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8" r:id="rId12"/>
    <p:sldId id="266" r:id="rId13"/>
    <p:sldId id="269" r:id="rId14"/>
    <p:sldId id="271" r:id="rId15"/>
    <p:sldId id="267" r:id="rId16"/>
    <p:sldId id="273" r:id="rId17"/>
    <p:sldId id="272" r:id="rId18"/>
    <p:sldId id="270" r:id="rId19"/>
    <p:sldId id="274" r:id="rId20"/>
    <p:sldId id="279" r:id="rId21"/>
    <p:sldId id="275" r:id="rId22"/>
    <p:sldId id="276" r:id="rId23"/>
    <p:sldId id="277" r:id="rId24"/>
    <p:sldId id="280" r:id="rId25"/>
    <p:sldId id="27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0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3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6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4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3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8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7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9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F2EFC-3804-4125-BD32-E4AC64DDABB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8B269-185C-4A3F-96C4-A89E8CD5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9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mEEC: A Novel Error Estimation Code with Multi-Dimensional Feature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Zhenghao Zhang and </a:t>
            </a:r>
            <a:r>
              <a:rPr lang="en-US" dirty="0" err="1" smtClean="0"/>
              <a:t>Piyush</a:t>
            </a:r>
            <a:r>
              <a:rPr lang="en-US" dirty="0" smtClean="0"/>
              <a:t> Kumar</a:t>
            </a:r>
          </a:p>
          <a:p>
            <a:r>
              <a:rPr lang="en-US" dirty="0" smtClean="0"/>
              <a:t>Computer Science Department</a:t>
            </a:r>
          </a:p>
          <a:p>
            <a:r>
              <a:rPr lang="en-US" dirty="0" smtClean="0"/>
              <a:t>Florida State University</a:t>
            </a:r>
            <a:endParaRPr lang="en-US" dirty="0"/>
          </a:p>
        </p:txBody>
      </p:sp>
      <p:pic>
        <p:nvPicPr>
          <p:cNvPr id="1026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7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mEEC – 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79710" cy="4351338"/>
          </a:xfrm>
        </p:spPr>
        <p:txBody>
          <a:bodyPr/>
          <a:lstStyle/>
          <a:p>
            <a:r>
              <a:rPr lang="en-US" dirty="0" smtClean="0"/>
              <a:t>The key idea is to use a </a:t>
            </a:r>
            <a:r>
              <a:rPr lang="en-US" b="1" dirty="0" smtClean="0"/>
              <a:t>multi-dimensional feature</a:t>
            </a:r>
            <a:r>
              <a:rPr lang="en-US" dirty="0" smtClean="0"/>
              <a:t>, i.e., </a:t>
            </a:r>
            <a:r>
              <a:rPr lang="en-US" b="1" dirty="0" smtClean="0"/>
              <a:t>using one number (color) to represent the features of multiple blocks</a:t>
            </a:r>
          </a:p>
          <a:p>
            <a:pPr lvl="1"/>
            <a:r>
              <a:rPr lang="en-US" dirty="0" smtClean="0"/>
              <a:t>Theoretically, the number of dimension can be any value but we use 3 due to the implementation cost</a:t>
            </a:r>
          </a:p>
          <a:p>
            <a:r>
              <a:rPr lang="en-US" dirty="0" smtClean="0"/>
              <a:t> The advantage is that </a:t>
            </a:r>
            <a:r>
              <a:rPr lang="en-US" b="1" dirty="0" smtClean="0"/>
              <a:t>the cost of covering low probability events can be amortized over multiple blocks</a:t>
            </a:r>
            <a:endParaRPr lang="en-US" b="1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8668527" y="2231302"/>
            <a:ext cx="2335368" cy="1227785"/>
            <a:chOff x="8668527" y="859710"/>
            <a:chExt cx="2335368" cy="1227785"/>
          </a:xfrm>
        </p:grpSpPr>
        <p:grpSp>
          <p:nvGrpSpPr>
            <p:cNvPr id="4" name="Group 3"/>
            <p:cNvGrpSpPr/>
            <p:nvPr/>
          </p:nvGrpSpPr>
          <p:grpSpPr>
            <a:xfrm>
              <a:off x="8668527" y="859710"/>
              <a:ext cx="2335368" cy="257577"/>
              <a:chOff x="5825542" y="1416676"/>
              <a:chExt cx="2335368" cy="257577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82554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94145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05736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17327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29347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40938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52529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64120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75711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87731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99322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10913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722504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34095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746115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57706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69297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780888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792479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045000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Flowchart: Or 25"/>
            <p:cNvSpPr/>
            <p:nvPr/>
          </p:nvSpPr>
          <p:spPr>
            <a:xfrm>
              <a:off x="8681405" y="1825625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Or 26"/>
            <p:cNvSpPr/>
            <p:nvPr/>
          </p:nvSpPr>
          <p:spPr>
            <a:xfrm>
              <a:off x="10068031" y="1868554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Or 27"/>
            <p:cNvSpPr/>
            <p:nvPr/>
          </p:nvSpPr>
          <p:spPr>
            <a:xfrm>
              <a:off x="9370425" y="1855675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>
              <a:stCxn id="5" idx="2"/>
              <a:endCxn id="26" idx="0"/>
            </p:cNvCxnSpPr>
            <p:nvPr/>
          </p:nvCxnSpPr>
          <p:spPr>
            <a:xfrm rot="16200000" flipH="1">
              <a:off x="8414079" y="1442389"/>
              <a:ext cx="708338" cy="581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1" idx="2"/>
              <a:endCxn id="26" idx="0"/>
            </p:cNvCxnSpPr>
            <p:nvPr/>
          </p:nvCxnSpPr>
          <p:spPr>
            <a:xfrm rot="5400000">
              <a:off x="8763956" y="1150647"/>
              <a:ext cx="708338" cy="6416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2"/>
              <a:endCxn id="26" idx="0"/>
            </p:cNvCxnSpPr>
            <p:nvPr/>
          </p:nvCxnSpPr>
          <p:spPr>
            <a:xfrm rot="5400000">
              <a:off x="9463708" y="450895"/>
              <a:ext cx="708338" cy="20411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7" idx="2"/>
              <a:endCxn id="28" idx="0"/>
            </p:cNvCxnSpPr>
            <p:nvPr/>
          </p:nvCxnSpPr>
          <p:spPr>
            <a:xfrm rot="16200000" flipH="1">
              <a:off x="8859474" y="1228814"/>
              <a:ext cx="738388" cy="5153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4" idx="2"/>
              <a:endCxn id="28" idx="0"/>
            </p:cNvCxnSpPr>
            <p:nvPr/>
          </p:nvCxnSpPr>
          <p:spPr>
            <a:xfrm rot="5400000">
              <a:off x="9269452" y="1334171"/>
              <a:ext cx="738388" cy="3046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2"/>
              <a:endCxn id="28" idx="0"/>
            </p:cNvCxnSpPr>
            <p:nvPr/>
          </p:nvCxnSpPr>
          <p:spPr>
            <a:xfrm rot="5400000">
              <a:off x="9561373" y="1042250"/>
              <a:ext cx="738388" cy="88846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2" idx="2"/>
              <a:endCxn id="27" idx="0"/>
            </p:cNvCxnSpPr>
            <p:nvPr/>
          </p:nvCxnSpPr>
          <p:spPr>
            <a:xfrm rot="16200000" flipH="1">
              <a:off x="9493759" y="1178371"/>
              <a:ext cx="751267" cy="6290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7" idx="2"/>
              <a:endCxn id="27" idx="0"/>
            </p:cNvCxnSpPr>
            <p:nvPr/>
          </p:nvCxnSpPr>
          <p:spPr>
            <a:xfrm rot="16200000" flipH="1">
              <a:off x="9785680" y="1470292"/>
              <a:ext cx="751267" cy="4525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2"/>
              <a:endCxn id="27" idx="0"/>
            </p:cNvCxnSpPr>
            <p:nvPr/>
          </p:nvCxnSpPr>
          <p:spPr>
            <a:xfrm rot="5400000">
              <a:off x="10195658" y="1105571"/>
              <a:ext cx="751267" cy="7746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8487148" y="3414146"/>
            <a:ext cx="1696793" cy="985102"/>
            <a:chOff x="8487148" y="3414146"/>
            <a:chExt cx="1696793" cy="985102"/>
          </a:xfrm>
        </p:grpSpPr>
        <p:sp>
          <p:nvSpPr>
            <p:cNvPr id="38" name="Rectangle 37"/>
            <p:cNvSpPr/>
            <p:nvPr/>
          </p:nvSpPr>
          <p:spPr>
            <a:xfrm>
              <a:off x="8487148" y="4141671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612717" y="4137375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547247" y="4137375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>
              <a:stCxn id="26" idx="4"/>
              <a:endCxn id="38" idx="0"/>
            </p:cNvCxnSpPr>
            <p:nvPr/>
          </p:nvCxnSpPr>
          <p:spPr>
            <a:xfrm rot="5400000">
              <a:off x="8293965" y="3638320"/>
              <a:ext cx="725513" cy="28118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28" idx="3"/>
              <a:endCxn id="40" idx="0"/>
            </p:cNvCxnSpPr>
            <p:nvPr/>
          </p:nvCxnSpPr>
          <p:spPr>
            <a:xfrm rot="5400000">
              <a:off x="8628685" y="3361686"/>
              <a:ext cx="723230" cy="8281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27" idx="4"/>
              <a:endCxn id="40" idx="0"/>
            </p:cNvCxnSpPr>
            <p:nvPr/>
          </p:nvCxnSpPr>
          <p:spPr>
            <a:xfrm rot="5400000">
              <a:off x="9040939" y="2994373"/>
              <a:ext cx="678288" cy="16077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TextBox 110"/>
          <p:cNvSpPr txBox="1"/>
          <p:nvPr/>
        </p:nvSpPr>
        <p:spPr>
          <a:xfrm>
            <a:off x="7219989" y="2230160"/>
            <a:ext cx="1354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packet: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8504535" y="4408705"/>
            <a:ext cx="137160" cy="679754"/>
            <a:chOff x="8504535" y="4408705"/>
            <a:chExt cx="137160" cy="679754"/>
          </a:xfrm>
        </p:grpSpPr>
        <p:cxnSp>
          <p:nvCxnSpPr>
            <p:cNvPr id="126" name="Straight Arrow Connector 125"/>
            <p:cNvCxnSpPr/>
            <p:nvPr/>
          </p:nvCxnSpPr>
          <p:spPr>
            <a:xfrm>
              <a:off x="8574078" y="4408705"/>
              <a:ext cx="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128"/>
            <p:cNvSpPr/>
            <p:nvPr/>
          </p:nvSpPr>
          <p:spPr>
            <a:xfrm>
              <a:off x="8504535" y="4830882"/>
              <a:ext cx="137160" cy="257577"/>
            </a:xfrm>
            <a:prstGeom prst="rect">
              <a:avLst/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7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7258628" y="4025620"/>
            <a:ext cx="10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Features: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298125" y="4775004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6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mEEC – A Motivating Example with Two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76875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 is the </a:t>
            </a:r>
            <a:r>
              <a:rPr lang="en-US" b="1" dirty="0" smtClean="0"/>
              <a:t>actual point </a:t>
            </a:r>
          </a:p>
          <a:p>
            <a:pPr lvl="1"/>
            <a:r>
              <a:rPr lang="en-US" dirty="0" smtClean="0"/>
              <a:t>A and other blue points has the same feature values due to the cut off</a:t>
            </a:r>
          </a:p>
          <a:p>
            <a:pPr lvl="1"/>
            <a:r>
              <a:rPr lang="en-US" dirty="0" smtClean="0"/>
              <a:t>To the receiver, if based only on the received feature values, all points are equally likely</a:t>
            </a:r>
          </a:p>
          <a:p>
            <a:r>
              <a:rPr lang="en-US" dirty="0" smtClean="0"/>
              <a:t>The local feature based on the received data bits is </a:t>
            </a:r>
            <a:r>
              <a:rPr lang="en-US" b="1" dirty="0" smtClean="0"/>
              <a:t>received point</a:t>
            </a:r>
            <a:r>
              <a:rPr lang="en-US" dirty="0" smtClean="0"/>
              <a:t> A’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075" y="2075584"/>
            <a:ext cx="5654597" cy="33692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08718" y="5735782"/>
            <a:ext cx="6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gEEC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53700" y="5735782"/>
            <a:ext cx="7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EEC</a:t>
            </a:r>
            <a:endParaRPr lang="en-US" dirty="0"/>
          </a:p>
        </p:txBody>
      </p:sp>
      <p:pic>
        <p:nvPicPr>
          <p:cNvPr id="7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78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7687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gEEC</a:t>
            </a:r>
            <a:r>
              <a:rPr lang="en-US" dirty="0" smtClean="0"/>
              <a:t> treats the two dimensions individually</a:t>
            </a:r>
          </a:p>
          <a:p>
            <a:pPr lvl="1"/>
            <a:r>
              <a:rPr lang="en-US" dirty="0" smtClean="0"/>
              <a:t>a large deviation of one dimension cannot be “corrected” even when the other dimension is fine </a:t>
            </a:r>
          </a:p>
          <a:p>
            <a:r>
              <a:rPr lang="en-US" dirty="0" smtClean="0"/>
              <a:t>mEEC assigns each point on the plane a color </a:t>
            </a:r>
            <a:r>
              <a:rPr lang="en-US" b="1" dirty="0"/>
              <a:t>b</a:t>
            </a:r>
            <a:r>
              <a:rPr lang="en-US" b="1" dirty="0" smtClean="0"/>
              <a:t>asically </a:t>
            </a:r>
            <a:r>
              <a:rPr lang="en-US" b="1" dirty="0"/>
              <a:t>to increase the distance between points of the same color  </a:t>
            </a:r>
          </a:p>
          <a:p>
            <a:pPr lvl="1"/>
            <a:r>
              <a:rPr lang="en-US" dirty="0" smtClean="0"/>
              <a:t>The dimensions are no longer independent, a large deviation in one can be corrected if the deviation is small in the other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075" y="2075584"/>
            <a:ext cx="5654597" cy="33692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08718" y="5735782"/>
            <a:ext cx="638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gEEC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53700" y="5735782"/>
            <a:ext cx="7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EEC</a:t>
            </a:r>
            <a:endParaRPr lang="en-US" dirty="0"/>
          </a:p>
        </p:txBody>
      </p:sp>
      <p:pic>
        <p:nvPicPr>
          <p:cNvPr id="7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mEEC – A Motivating Example with Two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mEEC Coloring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6182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With 3 dimensions, the hexagon prism is used</a:t>
            </a:r>
          </a:p>
          <a:p>
            <a:r>
              <a:rPr lang="en-US" dirty="0" smtClean="0"/>
              <a:t>Spacing filling, the color within the hexagon </a:t>
            </a:r>
            <a:r>
              <a:rPr lang="en-US" dirty="0"/>
              <a:t>prism </a:t>
            </a:r>
            <a:r>
              <a:rPr lang="en-US" dirty="0" smtClean="0"/>
              <a:t>is the same</a:t>
            </a:r>
          </a:p>
          <a:p>
            <a:r>
              <a:rPr lang="en-US" dirty="0" smtClean="0"/>
              <a:t>12-bit color</a:t>
            </a:r>
          </a:p>
          <a:p>
            <a:r>
              <a:rPr lang="en-US" dirty="0"/>
              <a:t>The minimum </a:t>
            </a:r>
            <a:r>
              <a:rPr lang="en-US" dirty="0" smtClean="0"/>
              <a:t>between</a:t>
            </a:r>
            <a:r>
              <a:rPr lang="en-US" dirty="0"/>
              <a:t> </a:t>
            </a:r>
            <a:r>
              <a:rPr lang="en-US" dirty="0" smtClean="0"/>
              <a:t>any </a:t>
            </a:r>
            <a:r>
              <a:rPr lang="en-US" dirty="0"/>
              <a:t>points of the same color is 16.88 for 1274 colors </a:t>
            </a:r>
            <a:r>
              <a:rPr lang="en-US" dirty="0" smtClean="0"/>
              <a:t>and 17.20 </a:t>
            </a:r>
            <a:r>
              <a:rPr lang="en-US" dirty="0"/>
              <a:t>for the other 2800 </a:t>
            </a:r>
            <a:r>
              <a:rPr lang="en-US" dirty="0" smtClean="0"/>
              <a:t>colors. </a:t>
            </a:r>
          </a:p>
          <a:p>
            <a:r>
              <a:rPr lang="en-US" dirty="0"/>
              <a:t>T</a:t>
            </a:r>
            <a:r>
              <a:rPr lang="en-US" dirty="0" smtClean="0"/>
              <a:t>heoretical </a:t>
            </a:r>
            <a:r>
              <a:rPr lang="en-US" dirty="0"/>
              <a:t>upper </a:t>
            </a:r>
            <a:r>
              <a:rPr lang="en-US" dirty="0" smtClean="0"/>
              <a:t>bound: </a:t>
            </a:r>
            <a:r>
              <a:rPr lang="en-US" dirty="0"/>
              <a:t>19.85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012" y="1998085"/>
            <a:ext cx="3636495" cy="2615479"/>
          </a:xfrm>
          <a:prstGeom prst="rect">
            <a:avLst/>
          </a:prstGeom>
        </p:spPr>
      </p:pic>
      <p:pic>
        <p:nvPicPr>
          <p:cNvPr id="5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5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EEC Encoding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0868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Encoding: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Randomly </a:t>
            </a:r>
            <a:r>
              <a:rPr lang="en-US" dirty="0"/>
              <a:t>sample </a:t>
            </a:r>
            <a:r>
              <a:rPr lang="en-US" i="1" dirty="0"/>
              <a:t>M </a:t>
            </a:r>
            <a:r>
              <a:rPr lang="en-US" dirty="0"/>
              <a:t>bits, </a:t>
            </a:r>
            <a:r>
              <a:rPr lang="en-US" i="1" dirty="0"/>
              <a:t>with no repeat</a:t>
            </a:r>
            <a:r>
              <a:rPr lang="en-US" dirty="0" smtClean="0"/>
              <a:t>. 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Divide </a:t>
            </a:r>
            <a:r>
              <a:rPr lang="en-US" dirty="0"/>
              <a:t>the </a:t>
            </a:r>
            <a:r>
              <a:rPr lang="en-US" i="1" dirty="0"/>
              <a:t>M </a:t>
            </a:r>
            <a:r>
              <a:rPr lang="en-US" dirty="0"/>
              <a:t>sampled bits into </a:t>
            </a:r>
            <a:r>
              <a:rPr lang="en-US" i="1" dirty="0"/>
              <a:t>N blocks</a:t>
            </a:r>
            <a:r>
              <a:rPr lang="en-US" dirty="0"/>
              <a:t>, each has </a:t>
            </a:r>
            <a:r>
              <a:rPr lang="en-US" i="1" dirty="0" smtClean="0"/>
              <a:t>W </a:t>
            </a:r>
            <a:r>
              <a:rPr lang="en-US" dirty="0" smtClean="0"/>
              <a:t>bits, and calculate the features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Group </a:t>
            </a:r>
            <a:r>
              <a:rPr lang="en-US" dirty="0"/>
              <a:t>every 3 blocks into a </a:t>
            </a:r>
            <a:r>
              <a:rPr lang="en-US" i="1" dirty="0"/>
              <a:t>super-block</a:t>
            </a:r>
            <a:r>
              <a:rPr lang="en-US" dirty="0"/>
              <a:t>, </a:t>
            </a:r>
            <a:r>
              <a:rPr lang="en-US" dirty="0" smtClean="0"/>
              <a:t>do a table lookup to find the color</a:t>
            </a:r>
          </a:p>
          <a:p>
            <a:r>
              <a:rPr lang="en-US" dirty="0" smtClean="0"/>
              <a:t>mEEC code is </a:t>
            </a:r>
            <a:r>
              <a:rPr lang="en-US" dirty="0"/>
              <a:t>basically the colors of all super-blocks.</a:t>
            </a:r>
          </a:p>
        </p:txBody>
      </p:sp>
      <p:pic>
        <p:nvPicPr>
          <p:cNvPr id="4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8668527" y="2231302"/>
            <a:ext cx="2335368" cy="1227785"/>
            <a:chOff x="8668527" y="859710"/>
            <a:chExt cx="2335368" cy="1227785"/>
          </a:xfrm>
        </p:grpSpPr>
        <p:grpSp>
          <p:nvGrpSpPr>
            <p:cNvPr id="6" name="Group 5"/>
            <p:cNvGrpSpPr/>
            <p:nvPr/>
          </p:nvGrpSpPr>
          <p:grpSpPr>
            <a:xfrm>
              <a:off x="8668527" y="859710"/>
              <a:ext cx="2335368" cy="257577"/>
              <a:chOff x="5825542" y="1416676"/>
              <a:chExt cx="2335368" cy="257577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582554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94145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05736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17327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29347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40938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52529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64120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75711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87731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99322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10913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22504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34095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46115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57706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69297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0888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92479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045000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Flowchart: Or 6"/>
            <p:cNvSpPr/>
            <p:nvPr/>
          </p:nvSpPr>
          <p:spPr>
            <a:xfrm>
              <a:off x="8681405" y="1825625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Or 7"/>
            <p:cNvSpPr/>
            <p:nvPr/>
          </p:nvSpPr>
          <p:spPr>
            <a:xfrm>
              <a:off x="10068031" y="1868554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lowchart: Or 8"/>
            <p:cNvSpPr/>
            <p:nvPr/>
          </p:nvSpPr>
          <p:spPr>
            <a:xfrm>
              <a:off x="9370425" y="1855675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stCxn id="19" idx="2"/>
              <a:endCxn id="7" idx="0"/>
            </p:cNvCxnSpPr>
            <p:nvPr/>
          </p:nvCxnSpPr>
          <p:spPr>
            <a:xfrm rot="16200000" flipH="1">
              <a:off x="8414079" y="1442389"/>
              <a:ext cx="708338" cy="581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25" idx="2"/>
              <a:endCxn id="7" idx="0"/>
            </p:cNvCxnSpPr>
            <p:nvPr/>
          </p:nvCxnSpPr>
          <p:spPr>
            <a:xfrm rot="5400000">
              <a:off x="8763956" y="1150647"/>
              <a:ext cx="708338" cy="6416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37" idx="2"/>
              <a:endCxn id="7" idx="0"/>
            </p:cNvCxnSpPr>
            <p:nvPr/>
          </p:nvCxnSpPr>
          <p:spPr>
            <a:xfrm rot="5400000">
              <a:off x="9463708" y="450895"/>
              <a:ext cx="708338" cy="20411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21" idx="2"/>
              <a:endCxn id="9" idx="0"/>
            </p:cNvCxnSpPr>
            <p:nvPr/>
          </p:nvCxnSpPr>
          <p:spPr>
            <a:xfrm rot="16200000" flipH="1">
              <a:off x="8859474" y="1228814"/>
              <a:ext cx="738388" cy="5153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28" idx="2"/>
              <a:endCxn id="9" idx="0"/>
            </p:cNvCxnSpPr>
            <p:nvPr/>
          </p:nvCxnSpPr>
          <p:spPr>
            <a:xfrm rot="5400000">
              <a:off x="9269452" y="1334171"/>
              <a:ext cx="738388" cy="3046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33" idx="2"/>
              <a:endCxn id="9" idx="0"/>
            </p:cNvCxnSpPr>
            <p:nvPr/>
          </p:nvCxnSpPr>
          <p:spPr>
            <a:xfrm rot="5400000">
              <a:off x="9561373" y="1042250"/>
              <a:ext cx="738388" cy="88846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6" idx="2"/>
              <a:endCxn id="8" idx="0"/>
            </p:cNvCxnSpPr>
            <p:nvPr/>
          </p:nvCxnSpPr>
          <p:spPr>
            <a:xfrm rot="16200000" flipH="1">
              <a:off x="9493759" y="1178371"/>
              <a:ext cx="751267" cy="6290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31" idx="2"/>
              <a:endCxn id="8" idx="0"/>
            </p:cNvCxnSpPr>
            <p:nvPr/>
          </p:nvCxnSpPr>
          <p:spPr>
            <a:xfrm rot="16200000" flipH="1">
              <a:off x="9785680" y="1470292"/>
              <a:ext cx="751267" cy="4525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38" idx="2"/>
              <a:endCxn id="8" idx="0"/>
            </p:cNvCxnSpPr>
            <p:nvPr/>
          </p:nvCxnSpPr>
          <p:spPr>
            <a:xfrm rot="5400000">
              <a:off x="10195658" y="1105571"/>
              <a:ext cx="751267" cy="7746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8487148" y="3414146"/>
            <a:ext cx="1696793" cy="985102"/>
            <a:chOff x="8487148" y="3414146"/>
            <a:chExt cx="1696793" cy="985102"/>
          </a:xfrm>
        </p:grpSpPr>
        <p:sp>
          <p:nvSpPr>
            <p:cNvPr id="40" name="Rectangle 39"/>
            <p:cNvSpPr/>
            <p:nvPr/>
          </p:nvSpPr>
          <p:spPr>
            <a:xfrm>
              <a:off x="8487148" y="4141671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612717" y="4137375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547247" y="4137375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stCxn id="7" idx="4"/>
              <a:endCxn id="40" idx="0"/>
            </p:cNvCxnSpPr>
            <p:nvPr/>
          </p:nvCxnSpPr>
          <p:spPr>
            <a:xfrm rot="5400000">
              <a:off x="8293965" y="3638320"/>
              <a:ext cx="725513" cy="28118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3"/>
              <a:endCxn id="42" idx="0"/>
            </p:cNvCxnSpPr>
            <p:nvPr/>
          </p:nvCxnSpPr>
          <p:spPr>
            <a:xfrm rot="5400000">
              <a:off x="8628685" y="3361686"/>
              <a:ext cx="723230" cy="8281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8" idx="4"/>
              <a:endCxn id="42" idx="0"/>
            </p:cNvCxnSpPr>
            <p:nvPr/>
          </p:nvCxnSpPr>
          <p:spPr>
            <a:xfrm rot="5400000">
              <a:off x="9040939" y="2994373"/>
              <a:ext cx="678288" cy="16077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7219989" y="2230160"/>
            <a:ext cx="1354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packet: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8504535" y="4408705"/>
            <a:ext cx="137160" cy="679754"/>
            <a:chOff x="8504535" y="4408705"/>
            <a:chExt cx="137160" cy="679754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8574078" y="4408705"/>
              <a:ext cx="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8504535" y="4830882"/>
              <a:ext cx="137160" cy="257577"/>
            </a:xfrm>
            <a:prstGeom prst="rect">
              <a:avLst/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258628" y="4025620"/>
            <a:ext cx="10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Features: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298125" y="4775004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9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mEEC</a:t>
            </a:r>
            <a:r>
              <a:rPr lang="en-US" dirty="0"/>
              <a:t> </a:t>
            </a:r>
            <a:r>
              <a:rPr lang="en-US" dirty="0" smtClean="0"/>
              <a:t>Encoding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93773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code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super-blocks, each consists of 3 blocks, where each block has only 2 bits.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feature </a:t>
            </a:r>
            <a:r>
              <a:rPr lang="en-US" dirty="0" smtClean="0"/>
              <a:t>value is </a:t>
            </a:r>
            <a:r>
              <a:rPr lang="en-US" dirty="0"/>
              <a:t>clearly either 0 or </a:t>
            </a:r>
            <a:r>
              <a:rPr lang="en-US" dirty="0" smtClean="0"/>
              <a:t>1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total of 8 combinations of feature values of a super-block. 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/>
              <a:t>bits are used as the color, therefore </a:t>
            </a:r>
            <a:r>
              <a:rPr lang="en-US" dirty="0" smtClean="0"/>
              <a:t>4 colors</a:t>
            </a:r>
          </a:p>
          <a:p>
            <a:r>
              <a:rPr lang="en-US" dirty="0" smtClean="0"/>
              <a:t>Bits sampled: 011100101000, </a:t>
            </a:r>
          </a:p>
          <a:p>
            <a:pPr lvl="1"/>
            <a:r>
              <a:rPr lang="en-US" dirty="0" smtClean="0"/>
              <a:t>resulting </a:t>
            </a:r>
            <a:r>
              <a:rPr lang="en-US" dirty="0"/>
              <a:t>in features </a:t>
            </a:r>
            <a:r>
              <a:rPr lang="en-US" dirty="0" smtClean="0"/>
              <a:t>[</a:t>
            </a:r>
            <a:r>
              <a:rPr lang="en-US" dirty="0"/>
              <a:t>0,1,1</a:t>
            </a:r>
            <a:r>
              <a:rPr lang="en-US" dirty="0" smtClean="0"/>
              <a:t>] </a:t>
            </a:r>
            <a:r>
              <a:rPr lang="en-US" dirty="0"/>
              <a:t>and </a:t>
            </a:r>
            <a:r>
              <a:rPr lang="en-US" dirty="0" smtClean="0"/>
              <a:t>[0,0,1]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transmitted colors are </a:t>
            </a:r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and </a:t>
            </a:r>
            <a:r>
              <a:rPr lang="en-US" dirty="0">
                <a:solidFill>
                  <a:srgbClr val="FF33CC"/>
                </a:solidFill>
              </a:rPr>
              <a:t>magenta</a:t>
            </a:r>
            <a:r>
              <a:rPr lang="en-US" dirty="0"/>
              <a:t>, respectively.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973" y="2305482"/>
            <a:ext cx="5391150" cy="1914525"/>
          </a:xfrm>
          <a:prstGeom prst="rect">
            <a:avLst/>
          </a:prstGeom>
        </p:spPr>
      </p:pic>
      <p:pic>
        <p:nvPicPr>
          <p:cNvPr id="7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mEEC Decoding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the features of the blocks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</a:t>
            </a:r>
            <a:r>
              <a:rPr lang="en-US" dirty="0" smtClean="0"/>
              <a:t>each super-block, select </a:t>
            </a:r>
            <a:r>
              <a:rPr lang="en-US" dirty="0"/>
              <a:t>a list of </a:t>
            </a:r>
            <a:r>
              <a:rPr lang="en-US" b="1" dirty="0" smtClean="0"/>
              <a:t>candidate points</a:t>
            </a:r>
            <a:r>
              <a:rPr lang="en-US" i="1" dirty="0" smtClean="0"/>
              <a:t>, </a:t>
            </a:r>
            <a:r>
              <a:rPr lang="en-US" dirty="0" smtClean="0"/>
              <a:t>which are  point of the same color as the received color of the super-block and close the received point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each </a:t>
            </a:r>
            <a:r>
              <a:rPr lang="en-US" dirty="0" smtClean="0"/>
              <a:t>super-block, for each error ratio, find the candidate point with the maximum likelihood, and use this likelihood as the likelihood of this </a:t>
            </a:r>
            <a:r>
              <a:rPr lang="en-US" dirty="0"/>
              <a:t>each error ratio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</a:t>
            </a:r>
            <a:r>
              <a:rPr lang="el-GR" dirty="0" smtClean="0"/>
              <a:t>θ</a:t>
            </a:r>
            <a:r>
              <a:rPr lang="en-US" dirty="0" smtClean="0"/>
              <a:t>, the error ratio with maximum likelihood, as the output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39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mEEC</a:t>
            </a:r>
            <a:r>
              <a:rPr lang="en-US" dirty="0"/>
              <a:t> </a:t>
            </a:r>
            <a:r>
              <a:rPr lang="en-US" dirty="0" smtClean="0"/>
              <a:t>Decoding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93773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code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super-blocks, each consists of 3 blocks, where each block has only 2 bits.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feature </a:t>
            </a:r>
            <a:r>
              <a:rPr lang="en-US" dirty="0" smtClean="0"/>
              <a:t>value is </a:t>
            </a:r>
            <a:r>
              <a:rPr lang="en-US" dirty="0"/>
              <a:t>clearly either 0 or </a:t>
            </a:r>
            <a:r>
              <a:rPr lang="en-US" dirty="0" smtClean="0"/>
              <a:t>1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total of 8 combinations of feature values of a super-block. 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/>
              <a:t>bits are used as the color, therefore </a:t>
            </a:r>
            <a:r>
              <a:rPr lang="en-US" dirty="0" smtClean="0"/>
              <a:t>4 colors</a:t>
            </a:r>
          </a:p>
          <a:p>
            <a:r>
              <a:rPr lang="en-US" dirty="0" smtClean="0"/>
              <a:t>Bits sampled: 011100101000, </a:t>
            </a:r>
          </a:p>
          <a:p>
            <a:pPr lvl="1"/>
            <a:r>
              <a:rPr lang="en-US" dirty="0" smtClean="0"/>
              <a:t>resulting </a:t>
            </a:r>
            <a:r>
              <a:rPr lang="en-US" dirty="0"/>
              <a:t>in features </a:t>
            </a:r>
            <a:r>
              <a:rPr lang="en-US" dirty="0" smtClean="0"/>
              <a:t>[</a:t>
            </a:r>
            <a:r>
              <a:rPr lang="en-US" dirty="0"/>
              <a:t>0,1,1</a:t>
            </a:r>
            <a:r>
              <a:rPr lang="en-US" dirty="0" smtClean="0"/>
              <a:t>] </a:t>
            </a:r>
            <a:r>
              <a:rPr lang="en-US" dirty="0"/>
              <a:t>and </a:t>
            </a:r>
            <a:r>
              <a:rPr lang="en-US" dirty="0" smtClean="0"/>
              <a:t>[0,0,1]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transmitted colors are </a:t>
            </a:r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and </a:t>
            </a:r>
            <a:r>
              <a:rPr lang="en-US" dirty="0">
                <a:solidFill>
                  <a:srgbClr val="FF33CC"/>
                </a:solidFill>
              </a:rPr>
              <a:t>magenta</a:t>
            </a:r>
            <a:r>
              <a:rPr lang="en-US" dirty="0"/>
              <a:t>, respectively.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channel corrupted the first sampled bit and turned the bits into </a:t>
            </a:r>
            <a:r>
              <a:rPr lang="en-US" u="sng" dirty="0" smtClean="0"/>
              <a:t>1</a:t>
            </a:r>
            <a:r>
              <a:rPr lang="en-US" dirty="0" smtClean="0"/>
              <a:t>11100101000,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received points are </a:t>
            </a:r>
            <a:r>
              <a:rPr lang="en-US" dirty="0" smtClean="0"/>
              <a:t>[</a:t>
            </a:r>
            <a:r>
              <a:rPr lang="en-US" dirty="0"/>
              <a:t>1,1,1</a:t>
            </a:r>
            <a:r>
              <a:rPr lang="en-US" dirty="0" smtClean="0"/>
              <a:t>] </a:t>
            </a:r>
            <a:r>
              <a:rPr lang="en-US" dirty="0"/>
              <a:t>and </a:t>
            </a:r>
            <a:r>
              <a:rPr lang="en-US" dirty="0" smtClean="0"/>
              <a:t>[</a:t>
            </a:r>
            <a:r>
              <a:rPr lang="en-US" dirty="0"/>
              <a:t>0,0,1</a:t>
            </a:r>
            <a:r>
              <a:rPr lang="en-US" dirty="0" smtClean="0"/>
              <a:t>].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first super-block, the candidate list has two points of color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[0,0,0] </a:t>
            </a:r>
            <a:r>
              <a:rPr lang="en-US" dirty="0"/>
              <a:t>and </a:t>
            </a:r>
            <a:r>
              <a:rPr lang="en-US" dirty="0" smtClean="0"/>
              <a:t>[</a:t>
            </a:r>
            <a:r>
              <a:rPr lang="en-US" dirty="0"/>
              <a:t>0,1,1</a:t>
            </a:r>
            <a:r>
              <a:rPr lang="en-US" dirty="0" smtClean="0"/>
              <a:t>].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decoder will pick </a:t>
            </a:r>
            <a:r>
              <a:rPr lang="en-US" dirty="0" smtClean="0"/>
              <a:t>[</a:t>
            </a:r>
            <a:r>
              <a:rPr lang="en-US" dirty="0"/>
              <a:t>0,1,1</a:t>
            </a:r>
            <a:r>
              <a:rPr lang="en-US" dirty="0" smtClean="0"/>
              <a:t>] for low error ratio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973" y="1825625"/>
            <a:ext cx="5656688" cy="2964584"/>
          </a:xfrm>
          <a:prstGeom prst="rect">
            <a:avLst/>
          </a:prstGeom>
        </p:spPr>
      </p:pic>
      <p:pic>
        <p:nvPicPr>
          <p:cNvPr id="5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9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Newton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likelihood function is usually smooth, a Newton search can usually find the peak point much faster than a linear search</a:t>
            </a:r>
            <a:endParaRPr lang="en-US" dirty="0"/>
          </a:p>
        </p:txBody>
      </p:sp>
      <p:pic>
        <p:nvPicPr>
          <p:cNvPr id="4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90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72093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Given the initial estimate </a:t>
            </a:r>
            <a:r>
              <a:rPr lang="el-GR" dirty="0" smtClean="0"/>
              <a:t>θ</a:t>
            </a:r>
            <a:r>
              <a:rPr lang="en-US" dirty="0" smtClean="0"/>
              <a:t>, </a:t>
            </a:r>
            <a:r>
              <a:rPr lang="en-US" dirty="0"/>
              <a:t>mEEC </a:t>
            </a:r>
            <a:r>
              <a:rPr lang="en-US" dirty="0" smtClean="0"/>
              <a:t>randomly selects </a:t>
            </a:r>
            <a:r>
              <a:rPr lang="el-GR" dirty="0"/>
              <a:t>η</a:t>
            </a:r>
            <a:r>
              <a:rPr lang="en-US" i="1" dirty="0" smtClean="0"/>
              <a:t> </a:t>
            </a:r>
            <a:r>
              <a:rPr lang="en-US" dirty="0"/>
              <a:t>as the final output according to a </a:t>
            </a:r>
            <a:r>
              <a:rPr lang="en-US" dirty="0" smtClean="0"/>
              <a:t>fixed PDF.</a:t>
            </a:r>
          </a:p>
          <a:p>
            <a:r>
              <a:rPr lang="en-US" dirty="0" smtClean="0"/>
              <a:t>The redistribution </a:t>
            </a:r>
            <a:r>
              <a:rPr lang="en-US" dirty="0"/>
              <a:t>is like ironing out the wrinkles of </a:t>
            </a:r>
            <a:r>
              <a:rPr lang="en-US" dirty="0" smtClean="0"/>
              <a:t>the maximum </a:t>
            </a:r>
            <a:r>
              <a:rPr lang="en-US" dirty="0"/>
              <a:t>likelihood estimation, which sometimes </a:t>
            </a:r>
            <a:r>
              <a:rPr lang="en-US" dirty="0" smtClean="0"/>
              <a:t>leads to </a:t>
            </a:r>
            <a:r>
              <a:rPr lang="en-US" dirty="0"/>
              <a:t>non-optimal results due to certain </a:t>
            </a:r>
            <a:r>
              <a:rPr lang="en-US" dirty="0" smtClean="0"/>
              <a:t>approximations used</a:t>
            </a:r>
            <a:r>
              <a:rPr lang="en-US" dirty="0"/>
              <a:t>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9137" y="1690688"/>
            <a:ext cx="5962650" cy="356235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8052954" y="677501"/>
            <a:ext cx="2867891" cy="108065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Minimizing the error</a:t>
            </a:r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7945582" y="1944399"/>
            <a:ext cx="2680855" cy="113051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Must still be a PDF afterwards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9024504" y="3016251"/>
            <a:ext cx="2680855" cy="113051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Bias cannot be too large</a:t>
            </a:r>
            <a:endParaRPr lang="en-US" dirty="0"/>
          </a:p>
        </p:txBody>
      </p:sp>
      <p:sp>
        <p:nvSpPr>
          <p:cNvPr id="9" name="Cloud Callout 8"/>
          <p:cNvSpPr/>
          <p:nvPr/>
        </p:nvSpPr>
        <p:spPr>
          <a:xfrm>
            <a:off x="9914658" y="3603914"/>
            <a:ext cx="2680855" cy="113051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 cannot be worse</a:t>
            </a:r>
            <a:endParaRPr lang="en-US" dirty="0"/>
          </a:p>
        </p:txBody>
      </p:sp>
      <p:pic>
        <p:nvPicPr>
          <p:cNvPr id="10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3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wireless link, a packet may be</a:t>
            </a:r>
          </a:p>
          <a:p>
            <a:pPr lvl="1"/>
            <a:r>
              <a:rPr lang="en-US" dirty="0" smtClean="0"/>
              <a:t>Fully received</a:t>
            </a:r>
          </a:p>
        </p:txBody>
      </p:sp>
      <p:pic>
        <p:nvPicPr>
          <p:cNvPr id="4" name="Picture 3" descr="7288396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222" y="4690399"/>
            <a:ext cx="997447" cy="610868"/>
          </a:xfrm>
          <a:prstGeom prst="rect">
            <a:avLst/>
          </a:prstGeom>
        </p:spPr>
      </p:pic>
      <p:pic>
        <p:nvPicPr>
          <p:cNvPr id="5" name="Picture 4" descr="skd188256sdc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375" y="4459303"/>
            <a:ext cx="982427" cy="841964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745221" y="4227289"/>
            <a:ext cx="822960" cy="822960"/>
            <a:chOff x="2120487" y="2298552"/>
            <a:chExt cx="822960" cy="822960"/>
          </a:xfrm>
        </p:grpSpPr>
        <p:sp>
          <p:nvSpPr>
            <p:cNvPr id="7" name="Arc 6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" name="Arc 7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" name="Arc 8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 rot="5582228">
            <a:off x="8374365" y="3766096"/>
            <a:ext cx="822960" cy="822960"/>
            <a:chOff x="2120487" y="2298552"/>
            <a:chExt cx="822960" cy="822960"/>
          </a:xfrm>
        </p:grpSpPr>
        <p:sp>
          <p:nvSpPr>
            <p:cNvPr id="12" name="Arc 11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3" name="Arc 12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15" name="Cloud 14"/>
          <p:cNvSpPr/>
          <p:nvPr/>
        </p:nvSpPr>
        <p:spPr>
          <a:xfrm rot="2546939">
            <a:off x="5723451" y="3591972"/>
            <a:ext cx="822960" cy="822960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3568204" y="4859465"/>
            <a:ext cx="5325563" cy="129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718131" y="4538853"/>
            <a:ext cx="996035" cy="2020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A35C-8E57-4298-B523-A2D1A6779FC9}" type="datetime1">
              <a:rPr lang="en-US" smtClean="0"/>
              <a:t>7/31/2018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7AA9-79EE-364E-83A1-F17AFD24879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Florida State University</a:t>
            </a:r>
            <a:endParaRPr lang="en-US" dirty="0"/>
          </a:p>
        </p:txBody>
      </p:sp>
      <p:pic>
        <p:nvPicPr>
          <p:cNvPr id="21" name="Picture 2" descr="Image result for FS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0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48148E-6 L 0.34584 1.4814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mEEC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complexity: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most time-consuming tasks can be pre-computed </a:t>
            </a:r>
            <a:r>
              <a:rPr lang="en-US" dirty="0" smtClean="0"/>
              <a:t>and stored </a:t>
            </a:r>
            <a:r>
              <a:rPr lang="en-US" dirty="0"/>
              <a:t>in tables of reasonable sizes less than 20 MB in </a:t>
            </a:r>
            <a:r>
              <a:rPr lang="en-US" dirty="0" smtClean="0"/>
              <a:t>total for the current design</a:t>
            </a:r>
          </a:p>
          <a:p>
            <a:r>
              <a:rPr lang="en-US" dirty="0" smtClean="0"/>
              <a:t>Encoder:</a:t>
            </a:r>
          </a:p>
          <a:p>
            <a:pPr lvl="1"/>
            <a:r>
              <a:rPr lang="en-US" dirty="0" smtClean="0"/>
              <a:t>Mainly to map a 3-dimentional feature to a color, by a table, each feature is in [0,80]</a:t>
            </a:r>
          </a:p>
          <a:p>
            <a:r>
              <a:rPr lang="en-US" dirty="0" smtClean="0"/>
              <a:t>Decoder:</a:t>
            </a:r>
          </a:p>
          <a:p>
            <a:pPr lvl="1"/>
            <a:r>
              <a:rPr lang="en-US" dirty="0" smtClean="0"/>
              <a:t>Using a table to find for any received point a list of candidate points</a:t>
            </a:r>
          </a:p>
          <a:p>
            <a:pPr lvl="1"/>
            <a:r>
              <a:rPr lang="en-US" dirty="0" smtClean="0"/>
              <a:t>The transition probabilities in the likelihood calculation also in tables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59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with </a:t>
            </a:r>
            <a:r>
              <a:rPr lang="en-US" dirty="0" err="1" smtClean="0"/>
              <a:t>gEEC</a:t>
            </a:r>
            <a:endParaRPr lang="en-US" dirty="0" smtClean="0"/>
          </a:p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The relative Mean Squared Error (</a:t>
            </a:r>
            <a:r>
              <a:rPr lang="en-US" dirty="0" err="1" smtClean="0"/>
              <a:t>rMSE</a:t>
            </a:r>
            <a:r>
              <a:rPr lang="en-US" dirty="0" smtClean="0"/>
              <a:t>):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relative Mean Squared </a:t>
            </a:r>
            <a:r>
              <a:rPr lang="en-US" dirty="0" smtClean="0"/>
              <a:t>log Error </a:t>
            </a:r>
            <a:r>
              <a:rPr lang="en-US" dirty="0"/>
              <a:t>(</a:t>
            </a:r>
            <a:r>
              <a:rPr lang="en-US" dirty="0" err="1" smtClean="0"/>
              <a:t>rMSlogE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Large Error Probability (</a:t>
            </a:r>
            <a:r>
              <a:rPr lang="en-US" dirty="0" err="1" smtClean="0"/>
              <a:t>LEProb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Mean Bias (</a:t>
            </a:r>
            <a:r>
              <a:rPr lang="en-US" dirty="0" err="1" smtClean="0"/>
              <a:t>MnBias</a:t>
            </a:r>
            <a:r>
              <a:rPr lang="en-US" dirty="0" smtClean="0"/>
              <a:t>):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9365" y="3966861"/>
            <a:ext cx="770226" cy="4858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5600" y="3572669"/>
            <a:ext cx="1545977" cy="4797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1202" y="3163815"/>
            <a:ext cx="1676440" cy="566521"/>
          </a:xfrm>
          <a:prstGeom prst="rect">
            <a:avLst/>
          </a:prstGeom>
        </p:spPr>
      </p:pic>
      <p:pic>
        <p:nvPicPr>
          <p:cNvPr id="10" name="Picture 2" descr="Image result for FS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4427" y="2771919"/>
            <a:ext cx="990623" cy="39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53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4000-bit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78194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ignificantly </a:t>
            </a:r>
            <a:r>
              <a:rPr lang="en-US" dirty="0"/>
              <a:t>lower </a:t>
            </a:r>
            <a:r>
              <a:rPr lang="en-US" dirty="0" err="1"/>
              <a:t>rMSE</a:t>
            </a:r>
            <a:r>
              <a:rPr lang="en-US" dirty="0"/>
              <a:t>, </a:t>
            </a:r>
            <a:r>
              <a:rPr lang="en-US" dirty="0" err="1"/>
              <a:t>rMSlogE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 err="1" smtClean="0"/>
              <a:t>LEProb</a:t>
            </a:r>
            <a:r>
              <a:rPr lang="en-US" dirty="0" smtClean="0"/>
              <a:t> </a:t>
            </a:r>
            <a:r>
              <a:rPr lang="en-US" dirty="0"/>
              <a:t>than </a:t>
            </a:r>
            <a:r>
              <a:rPr lang="en-US" dirty="0" err="1" smtClean="0"/>
              <a:t>gEEC</a:t>
            </a:r>
            <a:r>
              <a:rPr lang="en-US" dirty="0" smtClean="0"/>
              <a:t> when </a:t>
            </a:r>
            <a:r>
              <a:rPr lang="en-US" dirty="0"/>
              <a:t>both estimators have small </a:t>
            </a:r>
            <a:r>
              <a:rPr lang="en-US" dirty="0" smtClean="0"/>
              <a:t>bias</a:t>
            </a:r>
          </a:p>
          <a:p>
            <a:pPr lvl="1"/>
            <a:r>
              <a:rPr lang="en-US" dirty="0" smtClean="0"/>
              <a:t>For example, for </a:t>
            </a:r>
            <a:r>
              <a:rPr lang="en-US" dirty="0" err="1" smtClean="0"/>
              <a:t>rMSE</a:t>
            </a:r>
            <a:r>
              <a:rPr lang="en-US" dirty="0"/>
              <a:t> </a:t>
            </a:r>
            <a:r>
              <a:rPr lang="en-US" dirty="0" smtClean="0"/>
              <a:t>and the </a:t>
            </a:r>
            <a:r>
              <a:rPr lang="en-US" dirty="0"/>
              <a:t>error ratio is </a:t>
            </a:r>
            <a:r>
              <a:rPr lang="en-US" dirty="0" smtClean="0"/>
              <a:t>0.005, 0.0787 </a:t>
            </a:r>
            <a:r>
              <a:rPr lang="en-US" dirty="0" err="1"/>
              <a:t>v.s</a:t>
            </a:r>
            <a:r>
              <a:rPr lang="en-US" dirty="0"/>
              <a:t>. 0.1374, </a:t>
            </a:r>
            <a:r>
              <a:rPr lang="en-US" dirty="0" smtClean="0"/>
              <a:t>a </a:t>
            </a:r>
            <a:r>
              <a:rPr lang="en-US" dirty="0"/>
              <a:t>43% </a:t>
            </a:r>
            <a:r>
              <a:rPr lang="en-US" dirty="0" smtClean="0"/>
              <a:t>gain</a:t>
            </a:r>
            <a:endParaRPr lang="en-US" dirty="0"/>
          </a:p>
          <a:p>
            <a:r>
              <a:rPr lang="en-US" dirty="0" smtClean="0"/>
              <a:t>Less </a:t>
            </a:r>
            <a:r>
              <a:rPr lang="en-US" dirty="0"/>
              <a:t>biased than </a:t>
            </a:r>
            <a:r>
              <a:rPr lang="en-US" dirty="0" err="1" smtClean="0"/>
              <a:t>gEEC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mean bias of mEEC is within ±2% for error ratios in [0.002, 0:09]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4368" y="1706201"/>
            <a:ext cx="3576729" cy="44862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317" y="1640786"/>
            <a:ext cx="3448483" cy="4536177"/>
          </a:xfrm>
          <a:prstGeom prst="rect">
            <a:avLst/>
          </a:prstGeom>
        </p:spPr>
      </p:pic>
      <p:pic>
        <p:nvPicPr>
          <p:cNvPr id="6" name="Picture 2" descr="Image result for FS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7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12,000-bit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20836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Similar trends, gain is smaller</a:t>
            </a:r>
          </a:p>
          <a:p>
            <a:pPr lvl="1"/>
            <a:r>
              <a:rPr lang="en-US" dirty="0" smtClean="0"/>
              <a:t>mEEC estimates </a:t>
            </a:r>
            <a:r>
              <a:rPr lang="en-US" dirty="0"/>
              <a:t>according </a:t>
            </a:r>
            <a:r>
              <a:rPr lang="en-US" dirty="0" smtClean="0"/>
              <a:t>to the </a:t>
            </a:r>
            <a:r>
              <a:rPr lang="en-US" dirty="0"/>
              <a:t>sampled data </a:t>
            </a:r>
            <a:r>
              <a:rPr lang="en-US" dirty="0" smtClean="0"/>
              <a:t>bits. The </a:t>
            </a:r>
            <a:r>
              <a:rPr lang="en-US" dirty="0"/>
              <a:t>smaller the packet size, </a:t>
            </a:r>
            <a:r>
              <a:rPr lang="en-US" dirty="0" smtClean="0"/>
              <a:t>the closer </a:t>
            </a:r>
            <a:r>
              <a:rPr lang="en-US" dirty="0"/>
              <a:t>the sampled error ratio is to the actual error </a:t>
            </a:r>
            <a:r>
              <a:rPr lang="en-US" dirty="0" smtClean="0"/>
              <a:t>ratio of </a:t>
            </a:r>
            <a:r>
              <a:rPr lang="en-US" dirty="0"/>
              <a:t>the entire packet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error </a:t>
            </a:r>
            <a:r>
              <a:rPr lang="en-US" dirty="0"/>
              <a:t>ratios </a:t>
            </a:r>
            <a:r>
              <a:rPr lang="en-US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[0</a:t>
            </a:r>
            <a:r>
              <a:rPr lang="en-US" i="1" dirty="0" smtClean="0"/>
              <a:t>.</a:t>
            </a:r>
            <a:r>
              <a:rPr lang="en-US" dirty="0" smtClean="0"/>
              <a:t>001</a:t>
            </a:r>
            <a:r>
              <a:rPr lang="en-US" i="1" dirty="0"/>
              <a:t>; </a:t>
            </a:r>
            <a:r>
              <a:rPr lang="en-US" dirty="0" smtClean="0"/>
              <a:t>0</a:t>
            </a:r>
            <a:r>
              <a:rPr lang="en-US" i="1" dirty="0"/>
              <a:t>.</a:t>
            </a:r>
            <a:r>
              <a:rPr lang="en-US" dirty="0" smtClean="0"/>
              <a:t>003</a:t>
            </a:r>
            <a:r>
              <a:rPr lang="en-US" dirty="0"/>
              <a:t>], </a:t>
            </a:r>
            <a:r>
              <a:rPr lang="en-US" dirty="0" smtClean="0"/>
              <a:t>still small </a:t>
            </a:r>
            <a:r>
              <a:rPr lang="en-US" dirty="0"/>
              <a:t>bias but has </a:t>
            </a:r>
            <a:r>
              <a:rPr lang="en-US" dirty="0" smtClean="0"/>
              <a:t>much lager </a:t>
            </a:r>
            <a:r>
              <a:rPr lang="en-US" dirty="0"/>
              <a:t>estimation errors than other error </a:t>
            </a:r>
            <a:r>
              <a:rPr lang="en-US" dirty="0" smtClean="0"/>
              <a:t>ratios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sampled error ratio can differ much </a:t>
            </a:r>
            <a:r>
              <a:rPr lang="en-US" dirty="0" smtClean="0"/>
              <a:t>more significantly </a:t>
            </a:r>
            <a:r>
              <a:rPr lang="en-US" dirty="0"/>
              <a:t>from the error ratio of the </a:t>
            </a:r>
            <a:r>
              <a:rPr lang="en-US" dirty="0" smtClean="0"/>
              <a:t>packet </a:t>
            </a:r>
            <a:r>
              <a:rPr lang="en-US" dirty="0"/>
              <a:t>when </a:t>
            </a:r>
            <a:r>
              <a:rPr lang="en-US" dirty="0" smtClean="0"/>
              <a:t>the error </a:t>
            </a:r>
            <a:r>
              <a:rPr lang="en-US" dirty="0"/>
              <a:t>ratio is very small but the packet is large.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080" y="1822506"/>
            <a:ext cx="3234170" cy="44320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250" y="1822506"/>
            <a:ext cx="3136323" cy="4334469"/>
          </a:xfrm>
          <a:prstGeom prst="rect">
            <a:avLst/>
          </a:prstGeom>
        </p:spPr>
      </p:pic>
      <p:pic>
        <p:nvPicPr>
          <p:cNvPr id="6" name="Picture 2" descr="Image result for FS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65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70518" cy="4351338"/>
          </a:xfrm>
        </p:spPr>
        <p:txBody>
          <a:bodyPr/>
          <a:lstStyle/>
          <a:p>
            <a:r>
              <a:rPr lang="en-US" dirty="0" smtClean="0"/>
              <a:t>Newton Search average 13 iterations or less</a:t>
            </a:r>
          </a:p>
          <a:p>
            <a:r>
              <a:rPr lang="en-US" dirty="0" smtClean="0"/>
              <a:t>Very small fractions of search failure, which needs a linear 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4329" y="1732252"/>
            <a:ext cx="3379643" cy="4813078"/>
          </a:xfrm>
          <a:prstGeom prst="rect">
            <a:avLst/>
          </a:prstGeom>
        </p:spPr>
      </p:pic>
      <p:pic>
        <p:nvPicPr>
          <p:cNvPr id="5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88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523" y="0"/>
            <a:ext cx="10058400" cy="6726555"/>
          </a:xfrm>
          <a:prstGeom prst="rect">
            <a:avLst/>
          </a:prstGeom>
        </p:spPr>
      </p:pic>
      <p:pic>
        <p:nvPicPr>
          <p:cNvPr id="5" name="Picture 2" descr="Image result for FS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4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wireless link, a packet may be</a:t>
            </a:r>
          </a:p>
          <a:p>
            <a:pPr lvl="1"/>
            <a:r>
              <a:rPr lang="en-US" dirty="0" smtClean="0"/>
              <a:t>Erased</a:t>
            </a:r>
          </a:p>
        </p:txBody>
      </p:sp>
      <p:pic>
        <p:nvPicPr>
          <p:cNvPr id="4" name="Picture 3" descr="7288396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222" y="4690399"/>
            <a:ext cx="997447" cy="610868"/>
          </a:xfrm>
          <a:prstGeom prst="rect">
            <a:avLst/>
          </a:prstGeom>
        </p:spPr>
      </p:pic>
      <p:pic>
        <p:nvPicPr>
          <p:cNvPr id="5" name="Picture 4" descr="skd188256sdc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375" y="4459303"/>
            <a:ext cx="982427" cy="841964"/>
          </a:xfrm>
          <a:prstGeom prst="rect">
            <a:avLst/>
          </a:prstGeom>
        </p:spPr>
      </p:pic>
      <p:grpSp>
        <p:nvGrpSpPr>
          <p:cNvPr id="6" name="Group 9"/>
          <p:cNvGrpSpPr/>
          <p:nvPr/>
        </p:nvGrpSpPr>
        <p:grpSpPr>
          <a:xfrm>
            <a:off x="2745221" y="4227289"/>
            <a:ext cx="822960" cy="822960"/>
            <a:chOff x="2120487" y="2298552"/>
            <a:chExt cx="822960" cy="822960"/>
          </a:xfrm>
        </p:grpSpPr>
        <p:sp>
          <p:nvSpPr>
            <p:cNvPr id="7" name="Arc 6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" name="Arc 7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" name="Arc 8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0" name="Group 10"/>
          <p:cNvGrpSpPr/>
          <p:nvPr/>
        </p:nvGrpSpPr>
        <p:grpSpPr>
          <a:xfrm rot="5582228">
            <a:off x="8374365" y="3766096"/>
            <a:ext cx="822960" cy="822960"/>
            <a:chOff x="2120487" y="2298552"/>
            <a:chExt cx="822960" cy="822960"/>
          </a:xfrm>
        </p:grpSpPr>
        <p:sp>
          <p:nvSpPr>
            <p:cNvPr id="12" name="Arc 11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3" name="Arc 12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15" name="Cloud 14"/>
          <p:cNvSpPr/>
          <p:nvPr/>
        </p:nvSpPr>
        <p:spPr>
          <a:xfrm rot="2546939">
            <a:off x="5723451" y="3591972"/>
            <a:ext cx="822960" cy="822960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3568204" y="4859465"/>
            <a:ext cx="5325563" cy="129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718131" y="4538853"/>
            <a:ext cx="996035" cy="2020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721-311D-434A-B559-DC5E7761990A}" type="datetime1">
              <a:rPr lang="en-US" smtClean="0"/>
              <a:t>7/31/2018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7AA9-79EE-364E-83A1-F17AFD24879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Florida State University</a:t>
            </a:r>
            <a:endParaRPr lang="en-US" dirty="0"/>
          </a:p>
        </p:txBody>
      </p:sp>
      <p:pic>
        <p:nvPicPr>
          <p:cNvPr id="21" name="Picture 2" descr="Image result for FS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58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81481E-6 C 0.02657 -0.00139 0.05326 -0.00278 0.09167 -0.0426 C 0.12995 -0.08241 0.20078 -0.12801 0.23047 -0.23889 C 0.26016 -0.34977 0.26302 -0.62963 0.2694 -0.70741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64" y="-3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wireless link, a packet may be</a:t>
            </a:r>
          </a:p>
          <a:p>
            <a:pPr lvl="1"/>
            <a:r>
              <a:rPr lang="en-US" dirty="0" smtClean="0"/>
              <a:t>Partially received</a:t>
            </a:r>
          </a:p>
        </p:txBody>
      </p:sp>
      <p:pic>
        <p:nvPicPr>
          <p:cNvPr id="4" name="Picture 3" descr="7288396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222" y="4690399"/>
            <a:ext cx="997447" cy="610868"/>
          </a:xfrm>
          <a:prstGeom prst="rect">
            <a:avLst/>
          </a:prstGeom>
        </p:spPr>
      </p:pic>
      <p:pic>
        <p:nvPicPr>
          <p:cNvPr id="5" name="Picture 4" descr="skd188256sdc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375" y="4459303"/>
            <a:ext cx="982427" cy="841964"/>
          </a:xfrm>
          <a:prstGeom prst="rect">
            <a:avLst/>
          </a:prstGeom>
        </p:spPr>
      </p:pic>
      <p:grpSp>
        <p:nvGrpSpPr>
          <p:cNvPr id="6" name="Group 9"/>
          <p:cNvGrpSpPr/>
          <p:nvPr/>
        </p:nvGrpSpPr>
        <p:grpSpPr>
          <a:xfrm>
            <a:off x="2745221" y="4227289"/>
            <a:ext cx="822960" cy="822960"/>
            <a:chOff x="2120487" y="2298552"/>
            <a:chExt cx="822960" cy="822960"/>
          </a:xfrm>
        </p:grpSpPr>
        <p:sp>
          <p:nvSpPr>
            <p:cNvPr id="7" name="Arc 6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" name="Arc 7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9" name="Arc 8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0" name="Group 10"/>
          <p:cNvGrpSpPr/>
          <p:nvPr/>
        </p:nvGrpSpPr>
        <p:grpSpPr>
          <a:xfrm rot="5582228">
            <a:off x="8374365" y="3766096"/>
            <a:ext cx="822960" cy="822960"/>
            <a:chOff x="2120487" y="2298552"/>
            <a:chExt cx="822960" cy="822960"/>
          </a:xfrm>
        </p:grpSpPr>
        <p:sp>
          <p:nvSpPr>
            <p:cNvPr id="12" name="Arc 11"/>
            <p:cNvSpPr/>
            <p:nvPr/>
          </p:nvSpPr>
          <p:spPr>
            <a:xfrm>
              <a:off x="2120487" y="2298552"/>
              <a:ext cx="822960" cy="822960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3" name="Arc 12"/>
            <p:cNvSpPr/>
            <p:nvPr/>
          </p:nvSpPr>
          <p:spPr>
            <a:xfrm>
              <a:off x="2232661" y="2450952"/>
              <a:ext cx="523434" cy="590756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Arc 13"/>
            <p:cNvSpPr/>
            <p:nvPr/>
          </p:nvSpPr>
          <p:spPr>
            <a:xfrm>
              <a:off x="2378254" y="2610115"/>
              <a:ext cx="216038" cy="240998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15" name="Cloud 14"/>
          <p:cNvSpPr/>
          <p:nvPr/>
        </p:nvSpPr>
        <p:spPr>
          <a:xfrm rot="2546939">
            <a:off x="5723451" y="3591972"/>
            <a:ext cx="822960" cy="822960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3568204" y="4859465"/>
            <a:ext cx="5325563" cy="1296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18131" y="4538853"/>
            <a:ext cx="996035" cy="2020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8127569" y="4526978"/>
            <a:ext cx="673099" cy="205758"/>
            <a:chOff x="5905502" y="4535144"/>
            <a:chExt cx="673099" cy="205758"/>
          </a:xfrm>
        </p:grpSpPr>
        <p:cxnSp>
          <p:nvCxnSpPr>
            <p:cNvPr id="20" name="Straight Connector 19"/>
            <p:cNvCxnSpPr/>
            <p:nvPr/>
          </p:nvCxnSpPr>
          <p:spPr>
            <a:xfrm rot="16200000" flipH="1">
              <a:off x="6007675" y="4639877"/>
              <a:ext cx="20205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H="1">
              <a:off x="6477575" y="4636170"/>
              <a:ext cx="20205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5804476" y="4636170"/>
              <a:ext cx="20205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2865-0CC3-4AC6-A320-6662614FCB56}" type="datetime1">
              <a:rPr lang="en-US" smtClean="0"/>
              <a:t>7/31/2018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37AA9-79EE-364E-83A1-F17AFD24879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Florida State University</a:t>
            </a:r>
            <a:endParaRPr lang="en-US" dirty="0"/>
          </a:p>
        </p:txBody>
      </p:sp>
      <p:pic>
        <p:nvPicPr>
          <p:cNvPr id="27" name="Picture 2" descr="Image result for FS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0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0046 L 0.34558 -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Partial Packets Measurements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5625"/>
            <a:ext cx="4934006" cy="315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7064" y="1825625"/>
            <a:ext cx="5254336" cy="315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39291" y="5112182"/>
            <a:ext cx="559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seconds, 1500-byte packets, y is the number error bytes</a:t>
            </a:r>
            <a:endParaRPr lang="en-US" dirty="0"/>
          </a:p>
        </p:txBody>
      </p:sp>
      <p:pic>
        <p:nvPicPr>
          <p:cNvPr id="7" name="Picture 2" descr="Image result for FS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65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partial packet, how </a:t>
            </a:r>
            <a:r>
              <a:rPr lang="en-US" b="1" dirty="0" smtClean="0"/>
              <a:t>many</a:t>
            </a:r>
            <a:r>
              <a:rPr lang="en-US" dirty="0" smtClean="0"/>
              <a:t> error bits are there?</a:t>
            </a:r>
          </a:p>
          <a:p>
            <a:endParaRPr lang="en-US" dirty="0"/>
          </a:p>
          <a:p>
            <a:r>
              <a:rPr lang="en-US" dirty="0" smtClean="0"/>
              <a:t>Knowing this information, the sender can determine how to best recover the packet</a:t>
            </a:r>
          </a:p>
          <a:p>
            <a:pPr lvl="1"/>
            <a:r>
              <a:rPr lang="en-US" dirty="0" smtClean="0"/>
              <a:t>If it has only 100 bit errors in a 12,000 bit packet, should not retransmit every bit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72759" y="2471062"/>
            <a:ext cx="996035" cy="2020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34226" y="2471062"/>
            <a:ext cx="673099" cy="205758"/>
            <a:chOff x="5905502" y="4535144"/>
            <a:chExt cx="673099" cy="205758"/>
          </a:xfrm>
        </p:grpSpPr>
        <p:cxnSp>
          <p:nvCxnSpPr>
            <p:cNvPr id="6" name="Straight Connector 5"/>
            <p:cNvCxnSpPr/>
            <p:nvPr/>
          </p:nvCxnSpPr>
          <p:spPr>
            <a:xfrm rot="16200000" flipH="1">
              <a:off x="6007675" y="4639877"/>
              <a:ext cx="20205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6477575" y="4636170"/>
              <a:ext cx="20205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5804476" y="4636170"/>
              <a:ext cx="20205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63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Error Estimation Code (EEC)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EEC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B.Chen</a:t>
            </a:r>
            <a:r>
              <a:rPr lang="en-US" dirty="0"/>
              <a:t>, Z. Zhou, Y. Zhao, and H. Yu. Efficient error estimating coding</a:t>
            </a:r>
            <a:r>
              <a:rPr lang="en-US" dirty="0" smtClean="0"/>
              <a:t>: feasibility </a:t>
            </a:r>
            <a:r>
              <a:rPr lang="en-US" dirty="0"/>
              <a:t>and applications. In </a:t>
            </a:r>
            <a:r>
              <a:rPr lang="en-US" i="1" dirty="0"/>
              <a:t>ACM </a:t>
            </a:r>
            <a:r>
              <a:rPr lang="en-US" i="1" dirty="0" err="1"/>
              <a:t>Sigcomm</a:t>
            </a:r>
            <a:r>
              <a:rPr lang="en-US" dirty="0"/>
              <a:t>, 2010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gEEC</a:t>
            </a:r>
            <a:r>
              <a:rPr lang="en-US" dirty="0"/>
              <a:t>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</a:t>
            </a:r>
            <a:r>
              <a:rPr lang="en-US" dirty="0"/>
              <a:t>. Hua, A. </a:t>
            </a:r>
            <a:r>
              <a:rPr lang="en-US" dirty="0" err="1"/>
              <a:t>Lall</a:t>
            </a:r>
            <a:r>
              <a:rPr lang="en-US" dirty="0"/>
              <a:t>, B. Li, and J. Xu. Towards optimal </a:t>
            </a:r>
            <a:r>
              <a:rPr lang="en-US" dirty="0" smtClean="0"/>
              <a:t>error-estimating codes </a:t>
            </a:r>
            <a:r>
              <a:rPr lang="en-US" dirty="0"/>
              <a:t>through the lens of Fisher information analysis. In </a:t>
            </a:r>
            <a:r>
              <a:rPr lang="en-US" i="1" dirty="0"/>
              <a:t>ACM SIGMETRICS</a:t>
            </a:r>
            <a:r>
              <a:rPr lang="en-US" dirty="0" smtClean="0"/>
              <a:t>, pages </a:t>
            </a:r>
            <a:r>
              <a:rPr lang="en-US" dirty="0"/>
              <a:t>125–126, 2012.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gEEC</a:t>
            </a:r>
            <a:r>
              <a:rPr lang="en-US" b="1" dirty="0" smtClean="0"/>
              <a:t> for insertion and deletion channels: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J</a:t>
            </a:r>
            <a:r>
              <a:rPr lang="en-US" dirty="0"/>
              <a:t>. Huang, S. Yang, A. </a:t>
            </a:r>
            <a:r>
              <a:rPr lang="en-US" dirty="0" err="1"/>
              <a:t>Lall</a:t>
            </a:r>
            <a:r>
              <a:rPr lang="en-US" dirty="0"/>
              <a:t>, J. K. Romberg, J. Xu, and C. </a:t>
            </a:r>
            <a:r>
              <a:rPr lang="en-US" dirty="0" smtClean="0"/>
              <a:t>Lin. Error </a:t>
            </a:r>
            <a:r>
              <a:rPr lang="en-US" dirty="0"/>
              <a:t>estimating codes for insertion and deletion channels. In </a:t>
            </a:r>
            <a:r>
              <a:rPr lang="en-US" i="1" dirty="0" smtClean="0"/>
              <a:t>ACM SIGMETRICS</a:t>
            </a:r>
            <a:r>
              <a:rPr lang="en-US" dirty="0"/>
              <a:t>, pages 381–393, 2014.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Ideas of EEC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683" y="1830424"/>
            <a:ext cx="5735007" cy="4351338"/>
          </a:xfrm>
        </p:spPr>
        <p:txBody>
          <a:bodyPr/>
          <a:lstStyle/>
          <a:p>
            <a:r>
              <a:rPr lang="en-US" dirty="0" smtClean="0"/>
              <a:t>Take </a:t>
            </a:r>
            <a:r>
              <a:rPr lang="en-US" b="1" dirty="0" smtClean="0"/>
              <a:t>samples</a:t>
            </a:r>
            <a:r>
              <a:rPr lang="en-US" dirty="0" smtClean="0"/>
              <a:t> and use the samples to compute </a:t>
            </a:r>
            <a:r>
              <a:rPr lang="en-US" b="1" dirty="0" smtClean="0"/>
              <a:t>features</a:t>
            </a:r>
          </a:p>
          <a:p>
            <a:r>
              <a:rPr lang="en-US" dirty="0" smtClean="0"/>
              <a:t>The receiver may compute the features too, with the received bits</a:t>
            </a:r>
          </a:p>
          <a:p>
            <a:r>
              <a:rPr lang="en-US" b="1" dirty="0" smtClean="0"/>
              <a:t>How the features mismatch </a:t>
            </a:r>
            <a:r>
              <a:rPr lang="en-US" dirty="0" smtClean="0"/>
              <a:t>tells how many errors</a:t>
            </a:r>
            <a:endParaRPr lang="en-US" dirty="0"/>
          </a:p>
        </p:txBody>
      </p:sp>
      <p:grpSp>
        <p:nvGrpSpPr>
          <p:cNvPr id="124" name="Group 123"/>
          <p:cNvGrpSpPr/>
          <p:nvPr/>
        </p:nvGrpSpPr>
        <p:grpSpPr>
          <a:xfrm>
            <a:off x="8076240" y="859710"/>
            <a:ext cx="2335368" cy="1227785"/>
            <a:chOff x="8668527" y="859710"/>
            <a:chExt cx="2335368" cy="1227785"/>
          </a:xfrm>
        </p:grpSpPr>
        <p:grpSp>
          <p:nvGrpSpPr>
            <p:cNvPr id="125" name="Group 124"/>
            <p:cNvGrpSpPr/>
            <p:nvPr/>
          </p:nvGrpSpPr>
          <p:grpSpPr>
            <a:xfrm>
              <a:off x="8668527" y="859710"/>
              <a:ext cx="2335368" cy="257577"/>
              <a:chOff x="5825542" y="1416676"/>
              <a:chExt cx="2335368" cy="257577"/>
            </a:xfrm>
          </p:grpSpPr>
          <p:sp>
            <p:nvSpPr>
              <p:cNvPr id="138" name="Rectangle 137"/>
              <p:cNvSpPr/>
              <p:nvPr/>
            </p:nvSpPr>
            <p:spPr>
              <a:xfrm>
                <a:off x="582554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594145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05736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173272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9347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640938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652529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664120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6757114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687731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699322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710913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722504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7340956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746115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757706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769297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780888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7924798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8045000" y="1416676"/>
                <a:ext cx="115910" cy="2575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6" name="Flowchart: Or 125"/>
            <p:cNvSpPr/>
            <p:nvPr/>
          </p:nvSpPr>
          <p:spPr>
            <a:xfrm>
              <a:off x="8681405" y="1825625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lowchart: Or 126"/>
            <p:cNvSpPr/>
            <p:nvPr/>
          </p:nvSpPr>
          <p:spPr>
            <a:xfrm>
              <a:off x="10068031" y="1868554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lowchart: Or 127"/>
            <p:cNvSpPr/>
            <p:nvPr/>
          </p:nvSpPr>
          <p:spPr>
            <a:xfrm>
              <a:off x="9370425" y="1855675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Arrow Connector 128"/>
            <p:cNvCxnSpPr>
              <a:stCxn id="138" idx="2"/>
              <a:endCxn id="126" idx="0"/>
            </p:cNvCxnSpPr>
            <p:nvPr/>
          </p:nvCxnSpPr>
          <p:spPr>
            <a:xfrm rot="16200000" flipH="1">
              <a:off x="8414079" y="1442389"/>
              <a:ext cx="708338" cy="581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44" idx="2"/>
              <a:endCxn id="126" idx="0"/>
            </p:cNvCxnSpPr>
            <p:nvPr/>
          </p:nvCxnSpPr>
          <p:spPr>
            <a:xfrm rot="5400000">
              <a:off x="8763956" y="1150647"/>
              <a:ext cx="708338" cy="6416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56" idx="2"/>
              <a:endCxn id="126" idx="0"/>
            </p:cNvCxnSpPr>
            <p:nvPr/>
          </p:nvCxnSpPr>
          <p:spPr>
            <a:xfrm rot="5400000">
              <a:off x="9463708" y="450895"/>
              <a:ext cx="708338" cy="20411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>
              <a:stCxn id="140" idx="2"/>
              <a:endCxn id="128" idx="0"/>
            </p:cNvCxnSpPr>
            <p:nvPr/>
          </p:nvCxnSpPr>
          <p:spPr>
            <a:xfrm rot="16200000" flipH="1">
              <a:off x="8859474" y="1228814"/>
              <a:ext cx="738388" cy="5153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stCxn id="147" idx="2"/>
              <a:endCxn id="128" idx="0"/>
            </p:cNvCxnSpPr>
            <p:nvPr/>
          </p:nvCxnSpPr>
          <p:spPr>
            <a:xfrm rot="5400000">
              <a:off x="9269452" y="1334171"/>
              <a:ext cx="738388" cy="3046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52" idx="2"/>
              <a:endCxn id="128" idx="0"/>
            </p:cNvCxnSpPr>
            <p:nvPr/>
          </p:nvCxnSpPr>
          <p:spPr>
            <a:xfrm rot="5400000">
              <a:off x="9561373" y="1042250"/>
              <a:ext cx="738388" cy="88846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145" idx="2"/>
              <a:endCxn id="127" idx="0"/>
            </p:cNvCxnSpPr>
            <p:nvPr/>
          </p:nvCxnSpPr>
          <p:spPr>
            <a:xfrm rot="16200000" flipH="1">
              <a:off x="9493759" y="1178371"/>
              <a:ext cx="751267" cy="6290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stCxn id="150" idx="2"/>
              <a:endCxn id="127" idx="0"/>
            </p:cNvCxnSpPr>
            <p:nvPr/>
          </p:nvCxnSpPr>
          <p:spPr>
            <a:xfrm rot="16200000" flipH="1">
              <a:off x="9785680" y="1470292"/>
              <a:ext cx="751267" cy="4525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157" idx="2"/>
              <a:endCxn id="127" idx="0"/>
            </p:cNvCxnSpPr>
            <p:nvPr/>
          </p:nvCxnSpPr>
          <p:spPr>
            <a:xfrm rot="5400000">
              <a:off x="10195658" y="1105571"/>
              <a:ext cx="751267" cy="7746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" name="Group 157"/>
          <p:cNvGrpSpPr/>
          <p:nvPr/>
        </p:nvGrpSpPr>
        <p:grpSpPr>
          <a:xfrm>
            <a:off x="7894861" y="2042553"/>
            <a:ext cx="2518893" cy="985103"/>
            <a:chOff x="8487148" y="2042553"/>
            <a:chExt cx="2518893" cy="985103"/>
          </a:xfrm>
        </p:grpSpPr>
        <p:sp>
          <p:nvSpPr>
            <p:cNvPr id="159" name="Rectangle 158"/>
            <p:cNvSpPr/>
            <p:nvPr/>
          </p:nvSpPr>
          <p:spPr>
            <a:xfrm>
              <a:off x="8487148" y="2770079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8612717" y="2765783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8547247" y="2765783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8670673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8786583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8902493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9018403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9138605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9254515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370425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9486335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9602245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9722447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9838357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9954267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0070177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10186087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0306289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0422199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0538109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0654019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0769929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0890131" y="2770079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Arrow Connector 181"/>
            <p:cNvCxnSpPr>
              <a:stCxn id="126" idx="4"/>
              <a:endCxn id="159" idx="0"/>
            </p:cNvCxnSpPr>
            <p:nvPr/>
          </p:nvCxnSpPr>
          <p:spPr>
            <a:xfrm flipH="1">
              <a:off x="8516126" y="2044566"/>
              <a:ext cx="270798" cy="72551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>
              <a:stCxn id="128" idx="3"/>
              <a:endCxn id="161" idx="0"/>
            </p:cNvCxnSpPr>
            <p:nvPr/>
          </p:nvCxnSpPr>
          <p:spPr>
            <a:xfrm flipH="1">
              <a:off x="8576225" y="2042553"/>
              <a:ext cx="817758" cy="7232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>
              <a:stCxn id="127" idx="4"/>
              <a:endCxn id="161" idx="0"/>
            </p:cNvCxnSpPr>
            <p:nvPr/>
          </p:nvCxnSpPr>
          <p:spPr>
            <a:xfrm flipH="1">
              <a:off x="8576225" y="2087495"/>
              <a:ext cx="1597325" cy="6782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7863736" y="4163141"/>
            <a:ext cx="2487771" cy="1925262"/>
            <a:chOff x="5613038" y="4720107"/>
            <a:chExt cx="2487771" cy="1925262"/>
          </a:xfrm>
        </p:grpSpPr>
        <p:sp>
          <p:nvSpPr>
            <p:cNvPr id="186" name="Flowchart: Or 185"/>
            <p:cNvSpPr/>
            <p:nvPr/>
          </p:nvSpPr>
          <p:spPr>
            <a:xfrm>
              <a:off x="5836273" y="5428446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lowchart: Or 186"/>
            <p:cNvSpPr/>
            <p:nvPr/>
          </p:nvSpPr>
          <p:spPr>
            <a:xfrm>
              <a:off x="7222899" y="5471375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lowchart: Or 187"/>
            <p:cNvSpPr/>
            <p:nvPr/>
          </p:nvSpPr>
          <p:spPr>
            <a:xfrm>
              <a:off x="6525293" y="5458496"/>
              <a:ext cx="231820" cy="218941"/>
            </a:xfrm>
            <a:prstGeom prst="flowChar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9" name="Straight Arrow Connector 188"/>
            <p:cNvCxnSpPr>
              <a:endCxn id="186" idx="0"/>
            </p:cNvCxnSpPr>
            <p:nvPr/>
          </p:nvCxnSpPr>
          <p:spPr>
            <a:xfrm rot="16200000" flipH="1">
              <a:off x="5562597" y="5038860"/>
              <a:ext cx="708338" cy="708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>
              <a:endCxn id="186" idx="0"/>
            </p:cNvCxnSpPr>
            <p:nvPr/>
          </p:nvCxnSpPr>
          <p:spPr>
            <a:xfrm rot="5400000">
              <a:off x="5912474" y="4759818"/>
              <a:ext cx="708338" cy="6289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>
              <a:endCxn id="186" idx="0"/>
            </p:cNvCxnSpPr>
            <p:nvPr/>
          </p:nvCxnSpPr>
          <p:spPr>
            <a:xfrm rot="5400000">
              <a:off x="6612226" y="4060066"/>
              <a:ext cx="708338" cy="20284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>
              <a:endCxn id="188" idx="0"/>
            </p:cNvCxnSpPr>
            <p:nvPr/>
          </p:nvCxnSpPr>
          <p:spPr>
            <a:xfrm rot="16200000" flipH="1">
              <a:off x="6007992" y="4825285"/>
              <a:ext cx="738388" cy="52803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>
              <a:endCxn id="188" idx="0"/>
            </p:cNvCxnSpPr>
            <p:nvPr/>
          </p:nvCxnSpPr>
          <p:spPr>
            <a:xfrm rot="5400000">
              <a:off x="6417970" y="4943342"/>
              <a:ext cx="738388" cy="2919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Arrow Connector 193"/>
            <p:cNvCxnSpPr>
              <a:endCxn id="188" idx="0"/>
            </p:cNvCxnSpPr>
            <p:nvPr/>
          </p:nvCxnSpPr>
          <p:spPr>
            <a:xfrm rot="5400000">
              <a:off x="6709891" y="4651421"/>
              <a:ext cx="738388" cy="87576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/>
            <p:cNvCxnSpPr>
              <a:endCxn id="187" idx="0"/>
            </p:cNvCxnSpPr>
            <p:nvPr/>
          </p:nvCxnSpPr>
          <p:spPr>
            <a:xfrm rot="16200000" flipH="1">
              <a:off x="6642277" y="4774842"/>
              <a:ext cx="751267" cy="6417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>
              <a:endCxn id="187" idx="0"/>
            </p:cNvCxnSpPr>
            <p:nvPr/>
          </p:nvCxnSpPr>
          <p:spPr>
            <a:xfrm rot="16200000" flipH="1">
              <a:off x="6934198" y="5066763"/>
              <a:ext cx="751267" cy="5795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>
              <a:endCxn id="187" idx="0"/>
            </p:cNvCxnSpPr>
            <p:nvPr/>
          </p:nvCxnSpPr>
          <p:spPr>
            <a:xfrm rot="5400000">
              <a:off x="7344176" y="4714742"/>
              <a:ext cx="751267" cy="7619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/>
            <p:nvPr/>
          </p:nvCxnSpPr>
          <p:spPr>
            <a:xfrm rot="5400000">
              <a:off x="5455272" y="5878001"/>
              <a:ext cx="725513" cy="2683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/>
            <p:nvPr/>
          </p:nvCxnSpPr>
          <p:spPr>
            <a:xfrm rot="5400000">
              <a:off x="5783553" y="5594928"/>
              <a:ext cx="723230" cy="8281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/>
            <p:nvPr/>
          </p:nvCxnSpPr>
          <p:spPr>
            <a:xfrm rot="5400000">
              <a:off x="6195807" y="5227615"/>
              <a:ext cx="678288" cy="16077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Rectangle 200"/>
            <p:cNvSpPr/>
            <p:nvPr/>
          </p:nvSpPr>
          <p:spPr>
            <a:xfrm>
              <a:off x="5613038" y="6387792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738607" y="6383496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5673137" y="6383496"/>
              <a:ext cx="57956" cy="257577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7887844" y="3362817"/>
            <a:ext cx="2518893" cy="822960"/>
            <a:chOff x="6107046" y="3653083"/>
            <a:chExt cx="2518893" cy="822960"/>
          </a:xfrm>
        </p:grpSpPr>
        <p:sp>
          <p:nvSpPr>
            <p:cNvPr id="205" name="Rectangle 204"/>
            <p:cNvSpPr/>
            <p:nvPr/>
          </p:nvSpPr>
          <p:spPr>
            <a:xfrm>
              <a:off x="6107046" y="4195684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6232615" y="4193697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6167145" y="4193697"/>
              <a:ext cx="57956" cy="257577"/>
            </a:xfrm>
            <a:prstGeom prst="rect">
              <a:avLst/>
            </a:prstGeom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6200000" scaled="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290571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6406481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6522391" y="4195684"/>
              <a:ext cx="115910" cy="257577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6638301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6758503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6874413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6990323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7106233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7222143" y="4195684"/>
              <a:ext cx="115910" cy="257577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7342345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7458255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7574165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7690075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7805985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7926187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8042097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8158007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8273917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8389827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8510029" y="4195684"/>
              <a:ext cx="115910" cy="2575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8" name="Group 227"/>
            <p:cNvGrpSpPr/>
            <p:nvPr/>
          </p:nvGrpSpPr>
          <p:grpSpPr>
            <a:xfrm>
              <a:off x="6726591" y="3653083"/>
              <a:ext cx="822960" cy="822960"/>
              <a:chOff x="2120487" y="2298552"/>
              <a:chExt cx="822960" cy="822960"/>
            </a:xfrm>
            <a:scene3d>
              <a:camera prst="orthographicFront">
                <a:rot lat="0" lon="0" rev="13499999"/>
              </a:camera>
              <a:lightRig rig="threePt" dir="t"/>
            </a:scene3d>
          </p:grpSpPr>
          <p:sp>
            <p:nvSpPr>
              <p:cNvPr id="229" name="Arc 228"/>
              <p:cNvSpPr/>
              <p:nvPr/>
            </p:nvSpPr>
            <p:spPr>
              <a:xfrm>
                <a:off x="2120487" y="2298552"/>
                <a:ext cx="822960" cy="822960"/>
              </a:xfrm>
              <a:prstGeom prst="arc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0" name="Arc 229"/>
              <p:cNvSpPr/>
              <p:nvPr/>
            </p:nvSpPr>
            <p:spPr>
              <a:xfrm>
                <a:off x="2232661" y="2450952"/>
                <a:ext cx="523434" cy="590756"/>
              </a:xfrm>
              <a:prstGeom prst="arc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1" name="Arc 230"/>
              <p:cNvSpPr/>
              <p:nvPr/>
            </p:nvSpPr>
            <p:spPr>
              <a:xfrm>
                <a:off x="2378254" y="2610115"/>
                <a:ext cx="216038" cy="240998"/>
              </a:xfrm>
              <a:prstGeom prst="arc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32" name="TextBox 231"/>
          <p:cNvSpPr txBox="1"/>
          <p:nvPr/>
        </p:nvSpPr>
        <p:spPr>
          <a:xfrm>
            <a:off x="6627702" y="858568"/>
            <a:ext cx="1354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packet:</a:t>
            </a:r>
            <a:endParaRPr lang="en-US" dirty="0"/>
          </a:p>
        </p:txBody>
      </p:sp>
      <p:grpSp>
        <p:nvGrpSpPr>
          <p:cNvPr id="233" name="Group 232"/>
          <p:cNvGrpSpPr/>
          <p:nvPr/>
        </p:nvGrpSpPr>
        <p:grpSpPr>
          <a:xfrm>
            <a:off x="6680673" y="2693879"/>
            <a:ext cx="1339757" cy="669083"/>
            <a:chOff x="4429975" y="3250845"/>
            <a:chExt cx="1339757" cy="669083"/>
          </a:xfrm>
        </p:grpSpPr>
        <p:sp>
          <p:nvSpPr>
            <p:cNvPr id="234" name="TextBox 233"/>
            <p:cNvSpPr txBox="1"/>
            <p:nvPr/>
          </p:nvSpPr>
          <p:spPr>
            <a:xfrm>
              <a:off x="4429975" y="3250845"/>
              <a:ext cx="9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Feature:</a:t>
              </a:r>
              <a:endParaRPr lang="en-US" dirty="0"/>
            </a:p>
          </p:txBody>
        </p:sp>
        <p:sp>
          <p:nvSpPr>
            <p:cNvPr id="235" name="Curved Up Arrow 234"/>
            <p:cNvSpPr/>
            <p:nvPr/>
          </p:nvSpPr>
          <p:spPr>
            <a:xfrm>
              <a:off x="4851400" y="3580326"/>
              <a:ext cx="918332" cy="339602"/>
            </a:xfrm>
            <a:prstGeom prst="curved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6685958" y="5513751"/>
            <a:ext cx="1334472" cy="909193"/>
            <a:chOff x="4435260" y="3010735"/>
            <a:chExt cx="1334472" cy="909193"/>
          </a:xfrm>
        </p:grpSpPr>
        <p:sp>
          <p:nvSpPr>
            <p:cNvPr id="237" name="TextBox 236"/>
            <p:cNvSpPr txBox="1"/>
            <p:nvPr/>
          </p:nvSpPr>
          <p:spPr>
            <a:xfrm>
              <a:off x="4435260" y="3010735"/>
              <a:ext cx="9648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Local </a:t>
              </a:r>
            </a:p>
            <a:p>
              <a:r>
                <a:rPr lang="en-US" dirty="0" smtClean="0"/>
                <a:t>Feature:</a:t>
              </a:r>
              <a:endParaRPr lang="en-US" dirty="0"/>
            </a:p>
          </p:txBody>
        </p:sp>
        <p:sp>
          <p:nvSpPr>
            <p:cNvPr id="238" name="Curved Up Arrow 237"/>
            <p:cNvSpPr/>
            <p:nvPr/>
          </p:nvSpPr>
          <p:spPr>
            <a:xfrm>
              <a:off x="4851400" y="3580326"/>
              <a:ext cx="918332" cy="339602"/>
            </a:xfrm>
            <a:prstGeom prst="curved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6627702" y="3905563"/>
            <a:ext cx="1373136" cy="1954817"/>
            <a:chOff x="4846904" y="4195829"/>
            <a:chExt cx="1373136" cy="1954817"/>
          </a:xfrm>
        </p:grpSpPr>
        <p:sp>
          <p:nvSpPr>
            <p:cNvPr id="240" name="TextBox 239"/>
            <p:cNvSpPr txBox="1"/>
            <p:nvPr/>
          </p:nvSpPr>
          <p:spPr>
            <a:xfrm>
              <a:off x="4846904" y="4195829"/>
              <a:ext cx="12186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haroni" pitchFamily="2" charset="-79"/>
                  <a:cs typeface="Aharoni" pitchFamily="2" charset="-79"/>
                </a:rPr>
                <a:t>Mismatch</a:t>
              </a:r>
              <a:endParaRPr lang="en-US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endParaRPr>
            </a:p>
          </p:txBody>
        </p:sp>
        <p:cxnSp>
          <p:nvCxnSpPr>
            <p:cNvPr id="241" name="Straight Arrow Connector 240"/>
            <p:cNvCxnSpPr/>
            <p:nvPr/>
          </p:nvCxnSpPr>
          <p:spPr>
            <a:xfrm flipV="1">
              <a:off x="5760777" y="4501661"/>
              <a:ext cx="459263" cy="10335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rot="16200000" flipH="1">
              <a:off x="5188834" y="5157541"/>
              <a:ext cx="1551635" cy="43457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3" name="Slide Number Placeholder 181"/>
          <p:cNvSpPr>
            <a:spLocks noGrp="1"/>
          </p:cNvSpPr>
          <p:nvPr>
            <p:ph type="sldNum" sz="quarter" idx="12"/>
          </p:nvPr>
        </p:nvSpPr>
        <p:spPr>
          <a:xfrm>
            <a:off x="8333998" y="6066084"/>
            <a:ext cx="2133600" cy="365125"/>
          </a:xfrm>
        </p:spPr>
        <p:txBody>
          <a:bodyPr/>
          <a:lstStyle/>
          <a:p>
            <a:fld id="{7C637AA9-79EE-364E-83A1-F17AFD24879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44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14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in Existing Work and in mEEC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EEC: the parity bit</a:t>
            </a:r>
          </a:p>
          <a:p>
            <a:r>
              <a:rPr lang="en-US" dirty="0" err="1" smtClean="0"/>
              <a:t>gEEC</a:t>
            </a:r>
            <a:r>
              <a:rPr lang="en-US" dirty="0" smtClean="0"/>
              <a:t>: the number of ‘1’s, the lower 5 bits  </a:t>
            </a:r>
          </a:p>
          <a:p>
            <a:r>
              <a:rPr lang="en-US" dirty="0" smtClean="0"/>
              <a:t>mEEC: the number of ’00’ or ‘11’</a:t>
            </a:r>
            <a:endParaRPr lang="en-US" dirty="0"/>
          </a:p>
        </p:txBody>
      </p:sp>
      <p:pic>
        <p:nvPicPr>
          <p:cNvPr id="4" name="Picture 2" descr="Image result for FS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527" y="145"/>
            <a:ext cx="1288473" cy="128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15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</TotalTime>
  <Words>1347</Words>
  <Application>Microsoft Office PowerPoint</Application>
  <PresentationFormat>Widescreen</PresentationFormat>
  <Paragraphs>152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Aharoni</vt:lpstr>
      <vt:lpstr>Arial</vt:lpstr>
      <vt:lpstr>Calibri</vt:lpstr>
      <vt:lpstr>Calibri Light</vt:lpstr>
      <vt:lpstr>Office Theme</vt:lpstr>
      <vt:lpstr>mEEC: A Novel Error Estimation Code with Multi-Dimensional Feature</vt:lpstr>
      <vt:lpstr>Wireless Transmission</vt:lpstr>
      <vt:lpstr>Wireless Transmission</vt:lpstr>
      <vt:lpstr>Wireless Transmission</vt:lpstr>
      <vt:lpstr>Examples of Partial Packets Measurements</vt:lpstr>
      <vt:lpstr>Error Estimation</vt:lpstr>
      <vt:lpstr>Some Error Estimation Code (EEC)</vt:lpstr>
      <vt:lpstr>General Ideas of EEC</vt:lpstr>
      <vt:lpstr>Features in Existing Work and in mEEC</vt:lpstr>
      <vt:lpstr>mEEC – Key Idea</vt:lpstr>
      <vt:lpstr>mEEC – A Motivating Example with Two Features</vt:lpstr>
      <vt:lpstr>mEEC – A Motivating Example with Two Features</vt:lpstr>
      <vt:lpstr>mEEC Coloring </vt:lpstr>
      <vt:lpstr>mEEC Encoding </vt:lpstr>
      <vt:lpstr>mEEC Encoding Example</vt:lpstr>
      <vt:lpstr>mEEC Decoding</vt:lpstr>
      <vt:lpstr>mEEC Decoding Example</vt:lpstr>
      <vt:lpstr>The Newton Search</vt:lpstr>
      <vt:lpstr>Redistribution</vt:lpstr>
      <vt:lpstr>Complexity of mEEC</vt:lpstr>
      <vt:lpstr>Evaluation</vt:lpstr>
      <vt:lpstr>4000-bit packets</vt:lpstr>
      <vt:lpstr>12,000-bit packets</vt:lpstr>
      <vt:lpstr>Computation Complexity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mEEC: A Novel Error Estimation Code with Multi-Dimensional Feature</dc:title>
  <dc:creator>Zhenghao Zhang</dc:creator>
  <cp:lastModifiedBy>Zhenghao Zhang</cp:lastModifiedBy>
  <cp:revision>122</cp:revision>
  <dcterms:created xsi:type="dcterms:W3CDTF">2017-05-01T14:30:12Z</dcterms:created>
  <dcterms:modified xsi:type="dcterms:W3CDTF">2018-07-31T22:01:38Z</dcterms:modified>
</cp:coreProperties>
</file>