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5" r:id="rId10"/>
    <p:sldId id="279" r:id="rId11"/>
    <p:sldId id="264" r:id="rId12"/>
    <p:sldId id="266" r:id="rId13"/>
    <p:sldId id="267" r:id="rId14"/>
    <p:sldId id="268" r:id="rId15"/>
    <p:sldId id="269" r:id="rId16"/>
    <p:sldId id="270" r:id="rId17"/>
    <p:sldId id="271" r:id="rId18"/>
    <p:sldId id="272" r:id="rId19"/>
    <p:sldId id="273" r:id="rId20"/>
    <p:sldId id="274" r:id="rId21"/>
    <p:sldId id="275" r:id="rId22"/>
    <p:sldId id="276" r:id="rId23"/>
    <p:sldId id="280" r:id="rId24"/>
    <p:sldId id="277"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EC6293-B6AC-44D9-ACDC-235230A04D9F}" type="datetimeFigureOut">
              <a:rPr lang="en-US" smtClean="0"/>
              <a:t>8/2/2018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9595B-D956-4413-A05F-F0715410A343}" type="slidenum">
              <a:rPr lang="en-US" smtClean="0"/>
              <a:t>‹#›</a:t>
            </a:fld>
            <a:endParaRPr lang="en-US"/>
          </a:p>
        </p:txBody>
      </p:sp>
    </p:spTree>
    <p:extLst>
      <p:ext uri="{BB962C8B-B14F-4D97-AF65-F5344CB8AC3E}">
        <p14:creationId xmlns:p14="http://schemas.microsoft.com/office/powerpoint/2010/main" val="3643542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many</a:t>
            </a:r>
            <a:r>
              <a:rPr lang="en-US" baseline="0" dirty="0" smtClean="0"/>
              <a:t> people go to </a:t>
            </a:r>
            <a:r>
              <a:rPr lang="en-US" baseline="0" dirty="0" err="1" smtClean="0"/>
              <a:t>starbucks</a:t>
            </a:r>
            <a:r>
              <a:rPr lang="en-US" baseline="0" dirty="0" smtClean="0"/>
              <a:t> just to use Wi-Fi</a:t>
            </a:r>
            <a:endParaRPr lang="en-US" dirty="0"/>
          </a:p>
        </p:txBody>
      </p:sp>
      <p:sp>
        <p:nvSpPr>
          <p:cNvPr id="4" name="Slide Number Placeholder 3"/>
          <p:cNvSpPr>
            <a:spLocks noGrp="1"/>
          </p:cNvSpPr>
          <p:nvPr>
            <p:ph type="sldNum" sz="quarter" idx="10"/>
          </p:nvPr>
        </p:nvSpPr>
        <p:spPr/>
        <p:txBody>
          <a:bodyPr/>
          <a:lstStyle/>
          <a:p>
            <a:fld id="{4892A04C-C996-4769-A52E-C3B58EC0A2B0}" type="slidenum">
              <a:rPr lang="en-US" smtClean="0"/>
              <a:pPr/>
              <a:t>2</a:t>
            </a:fld>
            <a:endParaRPr lang="en-US"/>
          </a:p>
        </p:txBody>
      </p:sp>
    </p:spTree>
    <p:extLst>
      <p:ext uri="{BB962C8B-B14F-4D97-AF65-F5344CB8AC3E}">
        <p14:creationId xmlns:p14="http://schemas.microsoft.com/office/powerpoint/2010/main" val="177839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92A04C-C996-4769-A52E-C3B58EC0A2B0}" type="slidenum">
              <a:rPr lang="en-US" smtClean="0"/>
              <a:pPr/>
              <a:t>25</a:t>
            </a:fld>
            <a:endParaRPr lang="en-US"/>
          </a:p>
        </p:txBody>
      </p:sp>
    </p:spTree>
    <p:extLst>
      <p:ext uri="{BB962C8B-B14F-4D97-AF65-F5344CB8AC3E}">
        <p14:creationId xmlns:p14="http://schemas.microsoft.com/office/powerpoint/2010/main" val="571401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59007C-6903-4D46-A05C-C6369542693A}" type="datetimeFigureOut">
              <a:rPr lang="en-US" smtClean="0"/>
              <a:t>8/2/2018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2149871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59007C-6903-4D46-A05C-C6369542693A}" type="datetimeFigureOut">
              <a:rPr lang="en-US" smtClean="0"/>
              <a:t>8/2/2018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183498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59007C-6903-4D46-A05C-C6369542693A}" type="datetimeFigureOut">
              <a:rPr lang="en-US" smtClean="0"/>
              <a:t>8/2/2018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1113348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59007C-6903-4D46-A05C-C6369542693A}" type="datetimeFigureOut">
              <a:rPr lang="en-US" smtClean="0"/>
              <a:t>8/2/2018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2841443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59007C-6903-4D46-A05C-C6369542693A}" type="datetimeFigureOut">
              <a:rPr lang="en-US" smtClean="0"/>
              <a:t>8/2/2018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507463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59007C-6903-4D46-A05C-C6369542693A}" type="datetimeFigureOut">
              <a:rPr lang="en-US" smtClean="0"/>
              <a:t>8/2/2018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2418869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59007C-6903-4D46-A05C-C6369542693A}" type="datetimeFigureOut">
              <a:rPr lang="en-US" smtClean="0"/>
              <a:t>8/2/2018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2528730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59007C-6903-4D46-A05C-C6369542693A}" type="datetimeFigureOut">
              <a:rPr lang="en-US" smtClean="0"/>
              <a:t>8/2/2018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3028095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59007C-6903-4D46-A05C-C6369542693A}" type="datetimeFigureOut">
              <a:rPr lang="en-US" smtClean="0"/>
              <a:t>8/2/2018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370554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59007C-6903-4D46-A05C-C6369542693A}" type="datetimeFigureOut">
              <a:rPr lang="en-US" smtClean="0"/>
              <a:t>8/2/2018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3585987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59007C-6903-4D46-A05C-C6369542693A}" type="datetimeFigureOut">
              <a:rPr lang="en-US" smtClean="0"/>
              <a:t>8/2/2018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1BE8F9-C338-44F8-9EF8-18D74DDB61BB}" type="slidenum">
              <a:rPr lang="en-US" smtClean="0"/>
              <a:t>‹#›</a:t>
            </a:fld>
            <a:endParaRPr lang="en-US"/>
          </a:p>
        </p:txBody>
      </p:sp>
    </p:spTree>
    <p:extLst>
      <p:ext uri="{BB962C8B-B14F-4D97-AF65-F5344CB8AC3E}">
        <p14:creationId xmlns:p14="http://schemas.microsoft.com/office/powerpoint/2010/main" val="1061884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59007C-6903-4D46-A05C-C6369542693A}" type="datetimeFigureOut">
              <a:rPr lang="en-US" smtClean="0"/>
              <a:t>8/2/2018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BE8F9-C338-44F8-9EF8-18D74DDB61BB}" type="slidenum">
              <a:rPr lang="en-US" smtClean="0"/>
              <a:t>‹#›</a:t>
            </a:fld>
            <a:endParaRPr lang="en-US"/>
          </a:p>
        </p:txBody>
      </p:sp>
    </p:spTree>
    <p:extLst>
      <p:ext uri="{BB962C8B-B14F-4D97-AF65-F5344CB8AC3E}">
        <p14:creationId xmlns:p14="http://schemas.microsoft.com/office/powerpoint/2010/main" val="960586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2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Friendly Channel-Oblivious Jamming with Error Amplification for Wireless Networks</a:t>
            </a:r>
            <a:endParaRPr lang="en-US" dirty="0"/>
          </a:p>
        </p:txBody>
      </p:sp>
      <p:sp>
        <p:nvSpPr>
          <p:cNvPr id="3" name="Subtitle 2"/>
          <p:cNvSpPr>
            <a:spLocks noGrp="1"/>
          </p:cNvSpPr>
          <p:nvPr>
            <p:ph type="subTitle" idx="1"/>
          </p:nvPr>
        </p:nvSpPr>
        <p:spPr/>
        <p:txBody>
          <a:bodyPr/>
          <a:lstStyle/>
          <a:p>
            <a:r>
              <a:rPr lang="en-US" dirty="0" smtClean="0"/>
              <a:t>Zhenghao Zhang and </a:t>
            </a:r>
            <a:r>
              <a:rPr lang="en-US" dirty="0" err="1" smtClean="0"/>
              <a:t>Avishek</a:t>
            </a:r>
            <a:r>
              <a:rPr lang="en-US" dirty="0" smtClean="0"/>
              <a:t> Mukherjee</a:t>
            </a:r>
          </a:p>
          <a:p>
            <a:r>
              <a:rPr lang="en-US" dirty="0" smtClean="0"/>
              <a:t>Computer Science Department</a:t>
            </a:r>
          </a:p>
          <a:p>
            <a:r>
              <a:rPr lang="en-US" dirty="0" smtClean="0"/>
              <a:t>Florida State University Tallahassee, FL 32306, USA</a:t>
            </a:r>
            <a:endParaRPr lang="en-US" dirty="0"/>
          </a:p>
        </p:txBody>
      </p:sp>
      <p:pic>
        <p:nvPicPr>
          <p:cNvPr id="1028" name="Picture 4" descr="http://www.underconsideration.com/brandnew/archives/fsu_seminoles_logo_detai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2197" y="4738254"/>
            <a:ext cx="1683605" cy="1717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014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Amplifier</a:t>
            </a:r>
            <a:endParaRPr lang="en-US" dirty="0"/>
          </a:p>
        </p:txBody>
      </p:sp>
      <p:sp>
        <p:nvSpPr>
          <p:cNvPr id="3" name="Content Placeholder 2"/>
          <p:cNvSpPr>
            <a:spLocks noGrp="1"/>
          </p:cNvSpPr>
          <p:nvPr>
            <p:ph idx="1"/>
          </p:nvPr>
        </p:nvSpPr>
        <p:spPr/>
        <p:txBody>
          <a:bodyPr/>
          <a:lstStyle/>
          <a:p>
            <a:r>
              <a:rPr lang="en-US" dirty="0" smtClean="0"/>
              <a:t>The argument is that will have to do this anyway because jamming only cannot turn enough data bits into errors</a:t>
            </a:r>
          </a:p>
          <a:p>
            <a:r>
              <a:rPr lang="en-US" dirty="0" smtClean="0"/>
              <a:t>The catch is that both sender and  the legitimate user would have to install the error amplifier </a:t>
            </a:r>
          </a:p>
          <a:p>
            <a:endParaRPr lang="en-US" dirty="0"/>
          </a:p>
        </p:txBody>
      </p:sp>
    </p:spTree>
    <p:extLst>
      <p:ext uri="{BB962C8B-B14F-4D97-AF65-F5344CB8AC3E}">
        <p14:creationId xmlns:p14="http://schemas.microsoft.com/office/powerpoint/2010/main" val="3838285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Contribution – (2)</a:t>
            </a:r>
            <a:endParaRPr lang="en-US" dirty="0"/>
          </a:p>
        </p:txBody>
      </p:sp>
      <p:sp>
        <p:nvSpPr>
          <p:cNvPr id="3" name="Content Placeholder 2"/>
          <p:cNvSpPr>
            <a:spLocks noGrp="1"/>
          </p:cNvSpPr>
          <p:nvPr>
            <p:ph idx="1"/>
          </p:nvPr>
        </p:nvSpPr>
        <p:spPr>
          <a:xfrm>
            <a:off x="838199" y="1825625"/>
            <a:ext cx="10688783" cy="4351338"/>
          </a:xfrm>
        </p:spPr>
        <p:txBody>
          <a:bodyPr/>
          <a:lstStyle/>
          <a:p>
            <a:r>
              <a:rPr lang="en-US" dirty="0" err="1" smtClean="0"/>
              <a:t>jMax</a:t>
            </a:r>
            <a:r>
              <a:rPr lang="en-US" dirty="0" smtClean="0"/>
              <a:t>: a jamming strategy that exploits the error amplifier to more effectively protect user privacy </a:t>
            </a:r>
            <a:r>
              <a:rPr lang="en-US" b="1" dirty="0" smtClean="0"/>
              <a:t>by maximizing the maximum jamming power to any eavesdropper, without knowing the phase lags (CSI, to be exact) of any eavesdropper </a:t>
            </a:r>
          </a:p>
        </p:txBody>
      </p:sp>
    </p:spTree>
    <p:extLst>
      <p:ext uri="{BB962C8B-B14F-4D97-AF65-F5344CB8AC3E}">
        <p14:creationId xmlns:p14="http://schemas.microsoft.com/office/powerpoint/2010/main" val="65492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jMax</a:t>
            </a:r>
            <a:endParaRPr lang="en-US" dirty="0"/>
          </a:p>
        </p:txBody>
      </p:sp>
      <p:sp>
        <p:nvSpPr>
          <p:cNvPr id="3" name="Content Placeholder 2"/>
          <p:cNvSpPr>
            <a:spLocks noGrp="1"/>
          </p:cNvSpPr>
          <p:nvPr>
            <p:ph idx="1"/>
          </p:nvPr>
        </p:nvSpPr>
        <p:spPr>
          <a:xfrm>
            <a:off x="838200" y="1825625"/>
            <a:ext cx="3484418" cy="4351338"/>
          </a:xfrm>
        </p:spPr>
        <p:txBody>
          <a:bodyPr/>
          <a:lstStyle/>
          <a:p>
            <a:r>
              <a:rPr lang="en-US" dirty="0" smtClean="0"/>
              <a:t>The error amplifier is going to just need a few error bits, so the jamming power to any potential eavesdropper need not be constant high power, which is hard to achieve, instead can be just a spike</a:t>
            </a:r>
            <a:endParaRPr lang="en-US" dirty="0"/>
          </a:p>
        </p:txBody>
      </p:sp>
      <p:cxnSp>
        <p:nvCxnSpPr>
          <p:cNvPr id="5" name="Straight Arrow Connector 4"/>
          <p:cNvCxnSpPr/>
          <p:nvPr/>
        </p:nvCxnSpPr>
        <p:spPr>
          <a:xfrm flipV="1">
            <a:off x="5070764" y="3139616"/>
            <a:ext cx="6885709" cy="192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5070764" y="1759522"/>
            <a:ext cx="0" cy="14131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5070764" y="2757050"/>
            <a:ext cx="6466481" cy="40178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p:cNvCxnSpPr/>
          <p:nvPr/>
        </p:nvCxnSpPr>
        <p:spPr>
          <a:xfrm>
            <a:off x="5070764" y="5126177"/>
            <a:ext cx="6885709" cy="13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5070764" y="3726867"/>
            <a:ext cx="0" cy="14131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5082361" y="3833910"/>
            <a:ext cx="6454884" cy="1306121"/>
          </a:xfrm>
          <a:custGeom>
            <a:avLst/>
            <a:gdLst>
              <a:gd name="connsiteX0" fmla="*/ 501021 w 6454884"/>
              <a:gd name="connsiteY0" fmla="*/ 1236849 h 1306121"/>
              <a:gd name="connsiteX1" fmla="*/ 1928039 w 6454884"/>
              <a:gd name="connsiteY1" fmla="*/ 1209140 h 1306121"/>
              <a:gd name="connsiteX2" fmla="*/ 2787021 w 6454884"/>
              <a:gd name="connsiteY2" fmla="*/ 1153721 h 1306121"/>
              <a:gd name="connsiteX3" fmla="*/ 2994839 w 6454884"/>
              <a:gd name="connsiteY3" fmla="*/ 3794 h 1306121"/>
              <a:gd name="connsiteX4" fmla="*/ 3147239 w 6454884"/>
              <a:gd name="connsiteY4" fmla="*/ 793503 h 1306121"/>
              <a:gd name="connsiteX5" fmla="*/ 3507457 w 6454884"/>
              <a:gd name="connsiteY5" fmla="*/ 1084449 h 1306121"/>
              <a:gd name="connsiteX6" fmla="*/ 3881530 w 6454884"/>
              <a:gd name="connsiteY6" fmla="*/ 1222994 h 1306121"/>
              <a:gd name="connsiteX7" fmla="*/ 4698948 w 6454884"/>
              <a:gd name="connsiteY7" fmla="*/ 1250703 h 1306121"/>
              <a:gd name="connsiteX8" fmla="*/ 6333785 w 6454884"/>
              <a:gd name="connsiteY8" fmla="*/ 1236849 h 1306121"/>
              <a:gd name="connsiteX9" fmla="*/ 6333785 w 6454884"/>
              <a:gd name="connsiteY9" fmla="*/ 1292267 h 1306121"/>
              <a:gd name="connsiteX10" fmla="*/ 487167 w 6454884"/>
              <a:gd name="connsiteY10" fmla="*/ 1306121 h 1306121"/>
              <a:gd name="connsiteX11" fmla="*/ 501021 w 6454884"/>
              <a:gd name="connsiteY11" fmla="*/ 1236849 h 1306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454884" h="1306121">
                <a:moveTo>
                  <a:pt x="501021" y="1236849"/>
                </a:moveTo>
                <a:cubicBezTo>
                  <a:pt x="741166" y="1220686"/>
                  <a:pt x="1547039" y="1222995"/>
                  <a:pt x="1928039" y="1209140"/>
                </a:cubicBezTo>
                <a:cubicBezTo>
                  <a:pt x="2309039" y="1195285"/>
                  <a:pt x="2609221" y="1354612"/>
                  <a:pt x="2787021" y="1153721"/>
                </a:cubicBezTo>
                <a:cubicBezTo>
                  <a:pt x="2964821" y="952830"/>
                  <a:pt x="2934803" y="63830"/>
                  <a:pt x="2994839" y="3794"/>
                </a:cubicBezTo>
                <a:cubicBezTo>
                  <a:pt x="3054875" y="-56242"/>
                  <a:pt x="3061803" y="613394"/>
                  <a:pt x="3147239" y="793503"/>
                </a:cubicBezTo>
                <a:cubicBezTo>
                  <a:pt x="3232675" y="973612"/>
                  <a:pt x="3385075" y="1012867"/>
                  <a:pt x="3507457" y="1084449"/>
                </a:cubicBezTo>
                <a:cubicBezTo>
                  <a:pt x="3629839" y="1156031"/>
                  <a:pt x="3682948" y="1195285"/>
                  <a:pt x="3881530" y="1222994"/>
                </a:cubicBezTo>
                <a:cubicBezTo>
                  <a:pt x="4080112" y="1250703"/>
                  <a:pt x="4698948" y="1250703"/>
                  <a:pt x="4698948" y="1250703"/>
                </a:cubicBezTo>
                <a:lnTo>
                  <a:pt x="6333785" y="1236849"/>
                </a:lnTo>
                <a:cubicBezTo>
                  <a:pt x="6606258" y="1243776"/>
                  <a:pt x="6333785" y="1292267"/>
                  <a:pt x="6333785" y="1292267"/>
                </a:cubicBezTo>
                <a:lnTo>
                  <a:pt x="487167" y="1306121"/>
                </a:lnTo>
                <a:cubicBezTo>
                  <a:pt x="-487269" y="1296885"/>
                  <a:pt x="260876" y="1253012"/>
                  <a:pt x="501021" y="1236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0411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a:off x="5464121" y="1303674"/>
            <a:ext cx="6399169" cy="5441306"/>
          </a:xfrm>
          <a:custGeom>
            <a:avLst/>
            <a:gdLst>
              <a:gd name="connsiteX0" fmla="*/ 382497 w 6399169"/>
              <a:gd name="connsiteY0" fmla="*/ 1370253 h 5441306"/>
              <a:gd name="connsiteX1" fmla="*/ 1186061 w 6399169"/>
              <a:gd name="connsiteY1" fmla="*/ 940762 h 5441306"/>
              <a:gd name="connsiteX2" fmla="*/ 1878788 w 6399169"/>
              <a:gd name="connsiteY2" fmla="*/ 123344 h 5441306"/>
              <a:gd name="connsiteX3" fmla="*/ 3887697 w 6399169"/>
              <a:gd name="connsiteY3" fmla="*/ 95635 h 5441306"/>
              <a:gd name="connsiteX4" fmla="*/ 4040097 w 6399169"/>
              <a:gd name="connsiteY4" fmla="*/ 1010035 h 5441306"/>
              <a:gd name="connsiteX5" fmla="*/ 3998534 w 6399169"/>
              <a:gd name="connsiteY5" fmla="*/ 1744326 h 5441306"/>
              <a:gd name="connsiteX6" fmla="*/ 5827334 w 6399169"/>
              <a:gd name="connsiteY6" fmla="*/ 2021417 h 5441306"/>
              <a:gd name="connsiteX7" fmla="*/ 6395370 w 6399169"/>
              <a:gd name="connsiteY7" fmla="*/ 2367781 h 5441306"/>
              <a:gd name="connsiteX8" fmla="*/ 5619515 w 6399169"/>
              <a:gd name="connsiteY8" fmla="*/ 3628544 h 5441306"/>
              <a:gd name="connsiteX9" fmla="*/ 4455734 w 6399169"/>
              <a:gd name="connsiteY9" fmla="*/ 4889308 h 5441306"/>
              <a:gd name="connsiteX10" fmla="*/ 4455734 w 6399169"/>
              <a:gd name="connsiteY10" fmla="*/ 5318799 h 5441306"/>
              <a:gd name="connsiteX11" fmla="*/ 3541334 w 6399169"/>
              <a:gd name="connsiteY11" fmla="*/ 5415781 h 5441306"/>
              <a:gd name="connsiteX12" fmla="*/ 1005952 w 6399169"/>
              <a:gd name="connsiteY12" fmla="*/ 4917017 h 5441306"/>
              <a:gd name="connsiteX13" fmla="*/ 22279 w 6399169"/>
              <a:gd name="connsiteY13" fmla="*/ 2603308 h 5441306"/>
              <a:gd name="connsiteX14" fmla="*/ 382497 w 6399169"/>
              <a:gd name="connsiteY14" fmla="*/ 1370253 h 544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399169" h="5441306">
                <a:moveTo>
                  <a:pt x="382497" y="1370253"/>
                </a:moveTo>
                <a:cubicBezTo>
                  <a:pt x="576461" y="1093162"/>
                  <a:pt x="936679" y="1148580"/>
                  <a:pt x="1186061" y="940762"/>
                </a:cubicBezTo>
                <a:cubicBezTo>
                  <a:pt x="1435443" y="732944"/>
                  <a:pt x="1428515" y="264198"/>
                  <a:pt x="1878788" y="123344"/>
                </a:cubicBezTo>
                <a:cubicBezTo>
                  <a:pt x="2329061" y="-17511"/>
                  <a:pt x="3527479" y="-52147"/>
                  <a:pt x="3887697" y="95635"/>
                </a:cubicBezTo>
                <a:cubicBezTo>
                  <a:pt x="4247915" y="243417"/>
                  <a:pt x="4021624" y="735253"/>
                  <a:pt x="4040097" y="1010035"/>
                </a:cubicBezTo>
                <a:cubicBezTo>
                  <a:pt x="4058570" y="1284817"/>
                  <a:pt x="3700661" y="1575762"/>
                  <a:pt x="3998534" y="1744326"/>
                </a:cubicBezTo>
                <a:cubicBezTo>
                  <a:pt x="4296407" y="1912890"/>
                  <a:pt x="5427861" y="1917508"/>
                  <a:pt x="5827334" y="2021417"/>
                </a:cubicBezTo>
                <a:cubicBezTo>
                  <a:pt x="6226807" y="2125326"/>
                  <a:pt x="6430006" y="2099927"/>
                  <a:pt x="6395370" y="2367781"/>
                </a:cubicBezTo>
                <a:cubicBezTo>
                  <a:pt x="6360734" y="2635635"/>
                  <a:pt x="5942788" y="3208290"/>
                  <a:pt x="5619515" y="3628544"/>
                </a:cubicBezTo>
                <a:cubicBezTo>
                  <a:pt x="5296242" y="4048799"/>
                  <a:pt x="4649698" y="4607599"/>
                  <a:pt x="4455734" y="4889308"/>
                </a:cubicBezTo>
                <a:cubicBezTo>
                  <a:pt x="4261771" y="5171017"/>
                  <a:pt x="4608134" y="5231054"/>
                  <a:pt x="4455734" y="5318799"/>
                </a:cubicBezTo>
                <a:cubicBezTo>
                  <a:pt x="4303334" y="5406545"/>
                  <a:pt x="4116298" y="5482745"/>
                  <a:pt x="3541334" y="5415781"/>
                </a:cubicBezTo>
                <a:cubicBezTo>
                  <a:pt x="2966370" y="5348817"/>
                  <a:pt x="1592461" y="5385763"/>
                  <a:pt x="1005952" y="4917017"/>
                </a:cubicBezTo>
                <a:cubicBezTo>
                  <a:pt x="419443" y="4448272"/>
                  <a:pt x="123879" y="3189817"/>
                  <a:pt x="22279" y="2603308"/>
                </a:cubicBezTo>
                <a:cubicBezTo>
                  <a:pt x="-79321" y="2016799"/>
                  <a:pt x="188533" y="1647344"/>
                  <a:pt x="382497" y="1370253"/>
                </a:cubicBezTo>
                <a:close/>
              </a:path>
            </a:pathLst>
          </a:cu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err="1" smtClean="0"/>
              <a:t>jMax</a:t>
            </a:r>
            <a:endParaRPr lang="en-US" dirty="0"/>
          </a:p>
        </p:txBody>
      </p:sp>
      <p:sp>
        <p:nvSpPr>
          <p:cNvPr id="3" name="Content Placeholder 2"/>
          <p:cNvSpPr>
            <a:spLocks noGrp="1"/>
          </p:cNvSpPr>
          <p:nvPr>
            <p:ph idx="1"/>
          </p:nvPr>
        </p:nvSpPr>
        <p:spPr>
          <a:xfrm>
            <a:off x="838201" y="1825625"/>
            <a:ext cx="4047762" cy="4351338"/>
          </a:xfrm>
        </p:spPr>
        <p:txBody>
          <a:bodyPr>
            <a:normAutofit lnSpcReduction="10000"/>
          </a:bodyPr>
          <a:lstStyle/>
          <a:p>
            <a:r>
              <a:rPr lang="en-US" dirty="0" smtClean="0"/>
              <a:t>Not knowing the phase lags (CSI) to the eavesdroppers, will just try multiple sets of phase adjustments (jamming vector), each time will cover some areas and leave some holes, but any eavesdropper will unlikely to be in the holes every time </a:t>
            </a:r>
            <a:endParaRPr lang="en-US" dirty="0"/>
          </a:p>
        </p:txBody>
      </p:sp>
      <p:sp>
        <p:nvSpPr>
          <p:cNvPr id="4" name="Freeform 3"/>
          <p:cNvSpPr/>
          <p:nvPr/>
        </p:nvSpPr>
        <p:spPr>
          <a:xfrm>
            <a:off x="6524275" y="699457"/>
            <a:ext cx="4697939" cy="6103233"/>
          </a:xfrm>
          <a:custGeom>
            <a:avLst/>
            <a:gdLst>
              <a:gd name="connsiteX0" fmla="*/ 1181212 w 4810372"/>
              <a:gd name="connsiteY0" fmla="*/ 185066 h 6103233"/>
              <a:gd name="connsiteX1" fmla="*/ 266812 w 4810372"/>
              <a:gd name="connsiteY1" fmla="*/ 925294 h 6103233"/>
              <a:gd name="connsiteX2" fmla="*/ 27326 w 4810372"/>
              <a:gd name="connsiteY2" fmla="*/ 2068294 h 6103233"/>
              <a:gd name="connsiteX3" fmla="*/ 386555 w 4810372"/>
              <a:gd name="connsiteY3" fmla="*/ 5867409 h 6103233"/>
              <a:gd name="connsiteX4" fmla="*/ 3401898 w 4810372"/>
              <a:gd name="connsiteY4" fmla="*/ 5627923 h 6103233"/>
              <a:gd name="connsiteX5" fmla="*/ 4534012 w 4810372"/>
              <a:gd name="connsiteY5" fmla="*/ 5050980 h 6103233"/>
              <a:gd name="connsiteX6" fmla="*/ 4653755 w 4810372"/>
              <a:gd name="connsiteY6" fmla="*/ 3995066 h 6103233"/>
              <a:gd name="connsiteX7" fmla="*/ 3478098 w 4810372"/>
              <a:gd name="connsiteY7" fmla="*/ 3135094 h 6103233"/>
              <a:gd name="connsiteX8" fmla="*/ 4240098 w 4810372"/>
              <a:gd name="connsiteY8" fmla="*/ 2155380 h 6103233"/>
              <a:gd name="connsiteX9" fmla="*/ 4719069 w 4810372"/>
              <a:gd name="connsiteY9" fmla="*/ 957951 h 6103233"/>
              <a:gd name="connsiteX10" fmla="*/ 2345983 w 4810372"/>
              <a:gd name="connsiteY10" fmla="*/ 54437 h 6103233"/>
              <a:gd name="connsiteX11" fmla="*/ 1181212 w 4810372"/>
              <a:gd name="connsiteY11" fmla="*/ 185066 h 6103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10372" h="6103233">
                <a:moveTo>
                  <a:pt x="1181212" y="185066"/>
                </a:moveTo>
                <a:cubicBezTo>
                  <a:pt x="834683" y="330209"/>
                  <a:pt x="459126" y="611423"/>
                  <a:pt x="266812" y="925294"/>
                </a:cubicBezTo>
                <a:cubicBezTo>
                  <a:pt x="74498" y="1239165"/>
                  <a:pt x="7369" y="1244608"/>
                  <a:pt x="27326" y="2068294"/>
                </a:cubicBezTo>
                <a:cubicBezTo>
                  <a:pt x="47283" y="2891980"/>
                  <a:pt x="-175874" y="5274137"/>
                  <a:pt x="386555" y="5867409"/>
                </a:cubicBezTo>
                <a:cubicBezTo>
                  <a:pt x="948984" y="6460681"/>
                  <a:pt x="2710655" y="5763994"/>
                  <a:pt x="3401898" y="5627923"/>
                </a:cubicBezTo>
                <a:cubicBezTo>
                  <a:pt x="4093141" y="5491852"/>
                  <a:pt x="4325369" y="5323123"/>
                  <a:pt x="4534012" y="5050980"/>
                </a:cubicBezTo>
                <a:cubicBezTo>
                  <a:pt x="4742655" y="4778837"/>
                  <a:pt x="4829741" y="4314380"/>
                  <a:pt x="4653755" y="3995066"/>
                </a:cubicBezTo>
                <a:cubicBezTo>
                  <a:pt x="4477769" y="3675752"/>
                  <a:pt x="3547041" y="3441708"/>
                  <a:pt x="3478098" y="3135094"/>
                </a:cubicBezTo>
                <a:cubicBezTo>
                  <a:pt x="3409155" y="2828480"/>
                  <a:pt x="4033270" y="2518237"/>
                  <a:pt x="4240098" y="2155380"/>
                </a:cubicBezTo>
                <a:cubicBezTo>
                  <a:pt x="4446926" y="1792523"/>
                  <a:pt x="5034755" y="1308108"/>
                  <a:pt x="4719069" y="957951"/>
                </a:cubicBezTo>
                <a:cubicBezTo>
                  <a:pt x="4403383" y="607794"/>
                  <a:pt x="2937440" y="179623"/>
                  <a:pt x="2345983" y="54437"/>
                </a:cubicBezTo>
                <a:cubicBezTo>
                  <a:pt x="1754526" y="-70749"/>
                  <a:pt x="1527741" y="39923"/>
                  <a:pt x="1181212" y="185066"/>
                </a:cubicBezTo>
                <a:close/>
              </a:path>
            </a:pathLst>
          </a:cu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 name="Freeform 4"/>
          <p:cNvSpPr/>
          <p:nvPr/>
        </p:nvSpPr>
        <p:spPr>
          <a:xfrm>
            <a:off x="7155904" y="1456389"/>
            <a:ext cx="2018866" cy="1966404"/>
          </a:xfrm>
          <a:custGeom>
            <a:avLst/>
            <a:gdLst>
              <a:gd name="connsiteX0" fmla="*/ 782750 w 2018866"/>
              <a:gd name="connsiteY0" fmla="*/ 12193 h 1966404"/>
              <a:gd name="connsiteX1" fmla="*/ 1724859 w 2018866"/>
              <a:gd name="connsiteY1" fmla="*/ 178447 h 1966404"/>
              <a:gd name="connsiteX2" fmla="*/ 2015804 w 2018866"/>
              <a:gd name="connsiteY2" fmla="*/ 857320 h 1966404"/>
              <a:gd name="connsiteX3" fmla="*/ 1586313 w 2018866"/>
              <a:gd name="connsiteY3" fmla="*/ 1369938 h 1966404"/>
              <a:gd name="connsiteX4" fmla="*/ 935150 w 2018866"/>
              <a:gd name="connsiteY4" fmla="*/ 1965684 h 1966404"/>
              <a:gd name="connsiteX5" fmla="*/ 283986 w 2018866"/>
              <a:gd name="connsiteY5" fmla="*/ 1466920 h 1966404"/>
              <a:gd name="connsiteX6" fmla="*/ 20750 w 2018866"/>
              <a:gd name="connsiteY6" fmla="*/ 427829 h 1966404"/>
              <a:gd name="connsiteX7" fmla="*/ 782750 w 2018866"/>
              <a:gd name="connsiteY7" fmla="*/ 12193 h 1966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8866" h="1966404">
                <a:moveTo>
                  <a:pt x="782750" y="12193"/>
                </a:moveTo>
                <a:cubicBezTo>
                  <a:pt x="1066768" y="-29371"/>
                  <a:pt x="1519350" y="37593"/>
                  <a:pt x="1724859" y="178447"/>
                </a:cubicBezTo>
                <a:cubicBezTo>
                  <a:pt x="1930368" y="319302"/>
                  <a:pt x="2038895" y="658738"/>
                  <a:pt x="2015804" y="857320"/>
                </a:cubicBezTo>
                <a:cubicBezTo>
                  <a:pt x="1992713" y="1055902"/>
                  <a:pt x="1766422" y="1185211"/>
                  <a:pt x="1586313" y="1369938"/>
                </a:cubicBezTo>
                <a:cubicBezTo>
                  <a:pt x="1406204" y="1554665"/>
                  <a:pt x="1152204" y="1949520"/>
                  <a:pt x="935150" y="1965684"/>
                </a:cubicBezTo>
                <a:cubicBezTo>
                  <a:pt x="718096" y="1981848"/>
                  <a:pt x="436386" y="1723229"/>
                  <a:pt x="283986" y="1466920"/>
                </a:cubicBezTo>
                <a:cubicBezTo>
                  <a:pt x="131586" y="1210611"/>
                  <a:pt x="-64686" y="670284"/>
                  <a:pt x="20750" y="427829"/>
                </a:cubicBezTo>
                <a:cubicBezTo>
                  <a:pt x="106186" y="185375"/>
                  <a:pt x="498732" y="53757"/>
                  <a:pt x="782750" y="1219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18"/>
          <p:cNvSpPr txBox="1">
            <a:spLocks noChangeArrowheads="1"/>
          </p:cNvSpPr>
          <p:nvPr/>
        </p:nvSpPr>
        <p:spPr bwMode="auto">
          <a:xfrm>
            <a:off x="7312510" y="1628669"/>
            <a:ext cx="17620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smtClean="0">
                <a:latin typeface="Arial" panose="020B0604020202020204" pitchFamily="34" charset="0"/>
              </a:rPr>
              <a:t>Legitimate user</a:t>
            </a:r>
            <a:endParaRPr lang="en-US" altLang="en-US" sz="1800" dirty="0">
              <a:latin typeface="Arial" panose="020B0604020202020204" pitchFamily="34" charset="0"/>
            </a:endParaRPr>
          </a:p>
        </p:txBody>
      </p:sp>
      <p:sp>
        <p:nvSpPr>
          <p:cNvPr id="7" name="TextBox 6"/>
          <p:cNvSpPr txBox="1"/>
          <p:nvPr/>
        </p:nvSpPr>
        <p:spPr>
          <a:xfrm>
            <a:off x="8280451" y="5197329"/>
            <a:ext cx="1818409" cy="646331"/>
          </a:xfrm>
          <a:prstGeom prst="rect">
            <a:avLst/>
          </a:prstGeom>
          <a:noFill/>
        </p:spPr>
        <p:txBody>
          <a:bodyPr wrap="square" rtlCol="0">
            <a:spAutoFit/>
          </a:bodyPr>
          <a:lstStyle/>
          <a:p>
            <a:r>
              <a:rPr lang="en-US" sz="3600" dirty="0" smtClean="0"/>
              <a:t>Jammer</a:t>
            </a:r>
            <a:endParaRPr lang="en-US" sz="3600" dirty="0"/>
          </a:p>
        </p:txBody>
      </p:sp>
      <p:sp>
        <p:nvSpPr>
          <p:cNvPr id="8" name="Text Box 18"/>
          <p:cNvSpPr txBox="1">
            <a:spLocks noChangeArrowheads="1"/>
          </p:cNvSpPr>
          <p:nvPr/>
        </p:nvSpPr>
        <p:spPr bwMode="auto">
          <a:xfrm>
            <a:off x="9189656" y="1629906"/>
            <a:ext cx="16209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smtClean="0">
                <a:latin typeface="Arial" panose="020B0604020202020204" pitchFamily="34" charset="0"/>
              </a:rPr>
              <a:t>Eavesdropper</a:t>
            </a:r>
            <a:endParaRPr lang="en-US" altLang="en-US" sz="1800" dirty="0">
              <a:latin typeface="Arial" panose="020B0604020202020204" pitchFamily="34" charset="0"/>
            </a:endParaRPr>
          </a:p>
        </p:txBody>
      </p:sp>
      <p:pic>
        <p:nvPicPr>
          <p:cNvPr id="9" name="Picture 1053" descr="laptop"/>
          <p:cNvPicPr>
            <a:picLocks noChangeAspect="1" noChangeArrowheads="1"/>
          </p:cNvPicPr>
          <p:nvPr/>
        </p:nvPicPr>
        <p:blipFill>
          <a:blip r:embed="rId2" cstate="print"/>
          <a:srcRect/>
          <a:stretch>
            <a:fillRect/>
          </a:stretch>
        </p:blipFill>
        <p:spPr bwMode="auto">
          <a:xfrm>
            <a:off x="7957757" y="2012310"/>
            <a:ext cx="712787" cy="688975"/>
          </a:xfrm>
          <a:prstGeom prst="rect">
            <a:avLst/>
          </a:prstGeom>
          <a:noFill/>
          <a:ln w="9525">
            <a:noFill/>
            <a:miter lim="800000"/>
            <a:headEnd/>
            <a:tailEnd/>
          </a:ln>
        </p:spPr>
      </p:pic>
      <p:pic>
        <p:nvPicPr>
          <p:cNvPr id="10" name="Picture 2" descr="C:\Users\zhenghao\AppData\Local\Microsoft\Windows\Temporary Internet Files\Content.IE5\QREC4X9B\MC900432567[1].png"/>
          <p:cNvPicPr>
            <a:picLocks noChangeAspect="1" noChangeArrowheads="1"/>
          </p:cNvPicPr>
          <p:nvPr/>
        </p:nvPicPr>
        <p:blipFill>
          <a:blip r:embed="rId3" cstate="print"/>
          <a:srcRect/>
          <a:stretch>
            <a:fillRect/>
          </a:stretch>
        </p:blipFill>
        <p:spPr bwMode="auto">
          <a:xfrm>
            <a:off x="8502814" y="4571853"/>
            <a:ext cx="1081087" cy="1081087"/>
          </a:xfrm>
          <a:prstGeom prst="rect">
            <a:avLst/>
          </a:prstGeom>
          <a:noFill/>
        </p:spPr>
      </p:pic>
      <p:grpSp>
        <p:nvGrpSpPr>
          <p:cNvPr id="11" name="Group 10"/>
          <p:cNvGrpSpPr/>
          <p:nvPr/>
        </p:nvGrpSpPr>
        <p:grpSpPr>
          <a:xfrm>
            <a:off x="9807819" y="2070490"/>
            <a:ext cx="228600" cy="533400"/>
            <a:chOff x="4343400" y="4267200"/>
            <a:chExt cx="228600" cy="533400"/>
          </a:xfrm>
        </p:grpSpPr>
        <p:cxnSp>
          <p:nvCxnSpPr>
            <p:cNvPr id="12" name="Straight Connector 11"/>
            <p:cNvCxnSpPr/>
            <p:nvPr/>
          </p:nvCxnSpPr>
          <p:spPr>
            <a:xfrm>
              <a:off x="4343400" y="4267200"/>
              <a:ext cx="0" cy="228600"/>
            </a:xfrm>
            <a:prstGeom prst="line">
              <a:avLst/>
            </a:prstGeom>
            <a:ln w="444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4343400" y="4419600"/>
              <a:ext cx="228600" cy="381000"/>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10443468" y="3420811"/>
            <a:ext cx="228600" cy="533400"/>
            <a:chOff x="4343400" y="4267200"/>
            <a:chExt cx="228600" cy="533400"/>
          </a:xfrm>
        </p:grpSpPr>
        <p:cxnSp>
          <p:nvCxnSpPr>
            <p:cNvPr id="15" name="Straight Connector 14"/>
            <p:cNvCxnSpPr/>
            <p:nvPr/>
          </p:nvCxnSpPr>
          <p:spPr>
            <a:xfrm>
              <a:off x="4343400" y="4267200"/>
              <a:ext cx="0" cy="228600"/>
            </a:xfrm>
            <a:prstGeom prst="line">
              <a:avLst/>
            </a:prstGeom>
            <a:ln w="444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4343400" y="4419600"/>
              <a:ext cx="228600" cy="381000"/>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43222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par>
                                <p:cTn id="11" presetID="3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1000" fill="hold"/>
                                        <p:tgtEl>
                                          <p:spTgt spid="18"/>
                                        </p:tgtEl>
                                        <p:attrNameLst>
                                          <p:attrName>ppt_w</p:attrName>
                                        </p:attrNameLst>
                                      </p:cBhvr>
                                      <p:tavLst>
                                        <p:tav tm="0">
                                          <p:val>
                                            <p:fltVal val="0"/>
                                          </p:val>
                                        </p:tav>
                                        <p:tav tm="100000">
                                          <p:val>
                                            <p:strVal val="#ppt_w"/>
                                          </p:val>
                                        </p:tav>
                                      </p:tavLst>
                                    </p:anim>
                                    <p:anim calcmode="lin" valueType="num">
                                      <p:cBhvr>
                                        <p:cTn id="22" dur="1000" fill="hold"/>
                                        <p:tgtEl>
                                          <p:spTgt spid="18"/>
                                        </p:tgtEl>
                                        <p:attrNameLst>
                                          <p:attrName>ppt_h</p:attrName>
                                        </p:attrNameLst>
                                      </p:cBhvr>
                                      <p:tavLst>
                                        <p:tav tm="0">
                                          <p:val>
                                            <p:fltVal val="0"/>
                                          </p:val>
                                        </p:tav>
                                        <p:tav tm="100000">
                                          <p:val>
                                            <p:strVal val="#ppt_h"/>
                                          </p:val>
                                        </p:tav>
                                      </p:tavLst>
                                    </p:anim>
                                    <p:anim calcmode="lin" valueType="num">
                                      <p:cBhvr>
                                        <p:cTn id="23" dur="1000" fill="hold"/>
                                        <p:tgtEl>
                                          <p:spTgt spid="18"/>
                                        </p:tgtEl>
                                        <p:attrNameLst>
                                          <p:attrName>style.rotation</p:attrName>
                                        </p:attrNameLst>
                                      </p:cBhvr>
                                      <p:tavLst>
                                        <p:tav tm="0">
                                          <p:val>
                                            <p:fltVal val="90"/>
                                          </p:val>
                                        </p:tav>
                                        <p:tav tm="100000">
                                          <p:val>
                                            <p:fltVal val="0"/>
                                          </p:val>
                                        </p:tav>
                                      </p:tavLst>
                                    </p:anim>
                                    <p:animEffect transition="in" filter="fade">
                                      <p:cBhvr>
                                        <p:cTn id="24"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jMax</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Current design uses 10 jamming vectors, where </a:t>
            </a:r>
            <a:r>
              <a:rPr lang="el-GR" dirty="0" smtClean="0"/>
              <a:t>Λ</a:t>
            </a:r>
            <a:r>
              <a:rPr lang="en-US" baseline="-25000" dirty="0" smtClean="0"/>
              <a:t>1</a:t>
            </a:r>
            <a:r>
              <a:rPr lang="en-US" dirty="0" smtClean="0"/>
              <a:t> and </a:t>
            </a:r>
            <a:r>
              <a:rPr lang="el-GR" dirty="0" smtClean="0"/>
              <a:t>Λ</a:t>
            </a:r>
            <a:r>
              <a:rPr lang="en-US" baseline="-25000" dirty="0" smtClean="0"/>
              <a:t>2</a:t>
            </a:r>
            <a:r>
              <a:rPr lang="en-US" dirty="0" smtClean="0"/>
              <a:t> are the orthogonal base of the space orthogonal to the legitimate user’s CSI</a:t>
            </a:r>
          </a:p>
          <a:p>
            <a:endParaRPr lang="en-US" dirty="0" smtClean="0"/>
          </a:p>
          <a:p>
            <a:endParaRPr lang="en-US" dirty="0"/>
          </a:p>
          <a:p>
            <a:endParaRPr lang="en-US" dirty="0" smtClean="0"/>
          </a:p>
          <a:p>
            <a:r>
              <a:rPr lang="en-US" i="1" dirty="0" smtClean="0">
                <a:latin typeface="Times New Roman" panose="02020603050405020304" pitchFamily="18" charset="0"/>
                <a:cs typeface="Times New Roman" panose="02020603050405020304" pitchFamily="18" charset="0"/>
              </a:rPr>
              <a:t>Theorem: The maximum jamming power </a:t>
            </a:r>
            <a:r>
              <a:rPr lang="en-US" i="1" dirty="0" err="1" smtClean="0">
                <a:latin typeface="Times New Roman" panose="02020603050405020304" pitchFamily="18" charset="0"/>
                <a:cs typeface="Times New Roman" panose="02020603050405020304" pitchFamily="18" charset="0"/>
              </a:rPr>
              <a:t>jMax</a:t>
            </a:r>
            <a:r>
              <a:rPr lang="en-US" i="1" dirty="0" smtClean="0">
                <a:latin typeface="Times New Roman" panose="02020603050405020304" pitchFamily="18" charset="0"/>
                <a:cs typeface="Times New Roman" panose="02020603050405020304" pitchFamily="18" charset="0"/>
              </a:rPr>
              <a:t> introduces to any eavesdropper at least </a:t>
            </a:r>
          </a:p>
          <a:p>
            <a:endParaRPr lang="en-US" dirty="0" smtClean="0"/>
          </a:p>
          <a:p>
            <a:endParaRPr lang="en-US" dirty="0"/>
          </a:p>
          <a:p>
            <a:pPr marL="0" indent="0">
              <a:buNone/>
            </a:pPr>
            <a:r>
              <a:rPr lang="en-US" dirty="0" smtClean="0"/>
              <a:t>   </a:t>
            </a:r>
            <a:r>
              <a:rPr lang="en-US" i="1" dirty="0" smtClean="0">
                <a:latin typeface="Times New Roman" panose="02020603050405020304" pitchFamily="18" charset="0"/>
                <a:cs typeface="Times New Roman" panose="02020603050405020304" pitchFamily="18" charset="0"/>
              </a:rPr>
              <a:t>of the optimal jamming power.	 </a:t>
            </a:r>
            <a:endParaRPr lang="en-US" i="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2423138" y="2671041"/>
            <a:ext cx="5310155" cy="1088880"/>
          </a:xfrm>
          <a:prstGeom prst="rect">
            <a:avLst/>
          </a:prstGeom>
        </p:spPr>
      </p:pic>
      <p:pic>
        <p:nvPicPr>
          <p:cNvPr id="6" name="Picture 5"/>
          <p:cNvPicPr>
            <a:picLocks noChangeAspect="1"/>
          </p:cNvPicPr>
          <p:nvPr/>
        </p:nvPicPr>
        <p:blipFill>
          <a:blip r:embed="rId3"/>
          <a:stretch>
            <a:fillRect/>
          </a:stretch>
        </p:blipFill>
        <p:spPr>
          <a:xfrm>
            <a:off x="2423138" y="4563772"/>
            <a:ext cx="6055840" cy="978045"/>
          </a:xfrm>
          <a:prstGeom prst="rect">
            <a:avLst/>
          </a:prstGeom>
        </p:spPr>
      </p:pic>
    </p:spTree>
    <p:extLst>
      <p:ext uri="{BB962C8B-B14F-4D97-AF65-F5344CB8AC3E}">
        <p14:creationId xmlns:p14="http://schemas.microsoft.com/office/powerpoint/2010/main" val="3391931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jMax</a:t>
            </a:r>
            <a:endParaRPr lang="en-US" dirty="0"/>
          </a:p>
        </p:txBody>
      </p:sp>
      <p:sp>
        <p:nvSpPr>
          <p:cNvPr id="3" name="Content Placeholder 2"/>
          <p:cNvSpPr>
            <a:spLocks noGrp="1"/>
          </p:cNvSpPr>
          <p:nvPr>
            <p:ph idx="1"/>
          </p:nvPr>
        </p:nvSpPr>
        <p:spPr/>
        <p:txBody>
          <a:bodyPr/>
          <a:lstStyle/>
          <a:p>
            <a:r>
              <a:rPr lang="en-US" dirty="0" smtClean="0"/>
              <a:t>Intuition: </a:t>
            </a:r>
          </a:p>
          <a:p>
            <a:pPr lvl="1"/>
            <a:r>
              <a:rPr lang="en-US" dirty="0" smtClean="0"/>
              <a:t>Any valid jamming vector (the vector to determine the phase and amplitude of the sine waves from each antenna) has to be a linear combination of  </a:t>
            </a:r>
            <a:r>
              <a:rPr lang="el-GR" dirty="0" smtClean="0"/>
              <a:t>Λ</a:t>
            </a:r>
            <a:r>
              <a:rPr lang="en-US" baseline="-25000" dirty="0" smtClean="0"/>
              <a:t>1</a:t>
            </a:r>
            <a:r>
              <a:rPr lang="en-US" dirty="0" smtClean="0"/>
              <a:t> and </a:t>
            </a:r>
            <a:r>
              <a:rPr lang="el-GR" dirty="0" smtClean="0"/>
              <a:t>Λ</a:t>
            </a:r>
            <a:r>
              <a:rPr lang="en-US" baseline="-25000" dirty="0" smtClean="0"/>
              <a:t>2</a:t>
            </a:r>
          </a:p>
          <a:p>
            <a:pPr lvl="1"/>
            <a:r>
              <a:rPr lang="en-US" dirty="0" smtClean="0"/>
              <a:t>The selected jamming vectors are in some sense evenly distributed in the linear space spanned by </a:t>
            </a:r>
            <a:r>
              <a:rPr lang="el-GR" dirty="0" smtClean="0"/>
              <a:t>Λ</a:t>
            </a:r>
            <a:r>
              <a:rPr lang="en-US" baseline="-25000" dirty="0" smtClean="0"/>
              <a:t>1</a:t>
            </a:r>
            <a:r>
              <a:rPr lang="en-US" dirty="0" smtClean="0"/>
              <a:t> and </a:t>
            </a:r>
            <a:r>
              <a:rPr lang="el-GR" dirty="0" smtClean="0"/>
              <a:t>Λ</a:t>
            </a:r>
            <a:r>
              <a:rPr lang="en-US" baseline="-25000" dirty="0" smtClean="0"/>
              <a:t>2</a:t>
            </a:r>
            <a:r>
              <a:rPr lang="en-US" dirty="0"/>
              <a:t> </a:t>
            </a:r>
            <a:r>
              <a:rPr lang="en-US" dirty="0" smtClean="0"/>
              <a:t>and therefore not too far from any vector in this space</a:t>
            </a:r>
            <a:endParaRPr lang="en-US" baseline="-25000" dirty="0" smtClean="0"/>
          </a:p>
          <a:p>
            <a:endParaRPr lang="en-US" baseline="-25000" dirty="0" smtClean="0"/>
          </a:p>
          <a:p>
            <a:endParaRPr lang="en-US" dirty="0"/>
          </a:p>
        </p:txBody>
      </p:sp>
    </p:spTree>
    <p:extLst>
      <p:ext uri="{BB962C8B-B14F-4D97-AF65-F5344CB8AC3E}">
        <p14:creationId xmlns:p14="http://schemas.microsoft.com/office/powerpoint/2010/main" val="6914868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jMax</a:t>
            </a:r>
            <a:r>
              <a:rPr lang="en-US" dirty="0" smtClean="0"/>
              <a:t> – Practical Considerations</a:t>
            </a:r>
            <a:endParaRPr lang="en-US" dirty="0"/>
          </a:p>
        </p:txBody>
      </p:sp>
      <p:sp>
        <p:nvSpPr>
          <p:cNvPr id="3" name="Content Placeholder 2"/>
          <p:cNvSpPr>
            <a:spLocks noGrp="1"/>
          </p:cNvSpPr>
          <p:nvPr>
            <p:ph idx="1"/>
          </p:nvPr>
        </p:nvSpPr>
        <p:spPr>
          <a:xfrm>
            <a:off x="838200" y="1825625"/>
            <a:ext cx="3512127" cy="4351338"/>
          </a:xfrm>
        </p:spPr>
        <p:txBody>
          <a:bodyPr>
            <a:normAutofit lnSpcReduction="10000"/>
          </a:bodyPr>
          <a:lstStyle/>
          <a:p>
            <a:r>
              <a:rPr lang="en-US" dirty="0" smtClean="0"/>
              <a:t>For OFDM systems, basically use the same procedure for each subcarrier </a:t>
            </a:r>
          </a:p>
          <a:p>
            <a:r>
              <a:rPr lang="en-US" dirty="0" smtClean="0"/>
              <a:t>One concern is that as different subcarriers have different CSI, their peak power may not be arrived at the same time</a:t>
            </a:r>
          </a:p>
          <a:p>
            <a:endParaRPr lang="en-US" dirty="0"/>
          </a:p>
        </p:txBody>
      </p:sp>
      <p:cxnSp>
        <p:nvCxnSpPr>
          <p:cNvPr id="4" name="Straight Arrow Connector 3"/>
          <p:cNvCxnSpPr/>
          <p:nvPr/>
        </p:nvCxnSpPr>
        <p:spPr>
          <a:xfrm flipV="1">
            <a:off x="5070764" y="3139616"/>
            <a:ext cx="6885709" cy="192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V="1">
            <a:off x="5070764" y="1759522"/>
            <a:ext cx="0" cy="14131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5070764" y="5126177"/>
            <a:ext cx="6885709" cy="13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5070764" y="3726867"/>
            <a:ext cx="0" cy="14131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5070763" y="1866565"/>
            <a:ext cx="6454884" cy="1306121"/>
          </a:xfrm>
          <a:custGeom>
            <a:avLst/>
            <a:gdLst>
              <a:gd name="connsiteX0" fmla="*/ 501021 w 6454884"/>
              <a:gd name="connsiteY0" fmla="*/ 1236849 h 1306121"/>
              <a:gd name="connsiteX1" fmla="*/ 1928039 w 6454884"/>
              <a:gd name="connsiteY1" fmla="*/ 1209140 h 1306121"/>
              <a:gd name="connsiteX2" fmla="*/ 2787021 w 6454884"/>
              <a:gd name="connsiteY2" fmla="*/ 1153721 h 1306121"/>
              <a:gd name="connsiteX3" fmla="*/ 2994839 w 6454884"/>
              <a:gd name="connsiteY3" fmla="*/ 3794 h 1306121"/>
              <a:gd name="connsiteX4" fmla="*/ 3147239 w 6454884"/>
              <a:gd name="connsiteY4" fmla="*/ 793503 h 1306121"/>
              <a:gd name="connsiteX5" fmla="*/ 3507457 w 6454884"/>
              <a:gd name="connsiteY5" fmla="*/ 1084449 h 1306121"/>
              <a:gd name="connsiteX6" fmla="*/ 3881530 w 6454884"/>
              <a:gd name="connsiteY6" fmla="*/ 1222994 h 1306121"/>
              <a:gd name="connsiteX7" fmla="*/ 4698948 w 6454884"/>
              <a:gd name="connsiteY7" fmla="*/ 1250703 h 1306121"/>
              <a:gd name="connsiteX8" fmla="*/ 6333785 w 6454884"/>
              <a:gd name="connsiteY8" fmla="*/ 1236849 h 1306121"/>
              <a:gd name="connsiteX9" fmla="*/ 6333785 w 6454884"/>
              <a:gd name="connsiteY9" fmla="*/ 1292267 h 1306121"/>
              <a:gd name="connsiteX10" fmla="*/ 487167 w 6454884"/>
              <a:gd name="connsiteY10" fmla="*/ 1306121 h 1306121"/>
              <a:gd name="connsiteX11" fmla="*/ 501021 w 6454884"/>
              <a:gd name="connsiteY11" fmla="*/ 1236849 h 1306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454884" h="1306121">
                <a:moveTo>
                  <a:pt x="501021" y="1236849"/>
                </a:moveTo>
                <a:cubicBezTo>
                  <a:pt x="741166" y="1220686"/>
                  <a:pt x="1547039" y="1222995"/>
                  <a:pt x="1928039" y="1209140"/>
                </a:cubicBezTo>
                <a:cubicBezTo>
                  <a:pt x="2309039" y="1195285"/>
                  <a:pt x="2609221" y="1354612"/>
                  <a:pt x="2787021" y="1153721"/>
                </a:cubicBezTo>
                <a:cubicBezTo>
                  <a:pt x="2964821" y="952830"/>
                  <a:pt x="2934803" y="63830"/>
                  <a:pt x="2994839" y="3794"/>
                </a:cubicBezTo>
                <a:cubicBezTo>
                  <a:pt x="3054875" y="-56242"/>
                  <a:pt x="3061803" y="613394"/>
                  <a:pt x="3147239" y="793503"/>
                </a:cubicBezTo>
                <a:cubicBezTo>
                  <a:pt x="3232675" y="973612"/>
                  <a:pt x="3385075" y="1012867"/>
                  <a:pt x="3507457" y="1084449"/>
                </a:cubicBezTo>
                <a:cubicBezTo>
                  <a:pt x="3629839" y="1156031"/>
                  <a:pt x="3682948" y="1195285"/>
                  <a:pt x="3881530" y="1222994"/>
                </a:cubicBezTo>
                <a:cubicBezTo>
                  <a:pt x="4080112" y="1250703"/>
                  <a:pt x="4698948" y="1250703"/>
                  <a:pt x="4698948" y="1250703"/>
                </a:cubicBezTo>
                <a:lnTo>
                  <a:pt x="6333785" y="1236849"/>
                </a:lnTo>
                <a:cubicBezTo>
                  <a:pt x="6606258" y="1243776"/>
                  <a:pt x="6333785" y="1292267"/>
                  <a:pt x="6333785" y="1292267"/>
                </a:cubicBezTo>
                <a:lnTo>
                  <a:pt x="487167" y="1306121"/>
                </a:lnTo>
                <a:cubicBezTo>
                  <a:pt x="-487269" y="1296885"/>
                  <a:pt x="260876" y="1253012"/>
                  <a:pt x="501021" y="1236849"/>
                </a:cubicBez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5070763" y="3782133"/>
            <a:ext cx="6670028" cy="1365985"/>
          </a:xfrm>
          <a:custGeom>
            <a:avLst/>
            <a:gdLst>
              <a:gd name="connsiteX0" fmla="*/ 513038 w 7169211"/>
              <a:gd name="connsiteY0" fmla="*/ 1260922 h 1365985"/>
              <a:gd name="connsiteX1" fmla="*/ 1455147 w 7169211"/>
              <a:gd name="connsiteY1" fmla="*/ 1094667 h 1365985"/>
              <a:gd name="connsiteX2" fmla="*/ 1801511 w 7169211"/>
              <a:gd name="connsiteY2" fmla="*/ 158 h 1365985"/>
              <a:gd name="connsiteX3" fmla="*/ 2009329 w 7169211"/>
              <a:gd name="connsiteY3" fmla="*/ 1177794 h 1365985"/>
              <a:gd name="connsiteX4" fmla="*/ 2300275 w 7169211"/>
              <a:gd name="connsiteY4" fmla="*/ 1260922 h 1365985"/>
              <a:gd name="connsiteX5" fmla="*/ 2729765 w 7169211"/>
              <a:gd name="connsiteY5" fmla="*/ 1330194 h 1365985"/>
              <a:gd name="connsiteX6" fmla="*/ 4766384 w 7169211"/>
              <a:gd name="connsiteY6" fmla="*/ 1330194 h 1365985"/>
              <a:gd name="connsiteX7" fmla="*/ 6401220 w 7169211"/>
              <a:gd name="connsiteY7" fmla="*/ 1122376 h 1365985"/>
              <a:gd name="connsiteX8" fmla="*/ 7149365 w 7169211"/>
              <a:gd name="connsiteY8" fmla="*/ 1344049 h 1365985"/>
              <a:gd name="connsiteX9" fmla="*/ 6969256 w 7169211"/>
              <a:gd name="connsiteY9" fmla="*/ 1357903 h 1365985"/>
              <a:gd name="connsiteX10" fmla="*/ 513038 w 7169211"/>
              <a:gd name="connsiteY10" fmla="*/ 1357903 h 1365985"/>
              <a:gd name="connsiteX11" fmla="*/ 513038 w 7169211"/>
              <a:gd name="connsiteY11" fmla="*/ 1260922 h 1365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169211" h="1365985">
                <a:moveTo>
                  <a:pt x="513038" y="1260922"/>
                </a:moveTo>
                <a:cubicBezTo>
                  <a:pt x="670056" y="1217049"/>
                  <a:pt x="1240402" y="1304794"/>
                  <a:pt x="1455147" y="1094667"/>
                </a:cubicBezTo>
                <a:cubicBezTo>
                  <a:pt x="1669892" y="884540"/>
                  <a:pt x="1709147" y="-13696"/>
                  <a:pt x="1801511" y="158"/>
                </a:cubicBezTo>
                <a:cubicBezTo>
                  <a:pt x="1893875" y="14012"/>
                  <a:pt x="1926202" y="967667"/>
                  <a:pt x="2009329" y="1177794"/>
                </a:cubicBezTo>
                <a:cubicBezTo>
                  <a:pt x="2092456" y="1387921"/>
                  <a:pt x="2180202" y="1235522"/>
                  <a:pt x="2300275" y="1260922"/>
                </a:cubicBezTo>
                <a:cubicBezTo>
                  <a:pt x="2420348" y="1286322"/>
                  <a:pt x="2318747" y="1318649"/>
                  <a:pt x="2729765" y="1330194"/>
                </a:cubicBezTo>
                <a:cubicBezTo>
                  <a:pt x="3140783" y="1341739"/>
                  <a:pt x="4154475" y="1364830"/>
                  <a:pt x="4766384" y="1330194"/>
                </a:cubicBezTo>
                <a:cubicBezTo>
                  <a:pt x="5378293" y="1295558"/>
                  <a:pt x="6004057" y="1120067"/>
                  <a:pt x="6401220" y="1122376"/>
                </a:cubicBezTo>
                <a:cubicBezTo>
                  <a:pt x="6798383" y="1124685"/>
                  <a:pt x="7054692" y="1304795"/>
                  <a:pt x="7149365" y="1344049"/>
                </a:cubicBezTo>
                <a:cubicBezTo>
                  <a:pt x="7244038" y="1383303"/>
                  <a:pt x="6969256" y="1357903"/>
                  <a:pt x="6969256" y="1357903"/>
                </a:cubicBezTo>
                <a:lnTo>
                  <a:pt x="513038" y="1357903"/>
                </a:lnTo>
                <a:cubicBezTo>
                  <a:pt x="-558380" y="1341740"/>
                  <a:pt x="356020" y="1304795"/>
                  <a:pt x="513038" y="1260922"/>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296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jMax</a:t>
            </a:r>
            <a:r>
              <a:rPr lang="en-US" dirty="0" smtClean="0"/>
              <a:t> – Practical Considerations</a:t>
            </a:r>
            <a:endParaRPr lang="en-US" dirty="0"/>
          </a:p>
        </p:txBody>
      </p:sp>
      <p:sp>
        <p:nvSpPr>
          <p:cNvPr id="3" name="Content Placeholder 2"/>
          <p:cNvSpPr>
            <a:spLocks noGrp="1"/>
          </p:cNvSpPr>
          <p:nvPr>
            <p:ph idx="1"/>
          </p:nvPr>
        </p:nvSpPr>
        <p:spPr>
          <a:xfrm>
            <a:off x="838201" y="1825625"/>
            <a:ext cx="6158344" cy="4351338"/>
          </a:xfrm>
        </p:spPr>
        <p:txBody>
          <a:bodyPr/>
          <a:lstStyle/>
          <a:p>
            <a:r>
              <a:rPr lang="en-US" dirty="0" smtClean="0"/>
              <a:t>Fortunately, the CSIs of different subcarriers show a lot of correlation</a:t>
            </a:r>
          </a:p>
          <a:p>
            <a:r>
              <a:rPr lang="en-US" dirty="0" smtClean="0"/>
              <a:t>The right is two typical cases of received jamming powers at different subcarriers for the 10 jamming vectors</a:t>
            </a:r>
          </a:p>
          <a:p>
            <a:pPr lvl="1"/>
            <a:r>
              <a:rPr lang="en-US" dirty="0" smtClean="0"/>
              <a:t>CSI collected with the Intel 5300 wireless card</a:t>
            </a:r>
            <a:endParaRPr lang="en-US" dirty="0"/>
          </a:p>
        </p:txBody>
      </p:sp>
      <p:pic>
        <p:nvPicPr>
          <p:cNvPr id="4" name="Picture 3"/>
          <p:cNvPicPr>
            <a:picLocks noChangeAspect="1"/>
          </p:cNvPicPr>
          <p:nvPr/>
        </p:nvPicPr>
        <p:blipFill>
          <a:blip r:embed="rId2"/>
          <a:stretch>
            <a:fillRect/>
          </a:stretch>
        </p:blipFill>
        <p:spPr>
          <a:xfrm>
            <a:off x="7610475" y="1381919"/>
            <a:ext cx="3743325" cy="5238750"/>
          </a:xfrm>
          <a:prstGeom prst="rect">
            <a:avLst/>
          </a:prstGeom>
        </p:spPr>
      </p:pic>
    </p:spTree>
    <p:extLst>
      <p:ext uri="{BB962C8B-B14F-4D97-AF65-F5344CB8AC3E}">
        <p14:creationId xmlns:p14="http://schemas.microsoft.com/office/powerpoint/2010/main" val="699726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Evaluations</a:t>
            </a:r>
            <a:endParaRPr lang="en-US" dirty="0"/>
          </a:p>
        </p:txBody>
      </p:sp>
      <p:sp>
        <p:nvSpPr>
          <p:cNvPr id="3" name="Content Placeholder 2"/>
          <p:cNvSpPr>
            <a:spLocks noGrp="1"/>
          </p:cNvSpPr>
          <p:nvPr>
            <p:ph idx="1"/>
          </p:nvPr>
        </p:nvSpPr>
        <p:spPr>
          <a:xfrm>
            <a:off x="838201" y="1825625"/>
            <a:ext cx="5604164" cy="4351338"/>
          </a:xfrm>
        </p:spPr>
        <p:txBody>
          <a:bodyPr/>
          <a:lstStyle/>
          <a:p>
            <a:r>
              <a:rPr lang="en-US" dirty="0" smtClean="0"/>
              <a:t>Used the Intel 5300 wireless card with 3 </a:t>
            </a:r>
            <a:r>
              <a:rPr lang="en-US" dirty="0" err="1" smtClean="0"/>
              <a:t>tx</a:t>
            </a:r>
            <a:r>
              <a:rPr lang="en-US" dirty="0" smtClean="0"/>
              <a:t> and </a:t>
            </a:r>
            <a:r>
              <a:rPr lang="en-US" dirty="0" err="1" smtClean="0"/>
              <a:t>rx</a:t>
            </a:r>
            <a:r>
              <a:rPr lang="en-US" dirty="0" smtClean="0"/>
              <a:t> antennas to collect the CSI as the CSI a jammer to the user and multiple eavesdroppers</a:t>
            </a:r>
            <a:endParaRPr lang="en-US" dirty="0"/>
          </a:p>
        </p:txBody>
      </p:sp>
      <p:pic>
        <p:nvPicPr>
          <p:cNvPr id="5" name="Picture 4"/>
          <p:cNvPicPr>
            <a:picLocks noChangeAspect="1"/>
          </p:cNvPicPr>
          <p:nvPr/>
        </p:nvPicPr>
        <p:blipFill>
          <a:blip r:embed="rId2"/>
          <a:stretch>
            <a:fillRect/>
          </a:stretch>
        </p:blipFill>
        <p:spPr>
          <a:xfrm>
            <a:off x="6723351" y="51232"/>
            <a:ext cx="5136140" cy="3950062"/>
          </a:xfrm>
          <a:prstGeom prst="rect">
            <a:avLst/>
          </a:prstGeom>
        </p:spPr>
      </p:pic>
      <p:pic>
        <p:nvPicPr>
          <p:cNvPr id="6" name="Picture 5"/>
          <p:cNvPicPr>
            <a:picLocks noChangeAspect="1"/>
          </p:cNvPicPr>
          <p:nvPr/>
        </p:nvPicPr>
        <p:blipFill>
          <a:blip r:embed="rId3"/>
          <a:stretch>
            <a:fillRect/>
          </a:stretch>
        </p:blipFill>
        <p:spPr>
          <a:xfrm>
            <a:off x="6895883" y="4425554"/>
            <a:ext cx="4791075" cy="2219325"/>
          </a:xfrm>
          <a:prstGeom prst="rect">
            <a:avLst/>
          </a:prstGeom>
        </p:spPr>
      </p:pic>
    </p:spTree>
    <p:extLst>
      <p:ext uri="{BB962C8B-B14F-4D97-AF65-F5344CB8AC3E}">
        <p14:creationId xmlns:p14="http://schemas.microsoft.com/office/powerpoint/2010/main" val="28403235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Evaluations</a:t>
            </a:r>
            <a:endParaRPr lang="en-US" dirty="0"/>
          </a:p>
        </p:txBody>
      </p:sp>
      <p:sp>
        <p:nvSpPr>
          <p:cNvPr id="3" name="Content Placeholder 2"/>
          <p:cNvSpPr>
            <a:spLocks noGrp="1"/>
          </p:cNvSpPr>
          <p:nvPr>
            <p:ph idx="1"/>
          </p:nvPr>
        </p:nvSpPr>
        <p:spPr>
          <a:xfrm>
            <a:off x="838200" y="1825625"/>
            <a:ext cx="4070293" cy="4351338"/>
          </a:xfrm>
        </p:spPr>
        <p:txBody>
          <a:bodyPr>
            <a:normAutofit fontScale="92500" lnSpcReduction="10000"/>
          </a:bodyPr>
          <a:lstStyle/>
          <a:p>
            <a:r>
              <a:rPr lang="en-US" dirty="0" smtClean="0"/>
              <a:t>Used Microsoft Sora to transmit packets at all 802.11a data rates (6,9,12,18,24,36,48,54 Mbps) at 3 packet sizes (80, 320, 960 bytes), and recorded the waveform in the air</a:t>
            </a:r>
          </a:p>
          <a:p>
            <a:r>
              <a:rPr lang="en-US" dirty="0" smtClean="0"/>
              <a:t>Our Sora machine has only one antenna, so we assume the sender, user, eavesdroppers all have one antenna</a:t>
            </a:r>
          </a:p>
          <a:p>
            <a:endParaRPr lang="en-US" dirty="0" smtClean="0"/>
          </a:p>
          <a:p>
            <a:endParaRPr lang="en-US" dirty="0"/>
          </a:p>
        </p:txBody>
      </p:sp>
      <p:pic>
        <p:nvPicPr>
          <p:cNvPr id="5" name="Picture 4"/>
          <p:cNvPicPr>
            <a:picLocks noChangeAspect="1"/>
          </p:cNvPicPr>
          <p:nvPr/>
        </p:nvPicPr>
        <p:blipFill>
          <a:blip r:embed="rId2"/>
          <a:stretch>
            <a:fillRect/>
          </a:stretch>
        </p:blipFill>
        <p:spPr>
          <a:xfrm>
            <a:off x="4908493" y="1399602"/>
            <a:ext cx="6909434" cy="2192910"/>
          </a:xfrm>
          <a:prstGeom prst="rect">
            <a:avLst/>
          </a:prstGeom>
        </p:spPr>
      </p:pic>
    </p:spTree>
    <p:extLst>
      <p:ext uri="{BB962C8B-B14F-4D97-AF65-F5344CB8AC3E}">
        <p14:creationId xmlns:p14="http://schemas.microsoft.com/office/powerpoint/2010/main" val="1221422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3291" y="1600201"/>
            <a:ext cx="4675909" cy="4525963"/>
          </a:xfrm>
        </p:spPr>
        <p:txBody>
          <a:bodyPr>
            <a:normAutofit/>
          </a:bodyPr>
          <a:lstStyle/>
          <a:p>
            <a:r>
              <a:rPr lang="en-US" dirty="0" smtClean="0"/>
              <a:t>Wi-Fi is widely used</a:t>
            </a:r>
          </a:p>
          <a:p>
            <a:pPr lvl="1"/>
            <a:r>
              <a:rPr lang="en-US" dirty="0" smtClean="0"/>
              <a:t>homes </a:t>
            </a:r>
          </a:p>
          <a:p>
            <a:pPr lvl="1"/>
            <a:r>
              <a:rPr lang="en-US" dirty="0" smtClean="0"/>
              <a:t>offices</a:t>
            </a:r>
          </a:p>
          <a:p>
            <a:pPr lvl="1"/>
            <a:r>
              <a:rPr lang="en-US" dirty="0" smtClean="0"/>
              <a:t>public hot spots, e.g., coffee shops, air ports, college campus </a:t>
            </a:r>
          </a:p>
          <a:p>
            <a:pPr lvl="1"/>
            <a:endParaRPr lang="en-US" dirty="0"/>
          </a:p>
        </p:txBody>
      </p:sp>
      <p:pic>
        <p:nvPicPr>
          <p:cNvPr id="1026" name="Picture 2" descr="http://upload.wikimedia.org/wikipedia/commons/thumb/3/32/Wi-Fi_Logo.svg/220px-Wi-Fi_Logo.svg.png"/>
          <p:cNvPicPr>
            <a:picLocks noChangeAspect="1" noChangeArrowheads="1"/>
          </p:cNvPicPr>
          <p:nvPr/>
        </p:nvPicPr>
        <p:blipFill>
          <a:blip r:embed="rId3" cstate="print"/>
          <a:srcRect/>
          <a:stretch>
            <a:fillRect/>
          </a:stretch>
        </p:blipFill>
        <p:spPr bwMode="auto">
          <a:xfrm>
            <a:off x="5531798" y="304800"/>
            <a:ext cx="1783403" cy="1143000"/>
          </a:xfrm>
          <a:prstGeom prst="rect">
            <a:avLst/>
          </a:prstGeom>
          <a:noFill/>
        </p:spPr>
      </p:pic>
      <p:pic>
        <p:nvPicPr>
          <p:cNvPr id="17410" name="Picture 2" descr="https://encrypted-tbn3.gstatic.com/images?q=tbn:ANd9GcS1Clk73jGz663WDePNiqaqZwkFD-fVmc7_MMDJRs9dAUZm50VkQA"/>
          <p:cNvPicPr>
            <a:picLocks noChangeAspect="1" noChangeArrowheads="1"/>
          </p:cNvPicPr>
          <p:nvPr/>
        </p:nvPicPr>
        <p:blipFill>
          <a:blip r:embed="rId4" cstate="print"/>
          <a:srcRect/>
          <a:stretch>
            <a:fillRect/>
          </a:stretch>
        </p:blipFill>
        <p:spPr bwMode="auto">
          <a:xfrm>
            <a:off x="8001000" y="3088012"/>
            <a:ext cx="1981200" cy="1483988"/>
          </a:xfrm>
          <a:prstGeom prst="rect">
            <a:avLst/>
          </a:prstGeom>
          <a:noFill/>
        </p:spPr>
      </p:pic>
      <p:pic>
        <p:nvPicPr>
          <p:cNvPr id="8" name="Picture 8" descr="http://www.dominica-weekly.com/wp-content/uploads/2009/02/office-space.jpg"/>
          <p:cNvPicPr>
            <a:picLocks noChangeAspect="1" noChangeArrowheads="1"/>
          </p:cNvPicPr>
          <p:nvPr/>
        </p:nvPicPr>
        <p:blipFill>
          <a:blip r:embed="rId5" cstate="print"/>
          <a:srcRect/>
          <a:stretch>
            <a:fillRect/>
          </a:stretch>
        </p:blipFill>
        <p:spPr bwMode="auto">
          <a:xfrm>
            <a:off x="5562601" y="3124200"/>
            <a:ext cx="2180637" cy="1447800"/>
          </a:xfrm>
          <a:prstGeom prst="rect">
            <a:avLst/>
          </a:prstGeom>
          <a:noFill/>
        </p:spPr>
      </p:pic>
      <p:pic>
        <p:nvPicPr>
          <p:cNvPr id="10" name="Picture 6" descr="http://www.hok.com/uploads/2012/05/16/fsu-college-of-medicine01.jpg"/>
          <p:cNvPicPr>
            <a:picLocks noChangeAspect="1" noChangeArrowheads="1"/>
          </p:cNvPicPr>
          <p:nvPr/>
        </p:nvPicPr>
        <p:blipFill>
          <a:blip r:embed="rId6" cstate="print"/>
          <a:srcRect/>
          <a:stretch>
            <a:fillRect/>
          </a:stretch>
        </p:blipFill>
        <p:spPr bwMode="auto">
          <a:xfrm>
            <a:off x="7620001" y="4800600"/>
            <a:ext cx="2926079" cy="1371600"/>
          </a:xfrm>
          <a:prstGeom prst="rect">
            <a:avLst/>
          </a:prstGeom>
          <a:noFill/>
        </p:spPr>
      </p:pic>
      <p:pic>
        <p:nvPicPr>
          <p:cNvPr id="26626" name="Picture 2" descr="https://encrypted-tbn0.gstatic.com/images?q=tbn:ANd9GcShFS-139SooSYfxcZ0jdKSRhderRyULjURsyOU6BWbCkEnFagavw"/>
          <p:cNvPicPr>
            <a:picLocks noChangeAspect="1" noChangeArrowheads="1"/>
          </p:cNvPicPr>
          <p:nvPr/>
        </p:nvPicPr>
        <p:blipFill>
          <a:blip r:embed="rId7" cstate="print"/>
          <a:srcRect/>
          <a:stretch>
            <a:fillRect/>
          </a:stretch>
        </p:blipFill>
        <p:spPr bwMode="auto">
          <a:xfrm>
            <a:off x="7010400" y="1487812"/>
            <a:ext cx="1981200" cy="1483988"/>
          </a:xfrm>
          <a:prstGeom prst="rect">
            <a:avLst/>
          </a:prstGeom>
          <a:noFill/>
        </p:spPr>
      </p:pic>
      <p:pic>
        <p:nvPicPr>
          <p:cNvPr id="26628" name="Picture 4" descr="https://encrypted-tbn1.gstatic.com/images?q=tbn:ANd9GcTsDuuBxeNU5CssyP0lsuh1XNwbhvZFW9UWw26WXK9MqNrWUSxX"/>
          <p:cNvPicPr>
            <a:picLocks noChangeAspect="1" noChangeArrowheads="1"/>
          </p:cNvPicPr>
          <p:nvPr/>
        </p:nvPicPr>
        <p:blipFill>
          <a:blip r:embed="rId8" cstate="print"/>
          <a:srcRect/>
          <a:stretch>
            <a:fillRect/>
          </a:stretch>
        </p:blipFill>
        <p:spPr bwMode="auto">
          <a:xfrm>
            <a:off x="5562601" y="4724400"/>
            <a:ext cx="2006435" cy="1502890"/>
          </a:xfrm>
          <a:prstGeom prst="rect">
            <a:avLst/>
          </a:prstGeom>
          <a:noFill/>
        </p:spPr>
      </p:pic>
    </p:spTree>
    <p:extLst>
      <p:ext uri="{BB962C8B-B14F-4D97-AF65-F5344CB8AC3E}">
        <p14:creationId xmlns:p14="http://schemas.microsoft.com/office/powerpoint/2010/main" val="41913417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a:xfrm>
            <a:off x="838200" y="1825625"/>
            <a:ext cx="3900055" cy="4351338"/>
          </a:xfrm>
        </p:spPr>
        <p:txBody>
          <a:bodyPr/>
          <a:lstStyle/>
          <a:p>
            <a:r>
              <a:rPr lang="en-US" dirty="0" smtClean="0"/>
              <a:t>We assume the jammer has 3 antennas, and generate the jamming signal according to </a:t>
            </a:r>
            <a:r>
              <a:rPr lang="en-US" dirty="0" err="1" smtClean="0"/>
              <a:t>jMax</a:t>
            </a:r>
            <a:r>
              <a:rPr lang="en-US" dirty="0" smtClean="0"/>
              <a:t> jamming vectors, then add the jamming signal to the packet waveform in software, then run the Sora offline decoder</a:t>
            </a:r>
            <a:endParaRPr lang="en-US" dirty="0"/>
          </a:p>
        </p:txBody>
      </p:sp>
      <p:pic>
        <p:nvPicPr>
          <p:cNvPr id="4" name="Picture 3"/>
          <p:cNvPicPr>
            <a:picLocks noChangeAspect="1"/>
          </p:cNvPicPr>
          <p:nvPr/>
        </p:nvPicPr>
        <p:blipFill>
          <a:blip r:embed="rId2"/>
          <a:stretch>
            <a:fillRect/>
          </a:stretch>
        </p:blipFill>
        <p:spPr>
          <a:xfrm>
            <a:off x="4908493" y="3592512"/>
            <a:ext cx="7020271" cy="2621106"/>
          </a:xfrm>
          <a:prstGeom prst="rect">
            <a:avLst/>
          </a:prstGeom>
        </p:spPr>
      </p:pic>
      <p:pic>
        <p:nvPicPr>
          <p:cNvPr id="5" name="Picture 4"/>
          <p:cNvPicPr>
            <a:picLocks noChangeAspect="1"/>
          </p:cNvPicPr>
          <p:nvPr/>
        </p:nvPicPr>
        <p:blipFill>
          <a:blip r:embed="rId3"/>
          <a:stretch>
            <a:fillRect/>
          </a:stretch>
        </p:blipFill>
        <p:spPr>
          <a:xfrm>
            <a:off x="4908493" y="1399602"/>
            <a:ext cx="6909434" cy="2192910"/>
          </a:xfrm>
          <a:prstGeom prst="rect">
            <a:avLst/>
          </a:prstGeom>
        </p:spPr>
      </p:pic>
    </p:spTree>
    <p:extLst>
      <p:ext uri="{BB962C8B-B14F-4D97-AF65-F5344CB8AC3E}">
        <p14:creationId xmlns:p14="http://schemas.microsoft.com/office/powerpoint/2010/main" val="19781987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Compared Method</a:t>
            </a:r>
            <a:endParaRPr lang="en-US" dirty="0"/>
          </a:p>
        </p:txBody>
      </p:sp>
      <p:sp>
        <p:nvSpPr>
          <p:cNvPr id="3" name="Content Placeholder 2"/>
          <p:cNvSpPr>
            <a:spLocks noGrp="1"/>
          </p:cNvSpPr>
          <p:nvPr>
            <p:ph idx="1"/>
          </p:nvPr>
        </p:nvSpPr>
        <p:spPr/>
        <p:txBody>
          <a:bodyPr/>
          <a:lstStyle/>
          <a:p>
            <a:r>
              <a:rPr lang="en-US" dirty="0" smtClean="0"/>
              <a:t>2-ANT: uses only two antennas, cannot change jamming vectors</a:t>
            </a:r>
          </a:p>
          <a:p>
            <a:r>
              <a:rPr lang="en-US" dirty="0" smtClean="0"/>
              <a:t>STROBE: uses all antennas, multiplies either 1 or -1 randomly with </a:t>
            </a:r>
            <a:r>
              <a:rPr lang="el-GR" dirty="0" smtClean="0"/>
              <a:t>Λ</a:t>
            </a:r>
            <a:r>
              <a:rPr lang="en-US" baseline="-25000" dirty="0" smtClean="0"/>
              <a:t>1</a:t>
            </a:r>
            <a:r>
              <a:rPr lang="en-US" dirty="0" smtClean="0"/>
              <a:t> and </a:t>
            </a:r>
            <a:r>
              <a:rPr lang="el-GR" dirty="0" smtClean="0"/>
              <a:t>Λ</a:t>
            </a:r>
            <a:r>
              <a:rPr lang="en-US" baseline="-25000" dirty="0" smtClean="0"/>
              <a:t>2 </a:t>
            </a:r>
            <a:r>
              <a:rPr lang="en-US" dirty="0" smtClean="0"/>
              <a:t>uses the sum</a:t>
            </a:r>
          </a:p>
          <a:p>
            <a:r>
              <a:rPr lang="en-US" dirty="0" smtClean="0"/>
              <a:t>Optimal: uses all antennas, knows the CSI to the eavesdropper</a:t>
            </a:r>
            <a:endParaRPr lang="en-US" dirty="0"/>
          </a:p>
        </p:txBody>
      </p:sp>
    </p:spTree>
    <p:extLst>
      <p:ext uri="{BB962C8B-B14F-4D97-AF65-F5344CB8AC3E}">
        <p14:creationId xmlns:p14="http://schemas.microsoft.com/office/powerpoint/2010/main" val="30517394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a:t>
            </a:r>
            <a:endParaRPr lang="en-US" dirty="0"/>
          </a:p>
        </p:txBody>
      </p:sp>
      <p:sp>
        <p:nvSpPr>
          <p:cNvPr id="3" name="Content Placeholder 2"/>
          <p:cNvSpPr>
            <a:spLocks noGrp="1"/>
          </p:cNvSpPr>
          <p:nvPr>
            <p:ph idx="1"/>
          </p:nvPr>
        </p:nvSpPr>
        <p:spPr>
          <a:xfrm>
            <a:off x="838200" y="1825625"/>
            <a:ext cx="5399590" cy="4351338"/>
          </a:xfrm>
        </p:spPr>
        <p:txBody>
          <a:bodyPr>
            <a:normAutofit fontScale="92500"/>
          </a:bodyPr>
          <a:lstStyle/>
          <a:p>
            <a:r>
              <a:rPr lang="en-US" dirty="0" smtClean="0"/>
              <a:t>JSR: </a:t>
            </a:r>
            <a:r>
              <a:rPr lang="en-US" dirty="0" err="1" smtClean="0"/>
              <a:t>tx</a:t>
            </a:r>
            <a:r>
              <a:rPr lang="en-US" dirty="0" smtClean="0"/>
              <a:t> power of jammer to the </a:t>
            </a:r>
            <a:r>
              <a:rPr lang="en-US" dirty="0" err="1" smtClean="0"/>
              <a:t>tx</a:t>
            </a:r>
            <a:r>
              <a:rPr lang="en-US" dirty="0" smtClean="0"/>
              <a:t> power of the sender ratio</a:t>
            </a:r>
          </a:p>
          <a:p>
            <a:r>
              <a:rPr lang="en-US" dirty="0" smtClean="0"/>
              <a:t>8 bit errors means a successful jam</a:t>
            </a:r>
          </a:p>
          <a:p>
            <a:r>
              <a:rPr lang="en-US" dirty="0" smtClean="0"/>
              <a:t>Solid gains over STROBE and 2-ANT</a:t>
            </a:r>
          </a:p>
          <a:p>
            <a:r>
              <a:rPr lang="en-US" dirty="0" smtClean="0"/>
              <a:t>JSR needs to be quite large for low data rates and lower for higher data rates</a:t>
            </a:r>
          </a:p>
          <a:p>
            <a:r>
              <a:rPr lang="en-US" dirty="0" smtClean="0"/>
              <a:t>The curve has a large transition range, meaning that some are easy to jam and others more difficult </a:t>
            </a:r>
            <a:endParaRPr lang="en-US" dirty="0"/>
          </a:p>
        </p:txBody>
      </p:sp>
      <p:pic>
        <p:nvPicPr>
          <p:cNvPr id="6" name="Picture 5"/>
          <p:cNvPicPr>
            <a:picLocks noChangeAspect="1"/>
          </p:cNvPicPr>
          <p:nvPr/>
        </p:nvPicPr>
        <p:blipFill>
          <a:blip r:embed="rId2"/>
          <a:stretch>
            <a:fillRect/>
          </a:stretch>
        </p:blipFill>
        <p:spPr>
          <a:xfrm>
            <a:off x="6248400" y="2309161"/>
            <a:ext cx="5361710" cy="2221276"/>
          </a:xfrm>
          <a:prstGeom prst="rect">
            <a:avLst/>
          </a:prstGeom>
        </p:spPr>
      </p:pic>
      <p:pic>
        <p:nvPicPr>
          <p:cNvPr id="7" name="Picture 6"/>
          <p:cNvPicPr>
            <a:picLocks noChangeAspect="1"/>
          </p:cNvPicPr>
          <p:nvPr/>
        </p:nvPicPr>
        <p:blipFill>
          <a:blip r:embed="rId3"/>
          <a:stretch>
            <a:fillRect/>
          </a:stretch>
        </p:blipFill>
        <p:spPr>
          <a:xfrm>
            <a:off x="6320920" y="18750"/>
            <a:ext cx="5216670" cy="2184123"/>
          </a:xfrm>
          <a:prstGeom prst="rect">
            <a:avLst/>
          </a:prstGeom>
        </p:spPr>
      </p:pic>
      <p:pic>
        <p:nvPicPr>
          <p:cNvPr id="8" name="Picture 7"/>
          <p:cNvPicPr>
            <a:picLocks noChangeAspect="1"/>
          </p:cNvPicPr>
          <p:nvPr/>
        </p:nvPicPr>
        <p:blipFill>
          <a:blip r:embed="rId4"/>
          <a:stretch>
            <a:fillRect/>
          </a:stretch>
        </p:blipFill>
        <p:spPr>
          <a:xfrm>
            <a:off x="6320920" y="4530437"/>
            <a:ext cx="5278580" cy="2327563"/>
          </a:xfrm>
          <a:prstGeom prst="rect">
            <a:avLst/>
          </a:prstGeom>
        </p:spPr>
      </p:pic>
    </p:spTree>
    <p:extLst>
      <p:ext uri="{BB962C8B-B14F-4D97-AF65-F5344CB8AC3E}">
        <p14:creationId xmlns:p14="http://schemas.microsoft.com/office/powerpoint/2010/main" val="32633828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Jamming Failure Ratios</a:t>
            </a:r>
            <a:endParaRPr lang="en-US" dirty="0"/>
          </a:p>
        </p:txBody>
      </p:sp>
      <p:sp>
        <p:nvSpPr>
          <p:cNvPr id="3" name="Content Placeholder 2"/>
          <p:cNvSpPr>
            <a:spLocks noGrp="1"/>
          </p:cNvSpPr>
          <p:nvPr>
            <p:ph idx="1"/>
          </p:nvPr>
        </p:nvSpPr>
        <p:spPr>
          <a:xfrm>
            <a:off x="838200" y="1825625"/>
            <a:ext cx="5437909" cy="4351338"/>
          </a:xfrm>
        </p:spPr>
        <p:txBody>
          <a:bodyPr>
            <a:normAutofit lnSpcReduction="10000"/>
          </a:bodyPr>
          <a:lstStyle/>
          <a:p>
            <a:r>
              <a:rPr lang="en-US" dirty="0" smtClean="0"/>
              <a:t>A jamming method may fail </a:t>
            </a:r>
            <a:r>
              <a:rPr lang="en-US" dirty="0"/>
              <a:t>to jam certain client and eavesdropper pairs </a:t>
            </a:r>
            <a:r>
              <a:rPr lang="en-US" dirty="0" smtClean="0"/>
              <a:t>even when </a:t>
            </a:r>
            <a:r>
              <a:rPr lang="en-US" dirty="0"/>
              <a:t>the jamming power the </a:t>
            </a:r>
            <a:r>
              <a:rPr lang="en-US" dirty="0" smtClean="0"/>
              <a:t>largest value we take in the evaluation</a:t>
            </a:r>
          </a:p>
          <a:p>
            <a:r>
              <a:rPr lang="en-US" dirty="0" err="1" smtClean="0"/>
              <a:t>jMax</a:t>
            </a:r>
            <a:r>
              <a:rPr lang="en-US" dirty="0" smtClean="0"/>
              <a:t> </a:t>
            </a:r>
            <a:r>
              <a:rPr lang="en-US" dirty="0"/>
              <a:t>is much lower than Strobe and </a:t>
            </a:r>
            <a:r>
              <a:rPr lang="en-US" dirty="0" smtClean="0"/>
              <a:t>2-Ant</a:t>
            </a:r>
          </a:p>
          <a:p>
            <a:r>
              <a:rPr lang="en-US" dirty="0" smtClean="0"/>
              <a:t>The </a:t>
            </a:r>
            <a:r>
              <a:rPr lang="en-US" dirty="0"/>
              <a:t>gain of 3-antenna methods </a:t>
            </a:r>
            <a:r>
              <a:rPr lang="en-US" dirty="0" smtClean="0"/>
              <a:t>over 2-Ant </a:t>
            </a:r>
            <a:r>
              <a:rPr lang="en-US" dirty="0"/>
              <a:t>suggests that </a:t>
            </a:r>
            <a:r>
              <a:rPr lang="en-US" dirty="0" smtClean="0"/>
              <a:t>more antennas will further reduce the failure ratio</a:t>
            </a:r>
          </a:p>
          <a:p>
            <a:endParaRPr lang="en-US" dirty="0"/>
          </a:p>
        </p:txBody>
      </p:sp>
      <p:pic>
        <p:nvPicPr>
          <p:cNvPr id="5" name="Picture 4"/>
          <p:cNvPicPr>
            <a:picLocks noChangeAspect="1"/>
          </p:cNvPicPr>
          <p:nvPr/>
        </p:nvPicPr>
        <p:blipFill>
          <a:blip r:embed="rId2"/>
          <a:stretch>
            <a:fillRect/>
          </a:stretch>
        </p:blipFill>
        <p:spPr>
          <a:xfrm>
            <a:off x="6276109" y="1690688"/>
            <a:ext cx="5569527" cy="3570210"/>
          </a:xfrm>
          <a:prstGeom prst="rect">
            <a:avLst/>
          </a:prstGeom>
        </p:spPr>
      </p:pic>
    </p:spTree>
    <p:extLst>
      <p:ext uri="{BB962C8B-B14F-4D97-AF65-F5344CB8AC3E}">
        <p14:creationId xmlns:p14="http://schemas.microsoft.com/office/powerpoint/2010/main" val="37325206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 Power Ratio</a:t>
            </a:r>
            <a:endParaRPr lang="en-US" dirty="0"/>
          </a:p>
        </p:txBody>
      </p:sp>
      <p:sp>
        <p:nvSpPr>
          <p:cNvPr id="3" name="Content Placeholder 2"/>
          <p:cNvSpPr>
            <a:spLocks noGrp="1"/>
          </p:cNvSpPr>
          <p:nvPr>
            <p:ph idx="1"/>
          </p:nvPr>
        </p:nvSpPr>
        <p:spPr>
          <a:xfrm>
            <a:off x="838200" y="1825625"/>
            <a:ext cx="5507182" cy="4351338"/>
          </a:xfrm>
        </p:spPr>
        <p:txBody>
          <a:bodyPr/>
          <a:lstStyle/>
          <a:p>
            <a:r>
              <a:rPr lang="en-US" dirty="0" smtClean="0"/>
              <a:t>Find the maximum power ratio of various methods over Optimal</a:t>
            </a:r>
          </a:p>
          <a:p>
            <a:r>
              <a:rPr lang="en-US" dirty="0" smtClean="0"/>
              <a:t>The ratio of </a:t>
            </a:r>
            <a:r>
              <a:rPr lang="en-US" dirty="0" err="1" smtClean="0"/>
              <a:t>jMax</a:t>
            </a:r>
            <a:r>
              <a:rPr lang="en-US" dirty="0" smtClean="0"/>
              <a:t> roughly matches the theoretical bound</a:t>
            </a:r>
            <a:endParaRPr lang="en-US" dirty="0"/>
          </a:p>
        </p:txBody>
      </p:sp>
      <p:pic>
        <p:nvPicPr>
          <p:cNvPr id="4" name="Picture 3"/>
          <p:cNvPicPr>
            <a:picLocks noChangeAspect="1"/>
          </p:cNvPicPr>
          <p:nvPr/>
        </p:nvPicPr>
        <p:blipFill>
          <a:blip r:embed="rId2"/>
          <a:stretch>
            <a:fillRect/>
          </a:stretch>
        </p:blipFill>
        <p:spPr>
          <a:xfrm>
            <a:off x="6511635" y="1690688"/>
            <a:ext cx="5341144" cy="3716193"/>
          </a:xfrm>
          <a:prstGeom prst="rect">
            <a:avLst/>
          </a:prstGeom>
        </p:spPr>
      </p:pic>
    </p:spTree>
    <p:extLst>
      <p:ext uri="{BB962C8B-B14F-4D97-AF65-F5344CB8AC3E}">
        <p14:creationId xmlns:p14="http://schemas.microsoft.com/office/powerpoint/2010/main" val="4197151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b="1" dirty="0">
                <a:solidFill>
                  <a:srgbClr val="00B050"/>
                </a:solidFill>
              </a:rPr>
              <a:t>Thank you!</a:t>
            </a:r>
          </a:p>
        </p:txBody>
      </p:sp>
    </p:spTree>
    <p:extLst>
      <p:ext uri="{BB962C8B-B14F-4D97-AF65-F5344CB8AC3E}">
        <p14:creationId xmlns:p14="http://schemas.microsoft.com/office/powerpoint/2010/main" val="1896991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of Wi-Fi</a:t>
            </a:r>
            <a:endParaRPr lang="en-US" dirty="0"/>
          </a:p>
        </p:txBody>
      </p:sp>
      <p:sp>
        <p:nvSpPr>
          <p:cNvPr id="3" name="Content Placeholder 2"/>
          <p:cNvSpPr>
            <a:spLocks noGrp="1"/>
          </p:cNvSpPr>
          <p:nvPr>
            <p:ph idx="1"/>
          </p:nvPr>
        </p:nvSpPr>
        <p:spPr>
          <a:xfrm>
            <a:off x="838200" y="1825625"/>
            <a:ext cx="5881255" cy="4351338"/>
          </a:xfrm>
        </p:spPr>
        <p:txBody>
          <a:bodyPr/>
          <a:lstStyle/>
          <a:p>
            <a:r>
              <a:rPr lang="en-US" dirty="0" smtClean="0"/>
              <a:t>Signal is sent in the open air, everyone nearby can overhear </a:t>
            </a:r>
          </a:p>
          <a:p>
            <a:r>
              <a:rPr lang="en-US" dirty="0" smtClean="0"/>
              <a:t>Password can solve the problem, however not in open networks</a:t>
            </a:r>
          </a:p>
          <a:p>
            <a:r>
              <a:rPr lang="en-US" dirty="0" smtClean="0"/>
              <a:t>The problem we are interested in: </a:t>
            </a:r>
            <a:r>
              <a:rPr lang="en-US" b="1" dirty="0" smtClean="0"/>
              <a:t>how to prevent an eavesdropper from being able to decode the packet without password protection, while ensuring the legitimate user can get the packet correctly</a:t>
            </a: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75624" y="2992867"/>
            <a:ext cx="1301496" cy="1950720"/>
          </a:xfrm>
          <a:prstGeom prst="rect">
            <a:avLst/>
          </a:prstGeom>
        </p:spPr>
      </p:pic>
      <p:pic>
        <p:nvPicPr>
          <p:cNvPr id="5" name="Picture 1053" descr="laptop"/>
          <p:cNvPicPr>
            <a:picLocks noChangeAspect="1" noChangeArrowheads="1"/>
          </p:cNvPicPr>
          <p:nvPr/>
        </p:nvPicPr>
        <p:blipFill>
          <a:blip r:embed="rId3" cstate="print"/>
          <a:srcRect/>
          <a:stretch>
            <a:fillRect/>
          </a:stretch>
        </p:blipFill>
        <p:spPr bwMode="auto">
          <a:xfrm>
            <a:off x="8802885" y="2012310"/>
            <a:ext cx="712787" cy="688975"/>
          </a:xfrm>
          <a:prstGeom prst="rect">
            <a:avLst/>
          </a:prstGeom>
          <a:noFill/>
          <a:ln w="9525">
            <a:noFill/>
            <a:miter lim="800000"/>
            <a:headEnd/>
            <a:tailEnd/>
          </a:ln>
        </p:spPr>
      </p:pic>
      <p:pic>
        <p:nvPicPr>
          <p:cNvPr id="6" name="Picture 1053" descr="laptop"/>
          <p:cNvPicPr>
            <a:picLocks noChangeAspect="1" noChangeArrowheads="1"/>
          </p:cNvPicPr>
          <p:nvPr/>
        </p:nvPicPr>
        <p:blipFill>
          <a:blip r:embed="rId3" cstate="print"/>
          <a:srcRect/>
          <a:stretch>
            <a:fillRect/>
          </a:stretch>
        </p:blipFill>
        <p:spPr bwMode="auto">
          <a:xfrm>
            <a:off x="6983917" y="2992867"/>
            <a:ext cx="712787" cy="688975"/>
          </a:xfrm>
          <a:prstGeom prst="rect">
            <a:avLst/>
          </a:prstGeom>
          <a:noFill/>
          <a:ln w="9525">
            <a:noFill/>
            <a:miter lim="800000"/>
            <a:headEnd/>
            <a:tailEnd/>
          </a:ln>
        </p:spPr>
      </p:pic>
      <p:grpSp>
        <p:nvGrpSpPr>
          <p:cNvPr id="7" name="Group 6"/>
          <p:cNvGrpSpPr/>
          <p:nvPr/>
        </p:nvGrpSpPr>
        <p:grpSpPr>
          <a:xfrm rot="5582228">
            <a:off x="7664636" y="2244114"/>
            <a:ext cx="822960" cy="822960"/>
            <a:chOff x="2120487" y="2298552"/>
            <a:chExt cx="822960" cy="822960"/>
          </a:xfrm>
          <a:scene3d>
            <a:camera prst="orthographicFront">
              <a:rot lat="0" lon="0" rev="5100000"/>
            </a:camera>
            <a:lightRig rig="threePt" dir="t"/>
          </a:scene3d>
        </p:grpSpPr>
        <p:sp>
          <p:nvSpPr>
            <p:cNvPr id="8" name="Arc 7"/>
            <p:cNvSpPr/>
            <p:nvPr/>
          </p:nvSpPr>
          <p:spPr>
            <a:xfrm>
              <a:off x="2120487" y="2298552"/>
              <a:ext cx="822960" cy="822960"/>
            </a:xfrm>
            <a:prstGeom prst="arc">
              <a:avLst/>
            </a:prstGeom>
            <a:ln/>
          </p:spPr>
          <p:style>
            <a:lnRef idx="2">
              <a:schemeClr val="accent1"/>
            </a:lnRef>
            <a:fillRef idx="0">
              <a:schemeClr val="accent1"/>
            </a:fillRef>
            <a:effectRef idx="1">
              <a:schemeClr val="accent1"/>
            </a:effectRef>
            <a:fontRef idx="minor">
              <a:schemeClr val="tx1"/>
            </a:fontRef>
          </p:style>
          <p:txBody>
            <a:bodyPr/>
            <a:lstStyle/>
            <a:p>
              <a:endParaRPr lang="en-US" dirty="0"/>
            </a:p>
          </p:txBody>
        </p:sp>
        <p:sp>
          <p:nvSpPr>
            <p:cNvPr id="9" name="Arc 8"/>
            <p:cNvSpPr/>
            <p:nvPr/>
          </p:nvSpPr>
          <p:spPr>
            <a:xfrm>
              <a:off x="2232661" y="2450952"/>
              <a:ext cx="523434" cy="590756"/>
            </a:xfrm>
            <a:prstGeom prst="arc">
              <a:avLst/>
            </a:prstGeom>
            <a:ln/>
          </p:spPr>
          <p:style>
            <a:lnRef idx="2">
              <a:schemeClr val="accent1"/>
            </a:lnRef>
            <a:fillRef idx="0">
              <a:schemeClr val="accent1"/>
            </a:fillRef>
            <a:effectRef idx="1">
              <a:schemeClr val="accent1"/>
            </a:effectRef>
            <a:fontRef idx="minor">
              <a:schemeClr val="tx1"/>
            </a:fontRef>
          </p:style>
          <p:txBody>
            <a:bodyPr/>
            <a:lstStyle/>
            <a:p>
              <a:endParaRPr lang="en-US" dirty="0"/>
            </a:p>
          </p:txBody>
        </p:sp>
        <p:sp>
          <p:nvSpPr>
            <p:cNvPr id="10" name="Arc 9"/>
            <p:cNvSpPr/>
            <p:nvPr/>
          </p:nvSpPr>
          <p:spPr>
            <a:xfrm>
              <a:off x="2378254" y="2610115"/>
              <a:ext cx="216038" cy="240998"/>
            </a:xfrm>
            <a:prstGeom prst="arc">
              <a:avLst/>
            </a:prstGeom>
            <a:ln/>
          </p:spPr>
          <p:style>
            <a:lnRef idx="2">
              <a:schemeClr val="accent1"/>
            </a:lnRef>
            <a:fillRef idx="0">
              <a:schemeClr val="accent1"/>
            </a:fillRef>
            <a:effectRef idx="1">
              <a:schemeClr val="accent1"/>
            </a:effectRef>
            <a:fontRef idx="minor">
              <a:schemeClr val="tx1"/>
            </a:fontRef>
          </p:style>
          <p:txBody>
            <a:bodyPr/>
            <a:lstStyle/>
            <a:p>
              <a:endParaRPr lang="en-US" dirty="0"/>
            </a:p>
          </p:txBody>
        </p:sp>
      </p:grpSp>
    </p:spTree>
    <p:extLst>
      <p:ext uri="{BB962C8B-B14F-4D97-AF65-F5344CB8AC3E}">
        <p14:creationId xmlns:p14="http://schemas.microsoft.com/office/powerpoint/2010/main" val="523337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Approach</a:t>
            </a:r>
            <a:endParaRPr lang="en-US" dirty="0"/>
          </a:p>
        </p:txBody>
      </p:sp>
      <p:sp>
        <p:nvSpPr>
          <p:cNvPr id="3" name="Content Placeholder 2"/>
          <p:cNvSpPr>
            <a:spLocks noGrp="1"/>
          </p:cNvSpPr>
          <p:nvPr>
            <p:ph idx="1"/>
          </p:nvPr>
        </p:nvSpPr>
        <p:spPr>
          <a:xfrm>
            <a:off x="838200" y="1825625"/>
            <a:ext cx="5630758" cy="4351338"/>
          </a:xfrm>
        </p:spPr>
        <p:txBody>
          <a:bodyPr/>
          <a:lstStyle/>
          <a:p>
            <a:r>
              <a:rPr lang="en-US" dirty="0" smtClean="0"/>
              <a:t>Introducing a jammer with multiple antennas </a:t>
            </a:r>
          </a:p>
          <a:p>
            <a:r>
              <a:rPr lang="en-US" dirty="0" smtClean="0"/>
              <a:t>When the sender transmits a packet, the jammer transmits jamming signal simultaneously, but </a:t>
            </a:r>
            <a:r>
              <a:rPr lang="en-US" b="1" dirty="0" smtClean="0"/>
              <a:t>the jamming signal is generated such that it is 0 at the legitimate user but most likely non-zero elsewhere</a:t>
            </a:r>
            <a:endParaRPr lang="en-US" b="1" dirty="0"/>
          </a:p>
        </p:txBody>
      </p:sp>
      <p:sp>
        <p:nvSpPr>
          <p:cNvPr id="56" name="Text Box 18"/>
          <p:cNvSpPr txBox="1">
            <a:spLocks noChangeArrowheads="1"/>
          </p:cNvSpPr>
          <p:nvPr/>
        </p:nvSpPr>
        <p:spPr bwMode="auto">
          <a:xfrm>
            <a:off x="8157638" y="1628669"/>
            <a:ext cx="17620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smtClean="0">
                <a:latin typeface="Arial" panose="020B0604020202020204" pitchFamily="34" charset="0"/>
              </a:rPr>
              <a:t>Legitimate user</a:t>
            </a:r>
            <a:endParaRPr lang="en-US" altLang="en-US" sz="1800" dirty="0">
              <a:latin typeface="Arial" panose="020B0604020202020204" pitchFamily="34" charset="0"/>
            </a:endParaRPr>
          </a:p>
        </p:txBody>
      </p:sp>
      <p:sp>
        <p:nvSpPr>
          <p:cNvPr id="57" name="TextBox 56"/>
          <p:cNvSpPr txBox="1"/>
          <p:nvPr/>
        </p:nvSpPr>
        <p:spPr>
          <a:xfrm>
            <a:off x="9125579" y="5197329"/>
            <a:ext cx="1818409" cy="646331"/>
          </a:xfrm>
          <a:prstGeom prst="rect">
            <a:avLst/>
          </a:prstGeom>
          <a:noFill/>
        </p:spPr>
        <p:txBody>
          <a:bodyPr wrap="square" rtlCol="0">
            <a:spAutoFit/>
          </a:bodyPr>
          <a:lstStyle/>
          <a:p>
            <a:r>
              <a:rPr lang="en-US" sz="3600" dirty="0" smtClean="0"/>
              <a:t>Jammer</a:t>
            </a:r>
            <a:endParaRPr lang="en-US" sz="3600" dirty="0"/>
          </a:p>
        </p:txBody>
      </p:sp>
      <p:sp>
        <p:nvSpPr>
          <p:cNvPr id="58" name="Text Box 18"/>
          <p:cNvSpPr txBox="1">
            <a:spLocks noChangeArrowheads="1"/>
          </p:cNvSpPr>
          <p:nvPr/>
        </p:nvSpPr>
        <p:spPr bwMode="auto">
          <a:xfrm>
            <a:off x="10034784" y="1629906"/>
            <a:ext cx="16209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smtClean="0">
                <a:latin typeface="Arial" panose="020B0604020202020204" pitchFamily="34" charset="0"/>
              </a:rPr>
              <a:t>Eavesdropper</a:t>
            </a:r>
            <a:endParaRPr lang="en-US" altLang="en-US" sz="1800" dirty="0">
              <a:latin typeface="Arial" panose="020B0604020202020204" pitchFamily="34" charset="0"/>
            </a:endParaRPr>
          </a:p>
        </p:txBody>
      </p:sp>
      <p:pic>
        <p:nvPicPr>
          <p:cNvPr id="59" name="Picture 1053" descr="laptop"/>
          <p:cNvPicPr>
            <a:picLocks noChangeAspect="1" noChangeArrowheads="1"/>
          </p:cNvPicPr>
          <p:nvPr/>
        </p:nvPicPr>
        <p:blipFill>
          <a:blip r:embed="rId2" cstate="print"/>
          <a:srcRect/>
          <a:stretch>
            <a:fillRect/>
          </a:stretch>
        </p:blipFill>
        <p:spPr bwMode="auto">
          <a:xfrm>
            <a:off x="8802885" y="2012310"/>
            <a:ext cx="712787" cy="688975"/>
          </a:xfrm>
          <a:prstGeom prst="rect">
            <a:avLst/>
          </a:prstGeom>
          <a:noFill/>
          <a:ln w="9525">
            <a:noFill/>
            <a:miter lim="800000"/>
            <a:headEnd/>
            <a:tailEnd/>
          </a:ln>
        </p:spPr>
      </p:pic>
      <p:pic>
        <p:nvPicPr>
          <p:cNvPr id="60" name="Picture 2" descr="C:\Users\zhenghao\AppData\Local\Microsoft\Windows\Temporary Internet Files\Content.IE5\QREC4X9B\MC900432567[1].png"/>
          <p:cNvPicPr>
            <a:picLocks noChangeAspect="1" noChangeArrowheads="1"/>
          </p:cNvPicPr>
          <p:nvPr/>
        </p:nvPicPr>
        <p:blipFill>
          <a:blip r:embed="rId3" cstate="print"/>
          <a:srcRect/>
          <a:stretch>
            <a:fillRect/>
          </a:stretch>
        </p:blipFill>
        <p:spPr bwMode="auto">
          <a:xfrm>
            <a:off x="9347942" y="4571853"/>
            <a:ext cx="1081087" cy="1081087"/>
          </a:xfrm>
          <a:prstGeom prst="rect">
            <a:avLst/>
          </a:prstGeom>
          <a:noFill/>
        </p:spPr>
      </p:pic>
      <p:grpSp>
        <p:nvGrpSpPr>
          <p:cNvPr id="61" name="Group 60"/>
          <p:cNvGrpSpPr/>
          <p:nvPr/>
        </p:nvGrpSpPr>
        <p:grpSpPr>
          <a:xfrm>
            <a:off x="10652947" y="2070490"/>
            <a:ext cx="228600" cy="533400"/>
            <a:chOff x="4343400" y="4267200"/>
            <a:chExt cx="228600" cy="533400"/>
          </a:xfrm>
        </p:grpSpPr>
        <p:cxnSp>
          <p:nvCxnSpPr>
            <p:cNvPr id="62" name="Straight Connector 61"/>
            <p:cNvCxnSpPr/>
            <p:nvPr/>
          </p:nvCxnSpPr>
          <p:spPr>
            <a:xfrm>
              <a:off x="4343400" y="4267200"/>
              <a:ext cx="0" cy="228600"/>
            </a:xfrm>
            <a:prstGeom prst="line">
              <a:avLst/>
            </a:prstGeom>
            <a:ln w="444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Rounded Rectangle 62"/>
            <p:cNvSpPr/>
            <p:nvPr/>
          </p:nvSpPr>
          <p:spPr>
            <a:xfrm>
              <a:off x="4343400" y="4419600"/>
              <a:ext cx="228600" cy="381000"/>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4" name="Picture 1053" descr="laptop"/>
          <p:cNvPicPr>
            <a:picLocks noChangeAspect="1" noChangeArrowheads="1"/>
          </p:cNvPicPr>
          <p:nvPr/>
        </p:nvPicPr>
        <p:blipFill>
          <a:blip r:embed="rId2" cstate="print"/>
          <a:srcRect/>
          <a:stretch>
            <a:fillRect/>
          </a:stretch>
        </p:blipFill>
        <p:spPr bwMode="auto">
          <a:xfrm>
            <a:off x="6983917" y="2992867"/>
            <a:ext cx="712787" cy="688975"/>
          </a:xfrm>
          <a:prstGeom prst="rect">
            <a:avLst/>
          </a:prstGeom>
          <a:noFill/>
          <a:ln w="9525">
            <a:noFill/>
            <a:miter lim="800000"/>
            <a:headEnd/>
            <a:tailEnd/>
          </a:ln>
        </p:spPr>
      </p:pic>
      <p:sp>
        <p:nvSpPr>
          <p:cNvPr id="65" name="TextBox 64"/>
          <p:cNvSpPr txBox="1"/>
          <p:nvPr/>
        </p:nvSpPr>
        <p:spPr>
          <a:xfrm>
            <a:off x="6910893" y="2603890"/>
            <a:ext cx="845103" cy="369332"/>
          </a:xfrm>
          <a:prstGeom prst="rect">
            <a:avLst/>
          </a:prstGeom>
          <a:noFill/>
        </p:spPr>
        <p:txBody>
          <a:bodyPr wrap="none" rtlCol="0">
            <a:spAutoFit/>
          </a:bodyPr>
          <a:lstStyle/>
          <a:p>
            <a:r>
              <a:rPr lang="en-US" dirty="0" smtClean="0"/>
              <a:t>Sender</a:t>
            </a:r>
            <a:endParaRPr lang="en-US" dirty="0"/>
          </a:p>
        </p:txBody>
      </p:sp>
      <p:grpSp>
        <p:nvGrpSpPr>
          <p:cNvPr id="66" name="Group 65"/>
          <p:cNvGrpSpPr/>
          <p:nvPr/>
        </p:nvGrpSpPr>
        <p:grpSpPr>
          <a:xfrm rot="5582228">
            <a:off x="7664636" y="2244114"/>
            <a:ext cx="822960" cy="822960"/>
            <a:chOff x="2120487" y="2298552"/>
            <a:chExt cx="822960" cy="822960"/>
          </a:xfrm>
          <a:scene3d>
            <a:camera prst="orthographicFront">
              <a:rot lat="0" lon="0" rev="5100000"/>
            </a:camera>
            <a:lightRig rig="threePt" dir="t"/>
          </a:scene3d>
        </p:grpSpPr>
        <p:sp>
          <p:nvSpPr>
            <p:cNvPr id="67" name="Arc 66"/>
            <p:cNvSpPr/>
            <p:nvPr/>
          </p:nvSpPr>
          <p:spPr>
            <a:xfrm>
              <a:off x="2120487" y="2298552"/>
              <a:ext cx="822960" cy="822960"/>
            </a:xfrm>
            <a:prstGeom prst="arc">
              <a:avLst/>
            </a:prstGeom>
            <a:ln/>
          </p:spPr>
          <p:style>
            <a:lnRef idx="2">
              <a:schemeClr val="accent1"/>
            </a:lnRef>
            <a:fillRef idx="0">
              <a:schemeClr val="accent1"/>
            </a:fillRef>
            <a:effectRef idx="1">
              <a:schemeClr val="accent1"/>
            </a:effectRef>
            <a:fontRef idx="minor">
              <a:schemeClr val="tx1"/>
            </a:fontRef>
          </p:style>
          <p:txBody>
            <a:bodyPr/>
            <a:lstStyle/>
            <a:p>
              <a:endParaRPr lang="en-US" dirty="0"/>
            </a:p>
          </p:txBody>
        </p:sp>
        <p:sp>
          <p:nvSpPr>
            <p:cNvPr id="68" name="Arc 67"/>
            <p:cNvSpPr/>
            <p:nvPr/>
          </p:nvSpPr>
          <p:spPr>
            <a:xfrm>
              <a:off x="2232661" y="2450952"/>
              <a:ext cx="523434" cy="590756"/>
            </a:xfrm>
            <a:prstGeom prst="arc">
              <a:avLst/>
            </a:prstGeom>
            <a:ln/>
          </p:spPr>
          <p:style>
            <a:lnRef idx="2">
              <a:schemeClr val="accent1"/>
            </a:lnRef>
            <a:fillRef idx="0">
              <a:schemeClr val="accent1"/>
            </a:fillRef>
            <a:effectRef idx="1">
              <a:schemeClr val="accent1"/>
            </a:effectRef>
            <a:fontRef idx="minor">
              <a:schemeClr val="tx1"/>
            </a:fontRef>
          </p:style>
          <p:txBody>
            <a:bodyPr/>
            <a:lstStyle/>
            <a:p>
              <a:endParaRPr lang="en-US" dirty="0"/>
            </a:p>
          </p:txBody>
        </p:sp>
        <p:sp>
          <p:nvSpPr>
            <p:cNvPr id="69" name="Arc 68"/>
            <p:cNvSpPr/>
            <p:nvPr/>
          </p:nvSpPr>
          <p:spPr>
            <a:xfrm>
              <a:off x="2378254" y="2610115"/>
              <a:ext cx="216038" cy="240998"/>
            </a:xfrm>
            <a:prstGeom prst="arc">
              <a:avLst/>
            </a:prstGeom>
            <a:ln/>
          </p:spPr>
          <p:style>
            <a:lnRef idx="2">
              <a:schemeClr val="accent1"/>
            </a:lnRef>
            <a:fillRef idx="0">
              <a:schemeClr val="accent1"/>
            </a:fillRef>
            <a:effectRef idx="1">
              <a:schemeClr val="accent1"/>
            </a:effectRef>
            <a:fontRef idx="minor">
              <a:schemeClr val="tx1"/>
            </a:fontRef>
          </p:style>
          <p:txBody>
            <a:bodyPr/>
            <a:lstStyle/>
            <a:p>
              <a:endParaRPr lang="en-US" dirty="0"/>
            </a:p>
          </p:txBody>
        </p:sp>
      </p:grpSp>
      <p:grpSp>
        <p:nvGrpSpPr>
          <p:cNvPr id="70" name="Group 69"/>
          <p:cNvGrpSpPr/>
          <p:nvPr/>
        </p:nvGrpSpPr>
        <p:grpSpPr>
          <a:xfrm>
            <a:off x="8814743" y="2677886"/>
            <a:ext cx="2158057" cy="2231571"/>
            <a:chOff x="8814743" y="2677886"/>
            <a:chExt cx="2158057" cy="2231571"/>
          </a:xfrm>
        </p:grpSpPr>
        <p:sp>
          <p:nvSpPr>
            <p:cNvPr id="71" name="Freeform 70"/>
            <p:cNvSpPr/>
            <p:nvPr/>
          </p:nvSpPr>
          <p:spPr>
            <a:xfrm>
              <a:off x="8814743" y="2797629"/>
              <a:ext cx="830001" cy="1828800"/>
            </a:xfrm>
            <a:custGeom>
              <a:avLst/>
              <a:gdLst>
                <a:gd name="connsiteX0" fmla="*/ 209515 w 830001"/>
                <a:gd name="connsiteY0" fmla="*/ 0 h 1828800"/>
                <a:gd name="connsiteX1" fmla="*/ 2686 w 830001"/>
                <a:gd name="connsiteY1" fmla="*/ 293914 h 1828800"/>
                <a:gd name="connsiteX2" fmla="*/ 340144 w 830001"/>
                <a:gd name="connsiteY2" fmla="*/ 457200 h 1828800"/>
                <a:gd name="connsiteX3" fmla="*/ 133315 w 830001"/>
                <a:gd name="connsiteY3" fmla="*/ 794657 h 1828800"/>
                <a:gd name="connsiteX4" fmla="*/ 459886 w 830001"/>
                <a:gd name="connsiteY4" fmla="*/ 968829 h 1828800"/>
                <a:gd name="connsiteX5" fmla="*/ 242172 w 830001"/>
                <a:gd name="connsiteY5" fmla="*/ 1273629 h 1828800"/>
                <a:gd name="connsiteX6" fmla="*/ 634058 w 830001"/>
                <a:gd name="connsiteY6" fmla="*/ 1415143 h 1828800"/>
                <a:gd name="connsiteX7" fmla="*/ 449001 w 830001"/>
                <a:gd name="connsiteY7" fmla="*/ 1719943 h 1828800"/>
                <a:gd name="connsiteX8" fmla="*/ 830001 w 830001"/>
                <a:gd name="connsiteY8" fmla="*/ 1828800 h 1828800"/>
                <a:gd name="connsiteX9" fmla="*/ 830001 w 830001"/>
                <a:gd name="connsiteY9" fmla="*/ 182880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0001" h="1828800">
                  <a:moveTo>
                    <a:pt x="209515" y="0"/>
                  </a:moveTo>
                  <a:cubicBezTo>
                    <a:pt x="95215" y="108857"/>
                    <a:pt x="-19085" y="217714"/>
                    <a:pt x="2686" y="293914"/>
                  </a:cubicBezTo>
                  <a:cubicBezTo>
                    <a:pt x="24457" y="370114"/>
                    <a:pt x="318373" y="373743"/>
                    <a:pt x="340144" y="457200"/>
                  </a:cubicBezTo>
                  <a:cubicBezTo>
                    <a:pt x="361916" y="540657"/>
                    <a:pt x="113358" y="709386"/>
                    <a:pt x="133315" y="794657"/>
                  </a:cubicBezTo>
                  <a:cubicBezTo>
                    <a:pt x="153272" y="879929"/>
                    <a:pt x="441743" y="889000"/>
                    <a:pt x="459886" y="968829"/>
                  </a:cubicBezTo>
                  <a:cubicBezTo>
                    <a:pt x="478029" y="1048658"/>
                    <a:pt x="213143" y="1199243"/>
                    <a:pt x="242172" y="1273629"/>
                  </a:cubicBezTo>
                  <a:cubicBezTo>
                    <a:pt x="271201" y="1348015"/>
                    <a:pt x="599587" y="1340757"/>
                    <a:pt x="634058" y="1415143"/>
                  </a:cubicBezTo>
                  <a:cubicBezTo>
                    <a:pt x="668529" y="1489529"/>
                    <a:pt x="416344" y="1651000"/>
                    <a:pt x="449001" y="1719943"/>
                  </a:cubicBezTo>
                  <a:cubicBezTo>
                    <a:pt x="481658" y="1788886"/>
                    <a:pt x="830001" y="1828800"/>
                    <a:pt x="830001" y="1828800"/>
                  </a:cubicBezTo>
                  <a:lnTo>
                    <a:pt x="830001" y="182880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71"/>
            <p:cNvSpPr/>
            <p:nvPr/>
          </p:nvSpPr>
          <p:spPr>
            <a:xfrm>
              <a:off x="9133117" y="2764971"/>
              <a:ext cx="1103201" cy="2100943"/>
            </a:xfrm>
            <a:custGeom>
              <a:avLst/>
              <a:gdLst>
                <a:gd name="connsiteX0" fmla="*/ 0 w 1103201"/>
                <a:gd name="connsiteY0" fmla="*/ 0 h 2100943"/>
                <a:gd name="connsiteX1" fmla="*/ 359228 w 1103201"/>
                <a:gd name="connsiteY1" fmla="*/ 43543 h 2100943"/>
                <a:gd name="connsiteX2" fmla="*/ 413657 w 1103201"/>
                <a:gd name="connsiteY2" fmla="*/ 141515 h 2100943"/>
                <a:gd name="connsiteX3" fmla="*/ 185057 w 1103201"/>
                <a:gd name="connsiteY3" fmla="*/ 446315 h 2100943"/>
                <a:gd name="connsiteX4" fmla="*/ 598714 w 1103201"/>
                <a:gd name="connsiteY4" fmla="*/ 609600 h 2100943"/>
                <a:gd name="connsiteX5" fmla="*/ 293914 w 1103201"/>
                <a:gd name="connsiteY5" fmla="*/ 947058 h 2100943"/>
                <a:gd name="connsiteX6" fmla="*/ 707571 w 1103201"/>
                <a:gd name="connsiteY6" fmla="*/ 1055915 h 2100943"/>
                <a:gd name="connsiteX7" fmla="*/ 457200 w 1103201"/>
                <a:gd name="connsiteY7" fmla="*/ 1426029 h 2100943"/>
                <a:gd name="connsiteX8" fmla="*/ 849085 w 1103201"/>
                <a:gd name="connsiteY8" fmla="*/ 1480458 h 2100943"/>
                <a:gd name="connsiteX9" fmla="*/ 653142 w 1103201"/>
                <a:gd name="connsiteY9" fmla="*/ 1817915 h 2100943"/>
                <a:gd name="connsiteX10" fmla="*/ 1088571 w 1103201"/>
                <a:gd name="connsiteY10" fmla="*/ 1828800 h 2100943"/>
                <a:gd name="connsiteX11" fmla="*/ 957942 w 1103201"/>
                <a:gd name="connsiteY11" fmla="*/ 2100943 h 2100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03201" h="2100943">
                  <a:moveTo>
                    <a:pt x="0" y="0"/>
                  </a:moveTo>
                  <a:cubicBezTo>
                    <a:pt x="145142" y="9978"/>
                    <a:pt x="290285" y="19957"/>
                    <a:pt x="359228" y="43543"/>
                  </a:cubicBezTo>
                  <a:cubicBezTo>
                    <a:pt x="428171" y="67129"/>
                    <a:pt x="442686" y="74386"/>
                    <a:pt x="413657" y="141515"/>
                  </a:cubicBezTo>
                  <a:cubicBezTo>
                    <a:pt x="384629" y="208644"/>
                    <a:pt x="154214" y="368301"/>
                    <a:pt x="185057" y="446315"/>
                  </a:cubicBezTo>
                  <a:cubicBezTo>
                    <a:pt x="215900" y="524329"/>
                    <a:pt x="580571" y="526143"/>
                    <a:pt x="598714" y="609600"/>
                  </a:cubicBezTo>
                  <a:cubicBezTo>
                    <a:pt x="616857" y="693057"/>
                    <a:pt x="275771" y="872672"/>
                    <a:pt x="293914" y="947058"/>
                  </a:cubicBezTo>
                  <a:cubicBezTo>
                    <a:pt x="312057" y="1021444"/>
                    <a:pt x="680357" y="976087"/>
                    <a:pt x="707571" y="1055915"/>
                  </a:cubicBezTo>
                  <a:cubicBezTo>
                    <a:pt x="734785" y="1135743"/>
                    <a:pt x="433614" y="1355272"/>
                    <a:pt x="457200" y="1426029"/>
                  </a:cubicBezTo>
                  <a:cubicBezTo>
                    <a:pt x="480786" y="1496786"/>
                    <a:pt x="816428" y="1415144"/>
                    <a:pt x="849085" y="1480458"/>
                  </a:cubicBezTo>
                  <a:cubicBezTo>
                    <a:pt x="881742" y="1545772"/>
                    <a:pt x="613228" y="1759858"/>
                    <a:pt x="653142" y="1817915"/>
                  </a:cubicBezTo>
                  <a:cubicBezTo>
                    <a:pt x="693056" y="1875972"/>
                    <a:pt x="1037771" y="1781629"/>
                    <a:pt x="1088571" y="1828800"/>
                  </a:cubicBezTo>
                  <a:cubicBezTo>
                    <a:pt x="1139371" y="1875971"/>
                    <a:pt x="1048656" y="1988457"/>
                    <a:pt x="957942" y="2100943"/>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73" name="Freeform 72"/>
            <p:cNvSpPr/>
            <p:nvPr/>
          </p:nvSpPr>
          <p:spPr>
            <a:xfrm>
              <a:off x="10243457" y="2721429"/>
              <a:ext cx="729343" cy="2188028"/>
            </a:xfrm>
            <a:custGeom>
              <a:avLst/>
              <a:gdLst>
                <a:gd name="connsiteX0" fmla="*/ 0 w 729343"/>
                <a:gd name="connsiteY0" fmla="*/ 2188028 h 2188028"/>
                <a:gd name="connsiteX1" fmla="*/ 370114 w 729343"/>
                <a:gd name="connsiteY1" fmla="*/ 2024742 h 2188028"/>
                <a:gd name="connsiteX2" fmla="*/ 97972 w 729343"/>
                <a:gd name="connsiteY2" fmla="*/ 1763485 h 2188028"/>
                <a:gd name="connsiteX3" fmla="*/ 500743 w 729343"/>
                <a:gd name="connsiteY3" fmla="*/ 1632857 h 2188028"/>
                <a:gd name="connsiteX4" fmla="*/ 130629 w 729343"/>
                <a:gd name="connsiteY4" fmla="*/ 1415142 h 2188028"/>
                <a:gd name="connsiteX5" fmla="*/ 587829 w 729343"/>
                <a:gd name="connsiteY5" fmla="*/ 1219200 h 2188028"/>
                <a:gd name="connsiteX6" fmla="*/ 217714 w 729343"/>
                <a:gd name="connsiteY6" fmla="*/ 1001485 h 2188028"/>
                <a:gd name="connsiteX7" fmla="*/ 642257 w 729343"/>
                <a:gd name="connsiteY7" fmla="*/ 805542 h 2188028"/>
                <a:gd name="connsiteX8" fmla="*/ 337457 w 729343"/>
                <a:gd name="connsiteY8" fmla="*/ 609600 h 2188028"/>
                <a:gd name="connsiteX9" fmla="*/ 674914 w 729343"/>
                <a:gd name="connsiteY9" fmla="*/ 391885 h 2188028"/>
                <a:gd name="connsiteX10" fmla="*/ 348343 w 729343"/>
                <a:gd name="connsiteY10" fmla="*/ 185057 h 2188028"/>
                <a:gd name="connsiteX11" fmla="*/ 729343 w 729343"/>
                <a:gd name="connsiteY11" fmla="*/ 0 h 2188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9343" h="2188028">
                  <a:moveTo>
                    <a:pt x="0" y="2188028"/>
                  </a:moveTo>
                  <a:cubicBezTo>
                    <a:pt x="176892" y="2141763"/>
                    <a:pt x="353785" y="2095499"/>
                    <a:pt x="370114" y="2024742"/>
                  </a:cubicBezTo>
                  <a:cubicBezTo>
                    <a:pt x="386443" y="1953985"/>
                    <a:pt x="76201" y="1828799"/>
                    <a:pt x="97972" y="1763485"/>
                  </a:cubicBezTo>
                  <a:cubicBezTo>
                    <a:pt x="119744" y="1698171"/>
                    <a:pt x="495300" y="1690914"/>
                    <a:pt x="500743" y="1632857"/>
                  </a:cubicBezTo>
                  <a:cubicBezTo>
                    <a:pt x="506186" y="1574800"/>
                    <a:pt x="116115" y="1484085"/>
                    <a:pt x="130629" y="1415142"/>
                  </a:cubicBezTo>
                  <a:cubicBezTo>
                    <a:pt x="145143" y="1346199"/>
                    <a:pt x="573315" y="1288143"/>
                    <a:pt x="587829" y="1219200"/>
                  </a:cubicBezTo>
                  <a:cubicBezTo>
                    <a:pt x="602343" y="1150257"/>
                    <a:pt x="208643" y="1070428"/>
                    <a:pt x="217714" y="1001485"/>
                  </a:cubicBezTo>
                  <a:cubicBezTo>
                    <a:pt x="226785" y="932542"/>
                    <a:pt x="622300" y="870856"/>
                    <a:pt x="642257" y="805542"/>
                  </a:cubicBezTo>
                  <a:cubicBezTo>
                    <a:pt x="662214" y="740228"/>
                    <a:pt x="332014" y="678543"/>
                    <a:pt x="337457" y="609600"/>
                  </a:cubicBezTo>
                  <a:cubicBezTo>
                    <a:pt x="342900" y="540657"/>
                    <a:pt x="673100" y="462642"/>
                    <a:pt x="674914" y="391885"/>
                  </a:cubicBezTo>
                  <a:cubicBezTo>
                    <a:pt x="676728" y="321128"/>
                    <a:pt x="339272" y="250371"/>
                    <a:pt x="348343" y="185057"/>
                  </a:cubicBezTo>
                  <a:cubicBezTo>
                    <a:pt x="357415" y="119743"/>
                    <a:pt x="543379" y="59871"/>
                    <a:pt x="729343" y="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a:off x="9519785" y="2677886"/>
              <a:ext cx="941386" cy="2079171"/>
            </a:xfrm>
            <a:custGeom>
              <a:avLst/>
              <a:gdLst>
                <a:gd name="connsiteX0" fmla="*/ 255586 w 941386"/>
                <a:gd name="connsiteY0" fmla="*/ 2079171 h 2079171"/>
                <a:gd name="connsiteX1" fmla="*/ 5215 w 941386"/>
                <a:gd name="connsiteY1" fmla="*/ 1872343 h 2079171"/>
                <a:gd name="connsiteX2" fmla="*/ 462415 w 941386"/>
                <a:gd name="connsiteY2" fmla="*/ 1752600 h 2079171"/>
                <a:gd name="connsiteX3" fmla="*/ 168501 w 941386"/>
                <a:gd name="connsiteY3" fmla="*/ 1469571 h 2079171"/>
                <a:gd name="connsiteX4" fmla="*/ 625701 w 941386"/>
                <a:gd name="connsiteY4" fmla="*/ 1317171 h 2079171"/>
                <a:gd name="connsiteX5" fmla="*/ 342672 w 941386"/>
                <a:gd name="connsiteY5" fmla="*/ 1055914 h 2079171"/>
                <a:gd name="connsiteX6" fmla="*/ 767215 w 941386"/>
                <a:gd name="connsiteY6" fmla="*/ 925285 h 2079171"/>
                <a:gd name="connsiteX7" fmla="*/ 451529 w 941386"/>
                <a:gd name="connsiteY7" fmla="*/ 631371 h 2079171"/>
                <a:gd name="connsiteX8" fmla="*/ 876072 w 941386"/>
                <a:gd name="connsiteY8" fmla="*/ 478971 h 2079171"/>
                <a:gd name="connsiteX9" fmla="*/ 636586 w 941386"/>
                <a:gd name="connsiteY9" fmla="*/ 174171 h 2079171"/>
                <a:gd name="connsiteX10" fmla="*/ 941386 w 941386"/>
                <a:gd name="connsiteY10" fmla="*/ 0 h 2079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1386" h="2079171">
                  <a:moveTo>
                    <a:pt x="255586" y="2079171"/>
                  </a:moveTo>
                  <a:cubicBezTo>
                    <a:pt x="113164" y="2002971"/>
                    <a:pt x="-29257" y="1926771"/>
                    <a:pt x="5215" y="1872343"/>
                  </a:cubicBezTo>
                  <a:cubicBezTo>
                    <a:pt x="39686" y="1817914"/>
                    <a:pt x="435201" y="1819729"/>
                    <a:pt x="462415" y="1752600"/>
                  </a:cubicBezTo>
                  <a:cubicBezTo>
                    <a:pt x="489629" y="1685471"/>
                    <a:pt x="141287" y="1542142"/>
                    <a:pt x="168501" y="1469571"/>
                  </a:cubicBezTo>
                  <a:cubicBezTo>
                    <a:pt x="195715" y="1396999"/>
                    <a:pt x="596673" y="1386114"/>
                    <a:pt x="625701" y="1317171"/>
                  </a:cubicBezTo>
                  <a:cubicBezTo>
                    <a:pt x="654730" y="1248228"/>
                    <a:pt x="319086" y="1121228"/>
                    <a:pt x="342672" y="1055914"/>
                  </a:cubicBezTo>
                  <a:cubicBezTo>
                    <a:pt x="366258" y="990600"/>
                    <a:pt x="749072" y="996042"/>
                    <a:pt x="767215" y="925285"/>
                  </a:cubicBezTo>
                  <a:cubicBezTo>
                    <a:pt x="785358" y="854528"/>
                    <a:pt x="433386" y="705757"/>
                    <a:pt x="451529" y="631371"/>
                  </a:cubicBezTo>
                  <a:cubicBezTo>
                    <a:pt x="469672" y="556985"/>
                    <a:pt x="845229" y="555171"/>
                    <a:pt x="876072" y="478971"/>
                  </a:cubicBezTo>
                  <a:cubicBezTo>
                    <a:pt x="906915" y="402771"/>
                    <a:pt x="625700" y="253999"/>
                    <a:pt x="636586" y="174171"/>
                  </a:cubicBezTo>
                  <a:cubicBezTo>
                    <a:pt x="647472" y="94343"/>
                    <a:pt x="794429" y="47171"/>
                    <a:pt x="941386"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975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par>
                                <p:cTn id="8" presetID="22" presetClass="entr" presetSubtype="4" fill="hold"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wipe(down)">
                                      <p:cBhvr>
                                        <p:cTn id="10"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Approach</a:t>
            </a:r>
            <a:endParaRPr lang="en-US" dirty="0"/>
          </a:p>
        </p:txBody>
      </p:sp>
      <p:sp>
        <p:nvSpPr>
          <p:cNvPr id="3" name="Content Placeholder 2"/>
          <p:cNvSpPr>
            <a:spLocks noGrp="1"/>
          </p:cNvSpPr>
          <p:nvPr>
            <p:ph idx="1"/>
          </p:nvPr>
        </p:nvSpPr>
        <p:spPr>
          <a:xfrm>
            <a:off x="838200" y="1825625"/>
            <a:ext cx="4996543" cy="4351338"/>
          </a:xfrm>
        </p:spPr>
        <p:txBody>
          <a:bodyPr>
            <a:normAutofit lnSpcReduction="10000"/>
          </a:bodyPr>
          <a:lstStyle/>
          <a:p>
            <a:r>
              <a:rPr lang="en-US" dirty="0" smtClean="0"/>
              <a:t>How this is achieved, roughly speaking:</a:t>
            </a:r>
          </a:p>
          <a:p>
            <a:pPr lvl="1"/>
            <a:r>
              <a:rPr lang="en-US" dirty="0" smtClean="0"/>
              <a:t>The jamming signal is a sine wave</a:t>
            </a:r>
          </a:p>
          <a:p>
            <a:pPr lvl="1"/>
            <a:r>
              <a:rPr lang="en-US" dirty="0" smtClean="0"/>
              <a:t>One sine wave on each antenna</a:t>
            </a:r>
          </a:p>
          <a:p>
            <a:pPr lvl="1"/>
            <a:r>
              <a:rPr lang="en-US" dirty="0" smtClean="0"/>
              <a:t>The jammer supposedly know the phase lag to the legitimate user, and adjusts the phases of sine waves such that it cancels at the legitimate user, but most likely not at other locations</a:t>
            </a:r>
          </a:p>
          <a:p>
            <a:r>
              <a:rPr lang="en-US" dirty="0" smtClean="0"/>
              <a:t>[STROBE, </a:t>
            </a:r>
            <a:r>
              <a:rPr lang="en-US" dirty="0" err="1" smtClean="0"/>
              <a:t>Infocom</a:t>
            </a:r>
            <a:r>
              <a:rPr lang="en-US" dirty="0" smtClean="0"/>
              <a:t> 2012]</a:t>
            </a:r>
          </a:p>
          <a:p>
            <a:pPr lvl="1"/>
            <a:endParaRPr lang="en-US" dirty="0"/>
          </a:p>
        </p:txBody>
      </p:sp>
      <p:sp>
        <p:nvSpPr>
          <p:cNvPr id="27" name="Text Box 18"/>
          <p:cNvSpPr txBox="1">
            <a:spLocks noChangeArrowheads="1"/>
          </p:cNvSpPr>
          <p:nvPr/>
        </p:nvSpPr>
        <p:spPr bwMode="auto">
          <a:xfrm>
            <a:off x="8157638" y="1628669"/>
            <a:ext cx="17620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smtClean="0">
                <a:latin typeface="Arial" panose="020B0604020202020204" pitchFamily="34" charset="0"/>
              </a:rPr>
              <a:t>Legitimate user</a:t>
            </a:r>
            <a:endParaRPr lang="en-US" altLang="en-US" sz="1800" dirty="0">
              <a:latin typeface="Arial" panose="020B0604020202020204" pitchFamily="34" charset="0"/>
            </a:endParaRPr>
          </a:p>
        </p:txBody>
      </p:sp>
      <p:sp>
        <p:nvSpPr>
          <p:cNvPr id="28" name="TextBox 27"/>
          <p:cNvSpPr txBox="1"/>
          <p:nvPr/>
        </p:nvSpPr>
        <p:spPr>
          <a:xfrm>
            <a:off x="9125579" y="5197329"/>
            <a:ext cx="1818409" cy="646331"/>
          </a:xfrm>
          <a:prstGeom prst="rect">
            <a:avLst/>
          </a:prstGeom>
          <a:noFill/>
        </p:spPr>
        <p:txBody>
          <a:bodyPr wrap="square" rtlCol="0">
            <a:spAutoFit/>
          </a:bodyPr>
          <a:lstStyle/>
          <a:p>
            <a:r>
              <a:rPr lang="en-US" sz="3600" dirty="0" smtClean="0"/>
              <a:t>Jammer</a:t>
            </a:r>
            <a:endParaRPr lang="en-US" sz="3600" dirty="0"/>
          </a:p>
        </p:txBody>
      </p:sp>
      <p:sp>
        <p:nvSpPr>
          <p:cNvPr id="29" name="Text Box 18"/>
          <p:cNvSpPr txBox="1">
            <a:spLocks noChangeArrowheads="1"/>
          </p:cNvSpPr>
          <p:nvPr/>
        </p:nvSpPr>
        <p:spPr bwMode="auto">
          <a:xfrm>
            <a:off x="10034784" y="1629906"/>
            <a:ext cx="16209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smtClean="0">
                <a:latin typeface="Arial" panose="020B0604020202020204" pitchFamily="34" charset="0"/>
              </a:rPr>
              <a:t>Eavesdropper</a:t>
            </a:r>
            <a:endParaRPr lang="en-US" altLang="en-US" sz="1800" dirty="0">
              <a:latin typeface="Arial" panose="020B0604020202020204" pitchFamily="34" charset="0"/>
            </a:endParaRPr>
          </a:p>
        </p:txBody>
      </p:sp>
      <p:pic>
        <p:nvPicPr>
          <p:cNvPr id="30" name="Picture 1053" descr="laptop"/>
          <p:cNvPicPr>
            <a:picLocks noChangeAspect="1" noChangeArrowheads="1"/>
          </p:cNvPicPr>
          <p:nvPr/>
        </p:nvPicPr>
        <p:blipFill>
          <a:blip r:embed="rId2" cstate="print"/>
          <a:srcRect/>
          <a:stretch>
            <a:fillRect/>
          </a:stretch>
        </p:blipFill>
        <p:spPr bwMode="auto">
          <a:xfrm>
            <a:off x="8802885" y="2012310"/>
            <a:ext cx="712787" cy="688975"/>
          </a:xfrm>
          <a:prstGeom prst="rect">
            <a:avLst/>
          </a:prstGeom>
          <a:noFill/>
          <a:ln w="9525">
            <a:noFill/>
            <a:miter lim="800000"/>
            <a:headEnd/>
            <a:tailEnd/>
          </a:ln>
        </p:spPr>
      </p:pic>
      <p:pic>
        <p:nvPicPr>
          <p:cNvPr id="31" name="Picture 2" descr="C:\Users\zhenghao\AppData\Local\Microsoft\Windows\Temporary Internet Files\Content.IE5\QREC4X9B\MC900432567[1].png"/>
          <p:cNvPicPr>
            <a:picLocks noChangeAspect="1" noChangeArrowheads="1"/>
          </p:cNvPicPr>
          <p:nvPr/>
        </p:nvPicPr>
        <p:blipFill>
          <a:blip r:embed="rId3" cstate="print"/>
          <a:srcRect/>
          <a:stretch>
            <a:fillRect/>
          </a:stretch>
        </p:blipFill>
        <p:spPr bwMode="auto">
          <a:xfrm>
            <a:off x="9347942" y="4571853"/>
            <a:ext cx="1081087" cy="1081087"/>
          </a:xfrm>
          <a:prstGeom prst="rect">
            <a:avLst/>
          </a:prstGeom>
          <a:noFill/>
        </p:spPr>
      </p:pic>
      <p:grpSp>
        <p:nvGrpSpPr>
          <p:cNvPr id="32" name="Group 31"/>
          <p:cNvGrpSpPr/>
          <p:nvPr/>
        </p:nvGrpSpPr>
        <p:grpSpPr>
          <a:xfrm>
            <a:off x="10652947" y="2070490"/>
            <a:ext cx="228600" cy="533400"/>
            <a:chOff x="4343400" y="4267200"/>
            <a:chExt cx="228600" cy="533400"/>
          </a:xfrm>
        </p:grpSpPr>
        <p:cxnSp>
          <p:nvCxnSpPr>
            <p:cNvPr id="33" name="Straight Connector 32"/>
            <p:cNvCxnSpPr/>
            <p:nvPr/>
          </p:nvCxnSpPr>
          <p:spPr>
            <a:xfrm>
              <a:off x="4343400" y="4267200"/>
              <a:ext cx="0" cy="228600"/>
            </a:xfrm>
            <a:prstGeom prst="line">
              <a:avLst/>
            </a:prstGeom>
            <a:ln w="444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4343400" y="4419600"/>
              <a:ext cx="228600" cy="381000"/>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5" name="Picture 1053" descr="laptop"/>
          <p:cNvPicPr>
            <a:picLocks noChangeAspect="1" noChangeArrowheads="1"/>
          </p:cNvPicPr>
          <p:nvPr/>
        </p:nvPicPr>
        <p:blipFill>
          <a:blip r:embed="rId2" cstate="print"/>
          <a:srcRect/>
          <a:stretch>
            <a:fillRect/>
          </a:stretch>
        </p:blipFill>
        <p:spPr bwMode="auto">
          <a:xfrm>
            <a:off x="6983917" y="2992867"/>
            <a:ext cx="712787" cy="688975"/>
          </a:xfrm>
          <a:prstGeom prst="rect">
            <a:avLst/>
          </a:prstGeom>
          <a:noFill/>
          <a:ln w="9525">
            <a:noFill/>
            <a:miter lim="800000"/>
            <a:headEnd/>
            <a:tailEnd/>
          </a:ln>
        </p:spPr>
      </p:pic>
      <p:sp>
        <p:nvSpPr>
          <p:cNvPr id="36" name="TextBox 35"/>
          <p:cNvSpPr txBox="1"/>
          <p:nvPr/>
        </p:nvSpPr>
        <p:spPr>
          <a:xfrm>
            <a:off x="6910893" y="2603890"/>
            <a:ext cx="845103" cy="369332"/>
          </a:xfrm>
          <a:prstGeom prst="rect">
            <a:avLst/>
          </a:prstGeom>
          <a:noFill/>
        </p:spPr>
        <p:txBody>
          <a:bodyPr wrap="none" rtlCol="0">
            <a:spAutoFit/>
          </a:bodyPr>
          <a:lstStyle/>
          <a:p>
            <a:r>
              <a:rPr lang="en-US" dirty="0" smtClean="0"/>
              <a:t>Sender</a:t>
            </a:r>
            <a:endParaRPr lang="en-US" dirty="0"/>
          </a:p>
        </p:txBody>
      </p:sp>
      <p:grpSp>
        <p:nvGrpSpPr>
          <p:cNvPr id="37" name="Group 36"/>
          <p:cNvGrpSpPr/>
          <p:nvPr/>
        </p:nvGrpSpPr>
        <p:grpSpPr>
          <a:xfrm rot="5582228">
            <a:off x="7664636" y="2244114"/>
            <a:ext cx="822960" cy="822960"/>
            <a:chOff x="2120487" y="2298552"/>
            <a:chExt cx="822960" cy="822960"/>
          </a:xfrm>
          <a:scene3d>
            <a:camera prst="orthographicFront">
              <a:rot lat="0" lon="0" rev="5100000"/>
            </a:camera>
            <a:lightRig rig="threePt" dir="t"/>
          </a:scene3d>
        </p:grpSpPr>
        <p:sp>
          <p:nvSpPr>
            <p:cNvPr id="38" name="Arc 37"/>
            <p:cNvSpPr/>
            <p:nvPr/>
          </p:nvSpPr>
          <p:spPr>
            <a:xfrm>
              <a:off x="2120487" y="2298552"/>
              <a:ext cx="822960" cy="822960"/>
            </a:xfrm>
            <a:prstGeom prst="arc">
              <a:avLst/>
            </a:prstGeom>
            <a:ln/>
          </p:spPr>
          <p:style>
            <a:lnRef idx="2">
              <a:schemeClr val="accent1"/>
            </a:lnRef>
            <a:fillRef idx="0">
              <a:schemeClr val="accent1"/>
            </a:fillRef>
            <a:effectRef idx="1">
              <a:schemeClr val="accent1"/>
            </a:effectRef>
            <a:fontRef idx="minor">
              <a:schemeClr val="tx1"/>
            </a:fontRef>
          </p:style>
          <p:txBody>
            <a:bodyPr/>
            <a:lstStyle/>
            <a:p>
              <a:endParaRPr lang="en-US" dirty="0"/>
            </a:p>
          </p:txBody>
        </p:sp>
        <p:sp>
          <p:nvSpPr>
            <p:cNvPr id="39" name="Arc 38"/>
            <p:cNvSpPr/>
            <p:nvPr/>
          </p:nvSpPr>
          <p:spPr>
            <a:xfrm>
              <a:off x="2232661" y="2450952"/>
              <a:ext cx="523434" cy="590756"/>
            </a:xfrm>
            <a:prstGeom prst="arc">
              <a:avLst/>
            </a:prstGeom>
            <a:ln/>
          </p:spPr>
          <p:style>
            <a:lnRef idx="2">
              <a:schemeClr val="accent1"/>
            </a:lnRef>
            <a:fillRef idx="0">
              <a:schemeClr val="accent1"/>
            </a:fillRef>
            <a:effectRef idx="1">
              <a:schemeClr val="accent1"/>
            </a:effectRef>
            <a:fontRef idx="minor">
              <a:schemeClr val="tx1"/>
            </a:fontRef>
          </p:style>
          <p:txBody>
            <a:bodyPr/>
            <a:lstStyle/>
            <a:p>
              <a:endParaRPr lang="en-US" dirty="0"/>
            </a:p>
          </p:txBody>
        </p:sp>
        <p:sp>
          <p:nvSpPr>
            <p:cNvPr id="40" name="Arc 39"/>
            <p:cNvSpPr/>
            <p:nvPr/>
          </p:nvSpPr>
          <p:spPr>
            <a:xfrm>
              <a:off x="2378254" y="2610115"/>
              <a:ext cx="216038" cy="240998"/>
            </a:xfrm>
            <a:prstGeom prst="arc">
              <a:avLst/>
            </a:prstGeom>
            <a:ln/>
          </p:spPr>
          <p:style>
            <a:lnRef idx="2">
              <a:schemeClr val="accent1"/>
            </a:lnRef>
            <a:fillRef idx="0">
              <a:schemeClr val="accent1"/>
            </a:fillRef>
            <a:effectRef idx="1">
              <a:schemeClr val="accent1"/>
            </a:effectRef>
            <a:fontRef idx="minor">
              <a:schemeClr val="tx1"/>
            </a:fontRef>
          </p:style>
          <p:txBody>
            <a:bodyPr/>
            <a:lstStyle/>
            <a:p>
              <a:endParaRPr lang="en-US" dirty="0"/>
            </a:p>
          </p:txBody>
        </p:sp>
      </p:grpSp>
      <p:grpSp>
        <p:nvGrpSpPr>
          <p:cNvPr id="41" name="Group 40"/>
          <p:cNvGrpSpPr/>
          <p:nvPr/>
        </p:nvGrpSpPr>
        <p:grpSpPr>
          <a:xfrm>
            <a:off x="8814743" y="2677886"/>
            <a:ext cx="2158057" cy="2231571"/>
            <a:chOff x="8814743" y="2677886"/>
            <a:chExt cx="2158057" cy="2231571"/>
          </a:xfrm>
        </p:grpSpPr>
        <p:sp>
          <p:nvSpPr>
            <p:cNvPr id="42" name="Freeform 41"/>
            <p:cNvSpPr/>
            <p:nvPr/>
          </p:nvSpPr>
          <p:spPr>
            <a:xfrm>
              <a:off x="8814743" y="2797629"/>
              <a:ext cx="830001" cy="1828800"/>
            </a:xfrm>
            <a:custGeom>
              <a:avLst/>
              <a:gdLst>
                <a:gd name="connsiteX0" fmla="*/ 209515 w 830001"/>
                <a:gd name="connsiteY0" fmla="*/ 0 h 1828800"/>
                <a:gd name="connsiteX1" fmla="*/ 2686 w 830001"/>
                <a:gd name="connsiteY1" fmla="*/ 293914 h 1828800"/>
                <a:gd name="connsiteX2" fmla="*/ 340144 w 830001"/>
                <a:gd name="connsiteY2" fmla="*/ 457200 h 1828800"/>
                <a:gd name="connsiteX3" fmla="*/ 133315 w 830001"/>
                <a:gd name="connsiteY3" fmla="*/ 794657 h 1828800"/>
                <a:gd name="connsiteX4" fmla="*/ 459886 w 830001"/>
                <a:gd name="connsiteY4" fmla="*/ 968829 h 1828800"/>
                <a:gd name="connsiteX5" fmla="*/ 242172 w 830001"/>
                <a:gd name="connsiteY5" fmla="*/ 1273629 h 1828800"/>
                <a:gd name="connsiteX6" fmla="*/ 634058 w 830001"/>
                <a:gd name="connsiteY6" fmla="*/ 1415143 h 1828800"/>
                <a:gd name="connsiteX7" fmla="*/ 449001 w 830001"/>
                <a:gd name="connsiteY7" fmla="*/ 1719943 h 1828800"/>
                <a:gd name="connsiteX8" fmla="*/ 830001 w 830001"/>
                <a:gd name="connsiteY8" fmla="*/ 1828800 h 1828800"/>
                <a:gd name="connsiteX9" fmla="*/ 830001 w 830001"/>
                <a:gd name="connsiteY9" fmla="*/ 182880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30001" h="1828800">
                  <a:moveTo>
                    <a:pt x="209515" y="0"/>
                  </a:moveTo>
                  <a:cubicBezTo>
                    <a:pt x="95215" y="108857"/>
                    <a:pt x="-19085" y="217714"/>
                    <a:pt x="2686" y="293914"/>
                  </a:cubicBezTo>
                  <a:cubicBezTo>
                    <a:pt x="24457" y="370114"/>
                    <a:pt x="318373" y="373743"/>
                    <a:pt x="340144" y="457200"/>
                  </a:cubicBezTo>
                  <a:cubicBezTo>
                    <a:pt x="361916" y="540657"/>
                    <a:pt x="113358" y="709386"/>
                    <a:pt x="133315" y="794657"/>
                  </a:cubicBezTo>
                  <a:cubicBezTo>
                    <a:pt x="153272" y="879929"/>
                    <a:pt x="441743" y="889000"/>
                    <a:pt x="459886" y="968829"/>
                  </a:cubicBezTo>
                  <a:cubicBezTo>
                    <a:pt x="478029" y="1048658"/>
                    <a:pt x="213143" y="1199243"/>
                    <a:pt x="242172" y="1273629"/>
                  </a:cubicBezTo>
                  <a:cubicBezTo>
                    <a:pt x="271201" y="1348015"/>
                    <a:pt x="599587" y="1340757"/>
                    <a:pt x="634058" y="1415143"/>
                  </a:cubicBezTo>
                  <a:cubicBezTo>
                    <a:pt x="668529" y="1489529"/>
                    <a:pt x="416344" y="1651000"/>
                    <a:pt x="449001" y="1719943"/>
                  </a:cubicBezTo>
                  <a:cubicBezTo>
                    <a:pt x="481658" y="1788886"/>
                    <a:pt x="830001" y="1828800"/>
                    <a:pt x="830001" y="1828800"/>
                  </a:cubicBezTo>
                  <a:lnTo>
                    <a:pt x="830001" y="182880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9133117" y="2764971"/>
              <a:ext cx="1103201" cy="2100943"/>
            </a:xfrm>
            <a:custGeom>
              <a:avLst/>
              <a:gdLst>
                <a:gd name="connsiteX0" fmla="*/ 0 w 1103201"/>
                <a:gd name="connsiteY0" fmla="*/ 0 h 2100943"/>
                <a:gd name="connsiteX1" fmla="*/ 359228 w 1103201"/>
                <a:gd name="connsiteY1" fmla="*/ 43543 h 2100943"/>
                <a:gd name="connsiteX2" fmla="*/ 413657 w 1103201"/>
                <a:gd name="connsiteY2" fmla="*/ 141515 h 2100943"/>
                <a:gd name="connsiteX3" fmla="*/ 185057 w 1103201"/>
                <a:gd name="connsiteY3" fmla="*/ 446315 h 2100943"/>
                <a:gd name="connsiteX4" fmla="*/ 598714 w 1103201"/>
                <a:gd name="connsiteY4" fmla="*/ 609600 h 2100943"/>
                <a:gd name="connsiteX5" fmla="*/ 293914 w 1103201"/>
                <a:gd name="connsiteY5" fmla="*/ 947058 h 2100943"/>
                <a:gd name="connsiteX6" fmla="*/ 707571 w 1103201"/>
                <a:gd name="connsiteY6" fmla="*/ 1055915 h 2100943"/>
                <a:gd name="connsiteX7" fmla="*/ 457200 w 1103201"/>
                <a:gd name="connsiteY7" fmla="*/ 1426029 h 2100943"/>
                <a:gd name="connsiteX8" fmla="*/ 849085 w 1103201"/>
                <a:gd name="connsiteY8" fmla="*/ 1480458 h 2100943"/>
                <a:gd name="connsiteX9" fmla="*/ 653142 w 1103201"/>
                <a:gd name="connsiteY9" fmla="*/ 1817915 h 2100943"/>
                <a:gd name="connsiteX10" fmla="*/ 1088571 w 1103201"/>
                <a:gd name="connsiteY10" fmla="*/ 1828800 h 2100943"/>
                <a:gd name="connsiteX11" fmla="*/ 957942 w 1103201"/>
                <a:gd name="connsiteY11" fmla="*/ 2100943 h 21009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03201" h="2100943">
                  <a:moveTo>
                    <a:pt x="0" y="0"/>
                  </a:moveTo>
                  <a:cubicBezTo>
                    <a:pt x="145142" y="9978"/>
                    <a:pt x="290285" y="19957"/>
                    <a:pt x="359228" y="43543"/>
                  </a:cubicBezTo>
                  <a:cubicBezTo>
                    <a:pt x="428171" y="67129"/>
                    <a:pt x="442686" y="74386"/>
                    <a:pt x="413657" y="141515"/>
                  </a:cubicBezTo>
                  <a:cubicBezTo>
                    <a:pt x="384629" y="208644"/>
                    <a:pt x="154214" y="368301"/>
                    <a:pt x="185057" y="446315"/>
                  </a:cubicBezTo>
                  <a:cubicBezTo>
                    <a:pt x="215900" y="524329"/>
                    <a:pt x="580571" y="526143"/>
                    <a:pt x="598714" y="609600"/>
                  </a:cubicBezTo>
                  <a:cubicBezTo>
                    <a:pt x="616857" y="693057"/>
                    <a:pt x="275771" y="872672"/>
                    <a:pt x="293914" y="947058"/>
                  </a:cubicBezTo>
                  <a:cubicBezTo>
                    <a:pt x="312057" y="1021444"/>
                    <a:pt x="680357" y="976087"/>
                    <a:pt x="707571" y="1055915"/>
                  </a:cubicBezTo>
                  <a:cubicBezTo>
                    <a:pt x="734785" y="1135743"/>
                    <a:pt x="433614" y="1355272"/>
                    <a:pt x="457200" y="1426029"/>
                  </a:cubicBezTo>
                  <a:cubicBezTo>
                    <a:pt x="480786" y="1496786"/>
                    <a:pt x="816428" y="1415144"/>
                    <a:pt x="849085" y="1480458"/>
                  </a:cubicBezTo>
                  <a:cubicBezTo>
                    <a:pt x="881742" y="1545772"/>
                    <a:pt x="613228" y="1759858"/>
                    <a:pt x="653142" y="1817915"/>
                  </a:cubicBezTo>
                  <a:cubicBezTo>
                    <a:pt x="693056" y="1875972"/>
                    <a:pt x="1037771" y="1781629"/>
                    <a:pt x="1088571" y="1828800"/>
                  </a:cubicBezTo>
                  <a:cubicBezTo>
                    <a:pt x="1139371" y="1875971"/>
                    <a:pt x="1048656" y="1988457"/>
                    <a:pt x="957942" y="2100943"/>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50"/>
                </a:solidFill>
              </a:endParaRPr>
            </a:p>
          </p:txBody>
        </p:sp>
        <p:sp>
          <p:nvSpPr>
            <p:cNvPr id="44" name="Freeform 43"/>
            <p:cNvSpPr/>
            <p:nvPr/>
          </p:nvSpPr>
          <p:spPr>
            <a:xfrm>
              <a:off x="10243457" y="2721429"/>
              <a:ext cx="729343" cy="2188028"/>
            </a:xfrm>
            <a:custGeom>
              <a:avLst/>
              <a:gdLst>
                <a:gd name="connsiteX0" fmla="*/ 0 w 729343"/>
                <a:gd name="connsiteY0" fmla="*/ 2188028 h 2188028"/>
                <a:gd name="connsiteX1" fmla="*/ 370114 w 729343"/>
                <a:gd name="connsiteY1" fmla="*/ 2024742 h 2188028"/>
                <a:gd name="connsiteX2" fmla="*/ 97972 w 729343"/>
                <a:gd name="connsiteY2" fmla="*/ 1763485 h 2188028"/>
                <a:gd name="connsiteX3" fmla="*/ 500743 w 729343"/>
                <a:gd name="connsiteY3" fmla="*/ 1632857 h 2188028"/>
                <a:gd name="connsiteX4" fmla="*/ 130629 w 729343"/>
                <a:gd name="connsiteY4" fmla="*/ 1415142 h 2188028"/>
                <a:gd name="connsiteX5" fmla="*/ 587829 w 729343"/>
                <a:gd name="connsiteY5" fmla="*/ 1219200 h 2188028"/>
                <a:gd name="connsiteX6" fmla="*/ 217714 w 729343"/>
                <a:gd name="connsiteY6" fmla="*/ 1001485 h 2188028"/>
                <a:gd name="connsiteX7" fmla="*/ 642257 w 729343"/>
                <a:gd name="connsiteY7" fmla="*/ 805542 h 2188028"/>
                <a:gd name="connsiteX8" fmla="*/ 337457 w 729343"/>
                <a:gd name="connsiteY8" fmla="*/ 609600 h 2188028"/>
                <a:gd name="connsiteX9" fmla="*/ 674914 w 729343"/>
                <a:gd name="connsiteY9" fmla="*/ 391885 h 2188028"/>
                <a:gd name="connsiteX10" fmla="*/ 348343 w 729343"/>
                <a:gd name="connsiteY10" fmla="*/ 185057 h 2188028"/>
                <a:gd name="connsiteX11" fmla="*/ 729343 w 729343"/>
                <a:gd name="connsiteY11" fmla="*/ 0 h 2188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29343" h="2188028">
                  <a:moveTo>
                    <a:pt x="0" y="2188028"/>
                  </a:moveTo>
                  <a:cubicBezTo>
                    <a:pt x="176892" y="2141763"/>
                    <a:pt x="353785" y="2095499"/>
                    <a:pt x="370114" y="2024742"/>
                  </a:cubicBezTo>
                  <a:cubicBezTo>
                    <a:pt x="386443" y="1953985"/>
                    <a:pt x="76201" y="1828799"/>
                    <a:pt x="97972" y="1763485"/>
                  </a:cubicBezTo>
                  <a:cubicBezTo>
                    <a:pt x="119744" y="1698171"/>
                    <a:pt x="495300" y="1690914"/>
                    <a:pt x="500743" y="1632857"/>
                  </a:cubicBezTo>
                  <a:cubicBezTo>
                    <a:pt x="506186" y="1574800"/>
                    <a:pt x="116115" y="1484085"/>
                    <a:pt x="130629" y="1415142"/>
                  </a:cubicBezTo>
                  <a:cubicBezTo>
                    <a:pt x="145143" y="1346199"/>
                    <a:pt x="573315" y="1288143"/>
                    <a:pt x="587829" y="1219200"/>
                  </a:cubicBezTo>
                  <a:cubicBezTo>
                    <a:pt x="602343" y="1150257"/>
                    <a:pt x="208643" y="1070428"/>
                    <a:pt x="217714" y="1001485"/>
                  </a:cubicBezTo>
                  <a:cubicBezTo>
                    <a:pt x="226785" y="932542"/>
                    <a:pt x="622300" y="870856"/>
                    <a:pt x="642257" y="805542"/>
                  </a:cubicBezTo>
                  <a:cubicBezTo>
                    <a:pt x="662214" y="740228"/>
                    <a:pt x="332014" y="678543"/>
                    <a:pt x="337457" y="609600"/>
                  </a:cubicBezTo>
                  <a:cubicBezTo>
                    <a:pt x="342900" y="540657"/>
                    <a:pt x="673100" y="462642"/>
                    <a:pt x="674914" y="391885"/>
                  </a:cubicBezTo>
                  <a:cubicBezTo>
                    <a:pt x="676728" y="321128"/>
                    <a:pt x="339272" y="250371"/>
                    <a:pt x="348343" y="185057"/>
                  </a:cubicBezTo>
                  <a:cubicBezTo>
                    <a:pt x="357415" y="119743"/>
                    <a:pt x="543379" y="59871"/>
                    <a:pt x="729343" y="0"/>
                  </a:cubicBez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p:nvPr/>
          </p:nvSpPr>
          <p:spPr>
            <a:xfrm>
              <a:off x="9519785" y="2677886"/>
              <a:ext cx="941386" cy="2079171"/>
            </a:xfrm>
            <a:custGeom>
              <a:avLst/>
              <a:gdLst>
                <a:gd name="connsiteX0" fmla="*/ 255586 w 941386"/>
                <a:gd name="connsiteY0" fmla="*/ 2079171 h 2079171"/>
                <a:gd name="connsiteX1" fmla="*/ 5215 w 941386"/>
                <a:gd name="connsiteY1" fmla="*/ 1872343 h 2079171"/>
                <a:gd name="connsiteX2" fmla="*/ 462415 w 941386"/>
                <a:gd name="connsiteY2" fmla="*/ 1752600 h 2079171"/>
                <a:gd name="connsiteX3" fmla="*/ 168501 w 941386"/>
                <a:gd name="connsiteY3" fmla="*/ 1469571 h 2079171"/>
                <a:gd name="connsiteX4" fmla="*/ 625701 w 941386"/>
                <a:gd name="connsiteY4" fmla="*/ 1317171 h 2079171"/>
                <a:gd name="connsiteX5" fmla="*/ 342672 w 941386"/>
                <a:gd name="connsiteY5" fmla="*/ 1055914 h 2079171"/>
                <a:gd name="connsiteX6" fmla="*/ 767215 w 941386"/>
                <a:gd name="connsiteY6" fmla="*/ 925285 h 2079171"/>
                <a:gd name="connsiteX7" fmla="*/ 451529 w 941386"/>
                <a:gd name="connsiteY7" fmla="*/ 631371 h 2079171"/>
                <a:gd name="connsiteX8" fmla="*/ 876072 w 941386"/>
                <a:gd name="connsiteY8" fmla="*/ 478971 h 2079171"/>
                <a:gd name="connsiteX9" fmla="*/ 636586 w 941386"/>
                <a:gd name="connsiteY9" fmla="*/ 174171 h 2079171"/>
                <a:gd name="connsiteX10" fmla="*/ 941386 w 941386"/>
                <a:gd name="connsiteY10" fmla="*/ 0 h 2079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1386" h="2079171">
                  <a:moveTo>
                    <a:pt x="255586" y="2079171"/>
                  </a:moveTo>
                  <a:cubicBezTo>
                    <a:pt x="113164" y="2002971"/>
                    <a:pt x="-29257" y="1926771"/>
                    <a:pt x="5215" y="1872343"/>
                  </a:cubicBezTo>
                  <a:cubicBezTo>
                    <a:pt x="39686" y="1817914"/>
                    <a:pt x="435201" y="1819729"/>
                    <a:pt x="462415" y="1752600"/>
                  </a:cubicBezTo>
                  <a:cubicBezTo>
                    <a:pt x="489629" y="1685471"/>
                    <a:pt x="141287" y="1542142"/>
                    <a:pt x="168501" y="1469571"/>
                  </a:cubicBezTo>
                  <a:cubicBezTo>
                    <a:pt x="195715" y="1396999"/>
                    <a:pt x="596673" y="1386114"/>
                    <a:pt x="625701" y="1317171"/>
                  </a:cubicBezTo>
                  <a:cubicBezTo>
                    <a:pt x="654730" y="1248228"/>
                    <a:pt x="319086" y="1121228"/>
                    <a:pt x="342672" y="1055914"/>
                  </a:cubicBezTo>
                  <a:cubicBezTo>
                    <a:pt x="366258" y="990600"/>
                    <a:pt x="749072" y="996042"/>
                    <a:pt x="767215" y="925285"/>
                  </a:cubicBezTo>
                  <a:cubicBezTo>
                    <a:pt x="785358" y="854528"/>
                    <a:pt x="433386" y="705757"/>
                    <a:pt x="451529" y="631371"/>
                  </a:cubicBezTo>
                  <a:cubicBezTo>
                    <a:pt x="469672" y="556985"/>
                    <a:pt x="845229" y="555171"/>
                    <a:pt x="876072" y="478971"/>
                  </a:cubicBezTo>
                  <a:cubicBezTo>
                    <a:pt x="906915" y="402771"/>
                    <a:pt x="625700" y="253999"/>
                    <a:pt x="636586" y="174171"/>
                  </a:cubicBezTo>
                  <a:cubicBezTo>
                    <a:pt x="647472" y="94343"/>
                    <a:pt x="794429" y="47171"/>
                    <a:pt x="941386" y="0"/>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p:cNvGrpSpPr/>
          <p:nvPr/>
        </p:nvGrpSpPr>
        <p:grpSpPr>
          <a:xfrm>
            <a:off x="8671704" y="1343067"/>
            <a:ext cx="3076196" cy="1238475"/>
            <a:chOff x="8671704" y="1343067"/>
            <a:chExt cx="3076196" cy="1238475"/>
          </a:xfrm>
        </p:grpSpPr>
        <p:sp>
          <p:nvSpPr>
            <p:cNvPr id="46" name="Oval Callout 45"/>
            <p:cNvSpPr/>
            <p:nvPr/>
          </p:nvSpPr>
          <p:spPr>
            <a:xfrm>
              <a:off x="8671704" y="1371023"/>
              <a:ext cx="1473229" cy="121051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Opposite phase, cancel</a:t>
              </a:r>
              <a:endParaRPr lang="en-US" dirty="0"/>
            </a:p>
          </p:txBody>
        </p:sp>
        <p:sp>
          <p:nvSpPr>
            <p:cNvPr id="66" name="Oval Callout 65"/>
            <p:cNvSpPr/>
            <p:nvPr/>
          </p:nvSpPr>
          <p:spPr>
            <a:xfrm>
              <a:off x="10274671" y="1343067"/>
              <a:ext cx="1473229" cy="1210519"/>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Same phase, add up</a:t>
              </a:r>
              <a:endParaRPr lang="en-US" dirty="0"/>
            </a:p>
          </p:txBody>
        </p:sp>
      </p:grpSp>
    </p:spTree>
    <p:extLst>
      <p:ext uri="{BB962C8B-B14F-4D97-AF65-F5344CB8AC3E}">
        <p14:creationId xmlns:p14="http://schemas.microsoft.com/office/powerpoint/2010/main" val="337428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par>
                                <p:cTn id="8" presetID="22" presetClass="entr" presetSubtype="4" fill="hold"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wipe(down)">
                                      <p:cBhvr>
                                        <p:cTn id="10" dur="500"/>
                                        <p:tgtEl>
                                          <p:spTgt spid="41"/>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a:off x="6524275" y="699457"/>
            <a:ext cx="4697939" cy="6103233"/>
          </a:xfrm>
          <a:custGeom>
            <a:avLst/>
            <a:gdLst>
              <a:gd name="connsiteX0" fmla="*/ 1181212 w 4810372"/>
              <a:gd name="connsiteY0" fmla="*/ 185066 h 6103233"/>
              <a:gd name="connsiteX1" fmla="*/ 266812 w 4810372"/>
              <a:gd name="connsiteY1" fmla="*/ 925294 h 6103233"/>
              <a:gd name="connsiteX2" fmla="*/ 27326 w 4810372"/>
              <a:gd name="connsiteY2" fmla="*/ 2068294 h 6103233"/>
              <a:gd name="connsiteX3" fmla="*/ 386555 w 4810372"/>
              <a:gd name="connsiteY3" fmla="*/ 5867409 h 6103233"/>
              <a:gd name="connsiteX4" fmla="*/ 3401898 w 4810372"/>
              <a:gd name="connsiteY4" fmla="*/ 5627923 h 6103233"/>
              <a:gd name="connsiteX5" fmla="*/ 4534012 w 4810372"/>
              <a:gd name="connsiteY5" fmla="*/ 5050980 h 6103233"/>
              <a:gd name="connsiteX6" fmla="*/ 4653755 w 4810372"/>
              <a:gd name="connsiteY6" fmla="*/ 3995066 h 6103233"/>
              <a:gd name="connsiteX7" fmla="*/ 3478098 w 4810372"/>
              <a:gd name="connsiteY7" fmla="*/ 3135094 h 6103233"/>
              <a:gd name="connsiteX8" fmla="*/ 4240098 w 4810372"/>
              <a:gd name="connsiteY8" fmla="*/ 2155380 h 6103233"/>
              <a:gd name="connsiteX9" fmla="*/ 4719069 w 4810372"/>
              <a:gd name="connsiteY9" fmla="*/ 957951 h 6103233"/>
              <a:gd name="connsiteX10" fmla="*/ 2345983 w 4810372"/>
              <a:gd name="connsiteY10" fmla="*/ 54437 h 6103233"/>
              <a:gd name="connsiteX11" fmla="*/ 1181212 w 4810372"/>
              <a:gd name="connsiteY11" fmla="*/ 185066 h 6103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10372" h="6103233">
                <a:moveTo>
                  <a:pt x="1181212" y="185066"/>
                </a:moveTo>
                <a:cubicBezTo>
                  <a:pt x="834683" y="330209"/>
                  <a:pt x="459126" y="611423"/>
                  <a:pt x="266812" y="925294"/>
                </a:cubicBezTo>
                <a:cubicBezTo>
                  <a:pt x="74498" y="1239165"/>
                  <a:pt x="7369" y="1244608"/>
                  <a:pt x="27326" y="2068294"/>
                </a:cubicBezTo>
                <a:cubicBezTo>
                  <a:pt x="47283" y="2891980"/>
                  <a:pt x="-175874" y="5274137"/>
                  <a:pt x="386555" y="5867409"/>
                </a:cubicBezTo>
                <a:cubicBezTo>
                  <a:pt x="948984" y="6460681"/>
                  <a:pt x="2710655" y="5763994"/>
                  <a:pt x="3401898" y="5627923"/>
                </a:cubicBezTo>
                <a:cubicBezTo>
                  <a:pt x="4093141" y="5491852"/>
                  <a:pt x="4325369" y="5323123"/>
                  <a:pt x="4534012" y="5050980"/>
                </a:cubicBezTo>
                <a:cubicBezTo>
                  <a:pt x="4742655" y="4778837"/>
                  <a:pt x="4829741" y="4314380"/>
                  <a:pt x="4653755" y="3995066"/>
                </a:cubicBezTo>
                <a:cubicBezTo>
                  <a:pt x="4477769" y="3675752"/>
                  <a:pt x="3547041" y="3441708"/>
                  <a:pt x="3478098" y="3135094"/>
                </a:cubicBezTo>
                <a:cubicBezTo>
                  <a:pt x="3409155" y="2828480"/>
                  <a:pt x="4033270" y="2518237"/>
                  <a:pt x="4240098" y="2155380"/>
                </a:cubicBezTo>
                <a:cubicBezTo>
                  <a:pt x="4446926" y="1792523"/>
                  <a:pt x="5034755" y="1308108"/>
                  <a:pt x="4719069" y="957951"/>
                </a:cubicBezTo>
                <a:cubicBezTo>
                  <a:pt x="4403383" y="607794"/>
                  <a:pt x="2937440" y="179623"/>
                  <a:pt x="2345983" y="54437"/>
                </a:cubicBezTo>
                <a:cubicBezTo>
                  <a:pt x="1754526" y="-70749"/>
                  <a:pt x="1527741" y="39923"/>
                  <a:pt x="1181212" y="185066"/>
                </a:cubicBezTo>
                <a:close/>
              </a:path>
            </a:pathLst>
          </a:cu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Freeform 26"/>
          <p:cNvSpPr/>
          <p:nvPr/>
        </p:nvSpPr>
        <p:spPr>
          <a:xfrm>
            <a:off x="7155904" y="1456389"/>
            <a:ext cx="2018866" cy="1966404"/>
          </a:xfrm>
          <a:custGeom>
            <a:avLst/>
            <a:gdLst>
              <a:gd name="connsiteX0" fmla="*/ 782750 w 2018866"/>
              <a:gd name="connsiteY0" fmla="*/ 12193 h 1966404"/>
              <a:gd name="connsiteX1" fmla="*/ 1724859 w 2018866"/>
              <a:gd name="connsiteY1" fmla="*/ 178447 h 1966404"/>
              <a:gd name="connsiteX2" fmla="*/ 2015804 w 2018866"/>
              <a:gd name="connsiteY2" fmla="*/ 857320 h 1966404"/>
              <a:gd name="connsiteX3" fmla="*/ 1586313 w 2018866"/>
              <a:gd name="connsiteY3" fmla="*/ 1369938 h 1966404"/>
              <a:gd name="connsiteX4" fmla="*/ 935150 w 2018866"/>
              <a:gd name="connsiteY4" fmla="*/ 1965684 h 1966404"/>
              <a:gd name="connsiteX5" fmla="*/ 283986 w 2018866"/>
              <a:gd name="connsiteY5" fmla="*/ 1466920 h 1966404"/>
              <a:gd name="connsiteX6" fmla="*/ 20750 w 2018866"/>
              <a:gd name="connsiteY6" fmla="*/ 427829 h 1966404"/>
              <a:gd name="connsiteX7" fmla="*/ 782750 w 2018866"/>
              <a:gd name="connsiteY7" fmla="*/ 12193 h 1966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8866" h="1966404">
                <a:moveTo>
                  <a:pt x="782750" y="12193"/>
                </a:moveTo>
                <a:cubicBezTo>
                  <a:pt x="1066768" y="-29371"/>
                  <a:pt x="1519350" y="37593"/>
                  <a:pt x="1724859" y="178447"/>
                </a:cubicBezTo>
                <a:cubicBezTo>
                  <a:pt x="1930368" y="319302"/>
                  <a:pt x="2038895" y="658738"/>
                  <a:pt x="2015804" y="857320"/>
                </a:cubicBezTo>
                <a:cubicBezTo>
                  <a:pt x="1992713" y="1055902"/>
                  <a:pt x="1766422" y="1185211"/>
                  <a:pt x="1586313" y="1369938"/>
                </a:cubicBezTo>
                <a:cubicBezTo>
                  <a:pt x="1406204" y="1554665"/>
                  <a:pt x="1152204" y="1949520"/>
                  <a:pt x="935150" y="1965684"/>
                </a:cubicBezTo>
                <a:cubicBezTo>
                  <a:pt x="718096" y="1981848"/>
                  <a:pt x="436386" y="1723229"/>
                  <a:pt x="283986" y="1466920"/>
                </a:cubicBezTo>
                <a:cubicBezTo>
                  <a:pt x="131586" y="1210611"/>
                  <a:pt x="-64686" y="670284"/>
                  <a:pt x="20750" y="427829"/>
                </a:cubicBezTo>
                <a:cubicBezTo>
                  <a:pt x="106186" y="185375"/>
                  <a:pt x="498732" y="53757"/>
                  <a:pt x="782750" y="1219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95037"/>
            <a:ext cx="10515600" cy="1325563"/>
          </a:xfrm>
        </p:spPr>
        <p:txBody>
          <a:bodyPr/>
          <a:lstStyle/>
          <a:p>
            <a:r>
              <a:rPr lang="en-US" dirty="0" smtClean="0"/>
              <a:t>Challenges – (1)</a:t>
            </a:r>
            <a:endParaRPr lang="en-US" dirty="0"/>
          </a:p>
        </p:txBody>
      </p:sp>
      <p:sp>
        <p:nvSpPr>
          <p:cNvPr id="3" name="Content Placeholder 2"/>
          <p:cNvSpPr>
            <a:spLocks noGrp="1"/>
          </p:cNvSpPr>
          <p:nvPr>
            <p:ph idx="1"/>
          </p:nvPr>
        </p:nvSpPr>
        <p:spPr>
          <a:xfrm>
            <a:off x="838200" y="1825625"/>
            <a:ext cx="5116809" cy="4351338"/>
          </a:xfrm>
        </p:spPr>
        <p:txBody>
          <a:bodyPr>
            <a:normAutofit lnSpcReduction="10000"/>
          </a:bodyPr>
          <a:lstStyle/>
          <a:p>
            <a:r>
              <a:rPr lang="en-US" dirty="0" smtClean="0"/>
              <a:t>The jamming signal power at any time is not going to cover the entire area, just leaving a hole near the legitimate user</a:t>
            </a:r>
          </a:p>
          <a:p>
            <a:r>
              <a:rPr lang="en-US" dirty="0" smtClean="0"/>
              <a:t>It may happen that the sine waves also have opposite phases at a different eavesdropper </a:t>
            </a:r>
          </a:p>
          <a:p>
            <a:r>
              <a:rPr lang="en-US" dirty="0"/>
              <a:t>C</a:t>
            </a:r>
            <a:r>
              <a:rPr lang="en-US" dirty="0" smtClean="0"/>
              <a:t>annot control really because the eavesdropper may be at any location with any phase lag</a:t>
            </a:r>
            <a:endParaRPr lang="en-US" dirty="0"/>
          </a:p>
        </p:txBody>
      </p:sp>
      <p:sp>
        <p:nvSpPr>
          <p:cNvPr id="4" name="Text Box 18"/>
          <p:cNvSpPr txBox="1">
            <a:spLocks noChangeArrowheads="1"/>
          </p:cNvSpPr>
          <p:nvPr/>
        </p:nvSpPr>
        <p:spPr bwMode="auto">
          <a:xfrm>
            <a:off x="7312510" y="1628669"/>
            <a:ext cx="17620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smtClean="0">
                <a:latin typeface="Arial" panose="020B0604020202020204" pitchFamily="34" charset="0"/>
              </a:rPr>
              <a:t>Legitimate user</a:t>
            </a:r>
            <a:endParaRPr lang="en-US" altLang="en-US" sz="1800" dirty="0">
              <a:latin typeface="Arial" panose="020B0604020202020204" pitchFamily="34" charset="0"/>
            </a:endParaRPr>
          </a:p>
        </p:txBody>
      </p:sp>
      <p:sp>
        <p:nvSpPr>
          <p:cNvPr id="5" name="TextBox 4"/>
          <p:cNvSpPr txBox="1"/>
          <p:nvPr/>
        </p:nvSpPr>
        <p:spPr>
          <a:xfrm>
            <a:off x="8280451" y="5197329"/>
            <a:ext cx="1818409" cy="646331"/>
          </a:xfrm>
          <a:prstGeom prst="rect">
            <a:avLst/>
          </a:prstGeom>
          <a:noFill/>
        </p:spPr>
        <p:txBody>
          <a:bodyPr wrap="square" rtlCol="0">
            <a:spAutoFit/>
          </a:bodyPr>
          <a:lstStyle/>
          <a:p>
            <a:r>
              <a:rPr lang="en-US" sz="3600" dirty="0" smtClean="0"/>
              <a:t>Jammer</a:t>
            </a:r>
            <a:endParaRPr lang="en-US" sz="3600" dirty="0"/>
          </a:p>
        </p:txBody>
      </p:sp>
      <p:sp>
        <p:nvSpPr>
          <p:cNvPr id="6" name="Text Box 18"/>
          <p:cNvSpPr txBox="1">
            <a:spLocks noChangeArrowheads="1"/>
          </p:cNvSpPr>
          <p:nvPr/>
        </p:nvSpPr>
        <p:spPr bwMode="auto">
          <a:xfrm>
            <a:off x="9189656" y="1629906"/>
            <a:ext cx="16209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smtClean="0">
                <a:latin typeface="Arial" panose="020B0604020202020204" pitchFamily="34" charset="0"/>
              </a:rPr>
              <a:t>Eavesdropper</a:t>
            </a:r>
            <a:endParaRPr lang="en-US" altLang="en-US" sz="1800" dirty="0">
              <a:latin typeface="Arial" panose="020B0604020202020204" pitchFamily="34" charset="0"/>
            </a:endParaRPr>
          </a:p>
        </p:txBody>
      </p:sp>
      <p:pic>
        <p:nvPicPr>
          <p:cNvPr id="7" name="Picture 1053" descr="laptop"/>
          <p:cNvPicPr>
            <a:picLocks noChangeAspect="1" noChangeArrowheads="1"/>
          </p:cNvPicPr>
          <p:nvPr/>
        </p:nvPicPr>
        <p:blipFill>
          <a:blip r:embed="rId2" cstate="print"/>
          <a:srcRect/>
          <a:stretch>
            <a:fillRect/>
          </a:stretch>
        </p:blipFill>
        <p:spPr bwMode="auto">
          <a:xfrm>
            <a:off x="7957757" y="2012310"/>
            <a:ext cx="712787" cy="688975"/>
          </a:xfrm>
          <a:prstGeom prst="rect">
            <a:avLst/>
          </a:prstGeom>
          <a:noFill/>
          <a:ln w="9525">
            <a:noFill/>
            <a:miter lim="800000"/>
            <a:headEnd/>
            <a:tailEnd/>
          </a:ln>
        </p:spPr>
      </p:pic>
      <p:pic>
        <p:nvPicPr>
          <p:cNvPr id="8" name="Picture 2" descr="C:\Users\zhenghao\AppData\Local\Microsoft\Windows\Temporary Internet Files\Content.IE5\QREC4X9B\MC900432567[1].png"/>
          <p:cNvPicPr>
            <a:picLocks noChangeAspect="1" noChangeArrowheads="1"/>
          </p:cNvPicPr>
          <p:nvPr/>
        </p:nvPicPr>
        <p:blipFill>
          <a:blip r:embed="rId3" cstate="print"/>
          <a:srcRect/>
          <a:stretch>
            <a:fillRect/>
          </a:stretch>
        </p:blipFill>
        <p:spPr bwMode="auto">
          <a:xfrm>
            <a:off x="8502814" y="4571853"/>
            <a:ext cx="1081087" cy="1081087"/>
          </a:xfrm>
          <a:prstGeom prst="rect">
            <a:avLst/>
          </a:prstGeom>
          <a:noFill/>
        </p:spPr>
      </p:pic>
      <p:grpSp>
        <p:nvGrpSpPr>
          <p:cNvPr id="9" name="Group 8"/>
          <p:cNvGrpSpPr/>
          <p:nvPr/>
        </p:nvGrpSpPr>
        <p:grpSpPr>
          <a:xfrm>
            <a:off x="9807819" y="2070490"/>
            <a:ext cx="228600" cy="533400"/>
            <a:chOff x="4343400" y="4267200"/>
            <a:chExt cx="228600" cy="533400"/>
          </a:xfrm>
        </p:grpSpPr>
        <p:cxnSp>
          <p:nvCxnSpPr>
            <p:cNvPr id="10" name="Straight Connector 9"/>
            <p:cNvCxnSpPr/>
            <p:nvPr/>
          </p:nvCxnSpPr>
          <p:spPr>
            <a:xfrm>
              <a:off x="4343400" y="4267200"/>
              <a:ext cx="0" cy="228600"/>
            </a:xfrm>
            <a:prstGeom prst="line">
              <a:avLst/>
            </a:prstGeom>
            <a:ln w="444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4343400" y="4419600"/>
              <a:ext cx="228600" cy="381000"/>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10443468" y="3420811"/>
            <a:ext cx="228600" cy="533400"/>
            <a:chOff x="4343400" y="4267200"/>
            <a:chExt cx="228600" cy="533400"/>
          </a:xfrm>
        </p:grpSpPr>
        <p:cxnSp>
          <p:nvCxnSpPr>
            <p:cNvPr id="29" name="Straight Connector 28"/>
            <p:cNvCxnSpPr/>
            <p:nvPr/>
          </p:nvCxnSpPr>
          <p:spPr>
            <a:xfrm>
              <a:off x="4343400" y="4267200"/>
              <a:ext cx="0" cy="228600"/>
            </a:xfrm>
            <a:prstGeom prst="line">
              <a:avLst/>
            </a:prstGeom>
            <a:ln w="444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Rounded Rectangle 29"/>
            <p:cNvSpPr/>
            <p:nvPr/>
          </p:nvSpPr>
          <p:spPr>
            <a:xfrm>
              <a:off x="4343400" y="4419600"/>
              <a:ext cx="228600" cy="381000"/>
            </a:xfrm>
            <a:prstGeom prst="roundRect">
              <a:avLst/>
            </a:prstGeom>
            <a:gradFill>
              <a:gsLst>
                <a:gs pos="0">
                  <a:srgbClr val="DDEBCF"/>
                </a:gs>
                <a:gs pos="50000">
                  <a:srgbClr val="9CB86E"/>
                </a:gs>
                <a:gs pos="100000">
                  <a:srgbClr val="156B13"/>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Oval Callout 30"/>
          <p:cNvSpPr/>
          <p:nvPr/>
        </p:nvSpPr>
        <p:spPr>
          <a:xfrm>
            <a:off x="9976623" y="2654430"/>
            <a:ext cx="1634038" cy="65192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Not jammed</a:t>
            </a:r>
            <a:endParaRPr lang="en-US" dirty="0"/>
          </a:p>
        </p:txBody>
      </p:sp>
    </p:spTree>
    <p:extLst>
      <p:ext uri="{BB962C8B-B14F-4D97-AF65-F5344CB8AC3E}">
        <p14:creationId xmlns:p14="http://schemas.microsoft.com/office/powerpoint/2010/main" val="278261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1000" fill="hold"/>
                                        <p:tgtEl>
                                          <p:spTgt spid="23"/>
                                        </p:tgtEl>
                                        <p:attrNameLst>
                                          <p:attrName>ppt_w</p:attrName>
                                        </p:attrNameLst>
                                      </p:cBhvr>
                                      <p:tavLst>
                                        <p:tav tm="0">
                                          <p:val>
                                            <p:fltVal val="0"/>
                                          </p:val>
                                        </p:tav>
                                        <p:tav tm="100000">
                                          <p:val>
                                            <p:strVal val="#ppt_w"/>
                                          </p:val>
                                        </p:tav>
                                      </p:tavLst>
                                    </p:anim>
                                    <p:anim calcmode="lin" valueType="num">
                                      <p:cBhvr>
                                        <p:cTn id="8" dur="1000" fill="hold"/>
                                        <p:tgtEl>
                                          <p:spTgt spid="23"/>
                                        </p:tgtEl>
                                        <p:attrNameLst>
                                          <p:attrName>ppt_h</p:attrName>
                                        </p:attrNameLst>
                                      </p:cBhvr>
                                      <p:tavLst>
                                        <p:tav tm="0">
                                          <p:val>
                                            <p:fltVal val="0"/>
                                          </p:val>
                                        </p:tav>
                                        <p:tav tm="100000">
                                          <p:val>
                                            <p:strVal val="#ppt_h"/>
                                          </p:val>
                                        </p:tav>
                                      </p:tavLst>
                                    </p:anim>
                                    <p:anim calcmode="lin" valueType="num">
                                      <p:cBhvr>
                                        <p:cTn id="9" dur="1000" fill="hold"/>
                                        <p:tgtEl>
                                          <p:spTgt spid="23"/>
                                        </p:tgtEl>
                                        <p:attrNameLst>
                                          <p:attrName>style.rotation</p:attrName>
                                        </p:attrNameLst>
                                      </p:cBhvr>
                                      <p:tavLst>
                                        <p:tav tm="0">
                                          <p:val>
                                            <p:fltVal val="90"/>
                                          </p:val>
                                        </p:tav>
                                        <p:tav tm="100000">
                                          <p:val>
                                            <p:fltVal val="0"/>
                                          </p:val>
                                        </p:tav>
                                      </p:tavLst>
                                    </p:anim>
                                    <p:animEffect transition="in" filter="fade">
                                      <p:cBhvr>
                                        <p:cTn id="10" dur="1000"/>
                                        <p:tgtEl>
                                          <p:spTgt spid="23"/>
                                        </p:tgtEl>
                                      </p:cBhvr>
                                    </p:animEffect>
                                  </p:childTnLst>
                                </p:cTn>
                              </p:par>
                            </p:childTnLst>
                          </p:cTn>
                        </p:par>
                        <p:par>
                          <p:cTn id="11" fill="hold">
                            <p:stCondLst>
                              <p:cond delay="1000"/>
                            </p:stCondLst>
                            <p:childTnLst>
                              <p:par>
                                <p:cTn id="12" presetID="2" presetClass="entr" presetSubtype="4" fill="hold" grpId="0" nodeType="afterEffect">
                                  <p:stCondLst>
                                    <p:cond delay="0"/>
                                  </p:stCondLst>
                                  <p:childTnLst>
                                    <p:set>
                                      <p:cBhvr>
                                        <p:cTn id="13" dur="1" fill="hold">
                                          <p:stCondLst>
                                            <p:cond delay="0"/>
                                          </p:stCondLst>
                                        </p:cTn>
                                        <p:tgtEl>
                                          <p:spTgt spid="31"/>
                                        </p:tgtEl>
                                        <p:attrNameLst>
                                          <p:attrName>style.visibility</p:attrName>
                                        </p:attrNameLst>
                                      </p:cBhvr>
                                      <p:to>
                                        <p:strVal val="visible"/>
                                      </p:to>
                                    </p:set>
                                    <p:anim calcmode="lin" valueType="num">
                                      <p:cBhvr additive="base">
                                        <p:cTn id="14" dur="500" fill="hold"/>
                                        <p:tgtEl>
                                          <p:spTgt spid="31"/>
                                        </p:tgtEl>
                                        <p:attrNameLst>
                                          <p:attrName>ppt_x</p:attrName>
                                        </p:attrNameLst>
                                      </p:cBhvr>
                                      <p:tavLst>
                                        <p:tav tm="0">
                                          <p:val>
                                            <p:strVal val="#ppt_x"/>
                                          </p:val>
                                        </p:tav>
                                        <p:tav tm="100000">
                                          <p:val>
                                            <p:strVal val="#ppt_x"/>
                                          </p:val>
                                        </p:tav>
                                      </p:tavLst>
                                    </p:anim>
                                    <p:anim calcmode="lin" valueType="num">
                                      <p:cBhvr additive="base">
                                        <p:cTn id="15" dur="500" fill="hold"/>
                                        <p:tgtEl>
                                          <p:spTgt spid="31"/>
                                        </p:tgtEl>
                                        <p:attrNameLst>
                                          <p:attrName>ppt_y</p:attrName>
                                        </p:attrNameLst>
                                      </p:cBhvr>
                                      <p:tavLst>
                                        <p:tav tm="0">
                                          <p:val>
                                            <p:strVal val="1+#ppt_h/2"/>
                                          </p:val>
                                        </p:tav>
                                        <p:tav tm="100000">
                                          <p:val>
                                            <p:strVal val="#ppt_y"/>
                                          </p:val>
                                        </p:tav>
                                      </p:tavLst>
                                    </p:anim>
                                  </p:childTnLst>
                                </p:cTn>
                              </p:par>
                              <p:par>
                                <p:cTn id="16" presetID="1" presetClass="entr" presetSubtype="0"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animBg="1"/>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 (2)</a:t>
            </a:r>
            <a:endParaRPr lang="en-US" dirty="0"/>
          </a:p>
        </p:txBody>
      </p:sp>
      <p:sp>
        <p:nvSpPr>
          <p:cNvPr id="3" name="Content Placeholder 2"/>
          <p:cNvSpPr>
            <a:spLocks noGrp="1"/>
          </p:cNvSpPr>
          <p:nvPr>
            <p:ph idx="1"/>
          </p:nvPr>
        </p:nvSpPr>
        <p:spPr>
          <a:xfrm>
            <a:off x="838200" y="1825625"/>
            <a:ext cx="5063836" cy="4351338"/>
          </a:xfrm>
        </p:spPr>
        <p:txBody>
          <a:bodyPr/>
          <a:lstStyle/>
          <a:p>
            <a:r>
              <a:rPr lang="en-US" dirty="0" smtClean="0"/>
              <a:t>Even when jammed, if the data packet is modulated at a low data rate, with strong error correction code, not going to have a lot of errors! </a:t>
            </a:r>
          </a:p>
          <a:p>
            <a:r>
              <a:rPr lang="en-US" dirty="0" smtClean="0"/>
              <a:t>Results collected with Microsoft Sora when the jamming signal is generated according to STROBE</a:t>
            </a:r>
          </a:p>
          <a:p>
            <a:r>
              <a:rPr lang="en-US" b="1" dirty="0" smtClean="0"/>
              <a:t>The eavesdropper still can get MOST bits right</a:t>
            </a:r>
            <a:r>
              <a:rPr lang="en-US" dirty="0" smtClean="0"/>
              <a:t>! </a:t>
            </a:r>
            <a:endParaRPr lang="en-US" dirty="0"/>
          </a:p>
        </p:txBody>
      </p:sp>
      <p:pic>
        <p:nvPicPr>
          <p:cNvPr id="4" name="Picture 3"/>
          <p:cNvPicPr>
            <a:picLocks noChangeAspect="1"/>
          </p:cNvPicPr>
          <p:nvPr/>
        </p:nvPicPr>
        <p:blipFill>
          <a:blip r:embed="rId2"/>
          <a:stretch>
            <a:fillRect/>
          </a:stretch>
        </p:blipFill>
        <p:spPr>
          <a:xfrm>
            <a:off x="6096000" y="1681956"/>
            <a:ext cx="5553075" cy="4638675"/>
          </a:xfrm>
          <a:prstGeom prst="rect">
            <a:avLst/>
          </a:prstGeom>
        </p:spPr>
      </p:pic>
    </p:spTree>
    <p:extLst>
      <p:ext uri="{BB962C8B-B14F-4D97-AF65-F5344CB8AC3E}">
        <p14:creationId xmlns:p14="http://schemas.microsoft.com/office/powerpoint/2010/main" val="498533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Contribution – (1)</a:t>
            </a:r>
            <a:endParaRPr lang="en-US" dirty="0"/>
          </a:p>
        </p:txBody>
      </p:sp>
      <p:sp>
        <p:nvSpPr>
          <p:cNvPr id="3" name="Content Placeholder 2"/>
          <p:cNvSpPr>
            <a:spLocks noGrp="1"/>
          </p:cNvSpPr>
          <p:nvPr>
            <p:ph idx="1"/>
          </p:nvPr>
        </p:nvSpPr>
        <p:spPr>
          <a:xfrm>
            <a:off x="838200" y="1825625"/>
            <a:ext cx="5327073" cy="4351338"/>
          </a:xfrm>
        </p:spPr>
        <p:txBody>
          <a:bodyPr>
            <a:normAutofit/>
          </a:bodyPr>
          <a:lstStyle/>
          <a:p>
            <a:r>
              <a:rPr lang="en-US" dirty="0" smtClean="0"/>
              <a:t>Proposes to employ an </a:t>
            </a:r>
            <a:r>
              <a:rPr lang="en-US" b="1" dirty="0" smtClean="0"/>
              <a:t>error amplifier </a:t>
            </a:r>
            <a:r>
              <a:rPr lang="en-US" dirty="0" smtClean="0"/>
              <a:t>that can turn just a few errors into many errors </a:t>
            </a:r>
          </a:p>
          <a:p>
            <a:pPr lvl="1"/>
            <a:r>
              <a:rPr lang="en-US" dirty="0" smtClean="0"/>
              <a:t>Before sending the data, map it to another string according to a random permutation</a:t>
            </a:r>
          </a:p>
          <a:p>
            <a:pPr lvl="1"/>
            <a:r>
              <a:rPr lang="en-US" dirty="0" smtClean="0"/>
              <a:t>After receiving, map the received string according to the reverse of the random permutation</a:t>
            </a:r>
          </a:p>
        </p:txBody>
      </p:sp>
      <p:sp>
        <p:nvSpPr>
          <p:cNvPr id="5" name="Rectangle 4"/>
          <p:cNvSpPr/>
          <p:nvPr/>
        </p:nvSpPr>
        <p:spPr>
          <a:xfrm>
            <a:off x="7523019" y="1395703"/>
            <a:ext cx="1322675" cy="596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AAAAAAAA</a:t>
            </a:r>
            <a:endParaRPr lang="en-US" dirty="0"/>
          </a:p>
        </p:txBody>
      </p:sp>
      <p:sp>
        <p:nvSpPr>
          <p:cNvPr id="6" name="TextBox 5"/>
          <p:cNvSpPr txBox="1"/>
          <p:nvPr/>
        </p:nvSpPr>
        <p:spPr>
          <a:xfrm>
            <a:off x="6871862" y="1560421"/>
            <a:ext cx="620554" cy="369332"/>
          </a:xfrm>
          <a:prstGeom prst="rect">
            <a:avLst/>
          </a:prstGeom>
          <a:noFill/>
        </p:spPr>
        <p:txBody>
          <a:bodyPr wrap="none" rtlCol="0">
            <a:spAutoFit/>
          </a:bodyPr>
          <a:lstStyle/>
          <a:p>
            <a:r>
              <a:rPr lang="en-US" dirty="0" smtClean="0"/>
              <a:t>Data</a:t>
            </a:r>
            <a:endParaRPr lang="en-US" dirty="0"/>
          </a:p>
        </p:txBody>
      </p:sp>
      <p:pic>
        <p:nvPicPr>
          <p:cNvPr id="8" name="Picture 7"/>
          <p:cNvPicPr>
            <a:picLocks noChangeAspect="1"/>
          </p:cNvPicPr>
          <p:nvPr/>
        </p:nvPicPr>
        <p:blipFill>
          <a:blip r:embed="rId2"/>
          <a:stretch>
            <a:fillRect/>
          </a:stretch>
        </p:blipFill>
        <p:spPr>
          <a:xfrm>
            <a:off x="7817643" y="3124345"/>
            <a:ext cx="733425" cy="483755"/>
          </a:xfrm>
          <a:prstGeom prst="rect">
            <a:avLst/>
          </a:prstGeom>
        </p:spPr>
      </p:pic>
      <p:sp>
        <p:nvSpPr>
          <p:cNvPr id="10" name="Rectangle 9"/>
          <p:cNvSpPr/>
          <p:nvPr/>
        </p:nvSpPr>
        <p:spPr>
          <a:xfrm>
            <a:off x="7523019" y="2260024"/>
            <a:ext cx="1322675" cy="596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BBBBBBBB</a:t>
            </a:r>
            <a:endParaRPr lang="en-US" dirty="0"/>
          </a:p>
        </p:txBody>
      </p:sp>
      <p:sp>
        <p:nvSpPr>
          <p:cNvPr id="11" name="Rectangle 10"/>
          <p:cNvSpPr/>
          <p:nvPr/>
        </p:nvSpPr>
        <p:spPr>
          <a:xfrm>
            <a:off x="7523019" y="3770170"/>
            <a:ext cx="1322675" cy="596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BBBBBBBB</a:t>
            </a:r>
            <a:endParaRPr lang="en-US" dirty="0"/>
          </a:p>
        </p:txBody>
      </p:sp>
      <p:sp>
        <p:nvSpPr>
          <p:cNvPr id="12" name="Rectangle 11"/>
          <p:cNvSpPr/>
          <p:nvPr/>
        </p:nvSpPr>
        <p:spPr>
          <a:xfrm>
            <a:off x="7523017" y="4632332"/>
            <a:ext cx="1322675" cy="596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AAAAAAAA</a:t>
            </a:r>
            <a:endParaRPr lang="en-US" dirty="0"/>
          </a:p>
        </p:txBody>
      </p:sp>
      <p:sp>
        <p:nvSpPr>
          <p:cNvPr id="13" name="TextBox 12"/>
          <p:cNvSpPr txBox="1"/>
          <p:nvPr/>
        </p:nvSpPr>
        <p:spPr>
          <a:xfrm flipH="1">
            <a:off x="6536443" y="2366777"/>
            <a:ext cx="1069700" cy="369332"/>
          </a:xfrm>
          <a:prstGeom prst="rect">
            <a:avLst/>
          </a:prstGeom>
          <a:noFill/>
        </p:spPr>
        <p:txBody>
          <a:bodyPr wrap="square" rtlCol="0">
            <a:spAutoFit/>
          </a:bodyPr>
          <a:lstStyle/>
          <a:p>
            <a:r>
              <a:rPr lang="en-US" dirty="0" smtClean="0"/>
              <a:t>Mapped</a:t>
            </a:r>
            <a:endParaRPr lang="en-US" dirty="0"/>
          </a:p>
        </p:txBody>
      </p:sp>
      <p:sp>
        <p:nvSpPr>
          <p:cNvPr id="14" name="TextBox 13"/>
          <p:cNvSpPr txBox="1"/>
          <p:nvPr/>
        </p:nvSpPr>
        <p:spPr>
          <a:xfrm flipH="1">
            <a:off x="6494878" y="3883593"/>
            <a:ext cx="1069700" cy="369332"/>
          </a:xfrm>
          <a:prstGeom prst="rect">
            <a:avLst/>
          </a:prstGeom>
          <a:noFill/>
        </p:spPr>
        <p:txBody>
          <a:bodyPr wrap="square" rtlCol="0">
            <a:spAutoFit/>
          </a:bodyPr>
          <a:lstStyle/>
          <a:p>
            <a:r>
              <a:rPr lang="en-US" dirty="0" smtClean="0"/>
              <a:t>Received</a:t>
            </a:r>
            <a:endParaRPr lang="en-US" dirty="0"/>
          </a:p>
        </p:txBody>
      </p:sp>
      <p:sp>
        <p:nvSpPr>
          <p:cNvPr id="15" name="TextBox 14"/>
          <p:cNvSpPr txBox="1"/>
          <p:nvPr/>
        </p:nvSpPr>
        <p:spPr>
          <a:xfrm flipH="1">
            <a:off x="6611193" y="4576912"/>
            <a:ext cx="1069700" cy="646331"/>
          </a:xfrm>
          <a:prstGeom prst="rect">
            <a:avLst/>
          </a:prstGeom>
          <a:noFill/>
        </p:spPr>
        <p:txBody>
          <a:bodyPr wrap="square" rtlCol="0">
            <a:spAutoFit/>
          </a:bodyPr>
          <a:lstStyle/>
          <a:p>
            <a:r>
              <a:rPr lang="en-US" dirty="0" smtClean="0"/>
              <a:t>Reverse</a:t>
            </a:r>
          </a:p>
          <a:p>
            <a:r>
              <a:rPr lang="en-US" dirty="0" smtClean="0"/>
              <a:t>Map</a:t>
            </a:r>
            <a:endParaRPr lang="en-US" dirty="0"/>
          </a:p>
        </p:txBody>
      </p:sp>
      <p:sp>
        <p:nvSpPr>
          <p:cNvPr id="16" name="Rectangle 15"/>
          <p:cNvSpPr/>
          <p:nvPr/>
        </p:nvSpPr>
        <p:spPr>
          <a:xfrm>
            <a:off x="10363977" y="1395703"/>
            <a:ext cx="1322675" cy="596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AAAAAAAA</a:t>
            </a:r>
            <a:endParaRPr lang="en-US" dirty="0"/>
          </a:p>
        </p:txBody>
      </p:sp>
      <p:sp>
        <p:nvSpPr>
          <p:cNvPr id="17" name="TextBox 16"/>
          <p:cNvSpPr txBox="1"/>
          <p:nvPr/>
        </p:nvSpPr>
        <p:spPr>
          <a:xfrm>
            <a:off x="9712820" y="1560421"/>
            <a:ext cx="620554" cy="369332"/>
          </a:xfrm>
          <a:prstGeom prst="rect">
            <a:avLst/>
          </a:prstGeom>
          <a:noFill/>
        </p:spPr>
        <p:txBody>
          <a:bodyPr wrap="none" rtlCol="0">
            <a:spAutoFit/>
          </a:bodyPr>
          <a:lstStyle/>
          <a:p>
            <a:r>
              <a:rPr lang="en-US" dirty="0" smtClean="0"/>
              <a:t>Data</a:t>
            </a:r>
            <a:endParaRPr lang="en-US" dirty="0"/>
          </a:p>
        </p:txBody>
      </p:sp>
      <p:pic>
        <p:nvPicPr>
          <p:cNvPr id="18" name="Picture 17"/>
          <p:cNvPicPr>
            <a:picLocks noChangeAspect="1"/>
          </p:cNvPicPr>
          <p:nvPr/>
        </p:nvPicPr>
        <p:blipFill>
          <a:blip r:embed="rId2"/>
          <a:stretch>
            <a:fillRect/>
          </a:stretch>
        </p:blipFill>
        <p:spPr>
          <a:xfrm>
            <a:off x="10658601" y="3124345"/>
            <a:ext cx="733425" cy="483755"/>
          </a:xfrm>
          <a:prstGeom prst="rect">
            <a:avLst/>
          </a:prstGeom>
        </p:spPr>
      </p:pic>
      <p:sp>
        <p:nvSpPr>
          <p:cNvPr id="19" name="Rectangle 18"/>
          <p:cNvSpPr/>
          <p:nvPr/>
        </p:nvSpPr>
        <p:spPr>
          <a:xfrm>
            <a:off x="10363977" y="2260024"/>
            <a:ext cx="1322675" cy="596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BBBBBBBB</a:t>
            </a:r>
            <a:endParaRPr lang="en-US" dirty="0"/>
          </a:p>
        </p:txBody>
      </p:sp>
      <p:sp>
        <p:nvSpPr>
          <p:cNvPr id="20" name="Rectangle 19"/>
          <p:cNvSpPr/>
          <p:nvPr/>
        </p:nvSpPr>
        <p:spPr>
          <a:xfrm>
            <a:off x="10363977" y="3770170"/>
            <a:ext cx="1322675" cy="596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BBBB</a:t>
            </a:r>
            <a:r>
              <a:rPr lang="en-US" dirty="0" smtClean="0">
                <a:solidFill>
                  <a:srgbClr val="FF0000"/>
                </a:solidFill>
              </a:rPr>
              <a:t>3</a:t>
            </a:r>
            <a:r>
              <a:rPr lang="en-US" dirty="0" smtClean="0"/>
              <a:t>BBB</a:t>
            </a:r>
            <a:endParaRPr lang="en-US" dirty="0"/>
          </a:p>
        </p:txBody>
      </p:sp>
      <p:sp>
        <p:nvSpPr>
          <p:cNvPr id="21" name="Rectangle 20"/>
          <p:cNvSpPr/>
          <p:nvPr/>
        </p:nvSpPr>
        <p:spPr>
          <a:xfrm>
            <a:off x="10363975" y="4632332"/>
            <a:ext cx="1322675" cy="5961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89EF2DF1</a:t>
            </a:r>
            <a:endParaRPr lang="en-US" dirty="0">
              <a:solidFill>
                <a:srgbClr val="FF0000"/>
              </a:solidFill>
            </a:endParaRPr>
          </a:p>
        </p:txBody>
      </p:sp>
      <p:sp>
        <p:nvSpPr>
          <p:cNvPr id="22" name="TextBox 21"/>
          <p:cNvSpPr txBox="1"/>
          <p:nvPr/>
        </p:nvSpPr>
        <p:spPr>
          <a:xfrm flipH="1">
            <a:off x="9377401" y="2366777"/>
            <a:ext cx="1069700" cy="369332"/>
          </a:xfrm>
          <a:prstGeom prst="rect">
            <a:avLst/>
          </a:prstGeom>
          <a:noFill/>
        </p:spPr>
        <p:txBody>
          <a:bodyPr wrap="square" rtlCol="0">
            <a:spAutoFit/>
          </a:bodyPr>
          <a:lstStyle/>
          <a:p>
            <a:r>
              <a:rPr lang="en-US" dirty="0" smtClean="0"/>
              <a:t>Mapped</a:t>
            </a:r>
            <a:endParaRPr lang="en-US" dirty="0"/>
          </a:p>
        </p:txBody>
      </p:sp>
      <p:sp>
        <p:nvSpPr>
          <p:cNvPr id="23" name="TextBox 22"/>
          <p:cNvSpPr txBox="1"/>
          <p:nvPr/>
        </p:nvSpPr>
        <p:spPr>
          <a:xfrm flipH="1">
            <a:off x="9335836" y="3883593"/>
            <a:ext cx="1069700" cy="369332"/>
          </a:xfrm>
          <a:prstGeom prst="rect">
            <a:avLst/>
          </a:prstGeom>
          <a:noFill/>
        </p:spPr>
        <p:txBody>
          <a:bodyPr wrap="square" rtlCol="0">
            <a:spAutoFit/>
          </a:bodyPr>
          <a:lstStyle/>
          <a:p>
            <a:r>
              <a:rPr lang="en-US" dirty="0" smtClean="0"/>
              <a:t>Received</a:t>
            </a:r>
            <a:endParaRPr lang="en-US" dirty="0"/>
          </a:p>
        </p:txBody>
      </p:sp>
      <p:sp>
        <p:nvSpPr>
          <p:cNvPr id="24" name="TextBox 23"/>
          <p:cNvSpPr txBox="1"/>
          <p:nvPr/>
        </p:nvSpPr>
        <p:spPr>
          <a:xfrm flipH="1">
            <a:off x="9452151" y="4576912"/>
            <a:ext cx="1069700" cy="646331"/>
          </a:xfrm>
          <a:prstGeom prst="rect">
            <a:avLst/>
          </a:prstGeom>
          <a:noFill/>
        </p:spPr>
        <p:txBody>
          <a:bodyPr wrap="square" rtlCol="0">
            <a:spAutoFit/>
          </a:bodyPr>
          <a:lstStyle/>
          <a:p>
            <a:r>
              <a:rPr lang="en-US" dirty="0" smtClean="0"/>
              <a:t>Reverse</a:t>
            </a:r>
          </a:p>
          <a:p>
            <a:r>
              <a:rPr lang="en-US" dirty="0" smtClean="0"/>
              <a:t>Map</a:t>
            </a:r>
            <a:endParaRPr lang="en-US" dirty="0"/>
          </a:p>
        </p:txBody>
      </p:sp>
    </p:spTree>
    <p:extLst>
      <p:ext uri="{BB962C8B-B14F-4D97-AF65-F5344CB8AC3E}">
        <p14:creationId xmlns:p14="http://schemas.microsoft.com/office/powerpoint/2010/main" val="9361348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Amplifier</a:t>
            </a:r>
            <a:endParaRPr lang="en-US" dirty="0"/>
          </a:p>
        </p:txBody>
      </p:sp>
      <p:sp>
        <p:nvSpPr>
          <p:cNvPr id="3" name="Content Placeholder 2"/>
          <p:cNvSpPr>
            <a:spLocks noGrp="1"/>
          </p:cNvSpPr>
          <p:nvPr>
            <p:ph idx="1"/>
          </p:nvPr>
        </p:nvSpPr>
        <p:spPr>
          <a:xfrm>
            <a:off x="838200" y="1825625"/>
            <a:ext cx="5327073" cy="4351338"/>
          </a:xfrm>
        </p:spPr>
        <p:txBody>
          <a:bodyPr/>
          <a:lstStyle/>
          <a:p>
            <a:r>
              <a:rPr lang="en-US" dirty="0" smtClean="0"/>
              <a:t>Can use AES to implement the error amplifier</a:t>
            </a:r>
          </a:p>
          <a:p>
            <a:endParaRPr lang="en-US" dirty="0" smtClean="0"/>
          </a:p>
        </p:txBody>
      </p:sp>
      <p:pic>
        <p:nvPicPr>
          <p:cNvPr id="4" name="Picture 3"/>
          <p:cNvPicPr>
            <a:picLocks noChangeAspect="1"/>
          </p:cNvPicPr>
          <p:nvPr/>
        </p:nvPicPr>
        <p:blipFill>
          <a:blip r:embed="rId2"/>
          <a:stretch>
            <a:fillRect/>
          </a:stretch>
        </p:blipFill>
        <p:spPr>
          <a:xfrm>
            <a:off x="6248400" y="365126"/>
            <a:ext cx="5924010" cy="6089794"/>
          </a:xfrm>
          <a:prstGeom prst="rect">
            <a:avLst/>
          </a:prstGeom>
        </p:spPr>
      </p:pic>
    </p:spTree>
    <p:extLst>
      <p:ext uri="{BB962C8B-B14F-4D97-AF65-F5344CB8AC3E}">
        <p14:creationId xmlns:p14="http://schemas.microsoft.com/office/powerpoint/2010/main" val="3576808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744</TotalTime>
  <Words>1130</Words>
  <Application>Microsoft Office PowerPoint</Application>
  <PresentationFormat>Widescreen</PresentationFormat>
  <Paragraphs>127</Paragraphs>
  <Slides>25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Times New Roman</vt:lpstr>
      <vt:lpstr>Office Theme</vt:lpstr>
      <vt:lpstr>Friendly Channel-Oblivious Jamming with Error Amplification for Wireless Networks</vt:lpstr>
      <vt:lpstr>PowerPoint Presentation</vt:lpstr>
      <vt:lpstr>Security of Wi-Fi</vt:lpstr>
      <vt:lpstr>General Approach</vt:lpstr>
      <vt:lpstr>General Approach</vt:lpstr>
      <vt:lpstr>Challenges – (1)</vt:lpstr>
      <vt:lpstr>Challenges – (2)</vt:lpstr>
      <vt:lpstr>Our Contribution – (1)</vt:lpstr>
      <vt:lpstr>Error Amplifier</vt:lpstr>
      <vt:lpstr>Error Amplifier</vt:lpstr>
      <vt:lpstr>Our Contribution – (2)</vt:lpstr>
      <vt:lpstr>jMax</vt:lpstr>
      <vt:lpstr>jMax</vt:lpstr>
      <vt:lpstr>jMax</vt:lpstr>
      <vt:lpstr>jMax</vt:lpstr>
      <vt:lpstr>jMax – Practical Considerations</vt:lpstr>
      <vt:lpstr>jMax – Practical Considerations</vt:lpstr>
      <vt:lpstr>Evaluations</vt:lpstr>
      <vt:lpstr>Evaluations</vt:lpstr>
      <vt:lpstr>Evaluation</vt:lpstr>
      <vt:lpstr>Compared Method</vt:lpstr>
      <vt:lpstr>Performance</vt:lpstr>
      <vt:lpstr>Jamming Failure Ratios</vt:lpstr>
      <vt:lpstr>Jam Power Ratio</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Friendly Channel-Oblivious Jamming with Error Amplification for Wireless Networks</dc:title>
  <dc:creator>Zhenghao Zhang</dc:creator>
  <cp:lastModifiedBy>Zhenghao Zhang</cp:lastModifiedBy>
  <cp:revision>58</cp:revision>
  <dcterms:created xsi:type="dcterms:W3CDTF">2016-04-12T19:50:18Z</dcterms:created>
  <dcterms:modified xsi:type="dcterms:W3CDTF">2018-08-02T21:42:43Z</dcterms:modified>
</cp:coreProperties>
</file>