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97" r:id="rId3"/>
    <p:sldId id="288" r:id="rId4"/>
    <p:sldId id="289" r:id="rId5"/>
    <p:sldId id="330" r:id="rId6"/>
    <p:sldId id="331" r:id="rId7"/>
    <p:sldId id="332" r:id="rId8"/>
    <p:sldId id="333" r:id="rId9"/>
    <p:sldId id="334" r:id="rId10"/>
    <p:sldId id="296" r:id="rId11"/>
    <p:sldId id="335" r:id="rId12"/>
    <p:sldId id="308" r:id="rId13"/>
    <p:sldId id="309" r:id="rId14"/>
    <p:sldId id="310" r:id="rId15"/>
    <p:sldId id="312" r:id="rId16"/>
    <p:sldId id="313" r:id="rId17"/>
    <p:sldId id="328" r:id="rId18"/>
    <p:sldId id="311" r:id="rId19"/>
    <p:sldId id="298" r:id="rId20"/>
    <p:sldId id="273" r:id="rId21"/>
    <p:sldId id="275" r:id="rId22"/>
    <p:sldId id="286" r:id="rId23"/>
    <p:sldId id="287" r:id="rId24"/>
    <p:sldId id="314" r:id="rId25"/>
    <p:sldId id="276" r:id="rId26"/>
    <p:sldId id="277" r:id="rId27"/>
    <p:sldId id="329" r:id="rId28"/>
    <p:sldId id="279" r:id="rId29"/>
    <p:sldId id="280" r:id="rId30"/>
    <p:sldId id="282" r:id="rId31"/>
    <p:sldId id="283" r:id="rId32"/>
    <p:sldId id="284" r:id="rId33"/>
    <p:sldId id="285" r:id="rId34"/>
    <p:sldId id="263" r:id="rId35"/>
    <p:sldId id="268" r:id="rId36"/>
    <p:sldId id="26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9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C50F4-2394-4175-9302-0BEA6CBBAFEC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D489-E276-4FA0-B777-A93D09314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8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abs figure first</a:t>
            </a:r>
          </a:p>
          <a:p>
            <a:r>
              <a:rPr lang="en-US" dirty="0" smtClean="0"/>
              <a:t>Then explain how we get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4FCB-AFA4-D34B-8A6D-3523F9977A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Opening statement: Our fit </a:t>
            </a:r>
            <a:r>
              <a:rPr lang="en-US" dirty="0" err="1" smtClean="0"/>
              <a:t>accurscy</a:t>
            </a:r>
            <a:r>
              <a:rPr lang="en-US" dirty="0" smtClean="0"/>
              <a:t> is very 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4FCB-AFA4-D34B-8A6D-3523F9977A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Opening statement: Our fit </a:t>
            </a:r>
            <a:r>
              <a:rPr lang="en-US" dirty="0" err="1" smtClean="0"/>
              <a:t>accurscy</a:t>
            </a:r>
            <a:r>
              <a:rPr lang="en-US" dirty="0" smtClean="0"/>
              <a:t> is very 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4FCB-AFA4-D34B-8A6D-3523F9977A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5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in terms of compression ratio / focus on machine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4FCB-AFA4-D34B-8A6D-3523F9977A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against</a:t>
            </a:r>
            <a:r>
              <a:rPr lang="en-US" baseline="0" dirty="0" smtClean="0"/>
              <a:t> naïve 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54FCB-AFA4-D34B-8A6D-3523F9977A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RMS delay spread for all antenna pairs are similar, just use the average RMS delay spread of all antenna pairs as the x axis?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1D489-E276-4FA0-B777-A93D09314C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9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6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9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34BF-435C-3641-8A3B-6EFE403A0FDA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8687-B855-ED4E-AE94-D72C7B128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306"/>
            <a:ext cx="9144000" cy="3273657"/>
          </a:xfrm>
        </p:spPr>
        <p:txBody>
          <a:bodyPr>
            <a:normAutofit/>
          </a:bodyPr>
          <a:lstStyle/>
          <a:p>
            <a:r>
              <a:rPr lang="en-US" dirty="0" smtClean="0"/>
              <a:t>Fast Compression of the OFDM Channel State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Avishek Mukherjee and </a:t>
            </a:r>
            <a:r>
              <a:rPr lang="en-US" dirty="0" err="1" smtClean="0"/>
              <a:t>Zhenghao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Florida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50" y="4953000"/>
            <a:ext cx="1537699" cy="1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78" y="496471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7633" y="1433756"/>
            <a:ext cx="9463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Can we approximate any sinusoid as a linear combination of constant base frequency sinusoids?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e effectively reconstructed a [64x1] vector using only 5 numbers. i.e. 12.8:1 compression ratio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As the CSI is also a summation of sinusoids, can this theory be also applied to compress the CSI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2381250"/>
            <a:ext cx="102203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5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78" y="496471"/>
            <a:ext cx="155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Extensions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3800" y="1371600"/>
                <a:ext cx="10372583" cy="288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The proof sketch can also be extended o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cos</m:t>
                    </m:r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𝑔𝑥</m:t>
                    </m:r>
                    <m:r>
                      <a:rPr lang="en-US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charset="0"/>
                          </a:rPr>
                          <m:t>−1</m:t>
                        </m:r>
                        <m:r>
                          <a:rPr lang="en-US">
                            <a:latin typeface="Cambria Math" charset="0"/>
                          </a:rPr>
                          <m:t>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The approximation is also valid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in</m:t>
                    </m:r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𝑔𝑥</m:t>
                    </m:r>
                    <m:r>
                      <a:rPr lang="en-US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there exists a polynomial approximation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in</m:t>
                    </m:r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𝑔𝑥</m:t>
                    </m:r>
                    <m:r>
                      <a:rPr lang="en-US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as well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 Can also be applied to a complex 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𝑖𝑔𝑥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>
                        <a:latin typeface="Cambria Math" charset="0"/>
                      </a:rPr>
                      <m:t>∈[</m:t>
                    </m:r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>
                        <a:latin typeface="Cambria Math" charset="0"/>
                      </a:rPr>
                      <m:t>1,1]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since</a:t>
                </a:r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r>
                          <a:rPr lang="en-US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sup>
                      <m:e>
                        <m:r>
                          <a:rPr lang="en-US">
                            <a:latin typeface="Cambria Math" charset="0"/>
                          </a:rPr>
                          <m:t>‍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cos</m:t>
                    </m:r>
                    <m:r>
                      <a:rPr lang="en-US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>
                        <a:latin typeface="Cambria Math" charset="0"/>
                      </a:rPr>
                      <m:t>)+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r>
                          <a:rPr lang="en-US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sup>
                      <m:e>
                        <m:r>
                          <a:rPr lang="en-US">
                            <a:latin typeface="Cambria Math" charset="0"/>
                          </a:rPr>
                          <m:t>‍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sin</m:t>
                    </m:r>
                    <m:r>
                      <a:rPr lang="en-US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>
                        <a:latin typeface="Cambria Math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  <m:r>
                          <a:rPr lang="en-US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</m:sup>
                      <m:e>
                        <m:r>
                          <a:rPr lang="en-US">
                            <a:latin typeface="Cambria Math" charset="0"/>
                          </a:rPr>
                          <m:t>‍</m:t>
                        </m:r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p>
                    </m:sSup>
                    <m:r>
                      <a:rPr lang="en-US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1371600"/>
                <a:ext cx="10372583" cy="2887778"/>
              </a:xfrm>
              <a:prstGeom prst="rect">
                <a:avLst/>
              </a:prstGeom>
              <a:blipFill rotWithShape="0">
                <a:blip r:embed="rId2"/>
                <a:stretch>
                  <a:fillRect l="-412"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78" y="496471"/>
            <a:ext cx="106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CSIApx</a:t>
            </a:r>
            <a:endParaRPr lang="en-US" sz="24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7008" y="1690688"/>
            <a:ext cx="10198078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Builds on the polynomial approximation of sinusoids</a:t>
            </a:r>
          </a:p>
          <a:p>
            <a:r>
              <a:rPr lang="en-US" sz="1800" dirty="0" smtClean="0"/>
              <a:t>Uses a </a:t>
            </a:r>
            <a:r>
              <a:rPr lang="en-US" sz="1800" i="1" dirty="0" smtClean="0"/>
              <a:t>linear</a:t>
            </a:r>
            <a:r>
              <a:rPr lang="en-US" sz="1800" dirty="0" smtClean="0"/>
              <a:t> combination of small number of base sinusoids to approximate the CSI.</a:t>
            </a:r>
          </a:p>
          <a:p>
            <a:r>
              <a:rPr lang="en-US" sz="1800" dirty="0" smtClean="0"/>
              <a:t>Low computational complexity.</a:t>
            </a:r>
          </a:p>
          <a:p>
            <a:r>
              <a:rPr lang="en-US" sz="1800" dirty="0" smtClean="0"/>
              <a:t>Resilience to noise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56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78" y="49647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MSE Fit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59664" y="2177623"/>
                <a:ext cx="3053272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𝐽</m:t>
                      </m:r>
                      <m:r>
                        <a:rPr lang="en-US" i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r>
                            <a:rPr lang="en-US" i="0">
                              <a:latin typeface="Cambria Math" charset="0"/>
                            </a:rPr>
                            <m:t>‍</m:t>
                          </m:r>
                        </m:e>
                      </m:nary>
                      <m:r>
                        <a:rPr lang="en-US" i="0">
                          <a:latin typeface="Cambria Math" charset="0"/>
                        </a:rPr>
                        <m:t>|(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sup>
                        <m:e>
                          <m:r>
                            <a:rPr lang="en-US" i="0">
                              <a:latin typeface="Cambria Math" charset="0"/>
                            </a:rPr>
                            <m:t>‍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𝑖𝑗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i="0">
                          <a:latin typeface="Cambria Math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charset="0"/>
                            </a:rPr>
                            <m:t>|</m:t>
                          </m:r>
                        </m:e>
                        <m:sup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664" y="2177623"/>
                <a:ext cx="3053272" cy="902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20800" y="1133931"/>
            <a:ext cx="6288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 Fit forms the core of </a:t>
            </a:r>
            <a:r>
              <a:rPr lang="en-US" dirty="0" err="1" smtClean="0"/>
              <a:t>CSIApx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sinusoidal approximation for a CSI vector is a minimization 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2137" y="3964757"/>
                <a:ext cx="3970831" cy="2053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Where,</a:t>
                </a:r>
              </a:p>
              <a:p>
                <a:r>
                  <a:rPr lang="en-US" dirty="0" smtClean="0"/>
                  <a:t>N = number of subcarriers</a:t>
                </a:r>
              </a:p>
              <a:p>
                <a:r>
                  <a:rPr lang="en-US" dirty="0" smtClean="0"/>
                  <a:t>P = order of approximation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= coefficient of base sinusoid k.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= frequency of base sinusoid k.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observed signal value at subcarrier j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37" y="3964757"/>
                <a:ext cx="3970831" cy="2053639"/>
              </a:xfrm>
              <a:prstGeom prst="rect">
                <a:avLst/>
              </a:prstGeom>
              <a:blipFill rotWithShape="0">
                <a:blip r:embed="rId3"/>
                <a:stretch>
                  <a:fillRect l="-1382" t="-1484" r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78" y="49647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MSE Fit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1173" y="1473846"/>
                <a:ext cx="9598428" cy="3241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048000" algn="ctr"/>
                    <a:tab pos="6032500" algn="r"/>
                  </a:tabLst>
                </a:pPr>
                <a:r>
                  <a:rPr lang="en-US" dirty="0" smtClean="0">
                    <a:latin typeface="Calibri" charset="0"/>
                    <a:ea typeface="宋体" charset="-122"/>
                    <a:cs typeface="Calibri" charset="0"/>
                  </a:rPr>
                  <a:t>Taking </a:t>
                </a:r>
                <a:r>
                  <a:rPr lang="en-US" dirty="0">
                    <a:latin typeface="Calibri" charset="0"/>
                    <a:ea typeface="宋体" charset="-122"/>
                    <a:cs typeface="Calibri" charset="0"/>
                  </a:rPr>
                  <a:t>the derivatives of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𝐽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with respect to the coefficients and setting them to 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/>
                        <a:latin typeface="Cambria Math" charset="0"/>
                        <a:ea typeface="宋体" charset="-122"/>
                        <a:cs typeface="Cambria Math" charset="0"/>
                      </a:rPr>
                      <m:t>Γ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that minimizes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𝐽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is the solution to a linear system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𝑄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charset="0"/>
                        <a:ea typeface="宋体" charset="-122"/>
                        <a:cs typeface="Cambria Math" charset="0"/>
                      </a:rPr>
                      <m:t>Γ</m:t>
                    </m:r>
                    <m:r>
                      <a:rPr lang="en-US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𝑆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, where</a:t>
                </a:r>
                <a:r>
                  <a:rPr lang="en-US" dirty="0" smtClean="0">
                    <a:effectLst/>
                    <a:latin typeface="Calibri" charset="0"/>
                    <a:ea typeface="宋体" charset="-122"/>
                    <a:cs typeface="Calibri" charset="0"/>
                  </a:rPr>
                  <a:t>:</a:t>
                </a:r>
              </a:p>
              <a:p>
                <a:pPr algn="just">
                  <a:tabLst>
                    <a:tab pos="3048000" algn="ctr"/>
                    <a:tab pos="6032500" algn="r"/>
                  </a:tabLst>
                </a:pPr>
                <a:endParaRPr lang="en-US" dirty="0" smtClean="0">
                  <a:effectLst/>
                  <a:latin typeface="Calibri" charset="0"/>
                  <a:ea typeface="宋体" charset="-122"/>
                  <a:cs typeface="Calibri" charset="0"/>
                </a:endParaRPr>
              </a:p>
              <a:p>
                <a:pPr marL="285750" indent="-285750" algn="just">
                  <a:buFont typeface="Arial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𝑄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𝑃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𝑃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matrix,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𝑘</m:t>
                        </m:r>
                        <m:r>
                          <a:rPr lang="en-US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h</m:t>
                        </m:r>
                      </m:sub>
                    </m:sSub>
                    <m:r>
                      <a:rPr lang="en-US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Calibri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𝑗</m:t>
                        </m:r>
                        <m:r>
                          <a:rPr lang="en-US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𝑁</m:t>
                        </m:r>
                      </m:sup>
                      <m:e>
                        <m:r>
                          <a:rPr lang="en-US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‍</m:t>
                        </m:r>
                      </m:e>
                    </m:nary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𝑖</m:t>
                        </m:r>
                        <m:r>
                          <a:rPr lang="en-US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charset="0"/>
                                <a:ea typeface="宋体" charset="-122"/>
                                <a:cs typeface="Calibri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charset="0"/>
                                <a:ea typeface="宋体" charset="-122"/>
                                <a:cs typeface="Calibri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charset="0"/>
                                <a:ea typeface="宋体" charset="-122"/>
                                <a:cs typeface="Calibri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charset="0"/>
                                <a:ea typeface="宋体" charset="-122"/>
                                <a:cs typeface="Calibri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)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, 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𝑆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𝑃</m:t>
                    </m:r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 by 1 vector,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effectLst/>
                        <a:latin typeface="Cambria Math" charset="0"/>
                        <a:ea typeface="宋体" charset="-122"/>
                        <a:cs typeface="Calibri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𝑗</m:t>
                        </m:r>
                        <m:r>
                          <a:rPr lang="en-US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𝑁</m:t>
                        </m:r>
                      </m:sup>
                      <m:e>
                        <m:r>
                          <a:rPr lang="en-US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‍</m:t>
                        </m:r>
                      </m:e>
                    </m:nary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charset="0"/>
                                <a:ea typeface="宋体" charset="-122"/>
                                <a:cs typeface="Calibri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charset="0"/>
                                <a:ea typeface="宋体" charset="-122"/>
                                <a:cs typeface="Calibri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𝑗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charset="0"/>
                    <a:ea typeface="宋体" charset="-122"/>
                    <a:cs typeface="Calibri" charset="0"/>
                  </a:rPr>
                  <a:t>. </a:t>
                </a:r>
                <a:endParaRPr lang="en-US" dirty="0" smtClean="0">
                  <a:effectLst/>
                  <a:latin typeface="Calibri" charset="0"/>
                  <a:ea typeface="宋体" charset="-122"/>
                  <a:cs typeface="Calibri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dirty="0">
                  <a:latin typeface="Calibri" charset="0"/>
                  <a:ea typeface="宋体" charset="-122"/>
                  <a:cs typeface="Calibri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宋体" charset="-122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宋体" charset="-122"/>
                            <a:cs typeface="Calibri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宋体" charset="-122"/>
                            <a:cs typeface="Calibri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charset="0"/>
                    <a:ea typeface="宋体" charset="-122"/>
                    <a:cs typeface="Calibri" charset="0"/>
                  </a:rPr>
                  <a:t> is precomputed as it involves only the base sinusoids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宋体" charset="-122"/>
                        <a:cs typeface="Calibri" charset="0"/>
                      </a:rPr>
                      <m:t>𝑆</m:t>
                    </m:r>
                  </m:oMath>
                </a14:m>
                <a:r>
                  <a:rPr lang="en-US" dirty="0" smtClean="0">
                    <a:latin typeface="Calibri" charset="0"/>
                    <a:ea typeface="宋体" charset="-122"/>
                    <a:cs typeface="Calibri" charset="0"/>
                  </a:rPr>
                  <a:t> is the dot product of the CSI vector with the base sinusoids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</a:t>
                </a:r>
                <a:r>
                  <a:rPr lang="en-US" dirty="0"/>
                  <a:t>constant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>
                            <a:latin typeface="Cambria Math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𝑆</m:t>
                    </m:r>
                  </m:oMath>
                </a14:m>
                <a:endParaRPr lang="en-US" dirty="0" smtClean="0">
                  <a:latin typeface="Calibri" charset="0"/>
                  <a:ea typeface="宋体" charset="-122"/>
                  <a:cs typeface="Calibri" charset="0"/>
                </a:endParaRPr>
              </a:p>
              <a:p>
                <a:endParaRPr lang="en-US" dirty="0">
                  <a:latin typeface="Calibri" charset="0"/>
                  <a:ea typeface="宋体" charset="-122"/>
                  <a:cs typeface="Calibri" charset="0"/>
                </a:endParaRPr>
              </a:p>
              <a:p>
                <a:r>
                  <a:rPr lang="en-US" dirty="0" smtClean="0">
                    <a:latin typeface="Calibri" charset="0"/>
                    <a:ea typeface="宋体" charset="-122"/>
                    <a:cs typeface="Calibri" charset="0"/>
                  </a:rPr>
                  <a:t>Hence, very low complexity.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73" y="1473846"/>
                <a:ext cx="9598428" cy="3241721"/>
              </a:xfrm>
              <a:prstGeom prst="rect">
                <a:avLst/>
              </a:prstGeom>
              <a:blipFill rotWithShape="0">
                <a:blip r:embed="rId2"/>
                <a:stretch>
                  <a:fillRect l="-508" t="-1128" r="-571" b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1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5078" y="496471"/>
            <a:ext cx="637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Frequency Selection and Multiple Configurations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5900" y="4729955"/>
            <a:ext cx="119760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One size fits all approach is not optimal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For best accuracy we can use as many as 16 base sinusoids, however at the cost of a poor compression ratio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 the other hand,  for highest compression ratio we can use as few as 3 sinusoids, and get very poor fit accuracy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range of the fit coefficients also depends on the base frequency values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26306"/>
            <a:ext cx="4902199" cy="3676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92630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0210" y="4704874"/>
              <a:ext cx="5190490" cy="1822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1448"/>
                    <a:gridCol w="567267"/>
                    <a:gridCol w="4041775"/>
                  </a:tblGrid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Frequencies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0, 0.06, 0.12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0, 0.05, 0.1, 0.15, 0.25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0, 0.06, 0.12, 0.18, 0.24, 0.3, 0.42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0, 0.06, 0.12, 0.18, 0.24, 0.3, 0.36, 0.42, 0.525, 0.6375, 0.75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0, 0.075, 0.15, 0.225, 0.3, 0.375, 0.45, 0.525, 0.6, 0.7, 0.8, 0.9, 1.0, 1.1, 1.2, 1.3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869461"/>
                  </p:ext>
                </p:extLst>
              </p:nvPr>
            </p:nvGraphicFramePr>
            <p:xfrm>
              <a:off x="410210" y="4704874"/>
              <a:ext cx="5190490" cy="1822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1448"/>
                    <a:gridCol w="567267"/>
                    <a:gridCol w="4041775"/>
                  </a:tblGrid>
                  <a:tr h="2278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53" t="-18421" r="-801053" b="-6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2128" t="-18421" r="-709574" b="-6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Frequencies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0, 0.06, 0.12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0, 0.05, 0.1, 0.15, 0.25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7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0, 0.06, 0.12, 0.18, 0.24, 0.3, 0.42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0, 0.06, 0.12, 0.18, 0.24, 0.3, 0.36, 0.42, 0.525, 0.6375, 0.75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0, 0.075, 0.15, 0.225, 0.3, 0.375, 0.45, 0.525, 0.6, 0.7, 0.8, 0.9, 1.0, 1.1, 1.2, 1.3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9810" y="4704874"/>
              <a:ext cx="5660390" cy="1822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4087"/>
                    <a:gridCol w="618622"/>
                    <a:gridCol w="4407681"/>
                  </a:tblGrid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charset="0"/>
                                  </a:rPr>
                                  <m:t>𝒖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Frequencies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0, 0.05, 0.1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0, 0.06, 0.12, 0.2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0, 0.075, 0.15, 0.225, 0.3, 0.45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0, 0.075, 0.15, 0.225, 0.3, 0.375, 0.525, 0.675, 0.825, 0.975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0, 0.09, 0.18, 0.27, 0.36, 0.45, 0.575, 0.7, 0.825, 0.95, 1.075, 1.2, 1.325, 1.45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3005076"/>
                  </p:ext>
                </p:extLst>
              </p:nvPr>
            </p:nvGraphicFramePr>
            <p:xfrm>
              <a:off x="6099810" y="4704874"/>
              <a:ext cx="5660390" cy="18229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4087"/>
                    <a:gridCol w="618622"/>
                    <a:gridCol w="4407681"/>
                  </a:tblGrid>
                  <a:tr h="2278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962" t="-18421" r="-798077" b="-6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2941" t="-18421" r="-713725" b="-6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Frequencies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0, 0.05, 0.1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0, 0.06, 0.12, 0.2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78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0, 0.075, 0.15, 0.225, 0.3, 0.45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0, 0.075, 0.15, 0.225, 0.3, 0.375, 0.525, 0.675, 0.825, 0.975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573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5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14</a:t>
                          </a:r>
                          <a:endParaRPr lang="en-US" sz="120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0, 0.09, 0.18, 0.27, 0.36, 0.45, 0.575, 0.7, 0.825, 0.95, 1.075, 1.2, 1.325, 1.45</a:t>
                          </a:r>
                          <a:endParaRPr lang="en-US" sz="1200" dirty="0">
                            <a:effectLst/>
                            <a:latin typeface="Calibri" charset="0"/>
                            <a:ea typeface="宋体" charset="-122"/>
                            <a:cs typeface="Calibri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65078" y="496471"/>
            <a:ext cx="637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Frequency Selection and Multiple Configurations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9300" y="1079500"/>
            <a:ext cx="112013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 the selection of the base frequencies and configuration depends 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Compression ratio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Accuracy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Implementation cost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Range of the fit coefficients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following base frequencies were empirically chosen to work with Wi-Fi . Many values are shared across configurations which reduces implementation cost.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52364" y="4335542"/>
            <a:ext cx="150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64 subcarriers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80400" y="4335542"/>
            <a:ext cx="150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subcarriers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78" y="496471"/>
            <a:ext cx="106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CSIApx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85" y="958136"/>
            <a:ext cx="58547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5078" y="496471"/>
            <a:ext cx="106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CSIApx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36" y="958136"/>
            <a:ext cx="6778567" cy="58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41814" y="1059951"/>
            <a:ext cx="6283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CSI is simply a complex vector containing the channel coefficients for each subcarrier in an OFDM system.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Used to describe the characteristics of a wireless link between a transmitter and receiver.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Represents the summation of multipath components in fading channels.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5078" y="496471"/>
            <a:ext cx="545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is Channel State Information (CSI) ?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53" y="727302"/>
            <a:ext cx="4915465" cy="36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65078" y="496471"/>
            <a:ext cx="106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CSIApx</a:t>
            </a:r>
            <a:endParaRPr lang="en-US" sz="2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493268"/>
            <a:ext cx="10109200" cy="47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8" y="68472"/>
            <a:ext cx="1746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Evaluation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9489" y="1366056"/>
            <a:ext cx="11330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evaluate </a:t>
            </a:r>
            <a:r>
              <a:rPr lang="en-US" dirty="0" err="1" smtClean="0"/>
              <a:t>CSIApx</a:t>
            </a:r>
            <a:r>
              <a:rPr lang="en-US" dirty="0" smtClean="0"/>
              <a:t> using the CSI from real world tests as well synthesized CSI from well known models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is compared against the current state of the art CTDP (</a:t>
            </a:r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D</a:t>
            </a:r>
            <a:r>
              <a:rPr lang="en-US" dirty="0" smtClean="0"/>
              <a:t>omain Parameters) extraction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also take a look at compression using Givens Rotation which is implemented in the current Wi-Fi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8" y="68472"/>
            <a:ext cx="534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Evaluation with Experimental Data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58831" y="1264619"/>
            <a:ext cx="5619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Collected CSI using Atheros </a:t>
            </a:r>
            <a:r>
              <a:rPr lang="en-US" dirty="0" err="1" smtClean="0"/>
              <a:t>CSITool</a:t>
            </a:r>
            <a:r>
              <a:rPr lang="en-US" dirty="0" smtClean="0"/>
              <a:t> on 2x2 links in 100 different locations.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CSITool</a:t>
            </a:r>
            <a:r>
              <a:rPr lang="en-US" dirty="0" smtClean="0"/>
              <a:t> reports 56 complex numbers as the CSI </a:t>
            </a:r>
            <a:r>
              <a:rPr lang="en-US" i="1" dirty="0" smtClean="0"/>
              <a:t>i.e. </a:t>
            </a:r>
            <a:r>
              <a:rPr lang="en-US" dirty="0" smtClean="0"/>
              <a:t>one number per subcarrier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Experiments represent typical Wi-Fi environments with both line of sight and non line of sight scenarios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19" y="864509"/>
            <a:ext cx="105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Setup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9" y="2418781"/>
            <a:ext cx="5833508" cy="2710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16" y="3974804"/>
            <a:ext cx="4768793" cy="25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8" y="68472"/>
            <a:ext cx="534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Evaluation with Experimental Data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7519" y="864509"/>
            <a:ext cx="255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 Compared Methods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47519" y="1537436"/>
            <a:ext cx="11293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CTDP (Continuous Time Domain Parameters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extraction is also based on the sinusoidal representation of CSI.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CTDP iteratively selects a sinusoid that matches the current residual signal until the power of the selected sinusoid is below a threshold. This results in high implementation complexity as opposed to </a:t>
            </a:r>
            <a:r>
              <a:rPr lang="en-US" dirty="0" err="1" smtClean="0"/>
              <a:t>CSIApx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19" y="5499100"/>
            <a:ext cx="1090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200" dirty="0" smtClean="0"/>
              <a:t>X</a:t>
            </a:r>
            <a:r>
              <a:rPr lang="en-US" sz="1200" dirty="0"/>
              <a:t>. Wang.  Channel feedback in OFDM systems. 2014. US Patent 8,908,587. 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>
                <a:solidFill>
                  <a:srgbClr val="FF0000"/>
                </a:solidFill>
              </a:rPr>
              <a:t>*</a:t>
            </a:r>
            <a:r>
              <a:rPr lang="en-US" sz="1200" dirty="0" smtClean="0"/>
              <a:t>X</a:t>
            </a:r>
            <a:r>
              <a:rPr lang="en-US" sz="1200" dirty="0"/>
              <a:t>. Wang and S.B. Wicker.  Channel estimation and feedback with continuous time domain parameters. </a:t>
            </a:r>
            <a:r>
              <a:rPr lang="en-US" sz="1200" i="1" dirty="0"/>
              <a:t> IEEE GLOBECOM</a:t>
            </a:r>
            <a:r>
              <a:rPr lang="en-US" sz="1200" dirty="0"/>
              <a:t>, pages 4306–4312, 2013. </a:t>
            </a:r>
          </a:p>
        </p:txBody>
      </p:sp>
    </p:spTree>
    <p:extLst>
      <p:ext uri="{BB962C8B-B14F-4D97-AF65-F5344CB8AC3E}">
        <p14:creationId xmlns:p14="http://schemas.microsoft.com/office/powerpoint/2010/main" val="1488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8" y="68472"/>
            <a:ext cx="534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Evaluation with Experimental Data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7519" y="864509"/>
            <a:ext cx="255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 Compared Methods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19100" y="1537436"/>
            <a:ext cx="11645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also </a:t>
            </a:r>
            <a:r>
              <a:rPr lang="en-US" dirty="0" smtClean="0"/>
              <a:t>compare </a:t>
            </a:r>
            <a:r>
              <a:rPr lang="en-US" dirty="0"/>
              <a:t>two other methods which are excluded from the evaluation results as their accuracy is much worse than </a:t>
            </a:r>
            <a:r>
              <a:rPr lang="en-US" dirty="0" err="1"/>
              <a:t>CSIApx</a:t>
            </a:r>
            <a:r>
              <a:rPr lang="en-US" dirty="0"/>
              <a:t> at about the same compression ratio.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CSIFit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which uses non-linear curve fitting to compress the CSI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FFT coefficients </a:t>
            </a:r>
            <a:r>
              <a:rPr lang="mr-IN" dirty="0"/>
              <a:t>–</a:t>
            </a:r>
            <a:r>
              <a:rPr lang="en-US" dirty="0"/>
              <a:t> which extracts the principal </a:t>
            </a:r>
            <a:r>
              <a:rPr lang="en-US" dirty="0" smtClean="0"/>
              <a:t>components </a:t>
            </a:r>
            <a:r>
              <a:rPr lang="en-US" dirty="0"/>
              <a:t>from the </a:t>
            </a:r>
            <a:r>
              <a:rPr lang="en-US" dirty="0" err="1"/>
              <a:t>fft</a:t>
            </a:r>
            <a:r>
              <a:rPr lang="en-US" dirty="0"/>
              <a:t> to reconstruct the CSI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16" y="55425"/>
            <a:ext cx="303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Evaluation (Contd.)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3016" y="699495"/>
            <a:ext cx="1924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 Preprocessing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65185" y="1985760"/>
            <a:ext cx="6904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CSI reported by </a:t>
            </a:r>
            <a:r>
              <a:rPr lang="en-US" dirty="0" smtClean="0"/>
              <a:t>Atheros </a:t>
            </a:r>
            <a:r>
              <a:rPr lang="en-US" dirty="0" err="1" smtClean="0"/>
              <a:t>CSITool</a:t>
            </a:r>
            <a:r>
              <a:rPr lang="en-US" dirty="0" smtClean="0"/>
              <a:t> </a:t>
            </a:r>
            <a:r>
              <a:rPr lang="en-US" dirty="0"/>
              <a:t>always seems to attenuate towards the end of the spectrum. This is likely done in hardware to limit the power leak to neighboring frequency bands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We pick the middle </a:t>
            </a:r>
            <a:r>
              <a:rPr lang="en-US" dirty="0" smtClean="0"/>
              <a:t>40 </a:t>
            </a:r>
            <a:r>
              <a:rPr lang="en-US" dirty="0"/>
              <a:t>out of </a:t>
            </a:r>
            <a:r>
              <a:rPr lang="en-US" dirty="0" smtClean="0"/>
              <a:t>56 </a:t>
            </a:r>
            <a:r>
              <a:rPr lang="en-US" dirty="0"/>
              <a:t>complex numbers, </a:t>
            </a:r>
            <a:r>
              <a:rPr lang="en-US" dirty="0" smtClean="0"/>
              <a:t>discarding 8 subcarriers from both ends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Some measurements were discarded as they were very weak.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CSI data on all antenna pairs are normalized such that the maximum amplitude is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" y="2572692"/>
            <a:ext cx="4185917" cy="22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575"/>
            <a:ext cx="420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Fit accuracy and Compression Ratio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97216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Out of 7928 experimental cases, </a:t>
            </a:r>
            <a:r>
              <a:rPr lang="en-US" dirty="0" err="1" smtClean="0"/>
              <a:t>CSIApx</a:t>
            </a:r>
            <a:r>
              <a:rPr lang="en-US" dirty="0" smtClean="0"/>
              <a:t> reported a median fit residual of 0.0828 which translates to an error of 0.0005 per data point.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CTDP has a better fit residual, at the cost of a much lower compression ratio.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CSIApx</a:t>
            </a:r>
            <a:r>
              <a:rPr lang="en-US" dirty="0"/>
              <a:t> achieves a much higher compression ratio than CTDP with a mean ratio of 7.68 </a:t>
            </a:r>
            <a:r>
              <a:rPr lang="en-US" dirty="0" smtClean="0"/>
              <a:t>versus 3.59 </a:t>
            </a:r>
            <a:r>
              <a:rPr lang="en-US" dirty="0"/>
              <a:t>against 40 subcarriers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7" y="781733"/>
            <a:ext cx="5032055" cy="2632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1733"/>
            <a:ext cx="5134211" cy="26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575"/>
            <a:ext cx="420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 Fit accuracy and Compression Ratio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82624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CTDP can sometimes use a large number of sinusoids to fit the noise in the data, resulting in a better fit accuracy but at the cost of poor compression ratios.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constrained version of CTDP (</a:t>
            </a:r>
            <a:r>
              <a:rPr lang="en-US" dirty="0" err="1"/>
              <a:t>cCTDP</a:t>
            </a:r>
            <a:r>
              <a:rPr lang="en-US" dirty="0"/>
              <a:t>) is also evaluated which is essentially CTDP when using similar number of sinusoids as </a:t>
            </a:r>
            <a:r>
              <a:rPr lang="en-US" dirty="0" err="1"/>
              <a:t>CSIApx</a:t>
            </a:r>
            <a:r>
              <a:rPr lang="en-US" dirty="0"/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has a better fit accuracy than </a:t>
            </a:r>
            <a:r>
              <a:rPr lang="en-US" dirty="0" err="1" smtClean="0"/>
              <a:t>cCTDP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also a better compression ratio as it allows </a:t>
            </a:r>
            <a:r>
              <a:rPr lang="en-US" dirty="0" err="1" smtClean="0"/>
              <a:t>cCTDP</a:t>
            </a:r>
            <a:r>
              <a:rPr lang="en-US" dirty="0" smtClean="0"/>
              <a:t> to go to a slightly higher configuration.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Both CTDP and </a:t>
            </a:r>
            <a:r>
              <a:rPr lang="en-US" dirty="0" err="1" smtClean="0"/>
              <a:t>cCTDP</a:t>
            </a:r>
            <a:r>
              <a:rPr lang="en-US" dirty="0" smtClean="0"/>
              <a:t> also need to transmit the base frequency values, whereas </a:t>
            </a:r>
            <a:r>
              <a:rPr lang="en-US" dirty="0" err="1" smtClean="0"/>
              <a:t>CSIApx</a:t>
            </a:r>
            <a:r>
              <a:rPr lang="en-US" dirty="0" smtClean="0"/>
              <a:t> does not.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7" y="781733"/>
            <a:ext cx="5032055" cy="2632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1733"/>
            <a:ext cx="5134211" cy="26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575"/>
            <a:ext cx="2142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5</a:t>
            </a:r>
            <a:r>
              <a:rPr lang="en-US" sz="2000" b="1" dirty="0" smtClean="0"/>
              <a:t>. MU-MIMO Rate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63199" y="1565815"/>
            <a:ext cx="6082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This compares the achievable data rate of the users in a MU-MIMO setting when using the actual CSI versus the reconstructed CSI for different methods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reported a normalized rate difference of </a:t>
            </a:r>
            <a:r>
              <a:rPr lang="en-US" b="1" dirty="0" smtClean="0"/>
              <a:t>±</a:t>
            </a:r>
            <a:r>
              <a:rPr lang="en-US" dirty="0" smtClean="0"/>
              <a:t>3% in 98.3 % of cases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cCTDP</a:t>
            </a:r>
            <a:r>
              <a:rPr lang="en-US" dirty="0" smtClean="0"/>
              <a:t> performs worse than the </a:t>
            </a:r>
            <a:r>
              <a:rPr lang="en-US" dirty="0" err="1" smtClean="0"/>
              <a:t>CSIApx</a:t>
            </a:r>
            <a:r>
              <a:rPr lang="en-US" dirty="0" smtClean="0"/>
              <a:t> at 95.7%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0572"/>
            <a:ext cx="4911578" cy="25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5" y="215758"/>
            <a:ext cx="288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b="1" dirty="0" smtClean="0"/>
              <a:t>. Parameter Distribution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55031" y="2262133"/>
            <a:ext cx="52398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range of the coefficients obtained from the strongest antenna pair in each case follow a smooth distribution and are easy to quantize.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range of coefficients on other antenna pairs are just scaled versions occupying a smaller range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2262133"/>
            <a:ext cx="4365171" cy="22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78" y="496471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3514" y="1458686"/>
            <a:ext cx="635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work was motivated by the discovery of an interesting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78" y="68472"/>
            <a:ext cx="512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Evaluation with Synthesized Data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3839" y="1370187"/>
            <a:ext cx="104179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further evaluate </a:t>
            </a:r>
            <a:r>
              <a:rPr lang="en-US" dirty="0" err="1" smtClean="0"/>
              <a:t>CSIApx</a:t>
            </a:r>
            <a:r>
              <a:rPr lang="en-US" dirty="0" smtClean="0"/>
              <a:t> on synthesized CSI data on 3x3 links using the full set of 64 subcarriers.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Evaluation is done on models B, C, D and E that represent typical indoor Wi-Fi environment with 100, 200, 400 and 800 ns delay spread respectively.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Random Gaussian noise is added and </a:t>
            </a:r>
            <a:r>
              <a:rPr lang="en-US" dirty="0" err="1" smtClean="0"/>
              <a:t>CSIApx</a:t>
            </a:r>
            <a:r>
              <a:rPr lang="en-US" dirty="0" smtClean="0"/>
              <a:t> is also evaluated at different SNR levels such as 15,20,25 and 30dB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Each CSI vector is also rotated by a small random amount to simulate imperfect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386" y="308489"/>
            <a:ext cx="4202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</a:t>
            </a:r>
            <a:r>
              <a:rPr lang="en-US" sz="2000" b="1" dirty="0" smtClean="0"/>
              <a:t>. Fit accuracy and Compression Ratio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971" y="4340996"/>
            <a:ext cx="11234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works very well on the synthesized data as shown by the figure on the top left.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average fit residual per point is 0.0007 or lower at 20dB or above. </a:t>
            </a:r>
            <a:r>
              <a:rPr lang="en-US" dirty="0" err="1" smtClean="0"/>
              <a:t>cCTDP</a:t>
            </a:r>
            <a:r>
              <a:rPr lang="en-US" dirty="0" smtClean="0"/>
              <a:t> performs worse than </a:t>
            </a:r>
            <a:r>
              <a:rPr lang="en-US" dirty="0" err="1" smtClean="0"/>
              <a:t>CSIApx</a:t>
            </a:r>
            <a:r>
              <a:rPr lang="en-US" dirty="0" smtClean="0"/>
              <a:t> in most situations when the SNR is above 15dB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achieves compression ratios of </a:t>
            </a:r>
            <a:r>
              <a:rPr lang="en-US" dirty="0"/>
              <a:t>12.4:1, 7.9:1, 5.5:1, and 4.0:1 </a:t>
            </a:r>
            <a:r>
              <a:rPr lang="en-US" dirty="0" smtClean="0"/>
              <a:t>against 64 subcarriers at 20dB or above which is higher than both CTDP and </a:t>
            </a:r>
            <a:r>
              <a:rPr lang="en-US" dirty="0" err="1" smtClean="0"/>
              <a:t>cCTDP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29" y="1426029"/>
            <a:ext cx="3494314" cy="2620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02" y="1436916"/>
            <a:ext cx="3479797" cy="260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8" y="1426029"/>
            <a:ext cx="3548743" cy="26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032" y="555674"/>
            <a:ext cx="5100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2. MU-MIMO Rate and Parameter Distribution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63" y="11430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04" y="1219200"/>
            <a:ext cx="41656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971" y="4340996"/>
            <a:ext cx="11234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As with the experimental data the normalized rate difference for </a:t>
            </a:r>
            <a:r>
              <a:rPr lang="en-US" dirty="0" err="1" smtClean="0"/>
              <a:t>CSIApx</a:t>
            </a:r>
            <a:r>
              <a:rPr lang="en-US" dirty="0" smtClean="0"/>
              <a:t> is between </a:t>
            </a:r>
            <a:r>
              <a:rPr lang="en-US" b="1" dirty="0" smtClean="0"/>
              <a:t>±</a:t>
            </a:r>
            <a:r>
              <a:rPr lang="en-US" dirty="0" smtClean="0"/>
              <a:t>3% in most cases at 20dB or higher SNR except for Model E which is very difficult to fit.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still manages to do better than </a:t>
            </a:r>
            <a:r>
              <a:rPr lang="en-US" dirty="0" err="1" smtClean="0"/>
              <a:t>cCTDP</a:t>
            </a:r>
            <a:r>
              <a:rPr lang="en-US" dirty="0" smtClean="0"/>
              <a:t> in most cases.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fit coefficient distribution is similar to the experimental data, and occupies a small range.</a:t>
            </a:r>
          </a:p>
        </p:txBody>
      </p:sp>
    </p:spTree>
    <p:extLst>
      <p:ext uri="{BB962C8B-B14F-4D97-AF65-F5344CB8AC3E}">
        <p14:creationId xmlns:p14="http://schemas.microsoft.com/office/powerpoint/2010/main" val="13166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06143" y="2079868"/>
            <a:ext cx="6019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plays nice with traditional compression methods like Huffman Coding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Huffman coding was applied on the fit coefficients obtained from the evaluation of experimental data.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12-bit quantization was used which resulted in negligible quantization error.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average improvement in compression ratio was 22.1%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78" y="68472"/>
            <a:ext cx="6674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Further Compression using Huffman Coding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" y="1819859"/>
            <a:ext cx="5279571" cy="28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6714" y="1990725"/>
            <a:ext cx="58305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Current Wi-Fi standard uses Givens Rotation to compress the CSI.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Compression ratio for Givens rotation reduces as the number of antenna pairs increase and approaches 2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CSIApx</a:t>
            </a:r>
            <a:r>
              <a:rPr lang="en-US" dirty="0" smtClean="0"/>
              <a:t> fits on each individual antenna pair, hence can remain constant even with an increase in antenna pairs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778" y="68472"/>
            <a:ext cx="5175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Comparison with Givens Rotation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5" y="1990725"/>
            <a:ext cx="5551714" cy="2984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41749" y="5180815"/>
            <a:ext cx="4360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 err="1" smtClean="0">
                <a:solidFill>
                  <a:srgbClr val="FF0000"/>
                </a:solidFill>
              </a:rPr>
              <a:t>CSIApx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compression ratio is from the </a:t>
            </a:r>
            <a:r>
              <a:rPr lang="en-US" sz="1400" dirty="0" smtClean="0">
                <a:solidFill>
                  <a:srgbClr val="FF0000"/>
                </a:solidFill>
              </a:rPr>
              <a:t>experimental data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1073" y="4038598"/>
            <a:ext cx="171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7831" y="1829425"/>
            <a:ext cx="7707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Givens rotation is of course lossless, however, </a:t>
            </a:r>
            <a:r>
              <a:rPr lang="en-US" dirty="0" err="1" smtClean="0"/>
              <a:t>CSIApx</a:t>
            </a:r>
            <a:r>
              <a:rPr lang="en-US" dirty="0" smtClean="0"/>
              <a:t> actually does a better job at following the shape of the actual CSI when there is noise because it filters out noise, while Given’s rotation will keep all noise.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It is possible to apply some low pass filter to filter the noise then run Given’s rotation, however,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is still not as good as </a:t>
            </a:r>
            <a:r>
              <a:rPr lang="en-US" dirty="0" err="1" smtClean="0"/>
              <a:t>CSIApx</a:t>
            </a:r>
            <a:r>
              <a:rPr lang="en-US" dirty="0" smtClean="0"/>
              <a:t> because </a:t>
            </a:r>
            <a:r>
              <a:rPr lang="en-US" dirty="0" err="1" smtClean="0"/>
              <a:t>CSIApx</a:t>
            </a:r>
            <a:r>
              <a:rPr lang="en-US" dirty="0" smtClean="0"/>
              <a:t> is a better filter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The low pass filter will increase the complexity to close to </a:t>
            </a:r>
            <a:r>
              <a:rPr lang="en-US" dirty="0" err="1" smtClean="0"/>
              <a:t>CSIApx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When compared to the clean signal from our synthesized data evaluation, we see that </a:t>
            </a:r>
            <a:r>
              <a:rPr lang="en-US" dirty="0" err="1" smtClean="0"/>
              <a:t>CSIApx</a:t>
            </a:r>
            <a:r>
              <a:rPr lang="en-US" dirty="0" smtClean="0"/>
              <a:t> outperforms Givens Rotation both in terms of fit accuracy and achievable data rate in a MU-MIMO setting.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78" y="68472"/>
            <a:ext cx="5175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Comparison with Givens Rotation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6" y="4027256"/>
            <a:ext cx="3672421" cy="2754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947057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0135" y="2235207"/>
            <a:ext cx="50172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 smtClean="0">
                <a:solidFill>
                  <a:srgbClr val="92D050"/>
                </a:solidFill>
              </a:rPr>
              <a:t>Thank</a:t>
            </a:r>
            <a:r>
              <a:rPr lang="en-US" sz="8800" b="1" i="1" dirty="0" smtClean="0"/>
              <a:t> </a:t>
            </a:r>
            <a:r>
              <a:rPr lang="en-US" sz="8800" b="1" i="1" dirty="0" smtClean="0">
                <a:solidFill>
                  <a:srgbClr val="92D050"/>
                </a:solidFill>
              </a:rPr>
              <a:t>You</a:t>
            </a:r>
            <a:endParaRPr lang="en-US" sz="88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898" y="103163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98" y="454369"/>
            <a:ext cx="934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5 sinusoids on some constant frequencies we approximated a sinusoid on a single frequency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9" y="5890161"/>
            <a:ext cx="2982364" cy="913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" y="4674511"/>
            <a:ext cx="2936130" cy="894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" y="3468932"/>
            <a:ext cx="2936130" cy="883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" y="2257228"/>
            <a:ext cx="2941136" cy="890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8" y="1028700"/>
            <a:ext cx="2936130" cy="8837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6" y="2082646"/>
            <a:ext cx="4875063" cy="365629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4445000" y="3579710"/>
            <a:ext cx="2324100" cy="662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Combination</a:t>
            </a:r>
            <a:endParaRPr lang="en-US" dirty="0"/>
          </a:p>
        </p:txBody>
      </p:sp>
      <p:cxnSp>
        <p:nvCxnSpPr>
          <p:cNvPr id="35" name="Elbow Connector 34"/>
          <p:cNvCxnSpPr/>
          <p:nvPr/>
        </p:nvCxnSpPr>
        <p:spPr>
          <a:xfrm>
            <a:off x="3476028" y="1496529"/>
            <a:ext cx="968972" cy="24402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9" idx="3"/>
            <a:endCxn id="31" idx="1"/>
          </p:cNvCxnSpPr>
          <p:nvPr/>
        </p:nvCxnSpPr>
        <p:spPr>
          <a:xfrm>
            <a:off x="3502632" y="2702529"/>
            <a:ext cx="942368" cy="12082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3"/>
            <a:endCxn id="31" idx="1"/>
          </p:cNvCxnSpPr>
          <p:nvPr/>
        </p:nvCxnSpPr>
        <p:spPr>
          <a:xfrm flipV="1">
            <a:off x="3499954" y="3910796"/>
            <a:ext cx="94504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6" idx="3"/>
            <a:endCxn id="31" idx="1"/>
          </p:cNvCxnSpPr>
          <p:nvPr/>
        </p:nvCxnSpPr>
        <p:spPr>
          <a:xfrm flipV="1">
            <a:off x="3546733" y="3910796"/>
            <a:ext cx="898267" cy="24363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31" idx="1"/>
          </p:cNvCxnSpPr>
          <p:nvPr/>
        </p:nvCxnSpPr>
        <p:spPr>
          <a:xfrm flipV="1">
            <a:off x="3499954" y="3910796"/>
            <a:ext cx="945046" cy="12109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1" idx="3"/>
            <a:endCxn id="25" idx="1"/>
          </p:cNvCxnSpPr>
          <p:nvPr/>
        </p:nvCxnSpPr>
        <p:spPr>
          <a:xfrm flipV="1">
            <a:off x="6769100" y="3910795"/>
            <a:ext cx="7764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898" y="103163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98" y="454369"/>
            <a:ext cx="738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was interesting was that , another composite signal from 5 frequencies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51101"/>
            <a:ext cx="24384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98" y="2030201"/>
            <a:ext cx="24384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5801"/>
            <a:ext cx="24384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44601"/>
            <a:ext cx="24384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23206"/>
            <a:ext cx="24384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96" y="1803400"/>
            <a:ext cx="4758267" cy="35687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5588000" y="3505200"/>
            <a:ext cx="1168400" cy="353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898" y="103163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98" y="454369"/>
            <a:ext cx="72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be fitted with the same base frequencies (with different coefficients)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9" y="5890161"/>
            <a:ext cx="2982364" cy="913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" y="4674511"/>
            <a:ext cx="2936130" cy="894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" y="3468932"/>
            <a:ext cx="2936130" cy="883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" y="2257228"/>
            <a:ext cx="2941136" cy="890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8" y="1028700"/>
            <a:ext cx="2936130" cy="88372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4445000" y="3579710"/>
            <a:ext cx="2324100" cy="662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Combination</a:t>
            </a:r>
            <a:endParaRPr lang="en-US" dirty="0"/>
          </a:p>
        </p:txBody>
      </p:sp>
      <p:cxnSp>
        <p:nvCxnSpPr>
          <p:cNvPr id="35" name="Elbow Connector 34"/>
          <p:cNvCxnSpPr/>
          <p:nvPr/>
        </p:nvCxnSpPr>
        <p:spPr>
          <a:xfrm>
            <a:off x="3476028" y="1496529"/>
            <a:ext cx="968972" cy="24402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9" idx="3"/>
            <a:endCxn id="31" idx="1"/>
          </p:cNvCxnSpPr>
          <p:nvPr/>
        </p:nvCxnSpPr>
        <p:spPr>
          <a:xfrm>
            <a:off x="3502632" y="2702529"/>
            <a:ext cx="942368" cy="12082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3"/>
            <a:endCxn id="31" idx="1"/>
          </p:cNvCxnSpPr>
          <p:nvPr/>
        </p:nvCxnSpPr>
        <p:spPr>
          <a:xfrm flipV="1">
            <a:off x="3499954" y="3910796"/>
            <a:ext cx="94504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6" idx="3"/>
            <a:endCxn id="31" idx="1"/>
          </p:cNvCxnSpPr>
          <p:nvPr/>
        </p:nvCxnSpPr>
        <p:spPr>
          <a:xfrm flipV="1">
            <a:off x="3546733" y="3910796"/>
            <a:ext cx="898267" cy="24363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31" idx="1"/>
          </p:cNvCxnSpPr>
          <p:nvPr/>
        </p:nvCxnSpPr>
        <p:spPr>
          <a:xfrm flipV="1">
            <a:off x="3499954" y="3910796"/>
            <a:ext cx="945046" cy="12109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1" idx="3"/>
          </p:cNvCxnSpPr>
          <p:nvPr/>
        </p:nvCxnSpPr>
        <p:spPr>
          <a:xfrm flipV="1">
            <a:off x="6769100" y="3910795"/>
            <a:ext cx="7764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6" y="2020382"/>
            <a:ext cx="4731428" cy="35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898" y="103163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98" y="454369"/>
            <a:ext cx="636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tried to push it further by generating a signal with 10 sinusoids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84" y="4051527"/>
            <a:ext cx="182932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84" y="2539422"/>
            <a:ext cx="1829322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2" y="5563632"/>
            <a:ext cx="182932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2" y="4316845"/>
            <a:ext cx="1829322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2" y="2864172"/>
            <a:ext cx="182932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2" y="1371600"/>
            <a:ext cx="1829322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829322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1829322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1829322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829322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15200"/>
            <a:ext cx="4978400" cy="37338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588000" y="3505200"/>
            <a:ext cx="1168400" cy="353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898" y="103163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98" y="454369"/>
            <a:ext cx="216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still get a good fit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9" y="5890161"/>
            <a:ext cx="2982364" cy="913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" y="4674511"/>
            <a:ext cx="2936130" cy="894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" y="3468932"/>
            <a:ext cx="2936130" cy="883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" y="2257228"/>
            <a:ext cx="2941136" cy="890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8" y="1028700"/>
            <a:ext cx="2936130" cy="88372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4445000" y="3579710"/>
            <a:ext cx="2324100" cy="662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Combination</a:t>
            </a:r>
            <a:endParaRPr lang="en-US" dirty="0"/>
          </a:p>
        </p:txBody>
      </p:sp>
      <p:cxnSp>
        <p:nvCxnSpPr>
          <p:cNvPr id="35" name="Elbow Connector 34"/>
          <p:cNvCxnSpPr/>
          <p:nvPr/>
        </p:nvCxnSpPr>
        <p:spPr>
          <a:xfrm>
            <a:off x="3476028" y="1496529"/>
            <a:ext cx="968972" cy="24402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9" idx="3"/>
            <a:endCxn id="31" idx="1"/>
          </p:cNvCxnSpPr>
          <p:nvPr/>
        </p:nvCxnSpPr>
        <p:spPr>
          <a:xfrm>
            <a:off x="3502632" y="2702529"/>
            <a:ext cx="942368" cy="12082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8" idx="3"/>
            <a:endCxn id="31" idx="1"/>
          </p:cNvCxnSpPr>
          <p:nvPr/>
        </p:nvCxnSpPr>
        <p:spPr>
          <a:xfrm flipV="1">
            <a:off x="3499954" y="3910796"/>
            <a:ext cx="94504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6" idx="3"/>
            <a:endCxn id="31" idx="1"/>
          </p:cNvCxnSpPr>
          <p:nvPr/>
        </p:nvCxnSpPr>
        <p:spPr>
          <a:xfrm flipV="1">
            <a:off x="3546733" y="3910796"/>
            <a:ext cx="898267" cy="24363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31" idx="1"/>
          </p:cNvCxnSpPr>
          <p:nvPr/>
        </p:nvCxnSpPr>
        <p:spPr>
          <a:xfrm flipV="1">
            <a:off x="3499954" y="3910796"/>
            <a:ext cx="945046" cy="12109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1" idx="3"/>
          </p:cNvCxnSpPr>
          <p:nvPr/>
        </p:nvCxnSpPr>
        <p:spPr>
          <a:xfrm flipV="1">
            <a:off x="6769100" y="3910795"/>
            <a:ext cx="7764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7" y="2042192"/>
            <a:ext cx="4702350" cy="35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898" y="103163"/>
            <a:ext cx="160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Motivation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64828"/>
            <a:ext cx="6922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went up to signals generated from 100 sinusoids</a:t>
            </a:r>
          </a:p>
          <a:p>
            <a:endParaRPr lang="en-US" dirty="0"/>
          </a:p>
          <a:p>
            <a:r>
              <a:rPr lang="en-US" dirty="0" smtClean="0"/>
              <a:t>We were still able to fit them with the </a:t>
            </a:r>
            <a:r>
              <a:rPr lang="en-US" b="1" i="1" u="sng" dirty="0" smtClean="0"/>
              <a:t>same 5 base frequency sinusoids </a:t>
            </a:r>
            <a:endParaRPr lang="en-US" b="1" i="1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20" y="2082800"/>
            <a:ext cx="3657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25" y="2082800"/>
            <a:ext cx="365760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1" y="2082800"/>
            <a:ext cx="365760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2943" y="5019044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20 sine waves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72637" y="5019044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 sine waves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03823" y="5019044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100 sine waves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6559</TotalTime>
  <Words>1832</Words>
  <Application>Microsoft Office PowerPoint</Application>
  <PresentationFormat>Widescreen</PresentationFormat>
  <Paragraphs>259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宋体</vt:lpstr>
      <vt:lpstr>Arial</vt:lpstr>
      <vt:lpstr>Calibri</vt:lpstr>
      <vt:lpstr>Calibri Light</vt:lpstr>
      <vt:lpstr>Cambria Math</vt:lpstr>
      <vt:lpstr>Mangal</vt:lpstr>
      <vt:lpstr>Office Theme</vt:lpstr>
      <vt:lpstr>Fast Compression of the OFDM Channel State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Theorem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Compression of the OFDM Channel State Information</dc:title>
  <dc:creator>Mukherjee, Avishek</dc:creator>
  <cp:lastModifiedBy>Zhenghao Zhang</cp:lastModifiedBy>
  <cp:revision>115</cp:revision>
  <dcterms:created xsi:type="dcterms:W3CDTF">2016-10-12T23:26:37Z</dcterms:created>
  <dcterms:modified xsi:type="dcterms:W3CDTF">2018-07-31T21:58:52Z</dcterms:modified>
</cp:coreProperties>
</file>