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93" r:id="rId8"/>
    <p:sldId id="262" r:id="rId9"/>
    <p:sldId id="263" r:id="rId10"/>
    <p:sldId id="294" r:id="rId11"/>
    <p:sldId id="264" r:id="rId12"/>
    <p:sldId id="265" r:id="rId13"/>
    <p:sldId id="266" r:id="rId14"/>
    <p:sldId id="267" r:id="rId15"/>
    <p:sldId id="268" r:id="rId16"/>
    <p:sldId id="271" r:id="rId17"/>
    <p:sldId id="269" r:id="rId18"/>
    <p:sldId id="272" r:id="rId19"/>
    <p:sldId id="273" r:id="rId20"/>
    <p:sldId id="296" r:id="rId21"/>
    <p:sldId id="295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F12FA2"/>
    <a:srgbClr val="858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B5F8C-872C-460E-A2B5-A33D5020D37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9A02-71A2-4015-AA26-CF907BEC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0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E9A02-71A2-4015-AA26-CF907BEC69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2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A04C-C996-4769-A52E-C3B58EC0A2B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85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6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6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2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5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8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9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6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0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974AA-D1DD-4DD2-92DE-B7E5D4AA642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43B20-47B0-4FAF-AFB9-6FFC8B01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3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dcitybroadband.com/" TargetMode="External"/><Relationship Id="rId2" Type="http://schemas.openxmlformats.org/officeDocument/2006/relationships/hyperlink" Target="http://www.cisco.com/en/US/prod/collateral/wireless/ps5679/ps6548/prod_brochure0900aecd8036884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Opportunistic Routing in High-Speed Multi-Rate Wireless Mesh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ACM </a:t>
            </a:r>
            <a:r>
              <a:rPr lang="en-US" dirty="0" err="1" smtClean="0"/>
              <a:t>Mobihoc</a:t>
            </a:r>
            <a:r>
              <a:rPr lang="en-US" dirty="0" smtClean="0"/>
              <a:t> 2013, August 2013, Bangalore, India. </a:t>
            </a:r>
          </a:p>
          <a:p>
            <a:r>
              <a:rPr lang="en-US" dirty="0" smtClean="0"/>
              <a:t>Acceptance </a:t>
            </a:r>
            <a:r>
              <a:rPr lang="en-US" dirty="0"/>
              <a:t>rate:  10.3% (24/234).</a:t>
            </a:r>
            <a:endParaRPr lang="en-US" b="1" dirty="0"/>
          </a:p>
          <a:p>
            <a:r>
              <a:rPr lang="en-US" dirty="0" smtClean="0">
                <a:solidFill>
                  <a:srgbClr val="808080"/>
                </a:solidFill>
              </a:rPr>
              <a:t>Wei Hu, Jin </a:t>
            </a:r>
            <a:r>
              <a:rPr lang="en-US" dirty="0" err="1" smtClean="0">
                <a:solidFill>
                  <a:srgbClr val="808080"/>
                </a:solidFill>
              </a:rPr>
              <a:t>Xie</a:t>
            </a:r>
            <a:r>
              <a:rPr lang="en-US" dirty="0" smtClean="0">
                <a:solidFill>
                  <a:srgbClr val="808080"/>
                </a:solidFill>
              </a:rPr>
              <a:t>, and Zhenghao Zhang</a:t>
            </a:r>
          </a:p>
          <a:p>
            <a:r>
              <a:rPr lang="en-US" dirty="0" smtClean="0">
                <a:solidFill>
                  <a:srgbClr val="808080"/>
                </a:solidFill>
              </a:rPr>
              <a:t>Department of Computer Science</a:t>
            </a:r>
          </a:p>
          <a:p>
            <a:r>
              <a:rPr lang="en-US" dirty="0" smtClean="0">
                <a:solidFill>
                  <a:srgbClr val="808080"/>
                </a:solidFill>
              </a:rPr>
              <a:t>Florida State University</a:t>
            </a:r>
          </a:p>
          <a:p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37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57257" cy="4351338"/>
          </a:xfrm>
        </p:spPr>
        <p:txBody>
          <a:bodyPr/>
          <a:lstStyle/>
          <a:p>
            <a:r>
              <a:rPr lang="en-US" dirty="0" smtClean="0"/>
              <a:t>Link layer usually supports multiple data rates, the performance is usually determined by the selection of data rates</a:t>
            </a:r>
          </a:p>
          <a:p>
            <a:r>
              <a:rPr lang="en-US" dirty="0" smtClean="0"/>
              <a:t>The OR protocol has to be involved in selecting data rates</a:t>
            </a:r>
          </a:p>
          <a:p>
            <a:r>
              <a:rPr lang="en-US" dirty="0" smtClean="0"/>
              <a:t>Existing protocols usually assume a single data rate</a:t>
            </a:r>
          </a:p>
        </p:txBody>
      </p:sp>
      <p:pic>
        <p:nvPicPr>
          <p:cNvPr id="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732" y="2819401"/>
            <a:ext cx="1081087" cy="1081087"/>
          </a:xfrm>
          <a:prstGeom prst="rect">
            <a:avLst/>
          </a:prstGeom>
          <a:noFill/>
        </p:spPr>
      </p:pic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332" y="3810001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0932" y="3276601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55732" y="5867401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7612644" y="1106489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ext Box 1041"/>
          <p:cNvSpPr txBox="1">
            <a:spLocks noChangeArrowheads="1"/>
          </p:cNvSpPr>
          <p:nvPr/>
        </p:nvSpPr>
        <p:spPr bwMode="auto">
          <a:xfrm>
            <a:off x="8028569" y="1717675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0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1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932" y="4495801"/>
            <a:ext cx="1081087" cy="1081087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 rot="5582228">
            <a:off x="7495755" y="3297825"/>
            <a:ext cx="822960" cy="822960"/>
            <a:chOff x="2120487" y="2298552"/>
            <a:chExt cx="822960" cy="822960"/>
          </a:xfrm>
        </p:grpSpPr>
        <p:sp>
          <p:nvSpPr>
            <p:cNvPr id="13" name="Arc 12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Arc 13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Arc 14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 rot="5582228">
            <a:off x="8714954" y="4898024"/>
            <a:ext cx="822960" cy="822960"/>
            <a:chOff x="2120487" y="2298552"/>
            <a:chExt cx="822960" cy="822960"/>
          </a:xfrm>
        </p:grpSpPr>
        <p:sp>
          <p:nvSpPr>
            <p:cNvPr id="21" name="Arc 20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2" name="Arc 21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8555182" y="3266208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458198" y="427066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469581" y="500792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0133610" y="6063836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299398" y="33399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99398" y="44587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81810" y="507811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3" name="Explosion 2 32"/>
          <p:cNvSpPr/>
          <p:nvPr/>
        </p:nvSpPr>
        <p:spPr>
          <a:xfrm>
            <a:off x="8847062" y="2944814"/>
            <a:ext cx="3475567" cy="1588271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Slow rate, 2 transmissions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2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50437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Partial packets are packets received with the correct header but some corrupted bytes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W</a:t>
            </a:r>
            <a:r>
              <a:rPr lang="en-US" dirty="0" smtClean="0"/>
              <a:t>i-Fi, such packets are retransmitted, even when there are just a few corrupted bytes</a:t>
            </a:r>
          </a:p>
          <a:p>
            <a:pPr lvl="1"/>
            <a:r>
              <a:rPr lang="en-US" dirty="0" smtClean="0"/>
              <a:t>It is more efficient to repair such packets</a:t>
            </a:r>
          </a:p>
          <a:p>
            <a:r>
              <a:rPr lang="en-US" dirty="0" smtClean="0"/>
              <a:t>Protocols that repair partial packets</a:t>
            </a:r>
          </a:p>
          <a:p>
            <a:pPr lvl="1"/>
            <a:r>
              <a:rPr lang="en-US" dirty="0" smtClean="0"/>
              <a:t>MIXIT: high complexity due to network coding</a:t>
            </a:r>
          </a:p>
          <a:p>
            <a:pPr lvl="1"/>
            <a:r>
              <a:rPr lang="en-US" dirty="0" err="1" smtClean="0"/>
              <a:t>Crelay</a:t>
            </a:r>
            <a:r>
              <a:rPr lang="en-US" dirty="0" smtClean="0"/>
              <a:t>: high complexity due to running error correction</a:t>
            </a:r>
            <a:endParaRPr lang="en-US" dirty="0"/>
          </a:p>
        </p:txBody>
      </p:sp>
      <p:pic>
        <p:nvPicPr>
          <p:cNvPr id="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732" y="2819401"/>
            <a:ext cx="1081087" cy="1081087"/>
          </a:xfrm>
          <a:prstGeom prst="rect">
            <a:avLst/>
          </a:prstGeom>
          <a:noFill/>
        </p:spPr>
      </p:pic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332" y="3810001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0932" y="3276601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55732" y="5867401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7612644" y="1106489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ext Box 1041"/>
          <p:cNvSpPr txBox="1">
            <a:spLocks noChangeArrowheads="1"/>
          </p:cNvSpPr>
          <p:nvPr/>
        </p:nvSpPr>
        <p:spPr bwMode="auto">
          <a:xfrm>
            <a:off x="8028569" y="1717675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0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1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932" y="4495801"/>
            <a:ext cx="1081087" cy="1081087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 rot="5582228">
            <a:off x="7495755" y="3297825"/>
            <a:ext cx="822960" cy="822960"/>
            <a:chOff x="2120487" y="2298552"/>
            <a:chExt cx="822960" cy="822960"/>
          </a:xfrm>
        </p:grpSpPr>
        <p:sp>
          <p:nvSpPr>
            <p:cNvPr id="13" name="Arc 12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Arc 13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Arc 14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8555182" y="3266208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458198" y="427066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9469581" y="5007913"/>
            <a:ext cx="685800" cy="152409"/>
            <a:chOff x="9469581" y="5007913"/>
            <a:chExt cx="685800" cy="152409"/>
          </a:xfrm>
        </p:grpSpPr>
        <p:sp>
          <p:nvSpPr>
            <p:cNvPr id="22" name="Rectangle 21"/>
            <p:cNvSpPr/>
            <p:nvPr/>
          </p:nvSpPr>
          <p:spPr>
            <a:xfrm>
              <a:off x="9469581" y="5007922"/>
              <a:ext cx="685800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936675" y="5007918"/>
              <a:ext cx="87524" cy="15240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631877" y="5007913"/>
              <a:ext cx="87524" cy="15240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299398" y="33399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99398" y="44587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81810" y="507811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3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Opportunistic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POR that meets all requirements</a:t>
            </a:r>
          </a:p>
          <a:p>
            <a:r>
              <a:rPr lang="en-US" dirty="0" smtClean="0"/>
              <a:t>Three main aspects:</a:t>
            </a:r>
          </a:p>
          <a:p>
            <a:pPr lvl="1"/>
            <a:r>
              <a:rPr lang="en-US" dirty="0" smtClean="0"/>
              <a:t>Packet forwarding</a:t>
            </a:r>
          </a:p>
          <a:p>
            <a:pPr lvl="1"/>
            <a:r>
              <a:rPr lang="en-US" dirty="0" smtClean="0"/>
              <a:t>Routing</a:t>
            </a:r>
          </a:p>
          <a:p>
            <a:pPr lvl="1"/>
            <a:r>
              <a:rPr lang="en-US" dirty="0" smtClean="0"/>
              <a:t>Rate selection</a:t>
            </a:r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184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Packet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core of POR is packet forwarding</a:t>
            </a:r>
          </a:p>
          <a:p>
            <a:pPr lvl="1"/>
            <a:r>
              <a:rPr lang="en-US" dirty="0" smtClean="0"/>
              <a:t>Goal: </a:t>
            </a:r>
            <a:r>
              <a:rPr lang="en-US" dirty="0"/>
              <a:t>to achieve high </a:t>
            </a:r>
            <a:r>
              <a:rPr lang="en-US" dirty="0" smtClean="0"/>
              <a:t>performance by </a:t>
            </a:r>
            <a:r>
              <a:rPr lang="en-US" dirty="0"/>
              <a:t>exploiting packet overhearing and partial </a:t>
            </a:r>
            <a:r>
              <a:rPr lang="en-US" dirty="0" smtClean="0"/>
              <a:t>packets</a:t>
            </a:r>
            <a:endParaRPr lang="en-US" dirty="0"/>
          </a:p>
          <a:p>
            <a:pPr lvl="1"/>
            <a:r>
              <a:rPr lang="en-US" dirty="0" smtClean="0"/>
              <a:t>Challenges: </a:t>
            </a:r>
          </a:p>
          <a:p>
            <a:pPr lvl="2"/>
            <a:r>
              <a:rPr lang="en-US" dirty="0" smtClean="0"/>
              <a:t>low complexity</a:t>
            </a:r>
          </a:p>
          <a:p>
            <a:pPr lvl="2"/>
            <a:r>
              <a:rPr lang="en-US" dirty="0" smtClean="0"/>
              <a:t>low overhead </a:t>
            </a:r>
          </a:p>
          <a:p>
            <a:pPr lvl="2"/>
            <a:r>
              <a:rPr lang="en-US" dirty="0" smtClean="0"/>
              <a:t>friendly </a:t>
            </a:r>
            <a:r>
              <a:rPr lang="en-US" dirty="0"/>
              <a:t>to </a:t>
            </a:r>
            <a:r>
              <a:rPr lang="en-US" dirty="0" smtClean="0"/>
              <a:t>TCP </a:t>
            </a:r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91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098" y="3478339"/>
            <a:ext cx="1081087" cy="10810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Packet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4706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Our simple </a:t>
            </a:r>
            <a:r>
              <a:rPr lang="en-US" dirty="0" smtClean="0"/>
              <a:t>solution from a high level: </a:t>
            </a:r>
            <a:endParaRPr lang="en-US" dirty="0"/>
          </a:p>
          <a:p>
            <a:pPr lvl="1"/>
            <a:r>
              <a:rPr lang="en-US" dirty="0" smtClean="0"/>
              <a:t>The source sends individual packets </a:t>
            </a:r>
          </a:p>
          <a:p>
            <a:pPr lvl="1"/>
            <a:r>
              <a:rPr lang="en-US" dirty="0" smtClean="0"/>
              <a:t>Packet divided into blocks, the checksum of each block attached with the packet</a:t>
            </a:r>
          </a:p>
          <a:p>
            <a:pPr lvl="1"/>
            <a:r>
              <a:rPr lang="en-US" dirty="0" smtClean="0"/>
              <a:t>The forwarder receives a packet but will send the packet when</a:t>
            </a:r>
          </a:p>
          <a:p>
            <a:pPr lvl="2"/>
            <a:r>
              <a:rPr lang="en-US" dirty="0" smtClean="0"/>
              <a:t>A feedback from the downstream node has been received to determine </a:t>
            </a:r>
          </a:p>
          <a:p>
            <a:pPr lvl="3"/>
            <a:r>
              <a:rPr lang="en-US" dirty="0" smtClean="0"/>
              <a:t>If the packet needs to be sent</a:t>
            </a:r>
          </a:p>
          <a:p>
            <a:pPr lvl="3"/>
            <a:r>
              <a:rPr lang="en-US" dirty="0" smtClean="0"/>
              <a:t>Which blocks need to be send</a:t>
            </a:r>
          </a:p>
          <a:p>
            <a:pPr lvl="2"/>
            <a:r>
              <a:rPr lang="en-US" dirty="0" smtClean="0"/>
              <a:t>or until a timeout of 20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A node will send feedback about a packet it received</a:t>
            </a:r>
          </a:p>
          <a:p>
            <a:pPr lvl="2"/>
            <a:r>
              <a:rPr lang="en-US" dirty="0" smtClean="0"/>
              <a:t>The feedback is the bitmap of correct blocks</a:t>
            </a:r>
          </a:p>
          <a:p>
            <a:pPr lvl="2"/>
            <a:r>
              <a:rPr lang="en-US" dirty="0" smtClean="0"/>
              <a:t>Sent at most 15 </a:t>
            </a:r>
            <a:r>
              <a:rPr lang="en-US" dirty="0" err="1" smtClean="0"/>
              <a:t>ms</a:t>
            </a:r>
            <a:r>
              <a:rPr lang="en-US" dirty="0" smtClean="0"/>
              <a:t> after receiving the packet</a:t>
            </a:r>
            <a:endParaRPr lang="en-US" dirty="0"/>
          </a:p>
        </p:txBody>
      </p:sp>
      <p:pic>
        <p:nvPicPr>
          <p:cNvPr id="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46063" y="2528459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08603" y="5652659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2529" y="4666313"/>
            <a:ext cx="1081087" cy="1081087"/>
          </a:xfrm>
          <a:prstGeom prst="rect">
            <a:avLst/>
          </a:prstGeom>
          <a:noFill/>
        </p:spPr>
      </p:pic>
      <p:grpSp>
        <p:nvGrpSpPr>
          <p:cNvPr id="12" name="Group 15"/>
          <p:cNvGrpSpPr/>
          <p:nvPr/>
        </p:nvGrpSpPr>
        <p:grpSpPr>
          <a:xfrm rot="5582228">
            <a:off x="7814886" y="3006883"/>
            <a:ext cx="822960" cy="822960"/>
            <a:chOff x="2120487" y="2298552"/>
            <a:chExt cx="822960" cy="822960"/>
          </a:xfrm>
        </p:grpSpPr>
        <p:sp>
          <p:nvSpPr>
            <p:cNvPr id="13" name="Arc 12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Arc 13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Arc 14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8" name="Group 15"/>
          <p:cNvGrpSpPr/>
          <p:nvPr/>
        </p:nvGrpSpPr>
        <p:grpSpPr>
          <a:xfrm rot="5582228">
            <a:off x="8849028" y="5009852"/>
            <a:ext cx="822960" cy="822960"/>
            <a:chOff x="2120487" y="2298552"/>
            <a:chExt cx="822960" cy="822960"/>
          </a:xfrm>
        </p:grpSpPr>
        <p:sp>
          <p:nvSpPr>
            <p:cNvPr id="19" name="Arc 18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0" name="Arc 19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1" name="Arc 20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9034141" y="2809999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026414" y="2808855"/>
            <a:ext cx="684030" cy="153544"/>
            <a:chOff x="9863237" y="2475202"/>
            <a:chExt cx="684030" cy="153544"/>
          </a:xfrm>
        </p:grpSpPr>
        <p:sp>
          <p:nvSpPr>
            <p:cNvPr id="22" name="Rectangle 21"/>
            <p:cNvSpPr/>
            <p:nvPr/>
          </p:nvSpPr>
          <p:spPr>
            <a:xfrm>
              <a:off x="10373531" y="2475202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863237" y="2475202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030631" y="2476346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206786" y="2476346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9026789" y="2802893"/>
            <a:ext cx="915122" cy="153540"/>
            <a:chOff x="9971248" y="2829995"/>
            <a:chExt cx="915122" cy="153540"/>
          </a:xfrm>
        </p:grpSpPr>
        <p:sp>
          <p:nvSpPr>
            <p:cNvPr id="45" name="Rectangle 44"/>
            <p:cNvSpPr/>
            <p:nvPr/>
          </p:nvSpPr>
          <p:spPr>
            <a:xfrm>
              <a:off x="10193896" y="283113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373592" y="283340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144984" y="283123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971248" y="283240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0653376" y="282999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833072" y="283226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604464" y="283009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0430728" y="283126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828491" y="4003911"/>
            <a:ext cx="915122" cy="153540"/>
            <a:chOff x="9971248" y="2829995"/>
            <a:chExt cx="915122" cy="153540"/>
          </a:xfrm>
        </p:grpSpPr>
        <p:sp>
          <p:nvSpPr>
            <p:cNvPr id="76" name="Rectangle 75"/>
            <p:cNvSpPr/>
            <p:nvPr/>
          </p:nvSpPr>
          <p:spPr>
            <a:xfrm>
              <a:off x="10193896" y="283113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0373592" y="283340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144984" y="283123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9971248" y="283240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653376" y="282999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0833072" y="283226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0604464" y="283009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0430728" y="283126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9408442" y="4969936"/>
            <a:ext cx="915122" cy="153540"/>
            <a:chOff x="10235768" y="4304917"/>
            <a:chExt cx="915122" cy="153540"/>
          </a:xfrm>
        </p:grpSpPr>
        <p:sp>
          <p:nvSpPr>
            <p:cNvPr id="85" name="Rectangle 84"/>
            <p:cNvSpPr/>
            <p:nvPr/>
          </p:nvSpPr>
          <p:spPr>
            <a:xfrm>
              <a:off x="10458416" y="4306057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0638112" y="430832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0409504" y="4306161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0235768" y="4307323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0917896" y="4304917"/>
              <a:ext cx="173736" cy="1524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1097592" y="430718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868984" y="4305021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0695248" y="4306183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15"/>
          <p:cNvGrpSpPr/>
          <p:nvPr/>
        </p:nvGrpSpPr>
        <p:grpSpPr>
          <a:xfrm rot="5582228">
            <a:off x="7866785" y="3998748"/>
            <a:ext cx="822960" cy="822960"/>
            <a:chOff x="2120487" y="2298552"/>
            <a:chExt cx="822960" cy="822960"/>
          </a:xfrm>
          <a:scene3d>
            <a:camera prst="orthographicFront">
              <a:rot lat="0" lon="0" rev="9600000"/>
            </a:camera>
            <a:lightRig rig="threePt" dir="t"/>
          </a:scene3d>
        </p:grpSpPr>
        <p:sp>
          <p:nvSpPr>
            <p:cNvPr id="96" name="Arc 95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>
              <a:solidFill>
                <a:srgbClr val="F12FA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7" name="Arc 96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>
              <a:solidFill>
                <a:srgbClr val="F12FA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8" name="Arc 97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>
              <a:solidFill>
                <a:srgbClr val="F12FA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00" name="Group 15"/>
          <p:cNvGrpSpPr/>
          <p:nvPr/>
        </p:nvGrpSpPr>
        <p:grpSpPr>
          <a:xfrm rot="5582228">
            <a:off x="7870528" y="4038013"/>
            <a:ext cx="822960" cy="822960"/>
            <a:chOff x="2120487" y="2298552"/>
            <a:chExt cx="822960" cy="822960"/>
          </a:xfrm>
        </p:grpSpPr>
        <p:sp>
          <p:nvSpPr>
            <p:cNvPr id="101" name="Arc 100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02" name="Arc 101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03" name="Arc 102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113" name="Rectangle 112"/>
          <p:cNvSpPr/>
          <p:nvPr/>
        </p:nvSpPr>
        <p:spPr>
          <a:xfrm>
            <a:off x="10087765" y="4968852"/>
            <a:ext cx="173736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4" name="Group 113"/>
          <p:cNvGrpSpPr/>
          <p:nvPr/>
        </p:nvGrpSpPr>
        <p:grpSpPr>
          <a:xfrm>
            <a:off x="10324857" y="5920376"/>
            <a:ext cx="915122" cy="153540"/>
            <a:chOff x="9971248" y="2829995"/>
            <a:chExt cx="915122" cy="153540"/>
          </a:xfrm>
        </p:grpSpPr>
        <p:sp>
          <p:nvSpPr>
            <p:cNvPr id="115" name="Rectangle 114"/>
            <p:cNvSpPr/>
            <p:nvPr/>
          </p:nvSpPr>
          <p:spPr>
            <a:xfrm>
              <a:off x="10193896" y="283113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373592" y="283340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0144984" y="283123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9971248" y="283240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10653376" y="282999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0833072" y="283226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604464" y="283009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430728" y="283126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8" name="Picture 1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3780" y="3726901"/>
            <a:ext cx="803563" cy="854484"/>
          </a:xfrm>
          <a:prstGeom prst="rect">
            <a:avLst/>
          </a:prstGeom>
          <a:noFill/>
        </p:spPr>
      </p:pic>
      <p:sp>
        <p:nvSpPr>
          <p:cNvPr id="70" name="Cloud"/>
          <p:cNvSpPr>
            <a:spLocks noChangeAspect="1" noEditPoints="1" noChangeArrowheads="1"/>
          </p:cNvSpPr>
          <p:nvPr/>
        </p:nvSpPr>
        <p:spPr bwMode="auto">
          <a:xfrm>
            <a:off x="7949531" y="782932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" name="Text Box 1041"/>
          <p:cNvSpPr txBox="1">
            <a:spLocks noChangeArrowheads="1"/>
          </p:cNvSpPr>
          <p:nvPr/>
        </p:nvSpPr>
        <p:spPr bwMode="auto">
          <a:xfrm>
            <a:off x="8365456" y="1394118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72" name="Line 1049"/>
          <p:cNvSpPr>
            <a:spLocks noChangeShapeType="1"/>
          </p:cNvSpPr>
          <p:nvPr/>
        </p:nvSpPr>
        <p:spPr bwMode="auto">
          <a:xfrm flipH="1">
            <a:off x="8549606" y="2545056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73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Box 93"/>
          <p:cNvSpPr txBox="1"/>
          <p:nvPr/>
        </p:nvSpPr>
        <p:spPr>
          <a:xfrm>
            <a:off x="7813820" y="2698237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676232" y="373289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103542" y="494546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14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Packet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0807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Main features: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Runs on Wi-Fi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Software solution, does not need special hardware support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Simple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Works with TCP</a:t>
            </a:r>
          </a:p>
          <a:p>
            <a:pPr marL="1143000" lvl="3">
              <a:spcBef>
                <a:spcPts val="1000"/>
              </a:spcBef>
            </a:pPr>
            <a:r>
              <a:rPr lang="en-US" dirty="0"/>
              <a:t>Sending individual </a:t>
            </a:r>
            <a:r>
              <a:rPr lang="en-US" dirty="0" smtClean="0"/>
              <a:t>packets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Can exploit overhearing 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because the downstream nodes will use the feedback to announce the overhearing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Can repair partial packets 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Because the bitmap tells the upstream node can locate the blocks that should be transmitted 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2098" y="3478339"/>
            <a:ext cx="1081087" cy="1081087"/>
          </a:xfrm>
          <a:prstGeom prst="rect">
            <a:avLst/>
          </a:prstGeom>
          <a:noFill/>
        </p:spPr>
      </p:pic>
      <p:pic>
        <p:nvPicPr>
          <p:cNvPr id="7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6063" y="2528459"/>
            <a:ext cx="1081087" cy="1081087"/>
          </a:xfrm>
          <a:prstGeom prst="rect">
            <a:avLst/>
          </a:prstGeom>
          <a:noFill/>
        </p:spPr>
      </p:pic>
      <p:pic>
        <p:nvPicPr>
          <p:cNvPr id="77" name="Picture 1053" descr="lapt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08603" y="5652659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2529" y="4666313"/>
            <a:ext cx="1081087" cy="1081087"/>
          </a:xfrm>
          <a:prstGeom prst="rect">
            <a:avLst/>
          </a:prstGeom>
          <a:noFill/>
        </p:spPr>
      </p:pic>
      <p:grpSp>
        <p:nvGrpSpPr>
          <p:cNvPr id="79" name="Group 15"/>
          <p:cNvGrpSpPr/>
          <p:nvPr/>
        </p:nvGrpSpPr>
        <p:grpSpPr>
          <a:xfrm rot="5582228">
            <a:off x="7814886" y="3006883"/>
            <a:ext cx="822960" cy="822960"/>
            <a:chOff x="2120487" y="2298552"/>
            <a:chExt cx="822960" cy="822960"/>
          </a:xfrm>
        </p:grpSpPr>
        <p:sp>
          <p:nvSpPr>
            <p:cNvPr id="80" name="Arc 79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81" name="Arc 80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82" name="Arc 81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83" name="Group 15"/>
          <p:cNvGrpSpPr/>
          <p:nvPr/>
        </p:nvGrpSpPr>
        <p:grpSpPr>
          <a:xfrm rot="5582228">
            <a:off x="8849028" y="5009852"/>
            <a:ext cx="822960" cy="822960"/>
            <a:chOff x="2120487" y="2298552"/>
            <a:chExt cx="822960" cy="822960"/>
          </a:xfrm>
        </p:grpSpPr>
        <p:sp>
          <p:nvSpPr>
            <p:cNvPr id="84" name="Arc 83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85" name="Arc 84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86" name="Arc 85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9034141" y="2809999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/>
          <p:cNvGrpSpPr/>
          <p:nvPr/>
        </p:nvGrpSpPr>
        <p:grpSpPr>
          <a:xfrm>
            <a:off x="9026414" y="2808855"/>
            <a:ext cx="684030" cy="153544"/>
            <a:chOff x="9863237" y="2475202"/>
            <a:chExt cx="684030" cy="153544"/>
          </a:xfrm>
        </p:grpSpPr>
        <p:sp>
          <p:nvSpPr>
            <p:cNvPr id="89" name="Rectangle 88"/>
            <p:cNvSpPr/>
            <p:nvPr/>
          </p:nvSpPr>
          <p:spPr>
            <a:xfrm>
              <a:off x="10373531" y="2475202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863237" y="2475202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030631" y="2476346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0206786" y="2476346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9026789" y="2802893"/>
            <a:ext cx="915122" cy="153540"/>
            <a:chOff x="9971248" y="2829995"/>
            <a:chExt cx="915122" cy="153540"/>
          </a:xfrm>
        </p:grpSpPr>
        <p:sp>
          <p:nvSpPr>
            <p:cNvPr id="94" name="Rectangle 93"/>
            <p:cNvSpPr/>
            <p:nvPr/>
          </p:nvSpPr>
          <p:spPr>
            <a:xfrm>
              <a:off x="10193896" y="283113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0373592" y="283340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0144984" y="283123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9971248" y="283240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653376" y="282999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833072" y="283226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0604464" y="283009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0430728" y="283126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8828491" y="4003911"/>
            <a:ext cx="915122" cy="153540"/>
            <a:chOff x="9971248" y="2829995"/>
            <a:chExt cx="915122" cy="153540"/>
          </a:xfrm>
        </p:grpSpPr>
        <p:sp>
          <p:nvSpPr>
            <p:cNvPr id="103" name="Rectangle 102"/>
            <p:cNvSpPr/>
            <p:nvPr/>
          </p:nvSpPr>
          <p:spPr>
            <a:xfrm>
              <a:off x="10193896" y="283113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0373592" y="283340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0144984" y="283123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9971248" y="283240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0653376" y="282999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0833072" y="283226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604464" y="283009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0430728" y="283126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9408442" y="4969936"/>
            <a:ext cx="915122" cy="153540"/>
            <a:chOff x="10235768" y="4304917"/>
            <a:chExt cx="915122" cy="153540"/>
          </a:xfrm>
        </p:grpSpPr>
        <p:sp>
          <p:nvSpPr>
            <p:cNvPr id="112" name="Rectangle 111"/>
            <p:cNvSpPr/>
            <p:nvPr/>
          </p:nvSpPr>
          <p:spPr>
            <a:xfrm>
              <a:off x="10458416" y="4306057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0638112" y="430832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0409504" y="4306161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0235768" y="4307323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917896" y="4304917"/>
              <a:ext cx="173736" cy="1524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1097592" y="430718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0868984" y="4305021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10695248" y="4306183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5"/>
          <p:cNvGrpSpPr/>
          <p:nvPr/>
        </p:nvGrpSpPr>
        <p:grpSpPr>
          <a:xfrm rot="5582228">
            <a:off x="7866785" y="3998748"/>
            <a:ext cx="822960" cy="822960"/>
            <a:chOff x="2120487" y="2298552"/>
            <a:chExt cx="822960" cy="822960"/>
          </a:xfrm>
          <a:scene3d>
            <a:camera prst="orthographicFront">
              <a:rot lat="0" lon="0" rev="9600000"/>
            </a:camera>
            <a:lightRig rig="threePt" dir="t"/>
          </a:scene3d>
        </p:grpSpPr>
        <p:sp>
          <p:nvSpPr>
            <p:cNvPr id="121" name="Arc 120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>
              <a:solidFill>
                <a:srgbClr val="F12FA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2" name="Arc 121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>
              <a:solidFill>
                <a:srgbClr val="F12FA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3" name="Arc 122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>
              <a:solidFill>
                <a:srgbClr val="F12FA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24" name="Group 15"/>
          <p:cNvGrpSpPr/>
          <p:nvPr/>
        </p:nvGrpSpPr>
        <p:grpSpPr>
          <a:xfrm rot="5582228">
            <a:off x="7870528" y="4038013"/>
            <a:ext cx="822960" cy="822960"/>
            <a:chOff x="2120487" y="2298552"/>
            <a:chExt cx="822960" cy="822960"/>
          </a:xfrm>
        </p:grpSpPr>
        <p:sp>
          <p:nvSpPr>
            <p:cNvPr id="125" name="Arc 124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6" name="Arc 125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7" name="Arc 126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128" name="Rectangle 127"/>
          <p:cNvSpPr/>
          <p:nvPr/>
        </p:nvSpPr>
        <p:spPr>
          <a:xfrm>
            <a:off x="10087765" y="4968852"/>
            <a:ext cx="173736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9" name="Group 128"/>
          <p:cNvGrpSpPr/>
          <p:nvPr/>
        </p:nvGrpSpPr>
        <p:grpSpPr>
          <a:xfrm>
            <a:off x="10324857" y="5920376"/>
            <a:ext cx="915122" cy="153540"/>
            <a:chOff x="9971248" y="2829995"/>
            <a:chExt cx="915122" cy="153540"/>
          </a:xfrm>
        </p:grpSpPr>
        <p:sp>
          <p:nvSpPr>
            <p:cNvPr id="130" name="Rectangle 129"/>
            <p:cNvSpPr/>
            <p:nvPr/>
          </p:nvSpPr>
          <p:spPr>
            <a:xfrm>
              <a:off x="10193896" y="283113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0373592" y="283340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0144984" y="283123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9971248" y="283240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0653376" y="2829995"/>
              <a:ext cx="173736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0833072" y="2832267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0604464" y="2830099"/>
              <a:ext cx="53298" cy="150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0430728" y="2831261"/>
              <a:ext cx="173736" cy="148966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8" name="Picture 1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33780" y="3726901"/>
            <a:ext cx="803563" cy="854484"/>
          </a:xfrm>
          <a:prstGeom prst="rect">
            <a:avLst/>
          </a:prstGeom>
          <a:noFill/>
        </p:spPr>
      </p:pic>
      <p:sp>
        <p:nvSpPr>
          <p:cNvPr id="139" name="Cloud"/>
          <p:cNvSpPr>
            <a:spLocks noChangeAspect="1" noEditPoints="1" noChangeArrowheads="1"/>
          </p:cNvSpPr>
          <p:nvPr/>
        </p:nvSpPr>
        <p:spPr bwMode="auto">
          <a:xfrm>
            <a:off x="7949531" y="782932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0" name="Text Box 1041"/>
          <p:cNvSpPr txBox="1">
            <a:spLocks noChangeArrowheads="1"/>
          </p:cNvSpPr>
          <p:nvPr/>
        </p:nvSpPr>
        <p:spPr bwMode="auto">
          <a:xfrm>
            <a:off x="8365456" y="1394118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41" name="Line 1049"/>
          <p:cNvSpPr>
            <a:spLocks noChangeShapeType="1"/>
          </p:cNvSpPr>
          <p:nvPr/>
        </p:nvSpPr>
        <p:spPr bwMode="auto">
          <a:xfrm flipH="1">
            <a:off x="8549606" y="2545056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2" name="TextBox 141"/>
          <p:cNvSpPr txBox="1"/>
          <p:nvPr/>
        </p:nvSpPr>
        <p:spPr>
          <a:xfrm>
            <a:off x="7813820" y="2698237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7676232" y="373289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8103542" y="494546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0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Packet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69629" cy="4351338"/>
          </a:xfrm>
        </p:spPr>
        <p:txBody>
          <a:bodyPr/>
          <a:lstStyle/>
          <a:p>
            <a:r>
              <a:rPr lang="en-US" dirty="0" smtClean="0"/>
              <a:t>Additional features</a:t>
            </a:r>
          </a:p>
          <a:p>
            <a:pPr lvl="1"/>
            <a:r>
              <a:rPr lang="en-US" dirty="0" smtClean="0"/>
              <a:t>Exploiting link layer ACK</a:t>
            </a:r>
          </a:p>
          <a:p>
            <a:pPr lvl="2"/>
            <a:r>
              <a:rPr lang="en-US" dirty="0" smtClean="0"/>
              <a:t>Once an 802.11 ACK is received, consider the packet forwarded to the next hop</a:t>
            </a:r>
          </a:p>
          <a:p>
            <a:pPr lvl="2"/>
            <a:r>
              <a:rPr lang="en-US" dirty="0" smtClean="0"/>
              <a:t>Faster than relying on feedbacks</a:t>
            </a:r>
          </a:p>
          <a:p>
            <a:pPr lvl="1"/>
            <a:r>
              <a:rPr lang="en-US" dirty="0" smtClean="0"/>
              <a:t>Simple congestion control</a:t>
            </a:r>
          </a:p>
          <a:p>
            <a:pPr lvl="2"/>
            <a:r>
              <a:rPr lang="en-US" dirty="0" smtClean="0"/>
              <a:t>If the queue becomes to long, send feedback to suppress the upstream node</a:t>
            </a:r>
          </a:p>
          <a:p>
            <a:pPr lvl="1"/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27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Path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 needs a new path selection algorithm because the path metric is different from existing schemes. Needs to consider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verhearing</a:t>
            </a:r>
          </a:p>
          <a:p>
            <a:pPr lvl="1"/>
            <a:r>
              <a:rPr lang="en-US" dirty="0" smtClean="0"/>
              <a:t>Feedback cost</a:t>
            </a:r>
          </a:p>
          <a:p>
            <a:r>
              <a:rPr lang="en-US" dirty="0" smtClean="0"/>
              <a:t>In addition, POR also considers the ability for nodes to adapt to the channel conditions by selecting a good data rate</a:t>
            </a:r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29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Path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809317" cy="4351338"/>
          </a:xfrm>
        </p:spPr>
        <p:txBody>
          <a:bodyPr/>
          <a:lstStyle/>
          <a:p>
            <a:r>
              <a:rPr lang="en-US" dirty="0" smtClean="0"/>
              <a:t>Path metric:</a:t>
            </a:r>
          </a:p>
          <a:p>
            <a:pPr lvl="1"/>
            <a:r>
              <a:rPr lang="en-US" dirty="0" smtClean="0"/>
              <a:t>Forward cost: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ir time to send a data block to the destination</a:t>
            </a:r>
          </a:p>
          <a:p>
            <a:pPr lvl="2"/>
            <a:r>
              <a:rPr lang="en-US" dirty="0" smtClean="0"/>
              <a:t>Can be computed recursively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Backward cost</a:t>
            </a:r>
          </a:p>
          <a:p>
            <a:pPr lvl="2"/>
            <a:r>
              <a:rPr lang="en-US" dirty="0" smtClean="0"/>
              <a:t>Air time consumed in sending feedbacks to deliver one packet</a:t>
            </a:r>
          </a:p>
          <a:p>
            <a:pPr lvl="2"/>
            <a:r>
              <a:rPr lang="en-US" dirty="0" smtClean="0"/>
              <a:t>Can be computed under some simplifying assumptions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169" y="3315215"/>
            <a:ext cx="4495800" cy="828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1572" y="5134099"/>
            <a:ext cx="4943475" cy="762000"/>
          </a:xfrm>
          <a:prstGeom prst="rect">
            <a:avLst/>
          </a:prstGeom>
        </p:spPr>
      </p:pic>
      <p:pic>
        <p:nvPicPr>
          <p:cNvPr id="20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48688" y="2509694"/>
            <a:ext cx="1081087" cy="1081087"/>
          </a:xfrm>
          <a:prstGeom prst="rect">
            <a:avLst/>
          </a:prstGeom>
          <a:noFill/>
        </p:spPr>
      </p:pic>
      <p:pic>
        <p:nvPicPr>
          <p:cNvPr id="21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3114" y="3507437"/>
            <a:ext cx="1081087" cy="1081087"/>
          </a:xfrm>
          <a:prstGeom prst="rect">
            <a:avLst/>
          </a:prstGeom>
          <a:noFill/>
        </p:spPr>
      </p:pic>
      <p:pic>
        <p:nvPicPr>
          <p:cNvPr id="22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48888" y="2966894"/>
            <a:ext cx="1081087" cy="1081087"/>
          </a:xfrm>
          <a:prstGeom prst="rect">
            <a:avLst/>
          </a:prstGeom>
          <a:noFill/>
        </p:spPr>
      </p:pic>
      <p:pic>
        <p:nvPicPr>
          <p:cNvPr id="23" name="Picture 1053" descr="lapto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53688" y="5557694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Cloud"/>
          <p:cNvSpPr>
            <a:spLocks noChangeAspect="1" noEditPoints="1" noChangeArrowheads="1"/>
          </p:cNvSpPr>
          <p:nvPr/>
        </p:nvSpPr>
        <p:spPr bwMode="auto">
          <a:xfrm>
            <a:off x="8610600" y="796782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" name="Text Box 1041"/>
          <p:cNvSpPr txBox="1">
            <a:spLocks noChangeArrowheads="1"/>
          </p:cNvSpPr>
          <p:nvPr/>
        </p:nvSpPr>
        <p:spPr bwMode="auto">
          <a:xfrm>
            <a:off x="9026525" y="1407968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26" name="Line 1049"/>
          <p:cNvSpPr>
            <a:spLocks noChangeShapeType="1"/>
          </p:cNvSpPr>
          <p:nvPr/>
        </p:nvSpPr>
        <p:spPr bwMode="auto">
          <a:xfrm flipH="1">
            <a:off x="9210675" y="2558906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27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888" y="4186094"/>
            <a:ext cx="1081087" cy="1081087"/>
          </a:xfrm>
          <a:prstGeom prst="rect">
            <a:avLst/>
          </a:prstGeom>
          <a:noFill/>
        </p:spPr>
      </p:pic>
      <p:sp>
        <p:nvSpPr>
          <p:cNvPr id="28" name="Freeform 27"/>
          <p:cNvSpPr/>
          <p:nvPr/>
        </p:nvSpPr>
        <p:spPr>
          <a:xfrm>
            <a:off x="8585908" y="3200400"/>
            <a:ext cx="1874274" cy="2355273"/>
          </a:xfrm>
          <a:custGeom>
            <a:avLst/>
            <a:gdLst>
              <a:gd name="connsiteX0" fmla="*/ 184019 w 1874274"/>
              <a:gd name="connsiteY0" fmla="*/ 0 h 2355273"/>
              <a:gd name="connsiteX1" fmla="*/ 3910 w 1874274"/>
              <a:gd name="connsiteY1" fmla="*/ 554182 h 2355273"/>
              <a:gd name="connsiteX2" fmla="*/ 336419 w 1874274"/>
              <a:gd name="connsiteY2" fmla="*/ 1413164 h 2355273"/>
              <a:gd name="connsiteX3" fmla="*/ 1874274 w 1874274"/>
              <a:gd name="connsiteY3" fmla="*/ 2355273 h 2355273"/>
              <a:gd name="connsiteX4" fmla="*/ 1874274 w 1874274"/>
              <a:gd name="connsiteY4" fmla="*/ 2355273 h 235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4274" h="2355273">
                <a:moveTo>
                  <a:pt x="184019" y="0"/>
                </a:moveTo>
                <a:cubicBezTo>
                  <a:pt x="81264" y="159327"/>
                  <a:pt x="-21490" y="318655"/>
                  <a:pt x="3910" y="554182"/>
                </a:cubicBezTo>
                <a:cubicBezTo>
                  <a:pt x="29310" y="789709"/>
                  <a:pt x="24692" y="1112982"/>
                  <a:pt x="336419" y="1413164"/>
                </a:cubicBezTo>
                <a:cubicBezTo>
                  <a:pt x="648146" y="1713346"/>
                  <a:pt x="1874274" y="2355273"/>
                  <a:pt x="1874274" y="2355273"/>
                </a:cubicBezTo>
                <a:lnTo>
                  <a:pt x="1874274" y="2355273"/>
                </a:lnTo>
              </a:path>
            </a:pathLst>
          </a:custGeom>
          <a:noFill/>
          <a:ln w="63500">
            <a:solidFill>
              <a:schemeClr val="accent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9233866" y="3269673"/>
            <a:ext cx="1503407" cy="2175163"/>
          </a:xfrm>
          <a:custGeom>
            <a:avLst/>
            <a:gdLst>
              <a:gd name="connsiteX0" fmla="*/ 1503407 w 1503407"/>
              <a:gd name="connsiteY0" fmla="*/ 2175163 h 2175163"/>
              <a:gd name="connsiteX1" fmla="*/ 769116 w 1503407"/>
              <a:gd name="connsiteY1" fmla="*/ 1704109 h 2175163"/>
              <a:gd name="connsiteX2" fmla="*/ 76389 w 1503407"/>
              <a:gd name="connsiteY2" fmla="*/ 969818 h 2175163"/>
              <a:gd name="connsiteX3" fmla="*/ 48679 w 1503407"/>
              <a:gd name="connsiteY3" fmla="*/ 0 h 2175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3407" h="2175163">
                <a:moveTo>
                  <a:pt x="1503407" y="2175163"/>
                </a:moveTo>
                <a:cubicBezTo>
                  <a:pt x="1255179" y="2040081"/>
                  <a:pt x="1006952" y="1905000"/>
                  <a:pt x="769116" y="1704109"/>
                </a:cubicBezTo>
                <a:cubicBezTo>
                  <a:pt x="531280" y="1503218"/>
                  <a:pt x="196462" y="1253836"/>
                  <a:pt x="76389" y="969818"/>
                </a:cubicBezTo>
                <a:cubicBezTo>
                  <a:pt x="-43684" y="685800"/>
                  <a:pt x="2497" y="342900"/>
                  <a:pt x="48679" y="0"/>
                </a:cubicBezTo>
              </a:path>
            </a:pathLst>
          </a:custGeom>
          <a:noFill/>
          <a:ln w="63500">
            <a:solidFill>
              <a:srgbClr val="F12FA2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1049"/>
          <p:cNvSpPr>
            <a:spLocks noChangeShapeType="1"/>
          </p:cNvSpPr>
          <p:nvPr/>
        </p:nvSpPr>
        <p:spPr bwMode="auto">
          <a:xfrm flipH="1">
            <a:off x="9199854" y="2567274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286533" y="303863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86533" y="4157411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68945" y="4776779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5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01093" y="5557694"/>
            <a:ext cx="5957455" cy="3859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Path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79473" cy="4351338"/>
          </a:xfrm>
        </p:spPr>
        <p:txBody>
          <a:bodyPr/>
          <a:lstStyle/>
          <a:p>
            <a:r>
              <a:rPr lang="en-US" dirty="0" smtClean="0"/>
              <a:t>Dealing with fluctuating channel states</a:t>
            </a:r>
          </a:p>
          <a:p>
            <a:pPr lvl="1"/>
            <a:r>
              <a:rPr lang="en-US" dirty="0" smtClean="0"/>
              <a:t>A link may be operative at high rates for some time, then operative only at low rate </a:t>
            </a:r>
          </a:p>
          <a:p>
            <a:pPr lvl="1"/>
            <a:r>
              <a:rPr lang="en-US" dirty="0" smtClean="0"/>
              <a:t>The path metric should capture this </a:t>
            </a:r>
          </a:p>
          <a:p>
            <a:pPr lvl="2"/>
            <a:r>
              <a:rPr lang="en-US" dirty="0" smtClean="0"/>
              <a:t>Earlier metrics typically assume only one rate is used</a:t>
            </a:r>
          </a:p>
        </p:txBody>
      </p:sp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48688" y="2509694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3114" y="3507437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8888" y="2966894"/>
            <a:ext cx="1081087" cy="1081087"/>
          </a:xfrm>
          <a:prstGeom prst="rect">
            <a:avLst/>
          </a:prstGeom>
          <a:noFill/>
        </p:spPr>
      </p:pic>
      <p:pic>
        <p:nvPicPr>
          <p:cNvPr id="8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53688" y="5557694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"/>
          <p:cNvSpPr>
            <a:spLocks noChangeAspect="1" noEditPoints="1" noChangeArrowheads="1"/>
          </p:cNvSpPr>
          <p:nvPr/>
        </p:nvSpPr>
        <p:spPr bwMode="auto">
          <a:xfrm>
            <a:off x="8610600" y="796782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Text Box 1041"/>
          <p:cNvSpPr txBox="1">
            <a:spLocks noChangeArrowheads="1"/>
          </p:cNvSpPr>
          <p:nvPr/>
        </p:nvSpPr>
        <p:spPr bwMode="auto">
          <a:xfrm>
            <a:off x="9026525" y="1407968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1" name="Line 1049"/>
          <p:cNvSpPr>
            <a:spLocks noChangeShapeType="1"/>
          </p:cNvSpPr>
          <p:nvPr/>
        </p:nvSpPr>
        <p:spPr bwMode="auto">
          <a:xfrm flipH="1">
            <a:off x="9210675" y="2558906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2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86888" y="4255369"/>
            <a:ext cx="1081087" cy="1081087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 flipH="1">
            <a:off x="8933657" y="3241964"/>
            <a:ext cx="92868" cy="7593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801093" y="4962168"/>
            <a:ext cx="6186488" cy="995288"/>
            <a:chOff x="1801093" y="4962168"/>
            <a:chExt cx="6186488" cy="995288"/>
          </a:xfrm>
        </p:grpSpPr>
        <p:cxnSp>
          <p:nvCxnSpPr>
            <p:cNvPr id="20" name="Straight Arrow Connector 19"/>
            <p:cNvCxnSpPr/>
            <p:nvPr/>
          </p:nvCxnSpPr>
          <p:spPr>
            <a:xfrm flipH="1" flipV="1">
              <a:off x="1801093" y="4962168"/>
              <a:ext cx="13855" cy="9952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828802" y="5943601"/>
              <a:ext cx="615877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 21"/>
            <p:cNvSpPr/>
            <p:nvPr/>
          </p:nvSpPr>
          <p:spPr>
            <a:xfrm>
              <a:off x="1814948" y="5173068"/>
              <a:ext cx="5943600" cy="689026"/>
            </a:xfrm>
            <a:custGeom>
              <a:avLst/>
              <a:gdLst>
                <a:gd name="connsiteX0" fmla="*/ 0 w 5943600"/>
                <a:gd name="connsiteY0" fmla="*/ 299478 h 689026"/>
                <a:gd name="connsiteX1" fmla="*/ 235527 w 5943600"/>
                <a:gd name="connsiteY1" fmla="*/ 202496 h 689026"/>
                <a:gd name="connsiteX2" fmla="*/ 401781 w 5943600"/>
                <a:gd name="connsiteY2" fmla="*/ 230205 h 689026"/>
                <a:gd name="connsiteX3" fmla="*/ 706581 w 5943600"/>
                <a:gd name="connsiteY3" fmla="*/ 382605 h 689026"/>
                <a:gd name="connsiteX4" fmla="*/ 900545 w 5943600"/>
                <a:gd name="connsiteY4" fmla="*/ 576569 h 689026"/>
                <a:gd name="connsiteX5" fmla="*/ 1246909 w 5943600"/>
                <a:gd name="connsiteY5" fmla="*/ 687405 h 689026"/>
                <a:gd name="connsiteX6" fmla="*/ 1925781 w 5943600"/>
                <a:gd name="connsiteY6" fmla="*/ 618133 h 689026"/>
                <a:gd name="connsiteX7" fmla="*/ 2424545 w 5943600"/>
                <a:gd name="connsiteY7" fmla="*/ 313333 h 689026"/>
                <a:gd name="connsiteX8" fmla="*/ 2687781 w 5943600"/>
                <a:gd name="connsiteY8" fmla="*/ 341042 h 689026"/>
                <a:gd name="connsiteX9" fmla="*/ 3103418 w 5943600"/>
                <a:gd name="connsiteY9" fmla="*/ 535005 h 689026"/>
                <a:gd name="connsiteX10" fmla="*/ 3477490 w 5943600"/>
                <a:gd name="connsiteY10" fmla="*/ 410314 h 689026"/>
                <a:gd name="connsiteX11" fmla="*/ 4003963 w 5943600"/>
                <a:gd name="connsiteY11" fmla="*/ 479587 h 689026"/>
                <a:gd name="connsiteX12" fmla="*/ 4627418 w 5943600"/>
                <a:gd name="connsiteY12" fmla="*/ 63951 h 689026"/>
                <a:gd name="connsiteX13" fmla="*/ 5472545 w 5943600"/>
                <a:gd name="connsiteY13" fmla="*/ 50096 h 689026"/>
                <a:gd name="connsiteX14" fmla="*/ 5943600 w 5943600"/>
                <a:gd name="connsiteY14" fmla="*/ 535005 h 689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943600" h="689026">
                  <a:moveTo>
                    <a:pt x="0" y="299478"/>
                  </a:moveTo>
                  <a:cubicBezTo>
                    <a:pt x="84282" y="256759"/>
                    <a:pt x="168564" y="214041"/>
                    <a:pt x="235527" y="202496"/>
                  </a:cubicBezTo>
                  <a:cubicBezTo>
                    <a:pt x="302490" y="190951"/>
                    <a:pt x="323272" y="200187"/>
                    <a:pt x="401781" y="230205"/>
                  </a:cubicBezTo>
                  <a:cubicBezTo>
                    <a:pt x="480290" y="260223"/>
                    <a:pt x="623454" y="324878"/>
                    <a:pt x="706581" y="382605"/>
                  </a:cubicBezTo>
                  <a:cubicBezTo>
                    <a:pt x="789708" y="440332"/>
                    <a:pt x="810490" y="525769"/>
                    <a:pt x="900545" y="576569"/>
                  </a:cubicBezTo>
                  <a:cubicBezTo>
                    <a:pt x="990600" y="627369"/>
                    <a:pt x="1076036" y="680478"/>
                    <a:pt x="1246909" y="687405"/>
                  </a:cubicBezTo>
                  <a:cubicBezTo>
                    <a:pt x="1417782" y="694332"/>
                    <a:pt x="1729508" y="680478"/>
                    <a:pt x="1925781" y="618133"/>
                  </a:cubicBezTo>
                  <a:cubicBezTo>
                    <a:pt x="2122054" y="555788"/>
                    <a:pt x="2297545" y="359515"/>
                    <a:pt x="2424545" y="313333"/>
                  </a:cubicBezTo>
                  <a:cubicBezTo>
                    <a:pt x="2551545" y="267151"/>
                    <a:pt x="2574636" y="304097"/>
                    <a:pt x="2687781" y="341042"/>
                  </a:cubicBezTo>
                  <a:cubicBezTo>
                    <a:pt x="2800926" y="377987"/>
                    <a:pt x="2971800" y="523460"/>
                    <a:pt x="3103418" y="535005"/>
                  </a:cubicBezTo>
                  <a:cubicBezTo>
                    <a:pt x="3235036" y="546550"/>
                    <a:pt x="3327399" y="419550"/>
                    <a:pt x="3477490" y="410314"/>
                  </a:cubicBezTo>
                  <a:cubicBezTo>
                    <a:pt x="3627581" y="401078"/>
                    <a:pt x="3812308" y="537314"/>
                    <a:pt x="4003963" y="479587"/>
                  </a:cubicBezTo>
                  <a:cubicBezTo>
                    <a:pt x="4195618" y="421860"/>
                    <a:pt x="4382654" y="135533"/>
                    <a:pt x="4627418" y="63951"/>
                  </a:cubicBezTo>
                  <a:cubicBezTo>
                    <a:pt x="4872182" y="-7631"/>
                    <a:pt x="5253181" y="-28413"/>
                    <a:pt x="5472545" y="50096"/>
                  </a:cubicBezTo>
                  <a:cubicBezTo>
                    <a:pt x="5691909" y="128605"/>
                    <a:pt x="5943600" y="535005"/>
                    <a:pt x="5943600" y="53500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1049"/>
          <p:cNvSpPr>
            <a:spLocks noChangeShapeType="1"/>
          </p:cNvSpPr>
          <p:nvPr/>
        </p:nvSpPr>
        <p:spPr bwMode="auto">
          <a:xfrm flipH="1">
            <a:off x="9210246" y="2577665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296925" y="3049025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296925" y="416780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79337" y="478717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59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6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Mesh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870" y="1637506"/>
            <a:ext cx="464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Created to extend the range of coverage without installing wires.</a:t>
            </a:r>
          </a:p>
          <a:p>
            <a:r>
              <a:rPr lang="en-US" dirty="0" smtClean="0"/>
              <a:t>Cisco wireless mesh network solution: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http://www.cisco.com/en/US/prod/collateral/wireless/ps5679/ps6548/prod_brochure0900aecd8036884a.html</a:t>
            </a:r>
            <a:endParaRPr lang="en-US" dirty="0" smtClean="0"/>
          </a:p>
          <a:p>
            <a:r>
              <a:rPr lang="en-US" dirty="0" smtClean="0"/>
              <a:t>Commercial wireless mesh service provider, </a:t>
            </a:r>
            <a:r>
              <a:rPr lang="en-US" dirty="0" err="1" smtClean="0"/>
              <a:t>MadCity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hlinkClick r:id="rId3"/>
              </a:rPr>
              <a:t>http://www.madcitybroadband.com/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02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0732" y="2819401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8332" y="3810001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50932" y="3276601"/>
            <a:ext cx="1081087" cy="1081087"/>
          </a:xfrm>
          <a:prstGeom prst="rect">
            <a:avLst/>
          </a:prstGeom>
          <a:noFill/>
        </p:spPr>
      </p:pic>
      <p:pic>
        <p:nvPicPr>
          <p:cNvPr id="9" name="Picture 1053" descr="lapto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455732" y="5867401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loud"/>
          <p:cNvSpPr>
            <a:spLocks noChangeAspect="1" noEditPoints="1" noChangeArrowheads="1"/>
          </p:cNvSpPr>
          <p:nvPr/>
        </p:nvSpPr>
        <p:spPr bwMode="auto">
          <a:xfrm>
            <a:off x="7612644" y="1106489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Text Box 1041"/>
          <p:cNvSpPr txBox="1">
            <a:spLocks noChangeArrowheads="1"/>
          </p:cNvSpPr>
          <p:nvPr/>
        </p:nvSpPr>
        <p:spPr bwMode="auto">
          <a:xfrm>
            <a:off x="8028569" y="1717675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4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932" y="4495801"/>
            <a:ext cx="1081087" cy="1081087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5582228">
            <a:off x="7495755" y="3297825"/>
            <a:ext cx="822960" cy="822960"/>
            <a:chOff x="2120487" y="2298552"/>
            <a:chExt cx="822960" cy="822960"/>
          </a:xfrm>
        </p:grpSpPr>
        <p:sp>
          <p:nvSpPr>
            <p:cNvPr id="17" name="Arc 16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8" name="Arc 17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9" name="Arc 18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 rot="5582228">
            <a:off x="7821778" y="4282577"/>
            <a:ext cx="822960" cy="822960"/>
            <a:chOff x="2120487" y="2298552"/>
            <a:chExt cx="822960" cy="822960"/>
          </a:xfrm>
        </p:grpSpPr>
        <p:sp>
          <p:nvSpPr>
            <p:cNvPr id="21" name="Arc 20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2" name="Arc 21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 rot="5582228">
            <a:off x="8714954" y="4898024"/>
            <a:ext cx="822960" cy="822960"/>
            <a:chOff x="2120487" y="2298552"/>
            <a:chExt cx="822960" cy="822960"/>
          </a:xfrm>
        </p:grpSpPr>
        <p:sp>
          <p:nvSpPr>
            <p:cNvPr id="25" name="Arc 24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6" name="Arc 25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7" name="Arc 26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8555182" y="3266208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458198" y="427066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469581" y="500792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133610" y="6063836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299398" y="33399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99398" y="44587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81810" y="507811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8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1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Path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79473" cy="4351338"/>
          </a:xfrm>
        </p:spPr>
        <p:txBody>
          <a:bodyPr/>
          <a:lstStyle/>
          <a:p>
            <a:r>
              <a:rPr lang="en-US" dirty="0"/>
              <a:t>Measured the per second </a:t>
            </a:r>
            <a:r>
              <a:rPr lang="en-US" dirty="0" smtClean="0"/>
              <a:t>packet </a:t>
            </a:r>
            <a:r>
              <a:rPr lang="en-US" dirty="0"/>
              <a:t>receiving ratio at all rates as a vector</a:t>
            </a:r>
          </a:p>
          <a:p>
            <a:r>
              <a:rPr lang="en-US" dirty="0" smtClean="0"/>
              <a:t>Measured 10 seconds – 10 </a:t>
            </a:r>
            <a:r>
              <a:rPr lang="en-US" dirty="0"/>
              <a:t>vectors</a:t>
            </a:r>
          </a:p>
          <a:p>
            <a:r>
              <a:rPr lang="en-US" dirty="0"/>
              <a:t>Usually in no more than 3 clusters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757" y="1690688"/>
            <a:ext cx="4419600" cy="3048000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524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Path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 smtClean="0"/>
              <a:t>Our solution:</a:t>
            </a:r>
          </a:p>
          <a:p>
            <a:pPr lvl="1"/>
            <a:r>
              <a:rPr lang="en-US" dirty="0" smtClean="0"/>
              <a:t>Quantize link quality into 3 states per link</a:t>
            </a:r>
          </a:p>
          <a:p>
            <a:pPr lvl="1"/>
            <a:r>
              <a:rPr lang="en-US" dirty="0" smtClean="0"/>
              <a:t>Given any path, find the path cost when each link is in a particular state</a:t>
            </a:r>
          </a:p>
          <a:p>
            <a:pPr lvl="1"/>
            <a:r>
              <a:rPr lang="en-US" dirty="0" smtClean="0"/>
              <a:t>Use the weighted average the path costs in individual states as the actual path cost</a:t>
            </a:r>
          </a:p>
          <a:p>
            <a:pPr lvl="1"/>
            <a:r>
              <a:rPr lang="en-US" dirty="0" smtClean="0"/>
              <a:t>Given the path cost, run a </a:t>
            </a:r>
            <a:r>
              <a:rPr lang="en-US" dirty="0"/>
              <a:t>simple </a:t>
            </a:r>
            <a:r>
              <a:rPr lang="en-US" dirty="0" err="1"/>
              <a:t>Dijkstra</a:t>
            </a:r>
            <a:r>
              <a:rPr lang="en-US" dirty="0" smtClean="0"/>
              <a:t>-like algorithm 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416200" y="4592920"/>
            <a:ext cx="6186488" cy="995288"/>
            <a:chOff x="1593276" y="4574238"/>
            <a:chExt cx="6186488" cy="995288"/>
          </a:xfrm>
        </p:grpSpPr>
        <p:sp>
          <p:nvSpPr>
            <p:cNvPr id="13" name="Rectangle 12"/>
            <p:cNvSpPr/>
            <p:nvPr/>
          </p:nvSpPr>
          <p:spPr>
            <a:xfrm>
              <a:off x="5929741" y="4785133"/>
              <a:ext cx="1326577" cy="77053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88327" y="5056909"/>
              <a:ext cx="2327564" cy="49876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24545" y="5306291"/>
              <a:ext cx="1163782" cy="2493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593276" y="4785138"/>
              <a:ext cx="831269" cy="77053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593276" y="4574238"/>
              <a:ext cx="6186488" cy="995288"/>
              <a:chOff x="1801093" y="4962168"/>
              <a:chExt cx="6186488" cy="995288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flipH="1" flipV="1">
                <a:off x="1801093" y="4962168"/>
                <a:ext cx="13855" cy="9952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>
                <a:off x="1828802" y="5943601"/>
                <a:ext cx="615877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Freeform 7"/>
              <p:cNvSpPr/>
              <p:nvPr/>
            </p:nvSpPr>
            <p:spPr>
              <a:xfrm>
                <a:off x="1814948" y="5173068"/>
                <a:ext cx="5943600" cy="689026"/>
              </a:xfrm>
              <a:custGeom>
                <a:avLst/>
                <a:gdLst>
                  <a:gd name="connsiteX0" fmla="*/ 0 w 5943600"/>
                  <a:gd name="connsiteY0" fmla="*/ 299478 h 689026"/>
                  <a:gd name="connsiteX1" fmla="*/ 235527 w 5943600"/>
                  <a:gd name="connsiteY1" fmla="*/ 202496 h 689026"/>
                  <a:gd name="connsiteX2" fmla="*/ 401781 w 5943600"/>
                  <a:gd name="connsiteY2" fmla="*/ 230205 h 689026"/>
                  <a:gd name="connsiteX3" fmla="*/ 706581 w 5943600"/>
                  <a:gd name="connsiteY3" fmla="*/ 382605 h 689026"/>
                  <a:gd name="connsiteX4" fmla="*/ 900545 w 5943600"/>
                  <a:gd name="connsiteY4" fmla="*/ 576569 h 689026"/>
                  <a:gd name="connsiteX5" fmla="*/ 1246909 w 5943600"/>
                  <a:gd name="connsiteY5" fmla="*/ 687405 h 689026"/>
                  <a:gd name="connsiteX6" fmla="*/ 1925781 w 5943600"/>
                  <a:gd name="connsiteY6" fmla="*/ 618133 h 689026"/>
                  <a:gd name="connsiteX7" fmla="*/ 2424545 w 5943600"/>
                  <a:gd name="connsiteY7" fmla="*/ 313333 h 689026"/>
                  <a:gd name="connsiteX8" fmla="*/ 2687781 w 5943600"/>
                  <a:gd name="connsiteY8" fmla="*/ 341042 h 689026"/>
                  <a:gd name="connsiteX9" fmla="*/ 3103418 w 5943600"/>
                  <a:gd name="connsiteY9" fmla="*/ 535005 h 689026"/>
                  <a:gd name="connsiteX10" fmla="*/ 3477490 w 5943600"/>
                  <a:gd name="connsiteY10" fmla="*/ 410314 h 689026"/>
                  <a:gd name="connsiteX11" fmla="*/ 4003963 w 5943600"/>
                  <a:gd name="connsiteY11" fmla="*/ 479587 h 689026"/>
                  <a:gd name="connsiteX12" fmla="*/ 4627418 w 5943600"/>
                  <a:gd name="connsiteY12" fmla="*/ 63951 h 689026"/>
                  <a:gd name="connsiteX13" fmla="*/ 5472545 w 5943600"/>
                  <a:gd name="connsiteY13" fmla="*/ 50096 h 689026"/>
                  <a:gd name="connsiteX14" fmla="*/ 5943600 w 5943600"/>
                  <a:gd name="connsiteY14" fmla="*/ 535005 h 689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943600" h="689026">
                    <a:moveTo>
                      <a:pt x="0" y="299478"/>
                    </a:moveTo>
                    <a:cubicBezTo>
                      <a:pt x="84282" y="256759"/>
                      <a:pt x="168564" y="214041"/>
                      <a:pt x="235527" y="202496"/>
                    </a:cubicBezTo>
                    <a:cubicBezTo>
                      <a:pt x="302490" y="190951"/>
                      <a:pt x="323272" y="200187"/>
                      <a:pt x="401781" y="230205"/>
                    </a:cubicBezTo>
                    <a:cubicBezTo>
                      <a:pt x="480290" y="260223"/>
                      <a:pt x="623454" y="324878"/>
                      <a:pt x="706581" y="382605"/>
                    </a:cubicBezTo>
                    <a:cubicBezTo>
                      <a:pt x="789708" y="440332"/>
                      <a:pt x="810490" y="525769"/>
                      <a:pt x="900545" y="576569"/>
                    </a:cubicBezTo>
                    <a:cubicBezTo>
                      <a:pt x="990600" y="627369"/>
                      <a:pt x="1076036" y="680478"/>
                      <a:pt x="1246909" y="687405"/>
                    </a:cubicBezTo>
                    <a:cubicBezTo>
                      <a:pt x="1417782" y="694332"/>
                      <a:pt x="1729508" y="680478"/>
                      <a:pt x="1925781" y="618133"/>
                    </a:cubicBezTo>
                    <a:cubicBezTo>
                      <a:pt x="2122054" y="555788"/>
                      <a:pt x="2297545" y="359515"/>
                      <a:pt x="2424545" y="313333"/>
                    </a:cubicBezTo>
                    <a:cubicBezTo>
                      <a:pt x="2551545" y="267151"/>
                      <a:pt x="2574636" y="304097"/>
                      <a:pt x="2687781" y="341042"/>
                    </a:cubicBezTo>
                    <a:cubicBezTo>
                      <a:pt x="2800926" y="377987"/>
                      <a:pt x="2971800" y="523460"/>
                      <a:pt x="3103418" y="535005"/>
                    </a:cubicBezTo>
                    <a:cubicBezTo>
                      <a:pt x="3235036" y="546550"/>
                      <a:pt x="3327399" y="419550"/>
                      <a:pt x="3477490" y="410314"/>
                    </a:cubicBezTo>
                    <a:cubicBezTo>
                      <a:pt x="3627581" y="401078"/>
                      <a:pt x="3812308" y="537314"/>
                      <a:pt x="4003963" y="479587"/>
                    </a:cubicBezTo>
                    <a:cubicBezTo>
                      <a:pt x="4195618" y="421860"/>
                      <a:pt x="4382654" y="135533"/>
                      <a:pt x="4627418" y="63951"/>
                    </a:cubicBezTo>
                    <a:cubicBezTo>
                      <a:pt x="4872182" y="-7631"/>
                      <a:pt x="5253181" y="-28413"/>
                      <a:pt x="5472545" y="50096"/>
                    </a:cubicBezTo>
                    <a:cubicBezTo>
                      <a:pt x="5691909" y="128605"/>
                      <a:pt x="5943600" y="535005"/>
                      <a:pt x="5943600" y="535005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070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Rate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 needs a new rate selection algorithm because packet can be received by more than one node, thus should adapt to the conditions of multiple links</a:t>
            </a:r>
          </a:p>
          <a:p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528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Rate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48745" cy="4866120"/>
          </a:xfrm>
        </p:spPr>
        <p:txBody>
          <a:bodyPr>
            <a:normAutofit/>
          </a:bodyPr>
          <a:lstStyle/>
          <a:p>
            <a:r>
              <a:rPr lang="en-US" dirty="0" smtClean="0"/>
              <a:t>POR rate selection at high level, probe based:</a:t>
            </a:r>
          </a:p>
          <a:p>
            <a:pPr lvl="1"/>
            <a:r>
              <a:rPr lang="en-US" dirty="0" smtClean="0"/>
              <a:t>A node sends small probe packets at candidate rates </a:t>
            </a:r>
          </a:p>
          <a:p>
            <a:pPr lvl="2"/>
            <a:r>
              <a:rPr lang="en-US" dirty="0"/>
              <a:t>Probes are sent in a batch, 20 probes a batch</a:t>
            </a:r>
          </a:p>
          <a:p>
            <a:pPr lvl="1"/>
            <a:r>
              <a:rPr lang="en-US" dirty="0" smtClean="0"/>
              <a:t>All neighbors measure the loss ratio and report back in special feedbacks</a:t>
            </a:r>
          </a:p>
          <a:p>
            <a:pPr lvl="2"/>
            <a:r>
              <a:rPr lang="en-US" dirty="0" smtClean="0"/>
              <a:t>Measurement is based on sequence numbers, no feedback interpreted as </a:t>
            </a:r>
            <a:r>
              <a:rPr lang="en-US" dirty="0" err="1" smtClean="0"/>
              <a:t>nonoperative</a:t>
            </a:r>
            <a:r>
              <a:rPr lang="en-US" dirty="0" smtClean="0"/>
              <a:t> rate</a:t>
            </a:r>
          </a:p>
          <a:p>
            <a:pPr lvl="1"/>
            <a:r>
              <a:rPr lang="en-US" dirty="0" smtClean="0"/>
              <a:t>A node selects a rate based on the feedbacks which minimizes the instantaneous path cost</a:t>
            </a:r>
          </a:p>
          <a:p>
            <a:pPr lvl="2"/>
            <a:endParaRPr lang="en-US" dirty="0"/>
          </a:p>
        </p:txBody>
      </p:sp>
      <p:pic>
        <p:nvPicPr>
          <p:cNvPr id="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48688" y="2509694"/>
            <a:ext cx="1081087" cy="1081087"/>
          </a:xfrm>
          <a:prstGeom prst="rect">
            <a:avLst/>
          </a:prstGeom>
          <a:noFill/>
        </p:spPr>
      </p:pic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3114" y="3507437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8888" y="2966894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53688" y="5557694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8610600" y="796782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ext Box 1041"/>
          <p:cNvSpPr txBox="1">
            <a:spLocks noChangeArrowheads="1"/>
          </p:cNvSpPr>
          <p:nvPr/>
        </p:nvSpPr>
        <p:spPr bwMode="auto">
          <a:xfrm>
            <a:off x="9026525" y="1407968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0" name="Line 1049"/>
          <p:cNvSpPr>
            <a:spLocks noChangeShapeType="1"/>
          </p:cNvSpPr>
          <p:nvPr/>
        </p:nvSpPr>
        <p:spPr bwMode="auto">
          <a:xfrm flipH="1">
            <a:off x="9210675" y="2558906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1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86888" y="4186094"/>
            <a:ext cx="1081087" cy="1081087"/>
          </a:xfrm>
          <a:prstGeom prst="rect">
            <a:avLst/>
          </a:prstGeom>
          <a:noFill/>
        </p:spPr>
      </p:pic>
      <p:grpSp>
        <p:nvGrpSpPr>
          <p:cNvPr id="14" name="Group 15"/>
          <p:cNvGrpSpPr/>
          <p:nvPr/>
        </p:nvGrpSpPr>
        <p:grpSpPr>
          <a:xfrm rot="5582228">
            <a:off x="7662939" y="3203797"/>
            <a:ext cx="822960" cy="822960"/>
            <a:chOff x="2120487" y="2298552"/>
            <a:chExt cx="822960" cy="822960"/>
          </a:xfrm>
          <a:scene3d>
            <a:camera prst="orthographicFront">
              <a:rot lat="0" lon="0" rev="13800000"/>
            </a:camera>
            <a:lightRig rig="threePt" dir="t"/>
          </a:scene3d>
        </p:grpSpPr>
        <p:sp>
          <p:nvSpPr>
            <p:cNvPr id="15" name="Arc 14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6" name="Arc 15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" name="Arc 16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8" name="Group 15"/>
          <p:cNvGrpSpPr/>
          <p:nvPr/>
        </p:nvGrpSpPr>
        <p:grpSpPr>
          <a:xfrm rot="5582228">
            <a:off x="9173988" y="3203798"/>
            <a:ext cx="822960" cy="822960"/>
            <a:chOff x="2120487" y="2298552"/>
            <a:chExt cx="822960" cy="822960"/>
          </a:xfrm>
          <a:scene3d>
            <a:camera prst="orthographicFront">
              <a:rot lat="0" lon="0" rev="3000000"/>
            </a:camera>
            <a:lightRig rig="threePt" dir="t"/>
          </a:scene3d>
        </p:grpSpPr>
        <p:sp>
          <p:nvSpPr>
            <p:cNvPr id="19" name="Arc 18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0" name="Arc 19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1" name="Arc 20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Line 1049"/>
          <p:cNvSpPr>
            <a:spLocks noChangeShapeType="1"/>
          </p:cNvSpPr>
          <p:nvPr/>
        </p:nvSpPr>
        <p:spPr bwMode="auto">
          <a:xfrm flipH="1">
            <a:off x="9210243" y="2567275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296922" y="3038635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296922" y="415741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79334" y="477678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 – Rate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661072" cy="4351338"/>
          </a:xfrm>
        </p:spPr>
        <p:txBody>
          <a:bodyPr/>
          <a:lstStyle/>
          <a:p>
            <a:r>
              <a:rPr lang="en-US" dirty="0" smtClean="0"/>
              <a:t>To limit the probing overhead:</a:t>
            </a:r>
          </a:p>
          <a:p>
            <a:pPr lvl="1"/>
            <a:r>
              <a:rPr lang="en-US" dirty="0" smtClean="0"/>
              <a:t>Only up to 3 rates are probed at a time</a:t>
            </a:r>
          </a:p>
          <a:p>
            <a:pPr lvl="1"/>
            <a:r>
              <a:rPr lang="en-US" dirty="0"/>
              <a:t>Rates probed will have a 2-second hiatus</a:t>
            </a:r>
          </a:p>
          <a:p>
            <a:pPr lvl="1"/>
            <a:r>
              <a:rPr lang="en-US" dirty="0" smtClean="0"/>
              <a:t>If more rates have the potential to be better than the current rate, the lowest 3 are probed </a:t>
            </a:r>
          </a:p>
          <a:p>
            <a:r>
              <a:rPr lang="en-US" dirty="0" smtClean="0"/>
              <a:t>Can argue that:</a:t>
            </a:r>
          </a:p>
          <a:p>
            <a:pPr lvl="1"/>
            <a:r>
              <a:rPr lang="en-US" dirty="0" smtClean="0"/>
              <a:t>If channel becomes worse, will switch to lower rates quickly</a:t>
            </a:r>
          </a:p>
          <a:p>
            <a:pPr lvl="1"/>
            <a:r>
              <a:rPr lang="en-US" dirty="0" smtClean="0"/>
              <a:t>If channel becomes better, will switch to higher rates after maximum 2 seconds </a:t>
            </a:r>
          </a:p>
          <a:p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90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implemented POR in the Click modular routing in C++</a:t>
            </a:r>
          </a:p>
          <a:p>
            <a:r>
              <a:rPr lang="en-US" dirty="0" smtClean="0"/>
              <a:t>We evaluated POR for </a:t>
            </a:r>
          </a:p>
          <a:p>
            <a:pPr lvl="1"/>
            <a:r>
              <a:rPr lang="en-US" dirty="0" smtClean="0"/>
              <a:t>Single flow UDP</a:t>
            </a:r>
          </a:p>
          <a:p>
            <a:pPr lvl="1"/>
            <a:r>
              <a:rPr lang="en-US" dirty="0" smtClean="0"/>
              <a:t>Multiple flow UDP</a:t>
            </a:r>
          </a:p>
          <a:p>
            <a:pPr lvl="1"/>
            <a:r>
              <a:rPr lang="en-US" dirty="0" smtClean="0"/>
              <a:t>TCP</a:t>
            </a:r>
          </a:p>
          <a:p>
            <a:r>
              <a:rPr lang="en-US" dirty="0" smtClean="0"/>
              <a:t>We compared POR with </a:t>
            </a:r>
          </a:p>
          <a:p>
            <a:pPr lvl="1"/>
            <a:r>
              <a:rPr lang="en-US" dirty="0" smtClean="0"/>
              <a:t>MORE</a:t>
            </a:r>
          </a:p>
          <a:p>
            <a:pPr lvl="1"/>
            <a:r>
              <a:rPr lang="en-US" dirty="0" smtClean="0"/>
              <a:t>SPP</a:t>
            </a:r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25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Flow UDP: Experiment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78163" cy="4351338"/>
          </a:xfrm>
        </p:spPr>
        <p:txBody>
          <a:bodyPr/>
          <a:lstStyle/>
          <a:p>
            <a:r>
              <a:rPr lang="en-US" dirty="0" smtClean="0"/>
              <a:t>We deploy a 16-node </a:t>
            </a:r>
            <a:r>
              <a:rPr lang="en-US" dirty="0" err="1" smtClean="0"/>
              <a:t>testbed</a:t>
            </a:r>
            <a:endParaRPr lang="en-US" dirty="0" smtClean="0"/>
          </a:p>
          <a:p>
            <a:pPr lvl="1"/>
            <a:r>
              <a:rPr lang="en-US" dirty="0" smtClean="0"/>
              <a:t>Each node is a laptop computer with the Cisco </a:t>
            </a:r>
            <a:r>
              <a:rPr lang="en-US" dirty="0" err="1" smtClean="0"/>
              <a:t>Aironet</a:t>
            </a:r>
            <a:r>
              <a:rPr lang="en-US" dirty="0" smtClean="0"/>
              <a:t> wireless card</a:t>
            </a:r>
          </a:p>
          <a:p>
            <a:pPr lvl="1"/>
            <a:r>
              <a:rPr lang="en-US" dirty="0" smtClean="0"/>
              <a:t>Operates on 5 GHz band</a:t>
            </a:r>
          </a:p>
          <a:p>
            <a:pPr lvl="1"/>
            <a:r>
              <a:rPr lang="en-US" dirty="0" smtClean="0"/>
              <a:t>Use minimum transmission power and 24 Mbps or higher to create multi-hop network</a:t>
            </a:r>
          </a:p>
          <a:p>
            <a:pPr lvl="1"/>
            <a:r>
              <a:rPr lang="en-US" dirty="0" smtClean="0"/>
              <a:t>SPP: Enable auto rate on links</a:t>
            </a:r>
          </a:p>
          <a:p>
            <a:pPr lvl="1"/>
            <a:r>
              <a:rPr lang="en-US" dirty="0" smtClean="0"/>
              <a:t>MORE: Use 24 Mbps because MORE does not support multiple rate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2" y="1758950"/>
            <a:ext cx="4686300" cy="1971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363" y="4001294"/>
            <a:ext cx="4933950" cy="2028825"/>
          </a:xfrm>
          <a:prstGeom prst="rect">
            <a:avLst/>
          </a:prstGeom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985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Flow UDP: </a:t>
            </a: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49536" cy="4351338"/>
          </a:xfrm>
        </p:spPr>
        <p:txBody>
          <a:bodyPr/>
          <a:lstStyle/>
          <a:p>
            <a:r>
              <a:rPr lang="en-US" dirty="0" smtClean="0"/>
              <a:t>Scatter plots show POR outperforms SPP and MORE in most cases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6" y="1690688"/>
            <a:ext cx="3852430" cy="23098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386" y="4034273"/>
            <a:ext cx="3895694" cy="2371292"/>
          </a:xfrm>
          <a:prstGeom prst="rect">
            <a:avLst/>
          </a:prstGeom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884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Flow UDP: </a:t>
            </a:r>
            <a:r>
              <a:rPr lang="en-US" dirty="0" smtClean="0"/>
              <a:t>Gain Analysis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08073" cy="4351338"/>
          </a:xfrm>
        </p:spPr>
        <p:txBody>
          <a:bodyPr/>
          <a:lstStyle/>
          <a:p>
            <a:r>
              <a:rPr lang="en-US" dirty="0" smtClean="0"/>
              <a:t>POR24: fixing POR rate also at 24 Mbps</a:t>
            </a:r>
          </a:p>
          <a:p>
            <a:r>
              <a:rPr lang="en-US" dirty="0" smtClean="0"/>
              <a:t>Observations:</a:t>
            </a:r>
          </a:p>
          <a:p>
            <a:pPr lvl="1"/>
            <a:r>
              <a:rPr lang="en-US" dirty="0" smtClean="0"/>
              <a:t>POR can efficiently exploit multiple rates, as POR is significantly better than POR24</a:t>
            </a:r>
          </a:p>
          <a:p>
            <a:pPr lvl="1"/>
            <a:r>
              <a:rPr lang="en-US" dirty="0" smtClean="0"/>
              <a:t>POR has efficient packet forwarding, as POR24 is still better than MORE24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273" y="1734482"/>
            <a:ext cx="4543425" cy="3200400"/>
          </a:xfrm>
          <a:prstGeom prst="rect">
            <a:avLst/>
          </a:prstGeom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048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Flow UDP: </a:t>
            </a:r>
            <a:r>
              <a:rPr lang="en-US" dirty="0" smtClean="0"/>
              <a:t>Gain Analysis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74327" cy="4351338"/>
          </a:xfrm>
        </p:spPr>
        <p:txBody>
          <a:bodyPr/>
          <a:lstStyle/>
          <a:p>
            <a:r>
              <a:rPr lang="en-US" dirty="0" err="1" smtClean="0"/>
              <a:t>cpPOR</a:t>
            </a:r>
            <a:r>
              <a:rPr lang="en-US" dirty="0" smtClean="0"/>
              <a:t>: disable partial packets</a:t>
            </a:r>
          </a:p>
          <a:p>
            <a:r>
              <a:rPr lang="en-US" dirty="0" smtClean="0"/>
              <a:t>Observation:</a:t>
            </a:r>
          </a:p>
          <a:p>
            <a:pPr lvl="1"/>
            <a:r>
              <a:rPr lang="en-US" dirty="0" smtClean="0"/>
              <a:t>POR efficiently exploits partial packets, as evident from the gain of POR over </a:t>
            </a:r>
            <a:r>
              <a:rPr lang="en-US" dirty="0" err="1" smtClean="0"/>
              <a:t>cpPOR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691" y="1690688"/>
            <a:ext cx="4505325" cy="3124200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52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Protocols and Opportunistic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4898"/>
            <a:ext cx="5926282" cy="4351338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Opportunistic Routing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Packets may be overheard by downstream nodes 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Can reduce the number of packet transmissions </a:t>
            </a:r>
          </a:p>
          <a:p>
            <a:pPr marL="228600" lvl="1">
              <a:spcBef>
                <a:spcPts val="1000"/>
              </a:spcBef>
            </a:pPr>
            <a:r>
              <a:rPr lang="en-US" dirty="0" err="1" smtClean="0"/>
              <a:t>ExOR</a:t>
            </a:r>
            <a:r>
              <a:rPr lang="en-US" dirty="0" smtClean="0"/>
              <a:t> [</a:t>
            </a:r>
            <a:r>
              <a:rPr lang="en-US" dirty="0" err="1" smtClean="0"/>
              <a:t>Sigcomm</a:t>
            </a:r>
            <a:r>
              <a:rPr lang="en-US" dirty="0" smtClean="0"/>
              <a:t> 2004], MORE [</a:t>
            </a:r>
            <a:r>
              <a:rPr lang="en-US" dirty="0" err="1" smtClean="0"/>
              <a:t>Sigcomm</a:t>
            </a:r>
            <a:r>
              <a:rPr lang="en-US" dirty="0" smtClean="0"/>
              <a:t> 2007],  MIXIT [</a:t>
            </a:r>
            <a:r>
              <a:rPr lang="en-US" dirty="0" err="1" smtClean="0"/>
              <a:t>Sigcomm</a:t>
            </a:r>
            <a:r>
              <a:rPr lang="en-US" dirty="0" smtClean="0"/>
              <a:t> 2008], </a:t>
            </a:r>
            <a:r>
              <a:rPr lang="en-US" dirty="0" err="1" smtClean="0"/>
              <a:t>Crelay</a:t>
            </a:r>
            <a:r>
              <a:rPr lang="en-US" dirty="0" smtClean="0"/>
              <a:t> [</a:t>
            </a:r>
            <a:r>
              <a:rPr lang="en-US" dirty="0" err="1" smtClean="0"/>
              <a:t>Globecom</a:t>
            </a:r>
            <a:r>
              <a:rPr lang="en-US" dirty="0" smtClean="0"/>
              <a:t> 2012]</a:t>
            </a:r>
          </a:p>
          <a:p>
            <a:endParaRPr lang="en-US" dirty="0"/>
          </a:p>
        </p:txBody>
      </p:sp>
      <p:pic>
        <p:nvPicPr>
          <p:cNvPr id="22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732" y="2819401"/>
            <a:ext cx="1081087" cy="1081087"/>
          </a:xfrm>
          <a:prstGeom prst="rect">
            <a:avLst/>
          </a:prstGeom>
          <a:noFill/>
        </p:spPr>
      </p:pic>
      <p:pic>
        <p:nvPicPr>
          <p:cNvPr id="23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332" y="3810001"/>
            <a:ext cx="1081087" cy="1081087"/>
          </a:xfrm>
          <a:prstGeom prst="rect">
            <a:avLst/>
          </a:prstGeom>
          <a:noFill/>
        </p:spPr>
      </p:pic>
      <p:pic>
        <p:nvPicPr>
          <p:cNvPr id="2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0932" y="3276601"/>
            <a:ext cx="1081087" cy="1081087"/>
          </a:xfrm>
          <a:prstGeom prst="rect">
            <a:avLst/>
          </a:prstGeom>
          <a:noFill/>
        </p:spPr>
      </p:pic>
      <p:pic>
        <p:nvPicPr>
          <p:cNvPr id="25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55732" y="5867401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Cloud"/>
          <p:cNvSpPr>
            <a:spLocks noChangeAspect="1" noEditPoints="1" noChangeArrowheads="1"/>
          </p:cNvSpPr>
          <p:nvPr/>
        </p:nvSpPr>
        <p:spPr bwMode="auto">
          <a:xfrm>
            <a:off x="7612644" y="1106489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Text Box 1041"/>
          <p:cNvSpPr txBox="1">
            <a:spLocks noChangeArrowheads="1"/>
          </p:cNvSpPr>
          <p:nvPr/>
        </p:nvSpPr>
        <p:spPr bwMode="auto">
          <a:xfrm>
            <a:off x="8028569" y="1717675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28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29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932" y="4495801"/>
            <a:ext cx="1081087" cy="1081087"/>
          </a:xfrm>
          <a:prstGeom prst="rect">
            <a:avLst/>
          </a:prstGeom>
          <a:noFill/>
        </p:spPr>
      </p:pic>
      <p:grpSp>
        <p:nvGrpSpPr>
          <p:cNvPr id="30" name="Group 29"/>
          <p:cNvGrpSpPr/>
          <p:nvPr/>
        </p:nvGrpSpPr>
        <p:grpSpPr>
          <a:xfrm rot="5582228">
            <a:off x="7495755" y="3297825"/>
            <a:ext cx="822960" cy="822960"/>
            <a:chOff x="2120487" y="2298552"/>
            <a:chExt cx="822960" cy="822960"/>
          </a:xfrm>
        </p:grpSpPr>
        <p:sp>
          <p:nvSpPr>
            <p:cNvPr id="31" name="Arc 30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7" name="Arc 36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8" name="Arc 37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3" name="Group 42"/>
          <p:cNvGrpSpPr/>
          <p:nvPr/>
        </p:nvGrpSpPr>
        <p:grpSpPr>
          <a:xfrm rot="5582228">
            <a:off x="8701789" y="4912311"/>
            <a:ext cx="822960" cy="822960"/>
            <a:chOff x="2120487" y="2298552"/>
            <a:chExt cx="822960" cy="822960"/>
          </a:xfrm>
        </p:grpSpPr>
        <p:sp>
          <p:nvSpPr>
            <p:cNvPr id="44" name="Arc 43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5" name="Arc 44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6" name="Arc 45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8555182" y="3266208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458198" y="427066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9469581" y="500792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0133610" y="6063836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298345" y="4495801"/>
            <a:ext cx="3159853" cy="1265753"/>
            <a:chOff x="5298345" y="4495801"/>
            <a:chExt cx="3159853" cy="1265753"/>
          </a:xfrm>
        </p:grpSpPr>
        <p:grpSp>
          <p:nvGrpSpPr>
            <p:cNvPr id="10" name="Group 9"/>
            <p:cNvGrpSpPr/>
            <p:nvPr/>
          </p:nvGrpSpPr>
          <p:grpSpPr>
            <a:xfrm>
              <a:off x="5999018" y="4495801"/>
              <a:ext cx="2459180" cy="895522"/>
              <a:chOff x="5999018" y="4495801"/>
              <a:chExt cx="2459180" cy="895522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5999018" y="4495801"/>
                <a:ext cx="1613626" cy="895522"/>
              </a:xfrm>
              <a:prstGeom prst="straightConnector1">
                <a:avLst/>
              </a:prstGeom>
              <a:ln w="34925"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6026727" y="5160322"/>
                <a:ext cx="2431471" cy="231001"/>
              </a:xfrm>
              <a:prstGeom prst="straightConnector1">
                <a:avLst/>
              </a:prstGeom>
              <a:ln w="34925"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5298345" y="5392222"/>
              <a:ext cx="15953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92D050"/>
                  </a:solidFill>
                  <a:latin typeface="Arial Black" panose="020B0A04020102020204" pitchFamily="34" charset="0"/>
                </a:rPr>
                <a:t>Both got it!</a:t>
              </a:r>
              <a:endParaRPr lang="en-US" dirty="0">
                <a:solidFill>
                  <a:srgbClr val="92D050"/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3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299398" y="33399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299398" y="44587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181810" y="507811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7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Flow UDP: </a:t>
            </a:r>
            <a:r>
              <a:rPr lang="en-US" dirty="0" smtClean="0"/>
              <a:t>Gain Analysis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0091" cy="4351338"/>
          </a:xfrm>
        </p:spPr>
        <p:txBody>
          <a:bodyPr/>
          <a:lstStyle/>
          <a:p>
            <a:r>
              <a:rPr lang="en-US" dirty="0" smtClean="0"/>
              <a:t>POR_M: assume links have only one state</a:t>
            </a:r>
          </a:p>
          <a:p>
            <a:r>
              <a:rPr lang="en-US" dirty="0" smtClean="0"/>
              <a:t>Observation:</a:t>
            </a:r>
          </a:p>
          <a:p>
            <a:pPr lvl="1"/>
            <a:r>
              <a:rPr lang="en-US" dirty="0"/>
              <a:t>when </a:t>
            </a:r>
            <a:r>
              <a:rPr lang="en-US" dirty="0" smtClean="0"/>
              <a:t>the throughput </a:t>
            </a:r>
            <a:r>
              <a:rPr lang="en-US" dirty="0"/>
              <a:t>is high or low, POR_M performs similar as POR; in </a:t>
            </a:r>
            <a:r>
              <a:rPr lang="en-US" dirty="0" smtClean="0"/>
              <a:t>between, POR </a:t>
            </a:r>
            <a:r>
              <a:rPr lang="en-US" dirty="0"/>
              <a:t>achieves higher throughput than </a:t>
            </a:r>
            <a:r>
              <a:rPr lang="en-US" dirty="0" smtClean="0"/>
              <a:t>POR_M</a:t>
            </a:r>
          </a:p>
          <a:p>
            <a:pPr lvl="1"/>
            <a:r>
              <a:rPr lang="en-US" dirty="0" smtClean="0"/>
              <a:t>Mediocre links have more states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9934" y="1690688"/>
            <a:ext cx="4629150" cy="3133725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789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Flow UDP</a:t>
            </a:r>
            <a:r>
              <a:rPr lang="en-US" dirty="0" smtClean="0"/>
              <a:t>: Various Aspects of POR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0091" cy="4351338"/>
          </a:xfrm>
        </p:spPr>
        <p:txBody>
          <a:bodyPr/>
          <a:lstStyle/>
          <a:p>
            <a:r>
              <a:rPr lang="en-US" dirty="0" smtClean="0"/>
              <a:t>Overhead</a:t>
            </a:r>
          </a:p>
          <a:p>
            <a:pPr lvl="1"/>
            <a:r>
              <a:rPr lang="en-US" dirty="0" smtClean="0"/>
              <a:t>Includes feedbacks, probe packets, block checksums</a:t>
            </a:r>
          </a:p>
          <a:p>
            <a:pPr lvl="1"/>
            <a:r>
              <a:rPr lang="en-US" dirty="0" smtClean="0"/>
              <a:t>Reasonably low, median around 10%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8773" y="1825625"/>
            <a:ext cx="4429125" cy="3000375"/>
          </a:xfrm>
          <a:prstGeom prst="rect">
            <a:avLst/>
          </a:prstGeom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4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Flow UDP</a:t>
            </a:r>
            <a:r>
              <a:rPr lang="en-US" dirty="0" smtClean="0"/>
              <a:t>: Various Aspects of POR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0091" cy="4351338"/>
          </a:xfrm>
        </p:spPr>
        <p:txBody>
          <a:bodyPr/>
          <a:lstStyle/>
          <a:p>
            <a:r>
              <a:rPr lang="en-US" dirty="0" smtClean="0"/>
              <a:t>Duplicate data</a:t>
            </a:r>
          </a:p>
          <a:p>
            <a:pPr lvl="1"/>
            <a:r>
              <a:rPr lang="en-US" dirty="0" smtClean="0"/>
              <a:t>An upstream node send data when the downstream node has already received it</a:t>
            </a:r>
          </a:p>
          <a:p>
            <a:pPr lvl="1"/>
            <a:r>
              <a:rPr lang="en-US" dirty="0" smtClean="0"/>
              <a:t>A good metric for an OR protocol</a:t>
            </a:r>
          </a:p>
          <a:p>
            <a:pPr lvl="1"/>
            <a:r>
              <a:rPr lang="en-US" dirty="0" smtClean="0"/>
              <a:t>Reasonably low, median around 3%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753" y="1825625"/>
            <a:ext cx="4486275" cy="3028950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14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Flow UDP</a:t>
            </a:r>
            <a:r>
              <a:rPr lang="en-US" dirty="0" smtClean="0"/>
              <a:t>: Various Aspects of POR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0091" cy="4351338"/>
          </a:xfrm>
        </p:spPr>
        <p:txBody>
          <a:bodyPr/>
          <a:lstStyle/>
          <a:p>
            <a:r>
              <a:rPr lang="en-US" dirty="0" smtClean="0"/>
              <a:t>Packet loss </a:t>
            </a:r>
            <a:r>
              <a:rPr lang="en-US" dirty="0"/>
              <a:t>r</a:t>
            </a:r>
            <a:r>
              <a:rPr lang="en-US" dirty="0" smtClean="0"/>
              <a:t>atio</a:t>
            </a:r>
          </a:p>
          <a:p>
            <a:pPr lvl="1"/>
            <a:r>
              <a:rPr lang="en-US" dirty="0" smtClean="0"/>
              <a:t>Small for 2 hop or 3 hop paths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5209" y="1825625"/>
            <a:ext cx="4495800" cy="3009900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68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Flow UDP</a:t>
            </a:r>
            <a:r>
              <a:rPr lang="en-US" dirty="0" smtClean="0"/>
              <a:t>: Various Aspects of POR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0091" cy="4351338"/>
          </a:xfrm>
        </p:spPr>
        <p:txBody>
          <a:bodyPr/>
          <a:lstStyle/>
          <a:p>
            <a:r>
              <a:rPr lang="en-US" dirty="0" smtClean="0"/>
              <a:t>Delay</a:t>
            </a:r>
          </a:p>
          <a:p>
            <a:pPr lvl="1"/>
            <a:r>
              <a:rPr lang="en-US" dirty="0"/>
              <a:t>typically around 100 </a:t>
            </a:r>
            <a:r>
              <a:rPr lang="en-US" dirty="0" err="1"/>
              <a:t>ms</a:t>
            </a:r>
            <a:r>
              <a:rPr lang="en-US" dirty="0"/>
              <a:t> and the variance </a:t>
            </a:r>
            <a:r>
              <a:rPr lang="en-US" dirty="0" smtClean="0"/>
              <a:t>is reasonably </a:t>
            </a:r>
            <a:r>
              <a:rPr lang="en-US" dirty="0"/>
              <a:t>small for short paths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5" y="1690688"/>
            <a:ext cx="4638675" cy="3171825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227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Flow UDP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9409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POR can support multiple flows</a:t>
            </a:r>
          </a:p>
          <a:p>
            <a:r>
              <a:rPr lang="en-US" dirty="0" smtClean="0"/>
              <a:t>Compare with SPP as the MORE implementation online does not support multiple flows</a:t>
            </a:r>
          </a:p>
          <a:p>
            <a:r>
              <a:rPr lang="en-US" dirty="0" smtClean="0"/>
              <a:t>Multiple flows performance depends on </a:t>
            </a:r>
            <a:r>
              <a:rPr lang="en-US" dirty="0"/>
              <a:t>many issues out of the scope of this work, such as </a:t>
            </a:r>
            <a:r>
              <a:rPr lang="en-US" dirty="0" smtClean="0"/>
              <a:t>network-wide</a:t>
            </a:r>
            <a:r>
              <a:rPr lang="en-US" dirty="0"/>
              <a:t> </a:t>
            </a:r>
            <a:r>
              <a:rPr lang="en-US" dirty="0" smtClean="0"/>
              <a:t>load-balancing</a:t>
            </a:r>
          </a:p>
          <a:p>
            <a:r>
              <a:rPr lang="en-US" dirty="0"/>
              <a:t>S</a:t>
            </a:r>
            <a:r>
              <a:rPr lang="en-US" dirty="0" smtClean="0"/>
              <a:t>till</a:t>
            </a:r>
            <a:r>
              <a:rPr lang="en-US" dirty="0"/>
              <a:t>, </a:t>
            </a:r>
            <a:r>
              <a:rPr lang="en-US" dirty="0" smtClean="0"/>
              <a:t>POR </a:t>
            </a:r>
            <a:r>
              <a:rPr lang="en-US" dirty="0"/>
              <a:t>achieves </a:t>
            </a:r>
            <a:r>
              <a:rPr lang="en-US" dirty="0" smtClean="0"/>
              <a:t>higher throughput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609" y="1825625"/>
            <a:ext cx="4657725" cy="3000375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89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Flow TCP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89964" cy="4351338"/>
          </a:xfrm>
        </p:spPr>
        <p:txBody>
          <a:bodyPr/>
          <a:lstStyle/>
          <a:p>
            <a:r>
              <a:rPr lang="en-US" dirty="0" smtClean="0"/>
              <a:t>To our best knowledge, the first demonstration of gain in unmodified TCP by an OR protocol over SPP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456" y="1690688"/>
            <a:ext cx="4810125" cy="3267075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177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solidFill>
                  <a:srgbClr val="00B050"/>
                </a:solidFill>
              </a:rPr>
              <a:t>Thank you!</a:t>
            </a:r>
          </a:p>
        </p:txBody>
      </p:sp>
      <p:pic>
        <p:nvPicPr>
          <p:cNvPr id="3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26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OR protocol preferably:</a:t>
            </a:r>
          </a:p>
          <a:p>
            <a:pPr lvl="1"/>
            <a:r>
              <a:rPr lang="en-US" dirty="0" smtClean="0"/>
              <a:t>Runs on Wi-Fi hardware</a:t>
            </a:r>
          </a:p>
          <a:p>
            <a:pPr lvl="1"/>
            <a:r>
              <a:rPr lang="en-US" dirty="0" smtClean="0"/>
              <a:t>Supports TCP efficiently</a:t>
            </a:r>
          </a:p>
          <a:p>
            <a:pPr lvl="1"/>
            <a:r>
              <a:rPr lang="en-US" dirty="0" smtClean="0"/>
              <a:t>Low complexity in packet forwarding</a:t>
            </a:r>
          </a:p>
          <a:p>
            <a:pPr lvl="1"/>
            <a:r>
              <a:rPr lang="en-US" dirty="0" smtClean="0"/>
              <a:t>Supports multiple data rates</a:t>
            </a:r>
          </a:p>
          <a:p>
            <a:pPr lvl="1"/>
            <a:r>
              <a:rPr lang="en-US" dirty="0" smtClean="0"/>
              <a:t>Supports partial packet recovery</a:t>
            </a:r>
          </a:p>
          <a:p>
            <a:r>
              <a:rPr lang="en-US" dirty="0" smtClean="0"/>
              <a:t>Existing protocols do not meet these requirements</a:t>
            </a:r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09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987" y="4270275"/>
            <a:ext cx="821726" cy="1161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730" y="3508279"/>
            <a:ext cx="821726" cy="11614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262" y="2504882"/>
            <a:ext cx="821726" cy="1161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24600" cy="4351338"/>
          </a:xfrm>
        </p:spPr>
        <p:txBody>
          <a:bodyPr/>
          <a:lstStyle/>
          <a:p>
            <a:r>
              <a:rPr lang="en-US" dirty="0" smtClean="0"/>
              <a:t>Runs on commodity Wi-Fi devices</a:t>
            </a:r>
          </a:p>
          <a:p>
            <a:pPr lvl="1"/>
            <a:r>
              <a:rPr lang="en-US" dirty="0" smtClean="0"/>
              <a:t>Wi-Fi is the dominant wireless access technology</a:t>
            </a:r>
          </a:p>
          <a:p>
            <a:pPr lvl="1"/>
            <a:r>
              <a:rPr lang="en-US" dirty="0" smtClean="0"/>
              <a:t>MIXIT [</a:t>
            </a:r>
            <a:r>
              <a:rPr lang="en-US" dirty="0" err="1" smtClean="0"/>
              <a:t>Sigcomm</a:t>
            </a:r>
            <a:r>
              <a:rPr lang="en-US" dirty="0" smtClean="0"/>
              <a:t> 2008] needs to modify the physical layer</a:t>
            </a:r>
          </a:p>
          <a:p>
            <a:endParaRPr lang="en-US" dirty="0"/>
          </a:p>
        </p:txBody>
      </p:sp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656" y="2439988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2256" y="3430588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24856" y="2897188"/>
            <a:ext cx="1081087" cy="1081087"/>
          </a:xfrm>
          <a:prstGeom prst="rect">
            <a:avLst/>
          </a:prstGeom>
          <a:noFill/>
        </p:spPr>
      </p:pic>
      <p:pic>
        <p:nvPicPr>
          <p:cNvPr id="8" name="Picture 1053" descr="lapt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29656" y="5487988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"/>
          <p:cNvSpPr>
            <a:spLocks noChangeAspect="1" noEditPoints="1" noChangeArrowheads="1"/>
          </p:cNvSpPr>
          <p:nvPr/>
        </p:nvSpPr>
        <p:spPr bwMode="auto">
          <a:xfrm>
            <a:off x="7186568" y="727076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Text Box 1041"/>
          <p:cNvSpPr txBox="1">
            <a:spLocks noChangeArrowheads="1"/>
          </p:cNvSpPr>
          <p:nvPr/>
        </p:nvSpPr>
        <p:spPr bwMode="auto">
          <a:xfrm>
            <a:off x="7602493" y="1338262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1" name="Line 1049"/>
          <p:cNvSpPr>
            <a:spLocks noChangeShapeType="1"/>
          </p:cNvSpPr>
          <p:nvPr/>
        </p:nvSpPr>
        <p:spPr bwMode="auto">
          <a:xfrm flipH="1">
            <a:off x="7786643" y="2489200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2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856" y="4116388"/>
            <a:ext cx="1081087" cy="1081087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1049"/>
          <p:cNvSpPr>
            <a:spLocks noChangeShapeType="1"/>
          </p:cNvSpPr>
          <p:nvPr/>
        </p:nvSpPr>
        <p:spPr bwMode="auto">
          <a:xfrm flipH="1">
            <a:off x="7797081" y="2504928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83760" y="297628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3760" y="4095065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66172" y="471443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0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(2)</a:t>
            </a:r>
            <a:endParaRPr lang="en-US" dirty="0"/>
          </a:p>
        </p:txBody>
      </p:sp>
      <p:pic>
        <p:nvPicPr>
          <p:cNvPr id="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732" y="2819401"/>
            <a:ext cx="1081087" cy="1081087"/>
          </a:xfrm>
          <a:prstGeom prst="rect">
            <a:avLst/>
          </a:prstGeom>
          <a:noFill/>
        </p:spPr>
      </p:pic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332" y="3810001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0932" y="3276601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55732" y="5867401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7612644" y="1106489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ext Box 1041"/>
          <p:cNvSpPr txBox="1">
            <a:spLocks noChangeArrowheads="1"/>
          </p:cNvSpPr>
          <p:nvPr/>
        </p:nvSpPr>
        <p:spPr bwMode="auto">
          <a:xfrm>
            <a:off x="8028569" y="1717675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0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1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932" y="4495801"/>
            <a:ext cx="1081087" cy="1081087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8516529" y="3355563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299398" y="33399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99398" y="44587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81810" y="507811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38200" y="1787752"/>
            <a:ext cx="604101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TCP is the ubiquitous protocol, assumes packets are sent individually</a:t>
            </a:r>
          </a:p>
          <a:p>
            <a:pPr lvl="1"/>
            <a:r>
              <a:rPr lang="en-US" smtClean="0"/>
              <a:t>Expects an ACK after every (1-2) packets</a:t>
            </a:r>
          </a:p>
          <a:p>
            <a:r>
              <a:rPr lang="en-US" smtClean="0"/>
              <a:t>Packet batching is going to interfere with this assumption</a:t>
            </a:r>
          </a:p>
          <a:p>
            <a:pPr lvl="1"/>
            <a:r>
              <a:rPr lang="en-US" smtClean="0"/>
              <a:t>In MORE, ExOR, MIXIT, packets are assembled in a batch and sent, which cannot work with the TCP windowing mechanism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8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5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26 0.00579 -0.00039 0.01158 -0.00091 0.01736 C -0.00221 0.03125 -0.00234 0.02431 -0.00351 0.03333 C -0.0039 0.03588 -0.00416 0.03843 -0.00442 0.0412 C -0.00468 0.04329 -0.00495 0.04537 -0.00534 0.04745 C -0.00586 0.05023 -0.00703 0.05255 -0.00716 0.05556 C -0.00768 0.07245 -0.00716 0.08935 -0.00716 0.10625 L -0.00716 0.10625 C -0.00468 0.10787 -0.00221 0.1088 0 0.11111 C 0.00391 0.11505 0.00326 0.11783 0.00534 0.12361 C 0.0099 0.13658 0.00612 0.12431 0.01068 0.13472 C 0.01862 0.15278 0.01016 0.13704 0.01784 0.1507 C 0.02214 0.16597 0.01732 0.15046 0.02149 0.16019 C 0.02279 0.1632 0.02383 0.16667 0.025 0.16968 C 0.02565 0.1713 0.02617 0.17292 0.02683 0.17454 C 0.02774 0.17662 0.02852 0.17894 0.02943 0.18079 C 0.0306 0.1831 0.0319 0.18519 0.03308 0.18727 L 0.03659 0.19352 L 0.04193 0.2 L 0.04375 0.20463 L 0.04466 0.20463 C 0.0474 0.20949 0.05039 0.21366 0.05274 0.21898 C 0.05365 0.22107 0.05443 0.22338 0.05534 0.22523 C 0.05677 0.22801 0.05834 0.23056 0.0599 0.23333 C 0.06042 0.23426 0.0612 0.23519 0.06159 0.23634 C 0.06498 0.24421 0.06302 0.2412 0.06706 0.24607 C 0.07123 0.25718 0.06875 0.25347 0.07331 0.25857 C 0.07839 0.27245 0.07591 0.26644 0.08308 0.28241 C 0.08425 0.28519 0.08659 0.29051 0.08659 0.29051 C 0.09141 0.31158 0.08438 0.28241 0.09284 0.30787 C 0.09349 0.30972 0.09323 0.31227 0.09375 0.31412 C 0.09466 0.31713 0.0961 0.31968 0.0974 0.32222 C 0.09883 0.325 0.10183 0.33009 0.10183 0.33009 C 0.10209 0.33171 0.10235 0.33333 0.10274 0.33495 C 0.10326 0.33658 0.10391 0.33796 0.10456 0.33958 C 0.10599 0.34375 0.10742 0.34815 0.10899 0.35232 C 0.10951 0.35394 0.11042 0.35533 0.11081 0.35718 C 0.11211 0.36435 0.11107 0.36042 0.11433 0.36829 C 0.11654 0.38009 0.11354 0.36551 0.11706 0.37778 C 0.11745 0.37917 0.11758 0.38079 0.11797 0.38241 C 0.11732 0.38403 0.1168 0.38565 0.11615 0.38727 C 0.11407 0.39167 0.11433 0.38866 0.11433 0.39213 L 0.11524 0.39213 L 0.11524 0.39213 " pathEditMode="relative" ptsTypes="AAAAAAAAAAAAAAAAAAAAAAAAAAAAAAAAAAAAAAAAAAAAA"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(2)</a:t>
            </a:r>
            <a:endParaRPr lang="en-US" dirty="0"/>
          </a:p>
        </p:txBody>
      </p:sp>
      <p:pic>
        <p:nvPicPr>
          <p:cNvPr id="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732" y="2819401"/>
            <a:ext cx="1081087" cy="1081087"/>
          </a:xfrm>
          <a:prstGeom prst="rect">
            <a:avLst/>
          </a:prstGeom>
          <a:noFill/>
        </p:spPr>
      </p:pic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332" y="3810001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0932" y="3276601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55732" y="5867401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7612644" y="1106489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ext Box 1041"/>
          <p:cNvSpPr txBox="1">
            <a:spLocks noChangeArrowheads="1"/>
          </p:cNvSpPr>
          <p:nvPr/>
        </p:nvSpPr>
        <p:spPr bwMode="auto">
          <a:xfrm>
            <a:off x="8028569" y="1717675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0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1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932" y="4495801"/>
            <a:ext cx="1081087" cy="1081087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8631263" y="2902751"/>
            <a:ext cx="685808" cy="761996"/>
            <a:chOff x="10521534" y="2761575"/>
            <a:chExt cx="685808" cy="761996"/>
          </a:xfrm>
        </p:grpSpPr>
        <p:sp>
          <p:nvSpPr>
            <p:cNvPr id="18" name="Rectangle 17"/>
            <p:cNvSpPr/>
            <p:nvPr/>
          </p:nvSpPr>
          <p:spPr>
            <a:xfrm>
              <a:off x="10521542" y="3371171"/>
              <a:ext cx="685800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521538" y="3218771"/>
              <a:ext cx="685800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521538" y="3066374"/>
              <a:ext cx="685800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521538" y="2913974"/>
              <a:ext cx="685800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521534" y="2761575"/>
              <a:ext cx="685800" cy="1524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838200" y="1787752"/>
            <a:ext cx="6041019" cy="4351338"/>
          </a:xfrm>
        </p:spPr>
        <p:txBody>
          <a:bodyPr/>
          <a:lstStyle/>
          <a:p>
            <a:r>
              <a:rPr lang="en-US" dirty="0" smtClean="0"/>
              <a:t>TCP is the ubiquitous protocol, assumes packets are sent individually</a:t>
            </a:r>
          </a:p>
          <a:p>
            <a:pPr lvl="1"/>
            <a:r>
              <a:rPr lang="en-US" dirty="0" smtClean="0"/>
              <a:t>Expects an ACK after every (1-2) packets</a:t>
            </a:r>
          </a:p>
          <a:p>
            <a:r>
              <a:rPr lang="en-US" dirty="0" smtClean="0"/>
              <a:t>Packet batching is going to interfere with this assumption</a:t>
            </a:r>
          </a:p>
          <a:p>
            <a:pPr lvl="1"/>
            <a:r>
              <a:rPr lang="en-US" dirty="0" smtClean="0"/>
              <a:t>In MORE, </a:t>
            </a:r>
            <a:r>
              <a:rPr lang="en-US" dirty="0" err="1" smtClean="0"/>
              <a:t>ExOR</a:t>
            </a:r>
            <a:r>
              <a:rPr lang="en-US" dirty="0" smtClean="0"/>
              <a:t>, MIXIT, packets are assembled in a batch and sent, which cannot work with the TCP windowing mechanism</a:t>
            </a:r>
          </a:p>
          <a:p>
            <a:endParaRPr lang="en-US" dirty="0"/>
          </a:p>
        </p:txBody>
      </p:sp>
      <p:pic>
        <p:nvPicPr>
          <p:cNvPr id="2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99398" y="33399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99398" y="44587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181810" y="507811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1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2.22222E-6 L 4.79167E-6 0.00023 C -0.00027 0.00532 -0.0004 0.01088 -0.00092 0.0162 C -0.00105 0.01805 -0.00144 0.01991 -0.0017 0.02176 C -0.00209 0.0243 -0.00235 0.02662 -0.00261 0.02916 C -0.0017 0.08796 -0.00456 0.0669 4.79167E-6 0.09514 C 0.00117 0.10231 0.00026 0.09907 0.00273 0.10416 C 0.00299 0.10625 0.00286 0.10879 0.00364 0.10995 C 0.0052 0.11203 0.00898 0.11366 0.00898 0.11389 C 0.00924 0.11528 0.00924 0.11736 0.00989 0.11898 C 0.01106 0.12245 0.01432 0.12801 0.01432 0.12847 C 0.01458 0.12986 0.01484 0.13217 0.01523 0.13379 C 0.01627 0.13773 0.01796 0.14166 0.01966 0.14467 C 0.02057 0.14606 0.02148 0.14699 0.02239 0.14838 C 0.02291 0.15023 0.02356 0.15185 0.02408 0.1537 C 0.02487 0.15625 0.02526 0.15879 0.02591 0.16134 C 0.02643 0.16273 0.02708 0.16366 0.02773 0.16504 C 0.02994 0.17847 0.02773 0.175 0.03307 0.17778 C 0.03372 0.18379 0.0332 0.1875 0.0358 0.19074 C 0.03658 0.19143 0.0375 0.1919 0.03841 0.19236 C 0.03906 0.19375 0.03971 0.19467 0.04023 0.19606 C 0.04088 0.19791 0.04127 0.2 0.04205 0.20162 C 0.0427 0.20324 0.04388 0.20393 0.04466 0.20509 C 0.05104 0.21551 0.04088 0.20139 0.04908 0.21273 C 0.05468 0.22963 0.04765 0.20856 0.05273 0.22176 C 0.05338 0.22361 0.05364 0.22616 0.05455 0.22731 C 0.0552 0.22847 0.05625 0.22847 0.05716 0.22916 C 0.05872 0.23889 0.05703 0.23078 0.0608 0.24028 C 0.06145 0.2419 0.06184 0.24398 0.0625 0.2456 C 0.06953 0.25995 0.06054 0.2368 0.06783 0.25486 C 0.06862 0.25648 0.06901 0.25879 0.06966 0.26041 C 0.07083 0.26296 0.07226 0.26481 0.0733 0.26782 C 0.07382 0.26944 0.07434 0.27153 0.075 0.27315 C 0.07617 0.27592 0.07747 0.27801 0.07864 0.28055 C 0.07916 0.28171 0.07994 0.28287 0.08033 0.28426 C 0.08268 0.2912 0.08138 0.28819 0.08398 0.29352 C 0.08515 0.30023 0.08541 0.3037 0.08841 0.30995 C 0.08906 0.31111 0.08971 0.31227 0.09023 0.31366 C 0.09518 0.32639 0.08828 0.31134 0.09466 0.32453 C 0.09687 0.33842 0.09388 0.32129 0.09739 0.33565 C 0.09973 0.34514 0.09661 0.33773 0.1 0.34467 C 0.10039 0.34653 0.10039 0.34861 0.10091 0.35023 C 0.10143 0.35185 0.10221 0.35278 0.10273 0.35393 C 0.10338 0.35555 0.10403 0.35741 0.10455 0.35926 C 0.10546 0.36342 0.10585 0.37037 0.10625 0.37407 C 0.10768 0.38703 0.10664 0.37616 0.10807 0.38703 C 0.10846 0.38935 0.10833 0.39236 0.10898 0.39444 C 0.11002 0.39745 0.11276 0.39861 0.11432 0.39977 C 0.11497 0.40116 0.11562 0.40185 0.11614 0.40347 C 0.11783 0.40972 0.11575 0.40879 0.11796 0.40879 L 0.11796 0.40926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55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930" y="5046890"/>
            <a:ext cx="536802" cy="532704"/>
          </a:xfrm>
          <a:prstGeom prst="rect">
            <a:avLst/>
          </a:prstGeom>
        </p:spPr>
      </p:pic>
      <p:pic>
        <p:nvPicPr>
          <p:cNvPr id="49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932" y="4495801"/>
            <a:ext cx="1081087" cy="1081087"/>
          </a:xfrm>
          <a:prstGeom prst="rect">
            <a:avLst/>
          </a:prstGeom>
          <a:noFill/>
        </p:spPr>
      </p:pic>
      <p:pic>
        <p:nvPicPr>
          <p:cNvPr id="43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8332" y="3810001"/>
            <a:ext cx="1081087" cy="10810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38375" cy="4351338"/>
          </a:xfrm>
        </p:spPr>
        <p:txBody>
          <a:bodyPr/>
          <a:lstStyle/>
          <a:p>
            <a:r>
              <a:rPr lang="en-US" dirty="0" smtClean="0"/>
              <a:t>Link layer is getting faster and faster</a:t>
            </a:r>
          </a:p>
          <a:p>
            <a:r>
              <a:rPr lang="en-US" dirty="0" smtClean="0"/>
              <a:t>Network layer protocol must be kept simple</a:t>
            </a:r>
          </a:p>
          <a:p>
            <a:r>
              <a:rPr lang="en-US" dirty="0" smtClean="0"/>
              <a:t>Protocols that involve high complexity in packet processing cannot keep up with the high data rates</a:t>
            </a:r>
          </a:p>
          <a:p>
            <a:endParaRPr lang="en-US" dirty="0"/>
          </a:p>
        </p:txBody>
      </p:sp>
      <p:pic>
        <p:nvPicPr>
          <p:cNvPr id="42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0732" y="2819401"/>
            <a:ext cx="1081087" cy="1081087"/>
          </a:xfrm>
          <a:prstGeom prst="rect">
            <a:avLst/>
          </a:prstGeom>
          <a:noFill/>
        </p:spPr>
      </p:pic>
      <p:pic>
        <p:nvPicPr>
          <p:cNvPr id="4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50932" y="3276601"/>
            <a:ext cx="1081087" cy="1081087"/>
          </a:xfrm>
          <a:prstGeom prst="rect">
            <a:avLst/>
          </a:prstGeom>
          <a:noFill/>
        </p:spPr>
      </p:pic>
      <p:pic>
        <p:nvPicPr>
          <p:cNvPr id="45" name="Picture 1053" descr="lapto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455732" y="5867401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Cloud"/>
          <p:cNvSpPr>
            <a:spLocks noChangeAspect="1" noEditPoints="1" noChangeArrowheads="1"/>
          </p:cNvSpPr>
          <p:nvPr/>
        </p:nvSpPr>
        <p:spPr bwMode="auto">
          <a:xfrm>
            <a:off x="7612644" y="1106489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7" name="Text Box 1041"/>
          <p:cNvSpPr txBox="1">
            <a:spLocks noChangeArrowheads="1"/>
          </p:cNvSpPr>
          <p:nvPr/>
        </p:nvSpPr>
        <p:spPr bwMode="auto">
          <a:xfrm>
            <a:off x="8028569" y="1717675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48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 rot="5582228">
            <a:off x="7495755" y="3297825"/>
            <a:ext cx="822960" cy="822960"/>
            <a:chOff x="2120487" y="2298552"/>
            <a:chExt cx="822960" cy="822960"/>
          </a:xfrm>
        </p:grpSpPr>
        <p:sp>
          <p:nvSpPr>
            <p:cNvPr id="51" name="Arc 50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2" name="Arc 51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3" name="Arc 52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 rot="5582228">
            <a:off x="7821778" y="4282577"/>
            <a:ext cx="822960" cy="822960"/>
            <a:chOff x="2120487" y="2298552"/>
            <a:chExt cx="822960" cy="822960"/>
          </a:xfrm>
        </p:grpSpPr>
        <p:sp>
          <p:nvSpPr>
            <p:cNvPr id="55" name="Arc 54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6" name="Arc 55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7" name="Arc 56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8" name="Group 57"/>
          <p:cNvGrpSpPr/>
          <p:nvPr/>
        </p:nvGrpSpPr>
        <p:grpSpPr>
          <a:xfrm rot="5582228">
            <a:off x="8714954" y="4898024"/>
            <a:ext cx="822960" cy="822960"/>
            <a:chOff x="2120487" y="2298552"/>
            <a:chExt cx="822960" cy="822960"/>
          </a:xfrm>
        </p:grpSpPr>
        <p:sp>
          <p:nvSpPr>
            <p:cNvPr id="59" name="Arc 58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60" name="Arc 59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61" name="Arc 60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555182" y="3266208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8458198" y="427066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469581" y="500792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0133610" y="6063836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7446" y="4091336"/>
            <a:ext cx="536802" cy="532704"/>
          </a:xfrm>
          <a:prstGeom prst="rect">
            <a:avLst/>
          </a:prstGeom>
        </p:spPr>
      </p:pic>
      <p:pic>
        <p:nvPicPr>
          <p:cNvPr id="30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299398" y="33399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99398" y="44587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81810" y="507811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92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57257" cy="4351338"/>
          </a:xfrm>
        </p:spPr>
        <p:txBody>
          <a:bodyPr/>
          <a:lstStyle/>
          <a:p>
            <a:r>
              <a:rPr lang="en-US" dirty="0" smtClean="0"/>
              <a:t>Link layer usually supports multiple data rates, the performance is usually determined by the selection of data rates</a:t>
            </a:r>
          </a:p>
          <a:p>
            <a:r>
              <a:rPr lang="en-US" dirty="0" smtClean="0"/>
              <a:t>The OR protocol has to be involved in selecting data rates</a:t>
            </a:r>
          </a:p>
          <a:p>
            <a:r>
              <a:rPr lang="en-US" dirty="0" smtClean="0"/>
              <a:t>Existing protocols usually assume a single data rate</a:t>
            </a:r>
          </a:p>
        </p:txBody>
      </p:sp>
      <p:pic>
        <p:nvPicPr>
          <p:cNvPr id="4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732" y="2819401"/>
            <a:ext cx="1081087" cy="1081087"/>
          </a:xfrm>
          <a:prstGeom prst="rect">
            <a:avLst/>
          </a:prstGeom>
          <a:noFill/>
        </p:spPr>
      </p:pic>
      <p:pic>
        <p:nvPicPr>
          <p:cNvPr id="5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332" y="3810001"/>
            <a:ext cx="1081087" cy="1081087"/>
          </a:xfrm>
          <a:prstGeom prst="rect">
            <a:avLst/>
          </a:prstGeom>
          <a:noFill/>
        </p:spPr>
      </p:pic>
      <p:pic>
        <p:nvPicPr>
          <p:cNvPr id="6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0932" y="3276601"/>
            <a:ext cx="1081087" cy="1081087"/>
          </a:xfrm>
          <a:prstGeom prst="rect">
            <a:avLst/>
          </a:prstGeom>
          <a:noFill/>
        </p:spPr>
      </p:pic>
      <p:pic>
        <p:nvPicPr>
          <p:cNvPr id="7" name="Picture 1053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55732" y="5867401"/>
            <a:ext cx="7127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7612644" y="1106489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ext Box 1041"/>
          <p:cNvSpPr txBox="1">
            <a:spLocks noChangeArrowheads="1"/>
          </p:cNvSpPr>
          <p:nvPr/>
        </p:nvSpPr>
        <p:spPr bwMode="auto">
          <a:xfrm>
            <a:off x="8028569" y="1717675"/>
            <a:ext cx="1570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Wired Internet</a:t>
            </a:r>
          </a:p>
        </p:txBody>
      </p:sp>
      <p:sp>
        <p:nvSpPr>
          <p:cNvPr id="10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1" name="Picture 2" descr="C:\Users\zhenghao\AppData\Local\Microsoft\Windows\Temporary Internet Files\Content.IE5\QREC4X9B\MC90043256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932" y="4495801"/>
            <a:ext cx="1081087" cy="1081087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 rot="5582228">
            <a:off x="7495755" y="3297825"/>
            <a:ext cx="822960" cy="822960"/>
            <a:chOff x="2120487" y="2298552"/>
            <a:chExt cx="822960" cy="822960"/>
          </a:xfrm>
        </p:grpSpPr>
        <p:sp>
          <p:nvSpPr>
            <p:cNvPr id="13" name="Arc 12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Arc 13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Arc 14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 rot="5582228">
            <a:off x="7821778" y="4282577"/>
            <a:ext cx="822960" cy="822960"/>
            <a:chOff x="2120487" y="2298552"/>
            <a:chExt cx="822960" cy="822960"/>
          </a:xfrm>
        </p:grpSpPr>
        <p:sp>
          <p:nvSpPr>
            <p:cNvPr id="17" name="Arc 16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8" name="Arc 17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9" name="Arc 18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 rot="5582228">
            <a:off x="8714954" y="4898024"/>
            <a:ext cx="822960" cy="822960"/>
            <a:chOff x="2120487" y="2298552"/>
            <a:chExt cx="822960" cy="822960"/>
          </a:xfrm>
        </p:grpSpPr>
        <p:sp>
          <p:nvSpPr>
            <p:cNvPr id="21" name="Arc 20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2" name="Arc 21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8555182" y="3266208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458198" y="427066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469581" y="5007922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0133610" y="6063836"/>
            <a:ext cx="685800" cy="152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936" y="5860471"/>
            <a:ext cx="894312" cy="82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Line 1049"/>
          <p:cNvSpPr>
            <a:spLocks noChangeShapeType="1"/>
          </p:cNvSpPr>
          <p:nvPr/>
        </p:nvSpPr>
        <p:spPr bwMode="auto">
          <a:xfrm flipH="1">
            <a:off x="8212719" y="2868613"/>
            <a:ext cx="249238" cy="469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299398" y="33399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99398" y="44587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81810" y="507811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C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3" name="Explosion 2 32"/>
          <p:cNvSpPr/>
          <p:nvPr/>
        </p:nvSpPr>
        <p:spPr>
          <a:xfrm>
            <a:off x="8907964" y="2944814"/>
            <a:ext cx="3414665" cy="1588271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Fast rate, 3 transmissions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9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7197</TotalTime>
  <Words>1615</Words>
  <Application>Microsoft Office PowerPoint</Application>
  <PresentationFormat>Widescreen</PresentationFormat>
  <Paragraphs>264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宋体</vt:lpstr>
      <vt:lpstr>Arial</vt:lpstr>
      <vt:lpstr>Arial Black</vt:lpstr>
      <vt:lpstr>Calibri</vt:lpstr>
      <vt:lpstr>Calibri Light</vt:lpstr>
      <vt:lpstr>Office Theme</vt:lpstr>
      <vt:lpstr>Practical Opportunistic Routing in High-Speed Multi-Rate Wireless Mesh Networks</vt:lpstr>
      <vt:lpstr>Wireless Mesh Networks</vt:lpstr>
      <vt:lpstr>Mesh Protocols and Opportunistic Routing</vt:lpstr>
      <vt:lpstr>Motivations</vt:lpstr>
      <vt:lpstr>Motivation (1)</vt:lpstr>
      <vt:lpstr>Motivation (2)</vt:lpstr>
      <vt:lpstr>Motivation (2)</vt:lpstr>
      <vt:lpstr>Motivation (3)</vt:lpstr>
      <vt:lpstr>Motivation (4)</vt:lpstr>
      <vt:lpstr>Motivation (4)</vt:lpstr>
      <vt:lpstr>Motivation (5)</vt:lpstr>
      <vt:lpstr>Practical Opportunistic Routing</vt:lpstr>
      <vt:lpstr>POR – Packet Forwarding</vt:lpstr>
      <vt:lpstr>POR – Packet Forwarding</vt:lpstr>
      <vt:lpstr>POR – Packet Forwarding</vt:lpstr>
      <vt:lpstr>POR – Packet Forwarding</vt:lpstr>
      <vt:lpstr>POR – Path Selection</vt:lpstr>
      <vt:lpstr>POR – Path Selection</vt:lpstr>
      <vt:lpstr>POR – Path Selection</vt:lpstr>
      <vt:lpstr>POR – Path Selection</vt:lpstr>
      <vt:lpstr>POR – Path Selection</vt:lpstr>
      <vt:lpstr>POR – Rate Selection</vt:lpstr>
      <vt:lpstr>POR – Rate Selection</vt:lpstr>
      <vt:lpstr>POR – Rate Selection</vt:lpstr>
      <vt:lpstr>Evaluation</vt:lpstr>
      <vt:lpstr>Single Flow UDP: Experiment Setup</vt:lpstr>
      <vt:lpstr>Single Flow UDP: Throughput</vt:lpstr>
      <vt:lpstr>Single Flow UDP: Gain Analysis (1)</vt:lpstr>
      <vt:lpstr>Single Flow UDP: Gain Analysis (2)</vt:lpstr>
      <vt:lpstr>Single Flow UDP: Gain Analysis (3)</vt:lpstr>
      <vt:lpstr>Single Flow UDP: Various Aspects of POR (1)</vt:lpstr>
      <vt:lpstr>Single Flow UDP: Various Aspects of POR (2)</vt:lpstr>
      <vt:lpstr>Single Flow UDP: Various Aspects of POR (3)</vt:lpstr>
      <vt:lpstr>Single Flow UDP: Various Aspects of POR (4)</vt:lpstr>
      <vt:lpstr>Multiple Flow UDP</vt:lpstr>
      <vt:lpstr>Single Flow TCP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Opportunistic Routing in High-Speed Multi-Rate Wireless Mesh Networks</dc:title>
  <dc:creator>Zhenghao Zhang</dc:creator>
  <cp:lastModifiedBy>Zhenghao Zhang</cp:lastModifiedBy>
  <cp:revision>110</cp:revision>
  <dcterms:created xsi:type="dcterms:W3CDTF">2013-07-04T00:29:42Z</dcterms:created>
  <dcterms:modified xsi:type="dcterms:W3CDTF">2018-07-31T22:08:03Z</dcterms:modified>
</cp:coreProperties>
</file>