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5"/>
  </p:notesMasterIdLst>
  <p:sldIdLst>
    <p:sldId id="257" r:id="rId2"/>
    <p:sldId id="305" r:id="rId3"/>
    <p:sldId id="306" r:id="rId4"/>
    <p:sldId id="307" r:id="rId5"/>
    <p:sldId id="308" r:id="rId6"/>
    <p:sldId id="258" r:id="rId7"/>
    <p:sldId id="259" r:id="rId8"/>
    <p:sldId id="260" r:id="rId9"/>
    <p:sldId id="261" r:id="rId10"/>
    <p:sldId id="264" r:id="rId11"/>
    <p:sldId id="288" r:id="rId12"/>
    <p:sldId id="263" r:id="rId13"/>
    <p:sldId id="303" r:id="rId14"/>
    <p:sldId id="266" r:id="rId15"/>
    <p:sldId id="267" r:id="rId16"/>
    <p:sldId id="268" r:id="rId17"/>
    <p:sldId id="269" r:id="rId18"/>
    <p:sldId id="290" r:id="rId19"/>
    <p:sldId id="292" r:id="rId20"/>
    <p:sldId id="271" r:id="rId21"/>
    <p:sldId id="304" r:id="rId22"/>
    <p:sldId id="275" r:id="rId23"/>
    <p:sldId id="276" r:id="rId24"/>
    <p:sldId id="293" r:id="rId25"/>
    <p:sldId id="278" r:id="rId26"/>
    <p:sldId id="279" r:id="rId27"/>
    <p:sldId id="280" r:id="rId28"/>
    <p:sldId id="294" r:id="rId29"/>
    <p:sldId id="295" r:id="rId30"/>
    <p:sldId id="287" r:id="rId31"/>
    <p:sldId id="296" r:id="rId32"/>
    <p:sldId id="300" r:id="rId33"/>
    <p:sldId id="286"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21" autoAdjust="0"/>
  </p:normalViewPr>
  <p:slideViewPr>
    <p:cSldViewPr>
      <p:cViewPr varScale="1">
        <p:scale>
          <a:sx n="77" d="100"/>
          <a:sy n="77" d="100"/>
        </p:scale>
        <p:origin x="17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A8451E-05EF-414D-93FF-DB8C52652DB6}" type="datetimeFigureOut">
              <a:rPr lang="zh-CN" altLang="en-US" smtClean="0"/>
              <a:pPr/>
              <a:t>2018/7/31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EAEB5-CAE9-4393-9EB6-7B5BBB9F56F6}" type="slidenum">
              <a:rPr lang="zh-CN" altLang="en-US" smtClean="0"/>
              <a:pPr/>
              <a:t>‹#›</a:t>
            </a:fld>
            <a:endParaRPr lang="zh-CN" altLang="en-US"/>
          </a:p>
        </p:txBody>
      </p:sp>
    </p:spTree>
    <p:extLst>
      <p:ext uri="{BB962C8B-B14F-4D97-AF65-F5344CB8AC3E}">
        <p14:creationId xmlns:p14="http://schemas.microsoft.com/office/powerpoint/2010/main" val="410474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Today I am going to present our work: l2relay,</a:t>
            </a:r>
            <a:r>
              <a:rPr lang="en-US" altLang="zh-CN" baseline="0" dirty="0" smtClean="0"/>
              <a:t> a layer 2 </a:t>
            </a:r>
            <a:r>
              <a:rPr lang="en-US" altLang="zh-CN" baseline="0" dirty="0" err="1" smtClean="0"/>
              <a:t>wi-fi</a:t>
            </a:r>
            <a:r>
              <a:rPr lang="en-US" altLang="zh-CN" baseline="0" dirty="0" smtClean="0"/>
              <a:t> packet relay protocol.</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a:t>
            </a:fld>
            <a:endParaRPr lang="zh-CN" altLang="en-US"/>
          </a:p>
        </p:txBody>
      </p:sp>
    </p:spTree>
    <p:extLst>
      <p:ext uri="{BB962C8B-B14F-4D97-AF65-F5344CB8AC3E}">
        <p14:creationId xmlns:p14="http://schemas.microsoft.com/office/powerpoint/2010/main" val="70345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When</a:t>
            </a:r>
            <a:r>
              <a:rPr lang="en-US" altLang="zh-CN" baseline="0" dirty="0" smtClean="0"/>
              <a:t> relaying packets, the relayer should adapt to the best rate to the node, here, any good rate adaptation algorithms can be used and we currently use the SampleRate algorithm.</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14</a:t>
            </a:fld>
            <a:endParaRPr lang="zh-CN" altLang="en-US"/>
          </a:p>
        </p:txBody>
      </p:sp>
    </p:spTree>
    <p:extLst>
      <p:ext uri="{BB962C8B-B14F-4D97-AF65-F5344CB8AC3E}">
        <p14:creationId xmlns:p14="http://schemas.microsoft.com/office/powerpoint/2010/main" val="59635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realize introducing</a:t>
            </a:r>
            <a:r>
              <a:rPr lang="en-US" altLang="zh-CN" baseline="0" dirty="0" smtClean="0"/>
              <a:t> a relayer may affect the rate selection algorithm by the AP. Here is an example. The AP will converge to 54, which is the best rate to the relayer, and the speed for this two link pass is at most 27; but the AP can actually communicate directly with the node at 36. The problem here in this case is the AP will always transmit at 54 without knowing 36 is better.</a:t>
            </a:r>
          </a:p>
          <a:p>
            <a:endParaRPr lang="en-US" altLang="zh-CN" baseline="0" dirty="0" smtClean="0"/>
          </a:p>
          <a:p>
            <a:r>
              <a:rPr lang="en-US" altLang="zh-CN" baseline="0" dirty="0" smtClean="0"/>
              <a:t>So, as a relayer, we need to lead the AP to select the best rate by visiting more rates. </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15</a:t>
            </a:fld>
            <a:endParaRPr lang="zh-CN" altLang="en-US"/>
          </a:p>
        </p:txBody>
      </p:sp>
    </p:spTree>
    <p:extLst>
      <p:ext uri="{BB962C8B-B14F-4D97-AF65-F5344CB8AC3E}">
        <p14:creationId xmlns:p14="http://schemas.microsoft.com/office/powerpoint/2010/main" val="147239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I</a:t>
            </a:r>
            <a:r>
              <a:rPr lang="en-US" altLang="zh-CN" baseline="0" dirty="0" smtClean="0"/>
              <a:t> said earlier, the problem here is the AP converges to the best rate to relayer</a:t>
            </a:r>
          </a:p>
          <a:p>
            <a:endParaRPr lang="en-US" altLang="zh-CN" dirty="0" smtClean="0"/>
          </a:p>
          <a:p>
            <a:r>
              <a:rPr lang="en-US" altLang="zh-CN" dirty="0" smtClean="0"/>
              <a:t>In our design, the relayer has two working</a:t>
            </a:r>
            <a:r>
              <a:rPr lang="en-US" altLang="zh-CN" baseline="0" dirty="0" smtClean="0"/>
              <a:t> mode, operating mode and exploration mode.</a:t>
            </a:r>
          </a:p>
          <a:p>
            <a:r>
              <a:rPr lang="en-US" altLang="zh-CN" baseline="0" dirty="0" smtClean="0"/>
              <a:t>In the exploration mode, the relay will trigger the AP to visit more rates by only relay for AP’s retransmission packets.</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16</a:t>
            </a:fld>
            <a:endParaRPr lang="zh-CN" altLang="en-US"/>
          </a:p>
        </p:txBody>
      </p:sp>
    </p:spTree>
    <p:extLst>
      <p:ext uri="{BB962C8B-B14F-4D97-AF65-F5344CB8AC3E}">
        <p14:creationId xmlns:p14="http://schemas.microsoft.com/office/powerpoint/2010/main" val="61530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challenge</a:t>
            </a:r>
            <a:r>
              <a:rPr lang="en-US" baseline="0" dirty="0" smtClean="0"/>
              <a:t> is relayer coordination: when multiple relayers are installed in the same network, they should automatically converged to an optimal configuration, even they cannot communicate directly with each other.</a:t>
            </a:r>
          </a:p>
          <a:p>
            <a:endParaRPr lang="en-US" baseline="0" dirty="0" smtClean="0"/>
          </a:p>
          <a:p>
            <a:r>
              <a:rPr lang="en-US" baseline="0" dirty="0" smtClean="0"/>
              <a:t>We design a query protocol and achieves reliable communication by ACK reflection.</a:t>
            </a:r>
            <a:endParaRPr lang="en-US" dirty="0"/>
          </a:p>
        </p:txBody>
      </p:sp>
      <p:sp>
        <p:nvSpPr>
          <p:cNvPr id="4" name="Slide Number Placeholder 3"/>
          <p:cNvSpPr>
            <a:spLocks noGrp="1"/>
          </p:cNvSpPr>
          <p:nvPr>
            <p:ph type="sldNum" sz="quarter" idx="10"/>
          </p:nvPr>
        </p:nvSpPr>
        <p:spPr/>
        <p:txBody>
          <a:bodyPr/>
          <a:lstStyle/>
          <a:p>
            <a:fld id="{4892A04C-C996-4769-A52E-C3B58EC0A2B0}" type="slidenum">
              <a:rPr lang="en-US" smtClean="0"/>
              <a:pPr/>
              <a:t>17</a:t>
            </a:fld>
            <a:endParaRPr lang="en-US"/>
          </a:p>
        </p:txBody>
      </p:sp>
    </p:spTree>
    <p:extLst>
      <p:ext uri="{BB962C8B-B14F-4D97-AF65-F5344CB8AC3E}">
        <p14:creationId xmlns:p14="http://schemas.microsoft.com/office/powerpoint/2010/main" val="169270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Spoofing</a:t>
            </a:r>
            <a:r>
              <a:rPr lang="en-US" altLang="zh-CN" baseline="0" dirty="0" smtClean="0"/>
              <a:t> the source address field in MAC header of the packets</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19</a:t>
            </a:fld>
            <a:endParaRPr lang="zh-CN" altLang="en-US"/>
          </a:p>
        </p:txBody>
      </p:sp>
    </p:spTree>
    <p:extLst>
      <p:ext uri="{BB962C8B-B14F-4D97-AF65-F5344CB8AC3E}">
        <p14:creationId xmlns:p14="http://schemas.microsoft.com/office/powerpoint/2010/main" val="139061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will be our evaluation part.</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20</a:t>
            </a:fld>
            <a:endParaRPr lang="zh-CN" altLang="en-US"/>
          </a:p>
        </p:txBody>
      </p:sp>
    </p:spTree>
    <p:extLst>
      <p:ext uri="{BB962C8B-B14F-4D97-AF65-F5344CB8AC3E}">
        <p14:creationId xmlns:p14="http://schemas.microsoft.com/office/powerpoint/2010/main" val="390700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a firmware</a:t>
            </a:r>
            <a:r>
              <a:rPr lang="en-US" altLang="zh-CN" baseline="0" dirty="0" smtClean="0"/>
              <a:t> level </a:t>
            </a:r>
            <a:r>
              <a:rPr lang="en-US" altLang="zh-CN" dirty="0" smtClean="0"/>
              <a:t>implementation of L2Relay</a:t>
            </a:r>
            <a:r>
              <a:rPr lang="en-US" altLang="zh-CN" baseline="0" dirty="0" smtClean="0"/>
              <a:t> on BCM 4306 card with support of 802.11g rates and up to 4 nodes.</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21</a:t>
            </a:fld>
            <a:endParaRPr lang="zh-CN" altLang="en-US"/>
          </a:p>
        </p:txBody>
      </p:sp>
    </p:spTree>
    <p:extLst>
      <p:ext uri="{BB962C8B-B14F-4D97-AF65-F5344CB8AC3E}">
        <p14:creationId xmlns:p14="http://schemas.microsoft.com/office/powerpoint/2010/main" val="19186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first evaluate L2Relay in emulated environments, in which channel is repeatable and theoretically predictable, we install a packet dropping module to drop packets and ACKs.</a:t>
            </a:r>
          </a:p>
          <a:p>
            <a:endParaRPr lang="en-US" altLang="zh-CN" baseline="0" dirty="0" smtClean="0"/>
          </a:p>
          <a:p>
            <a:r>
              <a:rPr lang="en-US" altLang="zh-CN" baseline="0" dirty="0" smtClean="0"/>
              <a:t>Why we need emulated channels ? Vs. real channels? </a:t>
            </a:r>
          </a:p>
          <a:p>
            <a:endParaRPr lang="en-US" altLang="zh-CN" baseline="0" dirty="0" smtClean="0"/>
          </a:p>
          <a:p>
            <a:r>
              <a:rPr lang="en-US" altLang="zh-CN" baseline="0" dirty="0" smtClean="0"/>
              <a:t>In our experiments, the AP is at the center of environment, one node and one relayer are randomly located within 20 to 150m to the AP.</a:t>
            </a:r>
          </a:p>
          <a:p>
            <a:endParaRPr lang="en-US" altLang="zh-CN" baseline="0" dirty="0" smtClean="0"/>
          </a:p>
          <a:p>
            <a:r>
              <a:rPr lang="en-US" altLang="zh-CN" baseline="0" dirty="0" smtClean="0"/>
              <a:t>We use downlink UDP traffic.</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22</a:t>
            </a:fld>
            <a:endParaRPr lang="zh-CN" altLang="en-US"/>
          </a:p>
        </p:txBody>
      </p:sp>
    </p:spTree>
    <p:extLst>
      <p:ext uri="{BB962C8B-B14F-4D97-AF65-F5344CB8AC3E}">
        <p14:creationId xmlns:p14="http://schemas.microsoft.com/office/powerpoint/2010/main" val="131375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first see the performance,</a:t>
            </a:r>
            <a:r>
              <a:rPr lang="en-US" altLang="zh-CN" baseline="0" dirty="0" smtClean="0"/>
              <a:t> we compare L2Relay with two scheme: Baseline with only the AP and the node, and an Emulated Range Extender.</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23</a:t>
            </a:fld>
            <a:endParaRPr lang="zh-CN" altLang="en-US"/>
          </a:p>
        </p:txBody>
      </p:sp>
    </p:spTree>
    <p:extLst>
      <p:ext uri="{BB962C8B-B14F-4D97-AF65-F5344CB8AC3E}">
        <p14:creationId xmlns:p14="http://schemas.microsoft.com/office/powerpoint/2010/main" val="263248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begin</a:t>
            </a:r>
            <a:r>
              <a:rPr lang="en-US" altLang="zh-CN" baseline="0" dirty="0" smtClean="0"/>
              <a:t> with two simple cases. The first one is one-hop, where the node is set to be close to the AP.</a:t>
            </a:r>
            <a:endParaRPr lang="en-US" altLang="zh-CN" dirty="0" smtClean="0"/>
          </a:p>
          <a:p>
            <a:r>
              <a:rPr lang="en-US" altLang="zh-CN" dirty="0" smtClean="0"/>
              <a:t>We</a:t>
            </a:r>
            <a:r>
              <a:rPr lang="en-US" altLang="zh-CN" baseline="0" dirty="0" smtClean="0"/>
              <a:t> refer</a:t>
            </a:r>
            <a:r>
              <a:rPr lang="en-US" altLang="zh-CN" dirty="0" smtClean="0"/>
              <a:t> our fist</a:t>
            </a:r>
            <a:r>
              <a:rPr lang="en-US" altLang="zh-CN" baseline="0" dirty="0" smtClean="0"/>
              <a:t> type of experiment as one-hop, where the node is close to the AP and thus relaying is unnecessary.</a:t>
            </a:r>
          </a:p>
          <a:p>
            <a:r>
              <a:rPr lang="en-US" altLang="zh-CN" baseline="0" dirty="0" smtClean="0"/>
              <a:t>Explain scatter plot</a:t>
            </a:r>
          </a:p>
          <a:p>
            <a:r>
              <a:rPr lang="en-US" altLang="zh-CN" dirty="0" smtClean="0"/>
              <a:t>From the scatter</a:t>
            </a:r>
            <a:r>
              <a:rPr lang="en-US" altLang="zh-CN" baseline="0" dirty="0" smtClean="0"/>
              <a:t> plot of the throughput, we can see L2Relay achieves almost the same performance as Baseline, the performance of the emulated range extender is worse.</a:t>
            </a:r>
          </a:p>
          <a:p>
            <a:endParaRPr lang="en-US" altLang="zh-CN" baseline="0" dirty="0" smtClean="0"/>
          </a:p>
          <a:p>
            <a:r>
              <a:rPr lang="en-US" altLang="zh-CN" baseline="0" dirty="0" smtClean="0"/>
              <a:t>Why extender is worse?</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24</a:t>
            </a:fld>
            <a:endParaRPr lang="zh-CN" altLang="en-US"/>
          </a:p>
        </p:txBody>
      </p:sp>
    </p:spTree>
    <p:extLst>
      <p:ext uri="{BB962C8B-B14F-4D97-AF65-F5344CB8AC3E}">
        <p14:creationId xmlns:p14="http://schemas.microsoft.com/office/powerpoint/2010/main" val="217078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know, </a:t>
            </a:r>
            <a:r>
              <a:rPr lang="en-US" baseline="0" dirty="0" err="1" smtClean="0"/>
              <a:t>wi-fi</a:t>
            </a:r>
            <a:r>
              <a:rPr lang="en-US" baseline="0" dirty="0" smtClean="0"/>
              <a:t> always has a range problem, due to the constraint of transmission power, nodes on the edge of the network often get degraded services.</a:t>
            </a:r>
          </a:p>
          <a:p>
            <a:endParaRPr lang="en-US" baseline="0" dirty="0" smtClean="0"/>
          </a:p>
          <a:p>
            <a:r>
              <a:rPr lang="en-US" baseline="0" dirty="0" smtClean="0"/>
              <a:t>Adding a range extender can alleviate this problem by relaying AP’s packets, but in some cases, the packet relaying is unnecessary and may actually reduce the network speed.</a:t>
            </a:r>
          </a:p>
        </p:txBody>
      </p:sp>
      <p:sp>
        <p:nvSpPr>
          <p:cNvPr id="4" name="Slide Number Placeholder 3"/>
          <p:cNvSpPr>
            <a:spLocks noGrp="1"/>
          </p:cNvSpPr>
          <p:nvPr>
            <p:ph type="sldNum" sz="quarter" idx="10"/>
          </p:nvPr>
        </p:nvSpPr>
        <p:spPr/>
        <p:txBody>
          <a:bodyPr/>
          <a:lstStyle/>
          <a:p>
            <a:fld id="{4892A04C-C996-4769-A52E-C3B58EC0A2B0}" type="slidenum">
              <a:rPr lang="en-US" smtClean="0"/>
              <a:pPr/>
              <a:t>6</a:t>
            </a:fld>
            <a:endParaRPr lang="en-US"/>
          </a:p>
        </p:txBody>
      </p:sp>
    </p:spTree>
    <p:extLst>
      <p:ext uri="{BB962C8B-B14F-4D97-AF65-F5344CB8AC3E}">
        <p14:creationId xmlns:p14="http://schemas.microsoft.com/office/powerpoint/2010/main" val="180108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second</a:t>
            </a:r>
            <a:r>
              <a:rPr lang="en-US" altLang="zh-CN" baseline="0" dirty="0" smtClean="0"/>
              <a:t> case is two-hop, basically the node can not communicate with the AP.</a:t>
            </a:r>
          </a:p>
          <a:p>
            <a:endParaRPr lang="en-US" altLang="zh-CN" baseline="0" dirty="0" smtClean="0"/>
          </a:p>
          <a:p>
            <a:r>
              <a:rPr lang="en-US" altLang="zh-CN" dirty="0" smtClean="0"/>
              <a:t>The result shows</a:t>
            </a:r>
            <a:r>
              <a:rPr lang="en-US" altLang="zh-CN" baseline="0" dirty="0" smtClean="0"/>
              <a:t> that the performance of L2Relay and emulated range extender are the same, while the throughput of baseline is 0.</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25</a:t>
            </a:fld>
            <a:endParaRPr lang="zh-CN" altLang="en-US"/>
          </a:p>
        </p:txBody>
      </p:sp>
    </p:spTree>
    <p:extLst>
      <p:ext uri="{BB962C8B-B14F-4D97-AF65-F5344CB8AC3E}">
        <p14:creationId xmlns:p14="http://schemas.microsoft.com/office/powerpoint/2010/main" val="2040063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more interesting case is middle-ground, where the AP</a:t>
            </a:r>
            <a:r>
              <a:rPr lang="en-US" altLang="zh-CN" baseline="0" dirty="0" smtClean="0"/>
              <a:t> can communicate with the node directly while adding a relayer will brings better performance.</a:t>
            </a:r>
          </a:p>
          <a:p>
            <a:endParaRPr lang="en-US" altLang="zh-CN" baseline="0" dirty="0" smtClean="0"/>
          </a:p>
          <a:p>
            <a:r>
              <a:rPr lang="en-US" altLang="zh-CN" baseline="0" dirty="0" smtClean="0"/>
              <a:t>Our results show that in this case L2Relay achieves noticeable throughput gain with a median of 10% over baseline and 45% over emulated range extender.</a:t>
            </a:r>
          </a:p>
          <a:p>
            <a:r>
              <a:rPr lang="en-US" altLang="zh-CN" baseline="0" dirty="0" smtClean="0"/>
              <a:t>This is because after adding the relayer, the average packet air time is reduced.</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26</a:t>
            </a:fld>
            <a:endParaRPr lang="zh-CN" altLang="en-US"/>
          </a:p>
        </p:txBody>
      </p:sp>
    </p:spTree>
    <p:extLst>
      <p:ext uri="{BB962C8B-B14F-4D97-AF65-F5344CB8AC3E}">
        <p14:creationId xmlns:p14="http://schemas.microsoft.com/office/powerpoint/2010/main" val="1670780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then evaluate</a:t>
            </a:r>
            <a:r>
              <a:rPr lang="en-US" altLang="zh-CN" baseline="0" dirty="0" smtClean="0"/>
              <a:t> the rate selection of the AP. </a:t>
            </a:r>
          </a:p>
          <a:p>
            <a:r>
              <a:rPr lang="en-US" altLang="zh-CN" baseline="0" dirty="0" smtClean="0"/>
              <a:t>We use a metric called rate distance, which measures the difference between AP’s rate and the optimal rate.</a:t>
            </a:r>
          </a:p>
          <a:p>
            <a:endParaRPr lang="en-US" altLang="zh-CN" baseline="0" dirty="0" smtClean="0"/>
          </a:p>
          <a:p>
            <a:r>
              <a:rPr lang="en-US" altLang="zh-CN" baseline="0" dirty="0" smtClean="0"/>
              <a:t>We see that the rate distance is typically a small value, and we claim that the AP always uses the optimal rate or rates close to the optimal rate.</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27</a:t>
            </a:fld>
            <a:endParaRPr lang="zh-CN" altLang="en-US"/>
          </a:p>
        </p:txBody>
      </p:sp>
    </p:spTree>
    <p:extLst>
      <p:ext uri="{BB962C8B-B14F-4D97-AF65-F5344CB8AC3E}">
        <p14:creationId xmlns:p14="http://schemas.microsoft.com/office/powerpoint/2010/main" val="1420088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evaluate</a:t>
            </a:r>
            <a:r>
              <a:rPr lang="en-US" altLang="zh-CN" baseline="0" dirty="0" smtClean="0"/>
              <a:t> relayer selection, we deploy 3 relayers beside the AP and the node.</a:t>
            </a:r>
          </a:p>
          <a:p>
            <a:r>
              <a:rPr lang="en-US" altLang="zh-CN" baseline="0" dirty="0" smtClean="0"/>
              <a:t>We have two types of experiments, the first one with all 3 relayers on; and the second one with only the optimal one on.</a:t>
            </a:r>
          </a:p>
          <a:p>
            <a:endParaRPr lang="en-US" altLang="zh-CN" baseline="0" dirty="0" smtClean="0"/>
          </a:p>
          <a:p>
            <a:r>
              <a:rPr lang="en-US" altLang="zh-CN" baseline="0" dirty="0" smtClean="0"/>
              <a:t>The throughput comparison here shows that L2Relay is able to converging to the good relayer since throughput is almost identical.</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a:t>
            </a:r>
            <a:r>
              <a:rPr lang="en-US" altLang="zh-CN" baseline="0" dirty="0" smtClean="0"/>
              <a:t> 3 relayer case, we also record </a:t>
            </a:r>
            <a:r>
              <a:rPr lang="en-US" altLang="zh-CN" dirty="0" smtClean="0"/>
              <a:t>the time since the optimal relayer is turned on to the time it becomes the relayer of the node</a:t>
            </a:r>
            <a:r>
              <a:rPr lang="en-US" altLang="zh-CN" baseline="0" dirty="0" smtClean="0"/>
              <a:t>, we can see this activation time is reasonably fast. </a:t>
            </a:r>
            <a:endParaRPr lang="en-US" altLang="zh-CN" dirty="0" smtClean="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28</a:t>
            </a:fld>
            <a:endParaRPr lang="zh-CN" altLang="en-US"/>
          </a:p>
        </p:txBody>
      </p:sp>
    </p:spTree>
    <p:extLst>
      <p:ext uri="{BB962C8B-B14F-4D97-AF65-F5344CB8AC3E}">
        <p14:creationId xmlns:p14="http://schemas.microsoft.com/office/powerpoint/2010/main" val="3140316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a:t>
            </a:r>
            <a:r>
              <a:rPr lang="en-US" altLang="zh-CN" baseline="0" dirty="0" smtClean="0"/>
              <a:t> 3 relayer experiment, we also record </a:t>
            </a:r>
            <a:r>
              <a:rPr lang="en-US" altLang="zh-CN" dirty="0" smtClean="0"/>
              <a:t>the time since the optimal relayer is turned on to the time it becomes the relayer of the node</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we can see this activation time is reasonably fast. </a:t>
            </a:r>
            <a:endParaRPr lang="en-US" altLang="zh-CN" dirty="0" smtClean="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29</a:t>
            </a:fld>
            <a:endParaRPr lang="zh-CN" altLang="en-US"/>
          </a:p>
        </p:txBody>
      </p:sp>
    </p:spTree>
    <p:extLst>
      <p:ext uri="{BB962C8B-B14F-4D97-AF65-F5344CB8AC3E}">
        <p14:creationId xmlns:p14="http://schemas.microsoft.com/office/powerpoint/2010/main" val="1968334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also have some real-world experiments, compare our performance head-to-head with a real extender. </a:t>
            </a:r>
          </a:p>
          <a:p>
            <a:r>
              <a:rPr lang="en-US" altLang="zh-CN" baseline="0" dirty="0" smtClean="0"/>
              <a:t>In total, we have 15 random network topologies, in each of them, we deploy one AP, 4 nodes, 3 L2Relay relayers and 1 Netgear Extender.</a:t>
            </a:r>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30</a:t>
            </a:fld>
            <a:endParaRPr lang="zh-CN" altLang="en-US"/>
          </a:p>
        </p:txBody>
      </p:sp>
    </p:spTree>
    <p:extLst>
      <p:ext uri="{BB962C8B-B14F-4D97-AF65-F5344CB8AC3E}">
        <p14:creationId xmlns:p14="http://schemas.microsoft.com/office/powerpoint/2010/main" val="70227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the one-to-one</a:t>
            </a:r>
            <a:r>
              <a:rPr lang="en-US" altLang="zh-CN" baseline="0" dirty="0" smtClean="0"/>
              <a:t> experiments, the AP transmits to only one node; and one-to-many experiments, the AP transmits to all 4 nodes.</a:t>
            </a:r>
          </a:p>
          <a:p>
            <a:endParaRPr lang="en-US" altLang="zh-CN" baseline="0" dirty="0" smtClean="0"/>
          </a:p>
          <a:p>
            <a:r>
              <a:rPr lang="en-US" altLang="zh-CN" baseline="0" dirty="0" smtClean="0"/>
              <a:t>The performance comparison here shows that L2Relay outperforms both the baseline and the Netgear extender and L2Relay is able to support multiple nodes.</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31</a:t>
            </a:fld>
            <a:endParaRPr lang="zh-CN" altLang="en-US"/>
          </a:p>
        </p:txBody>
      </p:sp>
    </p:spTree>
    <p:extLst>
      <p:ext uri="{BB962C8B-B14F-4D97-AF65-F5344CB8AC3E}">
        <p14:creationId xmlns:p14="http://schemas.microsoft.com/office/powerpoint/2010/main" val="716535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the one-to-one</a:t>
            </a:r>
            <a:r>
              <a:rPr lang="en-US" altLang="zh-CN" baseline="0" dirty="0" smtClean="0"/>
              <a:t> experiments, the AP transmits to only one node; and one-to-many experiments, the AP transmits to all 4 nodes.</a:t>
            </a:r>
          </a:p>
          <a:p>
            <a:endParaRPr lang="en-US" altLang="zh-CN" baseline="0" dirty="0" smtClean="0"/>
          </a:p>
          <a:p>
            <a:r>
              <a:rPr lang="en-US" altLang="zh-CN" baseline="0" dirty="0" smtClean="0"/>
              <a:t>The performance comparison here shows that L2Relay outperforms both the baseline and the Netgear extender and L2Relay is able to support multiple nodes.</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32</a:t>
            </a:fld>
            <a:endParaRPr lang="zh-CN" altLang="en-US"/>
          </a:p>
        </p:txBody>
      </p:sp>
    </p:spTree>
    <p:extLst>
      <p:ext uri="{BB962C8B-B14F-4D97-AF65-F5344CB8AC3E}">
        <p14:creationId xmlns:p14="http://schemas.microsoft.com/office/powerpoint/2010/main" val="149790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Therefore,</a:t>
            </a:r>
            <a:r>
              <a:rPr lang="en-US" altLang="zh-CN" baseline="0" dirty="0" smtClean="0"/>
              <a:t> we design a protocol that can intelligently relay packets only when necessary; our solution is on firmware level functioning in layer 2, thus, we name it L2Relay.</a:t>
            </a:r>
          </a:p>
          <a:p>
            <a:endParaRPr lang="en-US" altLang="zh-CN" baseline="0" dirty="0" smtClean="0"/>
          </a:p>
          <a:p>
            <a:r>
              <a:rPr lang="en-US" altLang="zh-CN" baseline="0" dirty="0" smtClean="0"/>
              <a:t>In designing L2Relay, we have the following requirements:</a:t>
            </a:r>
          </a:p>
          <a:p>
            <a:r>
              <a:rPr lang="en-US" altLang="zh-CN" baseline="0" dirty="0" smtClean="0"/>
              <a:t>We want our relay device to be compatible with all existing APs and nodes without any modification to them. Problems can be simplified if the AP or nodes can be modified, but will limit the deployment of L2Relay.</a:t>
            </a:r>
          </a:p>
          <a:p>
            <a:r>
              <a:rPr lang="en-US" altLang="zh-CN" baseline="0" dirty="0" smtClean="0"/>
              <a:t>In designing, we want our relayer to be able to learn the link qualities so that it knows when relaying is necessary; we need to deal with multiple data rates; and as multiple relayers may be installed in one network, they need to coordinate.</a:t>
            </a:r>
          </a:p>
          <a:p>
            <a:r>
              <a:rPr lang="en-US" altLang="zh-CN" baseline="0" dirty="0" smtClean="0"/>
              <a:t>Moreover, we want our protocol to be simple and implementable in firmware.</a:t>
            </a:r>
          </a:p>
          <a:p>
            <a:endParaRPr lang="en-US" altLang="zh-CN" baseline="0" dirty="0" smtClean="0"/>
          </a:p>
          <a:p>
            <a:r>
              <a:rPr lang="en-US" altLang="zh-CN" baseline="0" dirty="0" smtClean="0"/>
              <a:t>All these requirements brings challenges to our designs, and I will come to our solutions later.  </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7</a:t>
            </a:fld>
            <a:endParaRPr lang="zh-CN" altLang="en-US"/>
          </a:p>
        </p:txBody>
      </p:sp>
    </p:spTree>
    <p:extLst>
      <p:ext uri="{BB962C8B-B14F-4D97-AF65-F5344CB8AC3E}">
        <p14:creationId xmlns:p14="http://schemas.microsoft.com/office/powerpoint/2010/main" val="38179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 are lots of</a:t>
            </a:r>
            <a:r>
              <a:rPr lang="en-US" altLang="zh-CN" baseline="0" dirty="0" smtClean="0"/>
              <a:t> </a:t>
            </a:r>
            <a:r>
              <a:rPr lang="en-US" altLang="zh-CN" dirty="0" smtClean="0"/>
              <a:t>packet</a:t>
            </a:r>
            <a:r>
              <a:rPr lang="en-US" altLang="zh-CN" baseline="0" dirty="0" smtClean="0"/>
              <a:t> relaying works. The fundamental difference is existing protocols all requires some modification to the AP or nodes, while L2Relay is designed to be ubiquitous compatible. Also, previous works are either implemented in the driver or evaluated on simulation, while we have a firmware level implementation of L2Relay.</a:t>
            </a:r>
          </a:p>
          <a:p>
            <a:r>
              <a:rPr lang="en-US" altLang="zh-CN" baseline="0" dirty="0" smtClean="0"/>
              <a:t>L2Relay handles rate selection to cope with multiple rates, the main difference from existing works is the relay device is supposed to select a rate for the sender while the sender is not aware of it, this is a challenging problem and our solution is unique.</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8</a:t>
            </a:fld>
            <a:endParaRPr lang="zh-CN" altLang="en-US"/>
          </a:p>
        </p:txBody>
      </p:sp>
    </p:spTree>
    <p:extLst>
      <p:ext uri="{BB962C8B-B14F-4D97-AF65-F5344CB8AC3E}">
        <p14:creationId xmlns:p14="http://schemas.microsoft.com/office/powerpoint/2010/main" val="394681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I will talk some key features of our design.</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9</a:t>
            </a:fld>
            <a:endParaRPr lang="zh-CN" altLang="en-US"/>
          </a:p>
        </p:txBody>
      </p:sp>
    </p:spTree>
    <p:extLst>
      <p:ext uri="{BB962C8B-B14F-4D97-AF65-F5344CB8AC3E}">
        <p14:creationId xmlns:p14="http://schemas.microsoft.com/office/powerpoint/2010/main" val="62581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Link quality estimation is needed</a:t>
            </a:r>
            <a:r>
              <a:rPr lang="en-US" altLang="zh-CN" baseline="0" dirty="0" smtClean="0"/>
              <a:t> for the relayer to decide whether to relay or not.</a:t>
            </a:r>
          </a:p>
          <a:p>
            <a:r>
              <a:rPr lang="en-US" altLang="zh-CN" baseline="0" dirty="0" smtClean="0"/>
              <a:t>This is done by both passive observations and active probing.</a:t>
            </a:r>
          </a:p>
          <a:p>
            <a:endParaRPr lang="en-US" altLang="zh-CN" baseline="0" dirty="0" smtClean="0"/>
          </a:p>
          <a:p>
            <a:r>
              <a:rPr lang="en-US" altLang="zh-CN" baseline="0" dirty="0" smtClean="0"/>
              <a:t>Why we need to learn the link quality? Sometimes it is better to let the AP do the retransmission.</a:t>
            </a:r>
          </a:p>
          <a:p>
            <a:endParaRPr lang="en-US" altLang="zh-CN" baseline="0" dirty="0" smtClean="0"/>
          </a:p>
          <a:p>
            <a:r>
              <a:rPr lang="en-US" altLang="zh-CN" baseline="0" dirty="0" smtClean="0"/>
              <a:t>Next challenge is when does a relayer decide to be the relayer of the node. We see in the following example that </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10</a:t>
            </a:fld>
            <a:endParaRPr lang="zh-CN" altLang="en-US"/>
          </a:p>
        </p:txBody>
      </p:sp>
    </p:spTree>
    <p:extLst>
      <p:ext uri="{BB962C8B-B14F-4D97-AF65-F5344CB8AC3E}">
        <p14:creationId xmlns:p14="http://schemas.microsoft.com/office/powerpoint/2010/main" val="301686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learn link quality, the relayer maintains the</a:t>
            </a:r>
            <a:r>
              <a:rPr lang="en-US" altLang="zh-CN" baseline="0" dirty="0" smtClean="0"/>
              <a:t> packet receive ratio for all 6 links and for every data rate.</a:t>
            </a:r>
          </a:p>
          <a:p>
            <a:r>
              <a:rPr lang="en-US" altLang="zh-CN" baseline="0" dirty="0" smtClean="0"/>
              <a:t>I will give two examples below.</a:t>
            </a:r>
          </a:p>
          <a:p>
            <a:r>
              <a:rPr lang="en-US" altLang="zh-CN" baseline="0" dirty="0" smtClean="0"/>
              <a:t>To estimate PRR for the link from the AP to the node, the relayer maintains two event counters, which counts how many packets from the AP are received correctly and how many ACKs are detected afterwards, then the PRR mu1 is estimated as the number of packets followed by ACKs over the number of total packets. </a:t>
            </a:r>
          </a:p>
          <a:p>
            <a:r>
              <a:rPr lang="en-US" altLang="zh-CN" baseline="0" dirty="0" smtClean="0"/>
              <a:t>Next example is to estimate PRR for the link from the AP to the relayer, we have another counter which is how many PLCP headers of a packet from the AP is received correctly, and we estimate mu2 as number of correctly received packets over number of PLCP headers.</a:t>
            </a:r>
            <a:endParaRPr lang="zh-CN" altLang="en-US" dirty="0" smtClean="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11</a:t>
            </a:fld>
            <a:endParaRPr lang="zh-CN" altLang="en-US"/>
          </a:p>
        </p:txBody>
      </p:sp>
    </p:spTree>
    <p:extLst>
      <p:ext uri="{BB962C8B-B14F-4D97-AF65-F5344CB8AC3E}">
        <p14:creationId xmlns:p14="http://schemas.microsoft.com/office/powerpoint/2010/main" val="370374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Given</a:t>
            </a:r>
            <a:r>
              <a:rPr lang="en-US" altLang="zh-CN" baseline="0" dirty="0" smtClean="0"/>
              <a:t> the PRRs of all links, the relayer can calculate the expected packet delivery time for a packet of unit size and the rank of the relayer is minimum among all possible data rates.</a:t>
            </a:r>
          </a:p>
          <a:p>
            <a:endParaRPr lang="en-US" altLang="zh-CN" baseline="0" dirty="0" smtClean="0"/>
          </a:p>
          <a:p>
            <a:r>
              <a:rPr lang="en-US" altLang="zh-CN" baseline="0" dirty="0" smtClean="0"/>
              <a:t>The relayer will relay if and only if its rank is smaller than packet delivery time from the AP to the node directly.</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12</a:t>
            </a:fld>
            <a:endParaRPr lang="zh-CN" altLang="en-US"/>
          </a:p>
        </p:txBody>
      </p:sp>
    </p:spTree>
    <p:extLst>
      <p:ext uri="{BB962C8B-B14F-4D97-AF65-F5344CB8AC3E}">
        <p14:creationId xmlns:p14="http://schemas.microsoft.com/office/powerpoint/2010/main" val="386194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a relayer, after</a:t>
            </a:r>
            <a:r>
              <a:rPr lang="en-US" altLang="zh-CN" baseline="0" dirty="0" smtClean="0"/>
              <a:t> the AP finished sending a packet, it will relay if it did not detect the ACK from the node.</a:t>
            </a:r>
          </a:p>
          <a:p>
            <a:r>
              <a:rPr lang="en-US" altLang="zh-CN" baseline="0" dirty="0" smtClean="0"/>
              <a:t>Our ack detection is done by checking the medium is busy when ACK is supposed to be transmitted.</a:t>
            </a:r>
          </a:p>
          <a:p>
            <a:endParaRPr lang="en-US" altLang="zh-CN" baseline="0" dirty="0" smtClean="0"/>
          </a:p>
          <a:p>
            <a:r>
              <a:rPr lang="en-US" altLang="zh-CN" baseline="0" dirty="0" smtClean="0"/>
              <a:t>The packet relay procedure is straightforward: the relayer first sends an ACK to the AP, then transmits the packet SIFS afterwards; the relayer will relay the same packet only </a:t>
            </a:r>
            <a:r>
              <a:rPr lang="en-US" altLang="zh-CN" baseline="0" dirty="0" err="1" smtClean="0"/>
              <a:t>modifing</a:t>
            </a:r>
            <a:r>
              <a:rPr lang="en-US" altLang="zh-CN" baseline="0" dirty="0" smtClean="0"/>
              <a:t> the source MAC address. </a:t>
            </a:r>
          </a:p>
          <a:p>
            <a:endParaRPr lang="en-US" altLang="zh-CN" baseline="0" dirty="0" smtClean="0"/>
          </a:p>
          <a:p>
            <a:r>
              <a:rPr lang="en-US" altLang="zh-CN" baseline="0" dirty="0" smtClean="0"/>
              <a:t>The first challenge is when does the relayer relay. We say that after the AP’s packet, the relayer will relay if it get the packet correctly but did not detect the ACK from the node.</a:t>
            </a:r>
            <a:endParaRPr lang="zh-CN" altLang="en-US" dirty="0"/>
          </a:p>
        </p:txBody>
      </p:sp>
      <p:sp>
        <p:nvSpPr>
          <p:cNvPr id="4" name="灯片编号占位符 3"/>
          <p:cNvSpPr>
            <a:spLocks noGrp="1"/>
          </p:cNvSpPr>
          <p:nvPr>
            <p:ph type="sldNum" sz="quarter" idx="10"/>
          </p:nvPr>
        </p:nvSpPr>
        <p:spPr/>
        <p:txBody>
          <a:bodyPr/>
          <a:lstStyle/>
          <a:p>
            <a:fld id="{D67EAEB5-CAE9-4393-9EB6-7B5BBB9F56F6}" type="slidenum">
              <a:rPr lang="zh-CN" altLang="en-US" smtClean="0"/>
              <a:pPr/>
              <a:t>13</a:t>
            </a:fld>
            <a:endParaRPr lang="zh-CN" altLang="en-US"/>
          </a:p>
        </p:txBody>
      </p:sp>
    </p:spTree>
    <p:extLst>
      <p:ext uri="{BB962C8B-B14F-4D97-AF65-F5344CB8AC3E}">
        <p14:creationId xmlns:p14="http://schemas.microsoft.com/office/powerpoint/2010/main" val="279529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B866CC-0488-42B6-8FEC-986A6A82BA37}" type="slidenum">
              <a:rPr lang="zh-CN" altLang="en-US" smtClean="0"/>
              <a:pPr/>
              <a:t>‹#›</a:t>
            </a:fld>
            <a:endParaRPr lang="zh-CN" altLang="en-US"/>
          </a:p>
        </p:txBody>
      </p:sp>
      <p:pic>
        <p:nvPicPr>
          <p:cNvPr id="7" name="图片 6" descr="Header_new-11in-full.png"/>
          <p:cNvPicPr>
            <a:picLocks noChangeAspect="1"/>
          </p:cNvPicPr>
          <p:nvPr userDrawn="1"/>
        </p:nvPicPr>
        <p:blipFill>
          <a:blip r:embed="rId2" cstate="print"/>
          <a:stretch>
            <a:fillRect/>
          </a:stretch>
        </p:blipFill>
        <p:spPr>
          <a:xfrm>
            <a:off x="800100" y="514350"/>
            <a:ext cx="7543800" cy="5829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639C48-8A68-4D07-BC3D-83A4EB45887D}" type="datetimeFigureOut">
              <a:rPr lang="zh-CN" altLang="en-US" smtClean="0"/>
              <a:pPr/>
              <a:t>2018/7/31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B866CC-0488-42B6-8FEC-986A6A82BA3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9C48-8A68-4D07-BC3D-83A4EB45887D}" type="datetimeFigureOut">
              <a:rPr lang="zh-CN" altLang="en-US" smtClean="0"/>
              <a:pPr/>
              <a:t>2018/7/31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866CC-0488-42B6-8FEC-986A6A82BA3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9.png"/><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1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smtClean="0"/>
              <a:t>L2Relay: a Layer 2 Wi-Fi Packet Relay Protocol</a:t>
            </a:r>
            <a:endParaRPr lang="zh-CN" altLang="en-US" dirty="0"/>
          </a:p>
        </p:txBody>
      </p:sp>
      <p:sp>
        <p:nvSpPr>
          <p:cNvPr id="3" name="副标题 2"/>
          <p:cNvSpPr>
            <a:spLocks noGrp="1"/>
          </p:cNvSpPr>
          <p:nvPr>
            <p:ph type="subTitle" idx="1"/>
          </p:nvPr>
        </p:nvSpPr>
        <p:spPr/>
        <p:txBody>
          <a:bodyPr>
            <a:normAutofit fontScale="85000" lnSpcReduction="20000"/>
          </a:bodyPr>
          <a:lstStyle/>
          <a:p>
            <a:r>
              <a:rPr lang="en-US" altLang="zh-CN" dirty="0" err="1" smtClean="0"/>
              <a:t>Shuaiyuan</a:t>
            </a:r>
            <a:r>
              <a:rPr lang="en-US" altLang="zh-CN" dirty="0" smtClean="0"/>
              <a:t> Zhou and Zhenghao Zhang</a:t>
            </a:r>
          </a:p>
          <a:p>
            <a:r>
              <a:rPr lang="en-US" altLang="zh-CN" dirty="0" smtClean="0"/>
              <a:t>Computer Science Department</a:t>
            </a:r>
          </a:p>
          <a:p>
            <a:r>
              <a:rPr lang="en-US" altLang="zh-CN" dirty="0" smtClean="0"/>
              <a:t>Florida State University</a:t>
            </a:r>
          </a:p>
          <a:p>
            <a:r>
              <a:rPr lang="en-US" altLang="zh-CN" dirty="0" smtClean="0"/>
              <a:t>10/9/2013</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Key Technical Aspects (I) - Link Quality Estimation</a:t>
            </a:r>
            <a:r>
              <a:rPr lang="en-US" dirty="0" smtClean="0"/>
              <a:t> </a:t>
            </a:r>
            <a:endParaRPr lang="en-US" dirty="0"/>
          </a:p>
        </p:txBody>
      </p:sp>
      <p:sp>
        <p:nvSpPr>
          <p:cNvPr id="3" name="Content Placeholder 2"/>
          <p:cNvSpPr>
            <a:spLocks noGrp="1"/>
          </p:cNvSpPr>
          <p:nvPr>
            <p:ph idx="1"/>
          </p:nvPr>
        </p:nvSpPr>
        <p:spPr>
          <a:xfrm>
            <a:off x="1143000" y="1600200"/>
            <a:ext cx="7467600" cy="1143000"/>
          </a:xfrm>
        </p:spPr>
        <p:txBody>
          <a:bodyPr>
            <a:noAutofit/>
          </a:bodyPr>
          <a:lstStyle/>
          <a:p>
            <a:r>
              <a:rPr lang="en-US" sz="2000" b="1" dirty="0" smtClean="0"/>
              <a:t>Challenge</a:t>
            </a:r>
            <a:r>
              <a:rPr lang="en-US" sz="2000" i="1" dirty="0" smtClean="0"/>
              <a:t>: </a:t>
            </a:r>
            <a:r>
              <a:rPr lang="en-US" sz="2000" dirty="0" smtClean="0"/>
              <a:t>When does </a:t>
            </a:r>
            <a:r>
              <a:rPr lang="en-US" sz="2000" i="1" dirty="0" smtClean="0"/>
              <a:t>R</a:t>
            </a:r>
            <a:r>
              <a:rPr lang="en-US" sz="2000" dirty="0" smtClean="0"/>
              <a:t> decide to be the relayer?</a:t>
            </a:r>
          </a:p>
          <a:p>
            <a:r>
              <a:rPr lang="en-US" sz="2000" b="1" dirty="0" smtClean="0"/>
              <a:t>Solution</a:t>
            </a:r>
            <a:r>
              <a:rPr lang="en-US" sz="2000" i="1" dirty="0" smtClean="0"/>
              <a:t>: R </a:t>
            </a:r>
            <a:r>
              <a:rPr lang="en-US" sz="2000" dirty="0" smtClean="0"/>
              <a:t>learns the link quality</a:t>
            </a:r>
          </a:p>
          <a:p>
            <a:pPr lvl="1"/>
            <a:r>
              <a:rPr lang="en-US" sz="2000" dirty="0" smtClean="0"/>
              <a:t>Passive observations and probing</a:t>
            </a:r>
            <a:endParaRPr lang="en-US" sz="2000" dirty="0"/>
          </a:p>
        </p:txBody>
      </p:sp>
      <p:sp>
        <p:nvSpPr>
          <p:cNvPr id="4" name="Line 1049"/>
          <p:cNvSpPr>
            <a:spLocks noChangeShapeType="1"/>
          </p:cNvSpPr>
          <p:nvPr/>
        </p:nvSpPr>
        <p:spPr bwMode="auto">
          <a:xfrm>
            <a:off x="1725613" y="3810000"/>
            <a:ext cx="228600" cy="546100"/>
          </a:xfrm>
          <a:prstGeom prst="line">
            <a:avLst/>
          </a:prstGeom>
          <a:noFill/>
          <a:ln w="38100">
            <a:solidFill>
              <a:srgbClr val="0000FF"/>
            </a:solidFill>
            <a:round/>
            <a:headEnd/>
            <a:tailEnd/>
          </a:ln>
        </p:spPr>
        <p:txBody>
          <a:bodyPr wrap="none"/>
          <a:lstStyle/>
          <a:p>
            <a:endParaRPr lang="en-US"/>
          </a:p>
        </p:txBody>
      </p:sp>
      <p:pic>
        <p:nvPicPr>
          <p:cNvPr id="5"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1420813" y="3871913"/>
            <a:ext cx="1081087" cy="1081087"/>
          </a:xfrm>
          <a:prstGeom prst="rect">
            <a:avLst/>
          </a:prstGeom>
          <a:noFill/>
        </p:spPr>
      </p:pic>
      <p:pic>
        <p:nvPicPr>
          <p:cNvPr id="6" name="Picture 1053" descr="laptop"/>
          <p:cNvPicPr>
            <a:picLocks noChangeAspect="1" noChangeArrowheads="1"/>
          </p:cNvPicPr>
          <p:nvPr/>
        </p:nvPicPr>
        <p:blipFill>
          <a:blip r:embed="rId4" cstate="print"/>
          <a:srcRect/>
          <a:stretch>
            <a:fillRect/>
          </a:stretch>
        </p:blipFill>
        <p:spPr bwMode="auto">
          <a:xfrm>
            <a:off x="4343400" y="4724400"/>
            <a:ext cx="712787" cy="688975"/>
          </a:xfrm>
          <a:prstGeom prst="rect">
            <a:avLst/>
          </a:prstGeom>
          <a:noFill/>
          <a:ln w="9525">
            <a:noFill/>
            <a:miter lim="800000"/>
            <a:headEnd/>
            <a:tailEnd/>
          </a:ln>
        </p:spPr>
      </p:pic>
      <p:sp>
        <p:nvSpPr>
          <p:cNvPr id="7" name="Cloud"/>
          <p:cNvSpPr>
            <a:spLocks noChangeAspect="1" noEditPoints="1" noChangeArrowheads="1"/>
          </p:cNvSpPr>
          <p:nvPr/>
        </p:nvSpPr>
        <p:spPr bwMode="auto">
          <a:xfrm>
            <a:off x="735013" y="2819400"/>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8" name="Text Box 1041"/>
          <p:cNvSpPr txBox="1">
            <a:spLocks noChangeArrowheads="1"/>
          </p:cNvSpPr>
          <p:nvPr/>
        </p:nvSpPr>
        <p:spPr bwMode="auto">
          <a:xfrm>
            <a:off x="1192213" y="3124200"/>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sp>
        <p:nvSpPr>
          <p:cNvPr id="18" name="Line 1049"/>
          <p:cNvSpPr>
            <a:spLocks noChangeShapeType="1"/>
          </p:cNvSpPr>
          <p:nvPr/>
        </p:nvSpPr>
        <p:spPr bwMode="auto">
          <a:xfrm>
            <a:off x="6427787" y="3733800"/>
            <a:ext cx="228600" cy="546100"/>
          </a:xfrm>
          <a:prstGeom prst="line">
            <a:avLst/>
          </a:prstGeom>
          <a:noFill/>
          <a:ln w="38100">
            <a:solidFill>
              <a:srgbClr val="0000FF"/>
            </a:solidFill>
            <a:round/>
            <a:headEnd/>
            <a:tailEnd/>
          </a:ln>
        </p:spPr>
        <p:txBody>
          <a:bodyPr wrap="none"/>
          <a:lstStyle/>
          <a:p>
            <a:endParaRPr lang="en-US"/>
          </a:p>
        </p:txBody>
      </p:sp>
      <p:pic>
        <p:nvPicPr>
          <p:cNvPr id="19"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6122987" y="3795713"/>
            <a:ext cx="1081087" cy="1081087"/>
          </a:xfrm>
          <a:prstGeom prst="rect">
            <a:avLst/>
          </a:prstGeom>
          <a:noFill/>
        </p:spPr>
      </p:pic>
      <p:pic>
        <p:nvPicPr>
          <p:cNvPr id="20" name="Picture 1053" descr="laptop"/>
          <p:cNvPicPr>
            <a:picLocks noChangeAspect="1" noChangeArrowheads="1"/>
          </p:cNvPicPr>
          <p:nvPr/>
        </p:nvPicPr>
        <p:blipFill>
          <a:blip r:embed="rId4" cstate="print"/>
          <a:srcRect/>
          <a:stretch>
            <a:fillRect/>
          </a:stretch>
        </p:blipFill>
        <p:spPr bwMode="auto">
          <a:xfrm>
            <a:off x="7593013" y="3733800"/>
            <a:ext cx="712787" cy="688975"/>
          </a:xfrm>
          <a:prstGeom prst="rect">
            <a:avLst/>
          </a:prstGeom>
          <a:noFill/>
          <a:ln w="9525">
            <a:noFill/>
            <a:miter lim="800000"/>
            <a:headEnd/>
            <a:tailEnd/>
          </a:ln>
        </p:spPr>
      </p:pic>
      <p:sp>
        <p:nvSpPr>
          <p:cNvPr id="21" name="Cloud"/>
          <p:cNvSpPr>
            <a:spLocks noChangeAspect="1" noEditPoints="1" noChangeArrowheads="1"/>
          </p:cNvSpPr>
          <p:nvPr/>
        </p:nvSpPr>
        <p:spPr bwMode="auto">
          <a:xfrm>
            <a:off x="5437187" y="2743200"/>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22" name="Text Box 1041"/>
          <p:cNvSpPr txBox="1">
            <a:spLocks noChangeArrowheads="1"/>
          </p:cNvSpPr>
          <p:nvPr/>
        </p:nvSpPr>
        <p:spPr bwMode="auto">
          <a:xfrm>
            <a:off x="5894387" y="3048000"/>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grpSp>
        <p:nvGrpSpPr>
          <p:cNvPr id="10" name="Group 31"/>
          <p:cNvGrpSpPr/>
          <p:nvPr/>
        </p:nvGrpSpPr>
        <p:grpSpPr>
          <a:xfrm>
            <a:off x="7543800" y="4583668"/>
            <a:ext cx="228600" cy="533400"/>
            <a:chOff x="4343400" y="4267200"/>
            <a:chExt cx="228600" cy="533400"/>
          </a:xfrm>
        </p:grpSpPr>
        <p:cxnSp>
          <p:nvCxnSpPr>
            <p:cNvPr id="33" name="Straight Connector 32"/>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086600" y="5105400"/>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36" name="Straight Connector 35"/>
          <p:cNvCxnSpPr/>
          <p:nvPr/>
        </p:nvCxnSpPr>
        <p:spPr>
          <a:xfrm>
            <a:off x="7772400" y="45720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36"/>
          <p:cNvGrpSpPr/>
          <p:nvPr/>
        </p:nvGrpSpPr>
        <p:grpSpPr>
          <a:xfrm>
            <a:off x="3075207" y="4976336"/>
            <a:ext cx="228600" cy="533400"/>
            <a:chOff x="4343400" y="4267200"/>
            <a:chExt cx="228600" cy="533400"/>
          </a:xfrm>
        </p:grpSpPr>
        <p:cxnSp>
          <p:nvCxnSpPr>
            <p:cNvPr id="38"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2618007" y="5498068"/>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41" name="Straight Connector 40"/>
          <p:cNvCxnSpPr/>
          <p:nvPr/>
        </p:nvCxnSpPr>
        <p:spPr>
          <a:xfrm>
            <a:off x="3303807" y="4964668"/>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7037696" y="3673522"/>
            <a:ext cx="598226" cy="991738"/>
          </a:xfrm>
          <a:custGeom>
            <a:avLst/>
            <a:gdLst>
              <a:gd name="connsiteX0" fmla="*/ 127379 w 598226"/>
              <a:gd name="connsiteY0" fmla="*/ 762000 h 991738"/>
              <a:gd name="connsiteX1" fmla="*/ 45492 w 598226"/>
              <a:gd name="connsiteY1" fmla="*/ 202442 h 991738"/>
              <a:gd name="connsiteX2" fmla="*/ 400334 w 598226"/>
              <a:gd name="connsiteY2" fmla="*/ 980365 h 991738"/>
              <a:gd name="connsiteX3" fmla="*/ 236561 w 598226"/>
              <a:gd name="connsiteY3" fmla="*/ 134203 h 991738"/>
              <a:gd name="connsiteX4" fmla="*/ 564107 w 598226"/>
              <a:gd name="connsiteY4" fmla="*/ 871182 h 991738"/>
              <a:gd name="connsiteX5" fmla="*/ 441277 w 598226"/>
              <a:gd name="connsiteY5" fmla="*/ 93260 h 991738"/>
              <a:gd name="connsiteX6" fmla="*/ 577755 w 598226"/>
              <a:gd name="connsiteY6" fmla="*/ 311624 h 9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 h="991738">
                <a:moveTo>
                  <a:pt x="127379" y="762000"/>
                </a:moveTo>
                <a:cubicBezTo>
                  <a:pt x="63689" y="464024"/>
                  <a:pt x="0" y="166048"/>
                  <a:pt x="45492" y="202442"/>
                </a:cubicBezTo>
                <a:cubicBezTo>
                  <a:pt x="90985" y="238836"/>
                  <a:pt x="368489" y="991738"/>
                  <a:pt x="400334" y="980365"/>
                </a:cubicBezTo>
                <a:cubicBezTo>
                  <a:pt x="432179" y="968992"/>
                  <a:pt x="209266" y="152400"/>
                  <a:pt x="236561" y="134203"/>
                </a:cubicBezTo>
                <a:cubicBezTo>
                  <a:pt x="263856" y="116006"/>
                  <a:pt x="529988" y="878006"/>
                  <a:pt x="564107" y="871182"/>
                </a:cubicBezTo>
                <a:cubicBezTo>
                  <a:pt x="598226" y="864358"/>
                  <a:pt x="439002" y="186520"/>
                  <a:pt x="441277" y="93260"/>
                </a:cubicBezTo>
                <a:cubicBezTo>
                  <a:pt x="443552" y="0"/>
                  <a:pt x="577755" y="311624"/>
                  <a:pt x="577755" y="31162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497540" y="3850943"/>
            <a:ext cx="1801505" cy="1155511"/>
          </a:xfrm>
          <a:custGeom>
            <a:avLst/>
            <a:gdLst>
              <a:gd name="connsiteX0" fmla="*/ 0 w 1801505"/>
              <a:gd name="connsiteY0" fmla="*/ 680114 h 1155511"/>
              <a:gd name="connsiteX1" fmla="*/ 163773 w 1801505"/>
              <a:gd name="connsiteY1" fmla="*/ 65964 h 1155511"/>
              <a:gd name="connsiteX2" fmla="*/ 191069 w 1801505"/>
              <a:gd name="connsiteY2" fmla="*/ 1075899 h 1155511"/>
              <a:gd name="connsiteX3" fmla="*/ 409433 w 1801505"/>
              <a:gd name="connsiteY3" fmla="*/ 134203 h 1155511"/>
              <a:gd name="connsiteX4" fmla="*/ 477672 w 1801505"/>
              <a:gd name="connsiteY4" fmla="*/ 1075899 h 1155511"/>
              <a:gd name="connsiteX5" fmla="*/ 696036 w 1801505"/>
              <a:gd name="connsiteY5" fmla="*/ 393511 h 1155511"/>
              <a:gd name="connsiteX6" fmla="*/ 791570 w 1801505"/>
              <a:gd name="connsiteY6" fmla="*/ 994012 h 1155511"/>
              <a:gd name="connsiteX7" fmla="*/ 955344 w 1801505"/>
              <a:gd name="connsiteY7" fmla="*/ 516341 h 1155511"/>
              <a:gd name="connsiteX8" fmla="*/ 1009935 w 1801505"/>
              <a:gd name="connsiteY8" fmla="*/ 1007660 h 1155511"/>
              <a:gd name="connsiteX9" fmla="*/ 1146412 w 1801505"/>
              <a:gd name="connsiteY9" fmla="*/ 734705 h 1155511"/>
              <a:gd name="connsiteX10" fmla="*/ 1228299 w 1801505"/>
              <a:gd name="connsiteY10" fmla="*/ 1048603 h 1155511"/>
              <a:gd name="connsiteX11" fmla="*/ 1323833 w 1801505"/>
              <a:gd name="connsiteY11" fmla="*/ 843887 h 1155511"/>
              <a:gd name="connsiteX12" fmla="*/ 1392072 w 1801505"/>
              <a:gd name="connsiteY12" fmla="*/ 1089547 h 1155511"/>
              <a:gd name="connsiteX13" fmla="*/ 1487606 w 1801505"/>
              <a:gd name="connsiteY13" fmla="*/ 939421 h 1155511"/>
              <a:gd name="connsiteX14" fmla="*/ 1555845 w 1801505"/>
              <a:gd name="connsiteY14" fmla="*/ 1116842 h 1155511"/>
              <a:gd name="connsiteX15" fmla="*/ 1665027 w 1801505"/>
              <a:gd name="connsiteY15" fmla="*/ 1021308 h 1155511"/>
              <a:gd name="connsiteX16" fmla="*/ 1719618 w 1801505"/>
              <a:gd name="connsiteY16" fmla="*/ 1144138 h 1155511"/>
              <a:gd name="connsiteX17" fmla="*/ 1801505 w 1801505"/>
              <a:gd name="connsiteY17" fmla="*/ 1089547 h 11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1505" h="1155511">
                <a:moveTo>
                  <a:pt x="0" y="680114"/>
                </a:moveTo>
                <a:cubicBezTo>
                  <a:pt x="65964" y="340057"/>
                  <a:pt x="131928" y="0"/>
                  <a:pt x="163773" y="65964"/>
                </a:cubicBezTo>
                <a:cubicBezTo>
                  <a:pt x="195618" y="131928"/>
                  <a:pt x="150126" y="1064526"/>
                  <a:pt x="191069" y="1075899"/>
                </a:cubicBezTo>
                <a:cubicBezTo>
                  <a:pt x="232012" y="1087272"/>
                  <a:pt x="361666" y="134203"/>
                  <a:pt x="409433" y="134203"/>
                </a:cubicBezTo>
                <a:cubicBezTo>
                  <a:pt x="457200" y="134203"/>
                  <a:pt x="429905" y="1032681"/>
                  <a:pt x="477672" y="1075899"/>
                </a:cubicBezTo>
                <a:cubicBezTo>
                  <a:pt x="525439" y="1119117"/>
                  <a:pt x="643720" y="407159"/>
                  <a:pt x="696036" y="393511"/>
                </a:cubicBezTo>
                <a:cubicBezTo>
                  <a:pt x="748352" y="379863"/>
                  <a:pt x="748352" y="973540"/>
                  <a:pt x="791570" y="994012"/>
                </a:cubicBezTo>
                <a:cubicBezTo>
                  <a:pt x="834788" y="1014484"/>
                  <a:pt x="918950" y="514066"/>
                  <a:pt x="955344" y="516341"/>
                </a:cubicBezTo>
                <a:cubicBezTo>
                  <a:pt x="991738" y="518616"/>
                  <a:pt x="978090" y="971266"/>
                  <a:pt x="1009935" y="1007660"/>
                </a:cubicBezTo>
                <a:cubicBezTo>
                  <a:pt x="1041780" y="1044054"/>
                  <a:pt x="1110018" y="727881"/>
                  <a:pt x="1146412" y="734705"/>
                </a:cubicBezTo>
                <a:cubicBezTo>
                  <a:pt x="1182806" y="741529"/>
                  <a:pt x="1198729" y="1030406"/>
                  <a:pt x="1228299" y="1048603"/>
                </a:cubicBezTo>
                <a:cubicBezTo>
                  <a:pt x="1257869" y="1066800"/>
                  <a:pt x="1296538" y="837063"/>
                  <a:pt x="1323833" y="843887"/>
                </a:cubicBezTo>
                <a:cubicBezTo>
                  <a:pt x="1351128" y="850711"/>
                  <a:pt x="1364777" y="1073625"/>
                  <a:pt x="1392072" y="1089547"/>
                </a:cubicBezTo>
                <a:cubicBezTo>
                  <a:pt x="1419367" y="1105469"/>
                  <a:pt x="1460311" y="934872"/>
                  <a:pt x="1487606" y="939421"/>
                </a:cubicBezTo>
                <a:cubicBezTo>
                  <a:pt x="1514901" y="943970"/>
                  <a:pt x="1526275" y="1103194"/>
                  <a:pt x="1555845" y="1116842"/>
                </a:cubicBezTo>
                <a:cubicBezTo>
                  <a:pt x="1585415" y="1130490"/>
                  <a:pt x="1637732" y="1016759"/>
                  <a:pt x="1665027" y="1021308"/>
                </a:cubicBezTo>
                <a:cubicBezTo>
                  <a:pt x="1692322" y="1025857"/>
                  <a:pt x="1696872" y="1132765"/>
                  <a:pt x="1719618" y="1144138"/>
                </a:cubicBezTo>
                <a:cubicBezTo>
                  <a:pt x="1742364" y="1155511"/>
                  <a:pt x="1771934" y="1122529"/>
                  <a:pt x="1801505" y="1089547"/>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992260" y="4114471"/>
            <a:ext cx="1460849" cy="646331"/>
          </a:xfrm>
          <a:prstGeom prst="rect">
            <a:avLst/>
          </a:prstGeom>
          <a:noFill/>
        </p:spPr>
        <p:txBody>
          <a:bodyPr wrap="none" rtlCol="0">
            <a:spAutoFit/>
          </a:bodyPr>
          <a:lstStyle/>
          <a:p>
            <a:r>
              <a:rPr lang="en-US" dirty="0" smtClean="0"/>
              <a:t>Weak signal, </a:t>
            </a:r>
          </a:p>
          <a:p>
            <a:r>
              <a:rPr lang="en-US" dirty="0"/>
              <a:t>s</a:t>
            </a:r>
            <a:r>
              <a:rPr lang="en-US" dirty="0" smtClean="0"/>
              <a:t>hould repeat</a:t>
            </a:r>
            <a:endParaRPr lang="en-US" dirty="0"/>
          </a:p>
        </p:txBody>
      </p:sp>
      <p:sp>
        <p:nvSpPr>
          <p:cNvPr id="27" name="TextBox 26"/>
          <p:cNvSpPr txBox="1"/>
          <p:nvPr/>
        </p:nvSpPr>
        <p:spPr>
          <a:xfrm>
            <a:off x="7315200" y="3163669"/>
            <a:ext cx="1874424" cy="646331"/>
          </a:xfrm>
          <a:prstGeom prst="rect">
            <a:avLst/>
          </a:prstGeom>
          <a:noFill/>
        </p:spPr>
        <p:txBody>
          <a:bodyPr wrap="none" rtlCol="0">
            <a:spAutoFit/>
          </a:bodyPr>
          <a:lstStyle/>
          <a:p>
            <a:r>
              <a:rPr lang="en-US" dirty="0" smtClean="0"/>
              <a:t>Strong signal, </a:t>
            </a:r>
          </a:p>
          <a:p>
            <a:r>
              <a:rPr lang="en-US" dirty="0"/>
              <a:t>n</a:t>
            </a:r>
            <a:r>
              <a:rPr lang="en-US" dirty="0" smtClean="0"/>
              <a:t>o </a:t>
            </a:r>
            <a:r>
              <a:rPr lang="en-US" dirty="0"/>
              <a:t>n</a:t>
            </a:r>
            <a:r>
              <a:rPr lang="en-US" dirty="0" smtClean="0"/>
              <a:t>eed to repeat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9"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Link Quality Estimation</a:t>
            </a:r>
            <a:endParaRPr lang="zh-CN" altLang="en-US" dirty="0"/>
          </a:p>
        </p:txBody>
      </p:sp>
      <p:sp>
        <p:nvSpPr>
          <p:cNvPr id="3" name="内容占位符 2"/>
          <p:cNvSpPr>
            <a:spLocks noGrp="1"/>
          </p:cNvSpPr>
          <p:nvPr>
            <p:ph idx="1"/>
          </p:nvPr>
        </p:nvSpPr>
        <p:spPr>
          <a:xfrm>
            <a:off x="457200" y="1600201"/>
            <a:ext cx="8229600" cy="914400"/>
          </a:xfrm>
        </p:spPr>
        <p:txBody>
          <a:bodyPr>
            <a:normAutofit fontScale="47500" lnSpcReduction="20000"/>
          </a:bodyPr>
          <a:lstStyle/>
          <a:p>
            <a:r>
              <a:rPr lang="en-US" altLang="zh-CN" sz="4200" dirty="0" smtClean="0"/>
              <a:t>Packet Receive Ratio (</a:t>
            </a:r>
            <a:r>
              <a:rPr lang="en-US" altLang="zh-CN" sz="4200" i="1" dirty="0" smtClean="0"/>
              <a:t>PRR</a:t>
            </a:r>
            <a:r>
              <a:rPr lang="en-US" altLang="zh-CN" sz="4200" dirty="0" smtClean="0"/>
              <a:t>) is maintained for forward and backward links (6 links) and for every data rate</a:t>
            </a:r>
          </a:p>
          <a:p>
            <a:r>
              <a:rPr lang="en-US" altLang="zh-CN" sz="4200" dirty="0" smtClean="0">
                <a:solidFill>
                  <a:schemeClr val="accent1"/>
                </a:solidFill>
              </a:rPr>
              <a:t>Examples:</a:t>
            </a:r>
          </a:p>
        </p:txBody>
      </p:sp>
      <p:sp>
        <p:nvSpPr>
          <p:cNvPr id="6" name="TextBox 5"/>
          <p:cNvSpPr txBox="1"/>
          <p:nvPr/>
        </p:nvSpPr>
        <p:spPr>
          <a:xfrm>
            <a:off x="381000" y="2514599"/>
            <a:ext cx="4023360" cy="3977640"/>
          </a:xfrm>
          <a:prstGeom prst="rect">
            <a:avLst/>
          </a:prstGeom>
          <a:no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sz="2000" dirty="0" smtClean="0"/>
              <a:t>     : incremented by 1 whenever </a:t>
            </a:r>
            <a:r>
              <a:rPr lang="en-US" altLang="zh-CN" sz="2000" i="1" dirty="0" smtClean="0"/>
              <a:t>R</a:t>
            </a:r>
            <a:r>
              <a:rPr lang="en-US" altLang="zh-CN" sz="2000" dirty="0" smtClean="0"/>
              <a:t> receives </a:t>
            </a:r>
            <a:r>
              <a:rPr lang="en-US" altLang="zh-CN" sz="2000" b="1" dirty="0" smtClean="0"/>
              <a:t>P</a:t>
            </a:r>
            <a:r>
              <a:rPr lang="en-US" altLang="zh-CN" sz="2000" dirty="0" smtClean="0"/>
              <a:t> correctly</a:t>
            </a:r>
          </a:p>
          <a:p>
            <a:r>
              <a:rPr lang="en-US" altLang="zh-CN" sz="2000" dirty="0" smtClean="0"/>
              <a:t>     : incremented by 1 whenever </a:t>
            </a:r>
            <a:r>
              <a:rPr lang="en-US" altLang="zh-CN" sz="2000" i="1" dirty="0" smtClean="0"/>
              <a:t>R</a:t>
            </a:r>
            <a:r>
              <a:rPr lang="en-US" altLang="zh-CN" sz="2000" dirty="0" smtClean="0"/>
              <a:t> receives </a:t>
            </a:r>
            <a:r>
              <a:rPr lang="en-US" altLang="zh-CN" sz="2000" b="1" dirty="0" smtClean="0"/>
              <a:t>P</a:t>
            </a:r>
            <a:r>
              <a:rPr lang="en-US" altLang="zh-CN" sz="2000" dirty="0" smtClean="0"/>
              <a:t> correctly and detects the subsequent ACK from </a:t>
            </a:r>
            <a:r>
              <a:rPr lang="en-US" altLang="zh-CN" sz="2000" i="1" dirty="0" smtClean="0"/>
              <a:t>N</a:t>
            </a:r>
          </a:p>
          <a:p>
            <a:endParaRPr lang="en-US" altLang="zh-CN" dirty="0" smtClean="0"/>
          </a:p>
          <a:p>
            <a:endParaRPr lang="en-US" altLang="zh-CN" dirty="0" smtClean="0"/>
          </a:p>
        </p:txBody>
      </p:sp>
      <p:sp>
        <p:nvSpPr>
          <p:cNvPr id="7" name="TextBox 6"/>
          <p:cNvSpPr txBox="1"/>
          <p:nvPr/>
        </p:nvSpPr>
        <p:spPr>
          <a:xfrm>
            <a:off x="4572000" y="2514599"/>
            <a:ext cx="4023360" cy="3816429"/>
          </a:xfrm>
          <a:prstGeom prst="rect">
            <a:avLst/>
          </a:prstGeom>
          <a:no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    </a:t>
            </a:r>
            <a:endParaRPr lang="en-US" altLang="zh-CN" sz="2000" dirty="0" smtClean="0"/>
          </a:p>
          <a:p>
            <a:r>
              <a:rPr lang="en-US" altLang="zh-CN" sz="2000" dirty="0" smtClean="0"/>
              <a:t>      : incremented by 1 whenever </a:t>
            </a:r>
            <a:r>
              <a:rPr lang="en-US" altLang="zh-CN" sz="2000" i="1" dirty="0" smtClean="0"/>
              <a:t>R</a:t>
            </a:r>
            <a:r>
              <a:rPr lang="en-US" altLang="zh-CN" sz="2000" dirty="0" smtClean="0"/>
              <a:t> receives the PLCP header of </a:t>
            </a:r>
            <a:r>
              <a:rPr lang="en-US" altLang="zh-CN" sz="2000" b="1" dirty="0" smtClean="0"/>
              <a:t>P</a:t>
            </a:r>
            <a:r>
              <a:rPr lang="en-US" altLang="zh-CN" sz="2000" dirty="0" smtClean="0"/>
              <a:t> correctly and the MAC header of </a:t>
            </a:r>
            <a:r>
              <a:rPr lang="en-US" altLang="zh-CN" sz="2000" b="1" dirty="0" smtClean="0"/>
              <a:t>P</a:t>
            </a:r>
            <a:r>
              <a:rPr lang="en-US" altLang="zh-CN" sz="2000" dirty="0" smtClean="0"/>
              <a:t> indicates the packet is from the AP</a:t>
            </a:r>
          </a:p>
          <a:p>
            <a:endParaRPr lang="en-US" altLang="zh-CN" dirty="0" smtClean="0"/>
          </a:p>
          <a:p>
            <a:endParaRPr lang="en-US" altLang="zh-CN" dirty="0" smtClean="0"/>
          </a:p>
        </p:txBody>
      </p:sp>
      <p:pic>
        <p:nvPicPr>
          <p:cNvPr id="8" name="图片 7" descr="links.png"/>
          <p:cNvPicPr>
            <a:picLocks noChangeAspect="1"/>
          </p:cNvPicPr>
          <p:nvPr/>
        </p:nvPicPr>
        <p:blipFill>
          <a:blip r:embed="rId4" cstate="print"/>
          <a:stretch>
            <a:fillRect/>
          </a:stretch>
        </p:blipFill>
        <p:spPr>
          <a:xfrm>
            <a:off x="914399" y="2468880"/>
            <a:ext cx="3237428" cy="1527261"/>
          </a:xfrm>
          <a:prstGeom prst="rect">
            <a:avLst/>
          </a:prstGeom>
        </p:spPr>
      </p:pic>
      <p:pic>
        <p:nvPicPr>
          <p:cNvPr id="9" name="图片 8" descr="links.png"/>
          <p:cNvPicPr>
            <a:picLocks noChangeAspect="1"/>
          </p:cNvPicPr>
          <p:nvPr/>
        </p:nvPicPr>
        <p:blipFill>
          <a:blip r:embed="rId4" cstate="print"/>
          <a:stretch>
            <a:fillRect/>
          </a:stretch>
        </p:blipFill>
        <p:spPr>
          <a:xfrm>
            <a:off x="5029199" y="2468880"/>
            <a:ext cx="3237428" cy="1527261"/>
          </a:xfrm>
          <a:prstGeom prst="rect">
            <a:avLst/>
          </a:prstGeom>
        </p:spPr>
      </p:pic>
      <p:graphicFrame>
        <p:nvGraphicFramePr>
          <p:cNvPr id="10" name="对象 9"/>
          <p:cNvGraphicFramePr>
            <a:graphicFrameLocks noChangeAspect="1"/>
          </p:cNvGraphicFramePr>
          <p:nvPr/>
        </p:nvGraphicFramePr>
        <p:xfrm>
          <a:off x="547688" y="4267200"/>
          <a:ext cx="215900" cy="215900"/>
        </p:xfrm>
        <a:graphic>
          <a:graphicData uri="http://schemas.openxmlformats.org/presentationml/2006/ole">
            <mc:AlternateContent xmlns:mc="http://schemas.openxmlformats.org/markup-compatibility/2006">
              <mc:Choice xmlns:v="urn:schemas-microsoft-com:vml" Requires="v">
                <p:oleObj spid="_x0000_s32836" name="公式" r:id="rId5" imgW="215640" imgH="215640" progId="Equation.3">
                  <p:embed/>
                </p:oleObj>
              </mc:Choice>
              <mc:Fallback>
                <p:oleObj name="公式" r:id="rId5" imgW="21564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4267200"/>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528638" y="4876800"/>
          <a:ext cx="254000" cy="215900"/>
        </p:xfrm>
        <a:graphic>
          <a:graphicData uri="http://schemas.openxmlformats.org/presentationml/2006/ole">
            <mc:AlternateContent xmlns:mc="http://schemas.openxmlformats.org/markup-compatibility/2006">
              <mc:Choice xmlns:v="urn:schemas-microsoft-com:vml" Requires="v">
                <p:oleObj spid="_x0000_s32837" name="公式" r:id="rId7" imgW="253800" imgH="215640" progId="Equation.3">
                  <p:embed/>
                </p:oleObj>
              </mc:Choice>
              <mc:Fallback>
                <p:oleObj name="公式" r:id="rId7" imgW="253800" imgH="2156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38" y="4876800"/>
                        <a:ext cx="2540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1781175" y="5803900"/>
          <a:ext cx="596900" cy="431800"/>
        </p:xfrm>
        <a:graphic>
          <a:graphicData uri="http://schemas.openxmlformats.org/presentationml/2006/ole">
            <mc:AlternateContent xmlns:mc="http://schemas.openxmlformats.org/markup-compatibility/2006">
              <mc:Choice xmlns:v="urn:schemas-microsoft-com:vml" Requires="v">
                <p:oleObj spid="_x0000_s32838" name="公式" r:id="rId9" imgW="596880" imgH="431640" progId="Equation.3">
                  <p:embed/>
                </p:oleObj>
              </mc:Choice>
              <mc:Fallback>
                <p:oleObj name="公式" r:id="rId9" imgW="596880" imgH="4316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1175" y="5803900"/>
                        <a:ext cx="596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4752975" y="4572000"/>
          <a:ext cx="254000" cy="228600"/>
        </p:xfrm>
        <a:graphic>
          <a:graphicData uri="http://schemas.openxmlformats.org/presentationml/2006/ole">
            <mc:AlternateContent xmlns:mc="http://schemas.openxmlformats.org/markup-compatibility/2006">
              <mc:Choice xmlns:v="urn:schemas-microsoft-com:vml" Requires="v">
                <p:oleObj spid="_x0000_s32839" name="公式" r:id="rId11" imgW="253800" imgH="228600" progId="Equation.3">
                  <p:embed/>
                </p:oleObj>
              </mc:Choice>
              <mc:Fallback>
                <p:oleObj name="公式" r:id="rId11" imgW="253800" imgH="2286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2975" y="4572000"/>
                        <a:ext cx="2540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4752975" y="4267200"/>
          <a:ext cx="215900" cy="215900"/>
        </p:xfrm>
        <a:graphic>
          <a:graphicData uri="http://schemas.openxmlformats.org/presentationml/2006/ole">
            <mc:AlternateContent xmlns:mc="http://schemas.openxmlformats.org/markup-compatibility/2006">
              <mc:Choice xmlns:v="urn:schemas-microsoft-com:vml" Requires="v">
                <p:oleObj spid="_x0000_s32840" name="公式" r:id="rId13" imgW="215640" imgH="215640" progId="Equation.3">
                  <p:embed/>
                </p:oleObj>
              </mc:Choice>
              <mc:Fallback>
                <p:oleObj name="公式" r:id="rId13" imgW="215640" imgH="2156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2975" y="4267200"/>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5943600" y="5757863"/>
          <a:ext cx="596900" cy="444500"/>
        </p:xfrm>
        <a:graphic>
          <a:graphicData uri="http://schemas.openxmlformats.org/presentationml/2006/ole">
            <mc:AlternateContent xmlns:mc="http://schemas.openxmlformats.org/markup-compatibility/2006">
              <mc:Choice xmlns:v="urn:schemas-microsoft-com:vml" Requires="v">
                <p:oleObj spid="_x0000_s32841" name="公式" r:id="rId15" imgW="596880" imgH="444240" progId="Equation.3">
                  <p:embed/>
                </p:oleObj>
              </mc:Choice>
              <mc:Fallback>
                <p:oleObj name="公式" r:id="rId15" imgW="596880" imgH="44424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5757863"/>
                        <a:ext cx="596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直接箭头连接符 15"/>
          <p:cNvCxnSpPr/>
          <p:nvPr/>
        </p:nvCxnSpPr>
        <p:spPr>
          <a:xfrm>
            <a:off x="1490472" y="3447288"/>
            <a:ext cx="1975104" cy="0"/>
          </a:xfrm>
          <a:prstGeom prst="straightConnector1">
            <a:avLst/>
          </a:prstGeom>
          <a:ln w="22225">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5577840" y="2935224"/>
            <a:ext cx="777240" cy="438912"/>
          </a:xfrm>
          <a:prstGeom prst="straightConnector1">
            <a:avLst/>
          </a:prstGeom>
          <a:ln w="2222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checkerboard(across)">
                                      <p:cBhvr>
                                        <p:cTn id="23" dur="500"/>
                                        <p:tgtEl>
                                          <p:spTgt spid="6">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checkerboard(across)">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par>
                                <p:cTn id="47" presetID="5" presetClass="entr" presetSubtype="1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500"/>
                                        <p:tgtEl>
                                          <p:spTgt spid="13"/>
                                        </p:tgtEl>
                                      </p:cBhvr>
                                    </p:animEffect>
                                  </p:childTnLst>
                                </p:cTn>
                              </p:par>
                              <p:par>
                                <p:cTn id="50" presetID="5" presetClass="entr" presetSubtype="10" fill="hold" nodeType="with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checkerboard(across)">
                                      <p:cBhvr>
                                        <p:cTn id="52" dur="500"/>
                                        <p:tgtEl>
                                          <p:spTgt spid="7">
                                            <p:txEl>
                                              <p:pRg st="6" end="6"/>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checkerboard(across)">
                                      <p:cBhvr>
                                        <p:cTn id="55" dur="500"/>
                                        <p:tgtEl>
                                          <p:spTgt spid="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Relayer Rank Calculation</a:t>
            </a:r>
            <a:endParaRPr lang="zh-CN" altLang="en-US" dirty="0"/>
          </a:p>
        </p:txBody>
      </p:sp>
      <p:sp>
        <p:nvSpPr>
          <p:cNvPr id="3" name="内容占位符 2"/>
          <p:cNvSpPr>
            <a:spLocks noGrp="1"/>
          </p:cNvSpPr>
          <p:nvPr>
            <p:ph idx="1"/>
          </p:nvPr>
        </p:nvSpPr>
        <p:spPr/>
        <p:txBody>
          <a:bodyPr>
            <a:normAutofit/>
          </a:bodyPr>
          <a:lstStyle/>
          <a:p>
            <a:r>
              <a:rPr lang="en-US" altLang="zh-CN" sz="2400" i="1" dirty="0" smtClean="0"/>
              <a:t>R</a:t>
            </a:r>
            <a:r>
              <a:rPr lang="en-US" altLang="zh-CN" sz="2400" dirty="0" smtClean="0"/>
              <a:t> can calculate the </a:t>
            </a:r>
            <a:r>
              <a:rPr lang="en-US" altLang="zh-CN" sz="2400" i="1" dirty="0" smtClean="0"/>
              <a:t>expected delivery time</a:t>
            </a:r>
            <a:r>
              <a:rPr lang="en-US" altLang="zh-CN" sz="2400" dirty="0" smtClean="0"/>
              <a:t> of a packet </a:t>
            </a:r>
            <a:r>
              <a:rPr lang="en-US" altLang="zh-CN" sz="2400" b="1" dirty="0" smtClean="0"/>
              <a:t>P</a:t>
            </a:r>
            <a:r>
              <a:rPr lang="en-US" altLang="zh-CN" sz="2400" dirty="0" smtClean="0"/>
              <a:t> of unit size when the AP and </a:t>
            </a:r>
            <a:r>
              <a:rPr lang="en-US" altLang="zh-CN" sz="2400" i="1" dirty="0" smtClean="0"/>
              <a:t>R</a:t>
            </a:r>
            <a:r>
              <a:rPr lang="en-US" altLang="zh-CN" sz="2400" dirty="0" smtClean="0"/>
              <a:t> transmit at rate    and    as:</a:t>
            </a:r>
            <a:endParaRPr lang="en-US" altLang="zh-CN" dirty="0"/>
          </a:p>
          <a:p>
            <a:endParaRPr lang="en-US" altLang="zh-CN" sz="2400" dirty="0"/>
          </a:p>
          <a:p>
            <a:endParaRPr lang="en-US" altLang="zh-CN" sz="2400" dirty="0" smtClean="0"/>
          </a:p>
          <a:p>
            <a:r>
              <a:rPr lang="en-US" altLang="zh-CN" sz="2400" dirty="0" smtClean="0"/>
              <a:t>The rank of </a:t>
            </a:r>
            <a:r>
              <a:rPr lang="en-US" altLang="zh-CN" sz="2400" i="1" dirty="0" smtClean="0"/>
              <a:t>R</a:t>
            </a:r>
            <a:r>
              <a:rPr lang="en-US" altLang="zh-CN" sz="2400" dirty="0" smtClean="0"/>
              <a:t> (   ) is the minimum expected delivery time of a unit size packet</a:t>
            </a:r>
          </a:p>
          <a:p>
            <a:r>
              <a:rPr lang="en-US" altLang="zh-CN" sz="2400" i="1" dirty="0" smtClean="0"/>
              <a:t>R</a:t>
            </a:r>
            <a:r>
              <a:rPr lang="en-US" altLang="zh-CN" sz="2400" dirty="0" smtClean="0"/>
              <a:t> will relay if its rank is smaller than the packet delivery time from the AP to the node directly</a:t>
            </a:r>
          </a:p>
          <a:p>
            <a:endParaRPr lang="zh-CN" altLang="en-US" sz="2400" dirty="0"/>
          </a:p>
        </p:txBody>
      </p:sp>
      <p:graphicFrame>
        <p:nvGraphicFramePr>
          <p:cNvPr id="4" name="对象 3"/>
          <p:cNvGraphicFramePr>
            <a:graphicFrameLocks noChangeAspect="1"/>
          </p:cNvGraphicFramePr>
          <p:nvPr/>
        </p:nvGraphicFramePr>
        <p:xfrm>
          <a:off x="2101850" y="2514600"/>
          <a:ext cx="2730500" cy="647700"/>
        </p:xfrm>
        <a:graphic>
          <a:graphicData uri="http://schemas.openxmlformats.org/presentationml/2006/ole">
            <mc:AlternateContent xmlns:mc="http://schemas.openxmlformats.org/markup-compatibility/2006">
              <mc:Choice xmlns:v="urn:schemas-microsoft-com:vml" Requires="v">
                <p:oleObj spid="_x0000_s1072" name="公式" r:id="rId4" imgW="2730240" imgH="647640" progId="Equation.3">
                  <p:embed/>
                </p:oleObj>
              </mc:Choice>
              <mc:Fallback>
                <p:oleObj name="公式" r:id="rId4" imgW="2730240" imgH="647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514600"/>
                        <a:ext cx="27305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5791200" y="2119313"/>
          <a:ext cx="190500" cy="228600"/>
        </p:xfrm>
        <a:graphic>
          <a:graphicData uri="http://schemas.openxmlformats.org/presentationml/2006/ole">
            <mc:AlternateContent xmlns:mc="http://schemas.openxmlformats.org/markup-compatibility/2006">
              <mc:Choice xmlns:v="urn:schemas-microsoft-com:vml" Requires="v">
                <p:oleObj spid="_x0000_s1073" name="公式" r:id="rId6" imgW="190440" imgH="228600" progId="Equation.3">
                  <p:embed/>
                </p:oleObj>
              </mc:Choice>
              <mc:Fallback>
                <p:oleObj name="公式" r:id="rId6" imgW="19044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119313"/>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526213" y="2119313"/>
          <a:ext cx="190500" cy="215900"/>
        </p:xfrm>
        <a:graphic>
          <a:graphicData uri="http://schemas.openxmlformats.org/presentationml/2006/ole">
            <mc:AlternateContent xmlns:mc="http://schemas.openxmlformats.org/markup-compatibility/2006">
              <mc:Choice xmlns:v="urn:schemas-microsoft-com:vml" Requires="v">
                <p:oleObj spid="_x0000_s1074" name="公式" r:id="rId8" imgW="190440" imgH="215640" progId="Equation.3">
                  <p:embed/>
                </p:oleObj>
              </mc:Choice>
              <mc:Fallback>
                <p:oleObj name="公式" r:id="rId8" imgW="190440" imgH="215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6213" y="2119313"/>
                        <a:ext cx="190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2649538" y="3408363"/>
          <a:ext cx="228600" cy="215900"/>
        </p:xfrm>
        <a:graphic>
          <a:graphicData uri="http://schemas.openxmlformats.org/presentationml/2006/ole">
            <mc:AlternateContent xmlns:mc="http://schemas.openxmlformats.org/markup-compatibility/2006">
              <mc:Choice xmlns:v="urn:schemas-microsoft-com:vml" Requires="v">
                <p:oleObj spid="_x0000_s1075" name="公式" r:id="rId10" imgW="228600" imgH="215640" progId="Equation.3">
                  <p:embed/>
                </p:oleObj>
              </mc:Choice>
              <mc:Fallback>
                <p:oleObj name="公式" r:id="rId10" imgW="228600" imgH="21564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538" y="3408363"/>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Key Features(II) - Packet Relay Procedure</a:t>
            </a:r>
            <a:endParaRPr lang="zh-CN" altLang="en-US" dirty="0"/>
          </a:p>
        </p:txBody>
      </p:sp>
      <p:sp>
        <p:nvSpPr>
          <p:cNvPr id="3" name="内容占位符 2"/>
          <p:cNvSpPr>
            <a:spLocks noGrp="1"/>
          </p:cNvSpPr>
          <p:nvPr>
            <p:ph idx="1"/>
          </p:nvPr>
        </p:nvSpPr>
        <p:spPr/>
        <p:txBody>
          <a:bodyPr>
            <a:normAutofit/>
          </a:bodyPr>
          <a:lstStyle/>
          <a:p>
            <a:r>
              <a:rPr lang="en-US" altLang="zh-CN" sz="2400" b="1" dirty="0" smtClean="0"/>
              <a:t>Challenge</a:t>
            </a:r>
            <a:r>
              <a:rPr lang="en-US" altLang="zh-CN" sz="2400" dirty="0" smtClean="0"/>
              <a:t>: If </a:t>
            </a:r>
            <a:r>
              <a:rPr lang="en-US" altLang="zh-CN" sz="2400" i="1" dirty="0" smtClean="0"/>
              <a:t>R</a:t>
            </a:r>
            <a:r>
              <a:rPr lang="en-US" altLang="zh-CN" sz="2400" dirty="0" smtClean="0"/>
              <a:t> is the relayer, when should it relay the packet?</a:t>
            </a:r>
          </a:p>
          <a:p>
            <a:pPr lvl="1"/>
            <a:r>
              <a:rPr lang="en-US" altLang="zh-CN" sz="2000" dirty="0" smtClean="0"/>
              <a:t>Sometimes the node can get the packet itself!</a:t>
            </a:r>
          </a:p>
          <a:p>
            <a:r>
              <a:rPr lang="en-US" altLang="zh-CN" sz="2400" b="1" dirty="0" smtClean="0"/>
              <a:t>Solution</a:t>
            </a:r>
            <a:r>
              <a:rPr lang="en-US" altLang="zh-CN" sz="2400" dirty="0" smtClean="0"/>
              <a:t>: Relayer (</a:t>
            </a:r>
            <a:r>
              <a:rPr lang="en-US" altLang="zh-CN" sz="2400" i="1" dirty="0" smtClean="0"/>
              <a:t>R)</a:t>
            </a:r>
            <a:r>
              <a:rPr lang="en-US" altLang="zh-CN" sz="2400" dirty="0" smtClean="0"/>
              <a:t> will relay  if </a:t>
            </a:r>
            <a:r>
              <a:rPr lang="en-US" altLang="zh-CN" sz="2400" i="1" dirty="0" smtClean="0"/>
              <a:t>R</a:t>
            </a:r>
            <a:r>
              <a:rPr lang="en-US" altLang="zh-CN" sz="2400" dirty="0" smtClean="0"/>
              <a:t> received packet</a:t>
            </a:r>
            <a:r>
              <a:rPr lang="en-US" altLang="zh-CN" sz="2400" b="1" dirty="0" smtClean="0"/>
              <a:t> P </a:t>
            </a:r>
            <a:r>
              <a:rPr lang="en-US" altLang="zh-CN" sz="2400" dirty="0" smtClean="0"/>
              <a:t>correctly but did not detect the ACK from </a:t>
            </a:r>
            <a:r>
              <a:rPr lang="en-US" altLang="zh-CN" sz="2400" i="1" dirty="0" smtClean="0"/>
              <a:t>N</a:t>
            </a:r>
          </a:p>
          <a:p>
            <a:pPr lvl="1"/>
            <a:r>
              <a:rPr lang="en-US" altLang="zh-CN" sz="2000" dirty="0" smtClean="0"/>
              <a:t>ACK detection: </a:t>
            </a:r>
            <a:r>
              <a:rPr lang="en-US" altLang="zh-CN" sz="2000" i="1" dirty="0" smtClean="0"/>
              <a:t>checking whether or not the medium is busy when the ACK is supposed to be transmitted</a:t>
            </a:r>
            <a:r>
              <a:rPr lang="en-US" altLang="zh-CN" sz="2000" dirty="0" smtClean="0"/>
              <a:t> (15 us in 802.11g)</a:t>
            </a:r>
            <a:endParaRPr lang="en-US" altLang="zh-CN" sz="2400" i="1" dirty="0" smtClean="0"/>
          </a:p>
          <a:p>
            <a:r>
              <a:rPr lang="en-US" altLang="zh-CN" sz="2400" i="1" dirty="0" smtClean="0"/>
              <a:t>R</a:t>
            </a:r>
            <a:r>
              <a:rPr lang="en-US" altLang="zh-CN" sz="2400" dirty="0" smtClean="0"/>
              <a:t> first sends an ACK to the </a:t>
            </a:r>
          </a:p>
          <a:p>
            <a:pPr>
              <a:buNone/>
            </a:pPr>
            <a:r>
              <a:rPr lang="en-US" altLang="zh-CN" sz="2400" dirty="0"/>
              <a:t> 	</a:t>
            </a:r>
            <a:r>
              <a:rPr lang="en-US" altLang="zh-CN" sz="2400" dirty="0" smtClean="0"/>
              <a:t>AP; then transmits </a:t>
            </a:r>
            <a:r>
              <a:rPr lang="en-US" altLang="zh-CN" sz="2400" b="1" dirty="0" smtClean="0"/>
              <a:t>P</a:t>
            </a:r>
          </a:p>
          <a:p>
            <a:pPr lvl="1"/>
            <a:r>
              <a:rPr lang="en-US" altLang="zh-CN" sz="2200" dirty="0" smtClean="0"/>
              <a:t>Packet transmission is SIFS </a:t>
            </a:r>
          </a:p>
          <a:p>
            <a:pPr lvl="1">
              <a:buNone/>
            </a:pPr>
            <a:r>
              <a:rPr lang="en-US" altLang="zh-CN" sz="2200" dirty="0" smtClean="0"/>
              <a:t>after the ACK (10 us in 802.11g)</a:t>
            </a:r>
          </a:p>
        </p:txBody>
      </p:sp>
      <p:pic>
        <p:nvPicPr>
          <p:cNvPr id="4" name="图片 3" descr="relay_prcedure.png"/>
          <p:cNvPicPr>
            <a:picLocks noChangeAspect="1"/>
          </p:cNvPicPr>
          <p:nvPr/>
        </p:nvPicPr>
        <p:blipFill>
          <a:blip r:embed="rId3" cstate="print"/>
          <a:stretch>
            <a:fillRect/>
          </a:stretch>
        </p:blipFill>
        <p:spPr>
          <a:xfrm>
            <a:off x="4953000" y="3886200"/>
            <a:ext cx="3612910" cy="2514600"/>
          </a:xfrm>
          <a:prstGeom prst="rect">
            <a:avLst/>
          </a:prstGeom>
        </p:spPr>
      </p:pic>
      <p:pic>
        <p:nvPicPr>
          <p:cNvPr id="5" name="图片 4" descr="0_1.png"/>
          <p:cNvPicPr>
            <a:picLocks noChangeAspect="1"/>
          </p:cNvPicPr>
          <p:nvPr/>
        </p:nvPicPr>
        <p:blipFill>
          <a:blip r:embed="rId4" cstate="print"/>
          <a:stretch>
            <a:fillRect/>
          </a:stretch>
        </p:blipFill>
        <p:spPr>
          <a:xfrm>
            <a:off x="4792755" y="4419600"/>
            <a:ext cx="1608045" cy="823075"/>
          </a:xfrm>
          <a:prstGeom prst="rect">
            <a:avLst/>
          </a:prstGeom>
        </p:spPr>
      </p:pic>
      <p:pic>
        <p:nvPicPr>
          <p:cNvPr id="6" name="图片 5" descr="0_2.png"/>
          <p:cNvPicPr>
            <a:picLocks noChangeAspect="1"/>
          </p:cNvPicPr>
          <p:nvPr/>
        </p:nvPicPr>
        <p:blipFill>
          <a:blip r:embed="rId5" cstate="print"/>
          <a:stretch>
            <a:fillRect/>
          </a:stretch>
        </p:blipFill>
        <p:spPr>
          <a:xfrm>
            <a:off x="6347442" y="4061250"/>
            <a:ext cx="129558" cy="1501350"/>
          </a:xfrm>
          <a:prstGeom prst="rect">
            <a:avLst/>
          </a:prstGeom>
        </p:spPr>
      </p:pic>
      <p:pic>
        <p:nvPicPr>
          <p:cNvPr id="7" name="图片 6" descr="0_3.png"/>
          <p:cNvPicPr>
            <a:picLocks noChangeAspect="1"/>
          </p:cNvPicPr>
          <p:nvPr/>
        </p:nvPicPr>
        <p:blipFill>
          <a:blip r:embed="rId6" cstate="print"/>
          <a:stretch>
            <a:fillRect/>
          </a:stretch>
        </p:blipFill>
        <p:spPr>
          <a:xfrm>
            <a:off x="6477000" y="3901166"/>
            <a:ext cx="1470866" cy="1966234"/>
          </a:xfrm>
          <a:prstGeom prst="rect">
            <a:avLst/>
          </a:prstGeom>
        </p:spPr>
      </p:pic>
      <p:pic>
        <p:nvPicPr>
          <p:cNvPr id="8" name="图片 7" descr="0_4.png"/>
          <p:cNvPicPr>
            <a:picLocks noChangeAspect="1"/>
          </p:cNvPicPr>
          <p:nvPr/>
        </p:nvPicPr>
        <p:blipFill>
          <a:blip r:embed="rId7" cstate="print"/>
          <a:stretch>
            <a:fillRect/>
          </a:stretch>
        </p:blipFill>
        <p:spPr>
          <a:xfrm>
            <a:off x="7946136" y="4335641"/>
            <a:ext cx="144800" cy="998359"/>
          </a:xfrm>
          <a:prstGeom prst="rect">
            <a:avLst/>
          </a:prstGeom>
        </p:spPr>
      </p:pic>
      <p:sp>
        <p:nvSpPr>
          <p:cNvPr id="9" name="TextBox 8"/>
          <p:cNvSpPr txBox="1"/>
          <p:nvPr/>
        </p:nvSpPr>
        <p:spPr>
          <a:xfrm>
            <a:off x="5105400" y="5209401"/>
            <a:ext cx="914400" cy="276999"/>
          </a:xfrm>
          <a:prstGeom prst="rect">
            <a:avLst/>
          </a:prstGeom>
          <a:noFill/>
        </p:spPr>
        <p:txBody>
          <a:bodyPr wrap="square" rtlCol="0">
            <a:spAutoFit/>
          </a:bodyPr>
          <a:lstStyle/>
          <a:p>
            <a:pPr algn="ctr"/>
            <a:r>
              <a:rPr lang="en-US" altLang="zh-CN" sz="1200" b="1" dirty="0" smtClean="0"/>
              <a:t>AP’s packet</a:t>
            </a:r>
            <a:endParaRPr lang="zh-CN" altLang="en-US" sz="1200" b="1" dirty="0" smtClean="0"/>
          </a:p>
        </p:txBody>
      </p:sp>
      <p:sp>
        <p:nvSpPr>
          <p:cNvPr id="10" name="TextBox 9"/>
          <p:cNvSpPr txBox="1"/>
          <p:nvPr/>
        </p:nvSpPr>
        <p:spPr>
          <a:xfrm>
            <a:off x="6934200" y="6123801"/>
            <a:ext cx="1371600" cy="276999"/>
          </a:xfrm>
          <a:prstGeom prst="rect">
            <a:avLst/>
          </a:prstGeom>
          <a:noFill/>
        </p:spPr>
        <p:txBody>
          <a:bodyPr wrap="square" rtlCol="0">
            <a:spAutoFit/>
          </a:bodyPr>
          <a:lstStyle/>
          <a:p>
            <a:pPr algn="ctr"/>
            <a:r>
              <a:rPr lang="en-US" altLang="zh-CN" sz="1200" b="1" dirty="0" err="1" smtClean="0"/>
              <a:t>relayer’s</a:t>
            </a:r>
            <a:r>
              <a:rPr lang="en-US" altLang="zh-CN" sz="1200" b="1" dirty="0" smtClean="0"/>
              <a:t> packet</a:t>
            </a:r>
            <a:endParaRPr lang="zh-CN" altLang="en-US" sz="1200" b="1" dirty="0" smtClean="0"/>
          </a:p>
        </p:txBody>
      </p:sp>
      <p:sp>
        <p:nvSpPr>
          <p:cNvPr id="11" name="TextBox 10"/>
          <p:cNvSpPr txBox="1"/>
          <p:nvPr/>
        </p:nvSpPr>
        <p:spPr>
          <a:xfrm>
            <a:off x="5029200" y="3733800"/>
            <a:ext cx="1143000" cy="276999"/>
          </a:xfrm>
          <a:prstGeom prst="rect">
            <a:avLst/>
          </a:prstGeom>
          <a:noFill/>
        </p:spPr>
        <p:txBody>
          <a:bodyPr wrap="square" rtlCol="0">
            <a:spAutoFit/>
          </a:bodyPr>
          <a:lstStyle/>
          <a:p>
            <a:pPr algn="ctr"/>
            <a:r>
              <a:rPr lang="en-US" altLang="zh-CN" sz="1200" b="1" dirty="0" err="1" smtClean="0"/>
              <a:t>relayer’s</a:t>
            </a:r>
            <a:r>
              <a:rPr lang="en-US" altLang="zh-CN" sz="1200" b="1" dirty="0" smtClean="0"/>
              <a:t> ACK</a:t>
            </a:r>
            <a:endParaRPr lang="zh-CN" altLang="en-US" sz="1200" b="1" dirty="0" smtClean="0"/>
          </a:p>
        </p:txBody>
      </p:sp>
      <p:sp>
        <p:nvSpPr>
          <p:cNvPr id="12" name="TextBox 11"/>
          <p:cNvSpPr txBox="1"/>
          <p:nvPr/>
        </p:nvSpPr>
        <p:spPr>
          <a:xfrm>
            <a:off x="8046720" y="3761601"/>
            <a:ext cx="1097280" cy="276999"/>
          </a:xfrm>
          <a:prstGeom prst="rect">
            <a:avLst/>
          </a:prstGeom>
          <a:noFill/>
        </p:spPr>
        <p:txBody>
          <a:bodyPr wrap="square" rtlCol="0">
            <a:spAutoFit/>
          </a:bodyPr>
          <a:lstStyle/>
          <a:p>
            <a:pPr algn="ctr"/>
            <a:r>
              <a:rPr lang="en-US" altLang="zh-CN" sz="1200" b="1" dirty="0" smtClean="0"/>
              <a:t>node’s ACK</a:t>
            </a:r>
            <a:endParaRPr lang="zh-CN" altLang="en-US" sz="1200" b="1" dirty="0" smtClean="0"/>
          </a:p>
        </p:txBody>
      </p:sp>
      <p:cxnSp>
        <p:nvCxnSpPr>
          <p:cNvPr id="13" name="直接箭头连接符 12"/>
          <p:cNvCxnSpPr/>
          <p:nvPr/>
        </p:nvCxnSpPr>
        <p:spPr>
          <a:xfrm>
            <a:off x="5867400" y="3962400"/>
            <a:ext cx="457200" cy="2286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8077200" y="3962400"/>
            <a:ext cx="304800" cy="6858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7239000" y="5867400"/>
            <a:ext cx="381000" cy="3048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16" name="椭圆 15"/>
          <p:cNvSpPr>
            <a:spLocks noChangeAspect="1"/>
          </p:cNvSpPr>
          <p:nvPr/>
        </p:nvSpPr>
        <p:spPr>
          <a:xfrm>
            <a:off x="6172200" y="5504688"/>
            <a:ext cx="411480" cy="41148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6172200" y="5504688"/>
            <a:ext cx="411480" cy="411480"/>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870448" y="5867400"/>
            <a:ext cx="987552" cy="523220"/>
          </a:xfrm>
          <a:prstGeom prst="rect">
            <a:avLst/>
          </a:prstGeom>
          <a:noFill/>
        </p:spPr>
        <p:txBody>
          <a:bodyPr wrap="square" rtlCol="0">
            <a:spAutoFit/>
          </a:bodyPr>
          <a:lstStyle/>
          <a:p>
            <a:r>
              <a:rPr lang="en-US" altLang="zh-CN" sz="1400" i="1" dirty="0" smtClean="0">
                <a:solidFill>
                  <a:schemeClr val="accent1"/>
                </a:solidFill>
              </a:rPr>
              <a:t>R</a:t>
            </a:r>
            <a:r>
              <a:rPr lang="en-US" altLang="zh-CN" sz="1400" dirty="0" smtClean="0">
                <a:solidFill>
                  <a:schemeClr val="accent1"/>
                </a:solidFill>
              </a:rPr>
              <a:t> wait for 15 us</a:t>
            </a:r>
            <a:endParaRPr lang="zh-CN" altLang="en-US" sz="1400" dirty="0" smtClean="0">
              <a:solidFill>
                <a:schemeClr val="accent1"/>
              </a:solidFill>
            </a:endParaRPr>
          </a:p>
        </p:txBody>
      </p:sp>
      <p:sp>
        <p:nvSpPr>
          <p:cNvPr id="25" name="TextBox 24"/>
          <p:cNvSpPr txBox="1"/>
          <p:nvPr/>
        </p:nvSpPr>
        <p:spPr>
          <a:xfrm>
            <a:off x="6507480" y="5257800"/>
            <a:ext cx="990600" cy="307777"/>
          </a:xfrm>
          <a:prstGeom prst="rect">
            <a:avLst/>
          </a:prstGeom>
          <a:noFill/>
        </p:spPr>
        <p:txBody>
          <a:bodyPr wrap="square" rtlCol="0">
            <a:spAutoFit/>
          </a:bodyPr>
          <a:lstStyle/>
          <a:p>
            <a:r>
              <a:rPr lang="en-US" altLang="zh-CN" sz="1400" b="1" i="1" dirty="0" smtClean="0"/>
              <a:t>R</a:t>
            </a:r>
            <a:r>
              <a:rPr lang="en-US" altLang="zh-CN" sz="1400" b="1" dirty="0" smtClean="0"/>
              <a:t>’s Timer</a:t>
            </a:r>
            <a:endParaRPr lang="zh-CN" altLang="en-US" sz="1400" b="1" dirty="0" smtClean="0"/>
          </a:p>
        </p:txBody>
      </p:sp>
      <p:sp>
        <p:nvSpPr>
          <p:cNvPr id="26" name="矩形 25"/>
          <p:cNvSpPr>
            <a:spLocks/>
          </p:cNvSpPr>
          <p:nvPr/>
        </p:nvSpPr>
        <p:spPr>
          <a:xfrm>
            <a:off x="6233160" y="5312664"/>
            <a:ext cx="274320" cy="91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p:cNvSpPr>
            <a:spLocks noChangeAspect="1"/>
          </p:cNvSpPr>
          <p:nvPr/>
        </p:nvSpPr>
        <p:spPr>
          <a:xfrm>
            <a:off x="6342888" y="5413177"/>
            <a:ext cx="91440" cy="91440"/>
          </a:xfrm>
          <a:prstGeom prst="trapezoid">
            <a:avLst/>
          </a:prstGeom>
          <a:no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heckerboard(across)">
                                      <p:cBhvr>
                                        <p:cTn id="36" dur="500"/>
                                        <p:tgtEl>
                                          <p:spTgt spid="3">
                                            <p:txEl>
                                              <p:pRg st="4" end="4"/>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par>
                                <p:cTn id="40" presetID="3" presetClass="exit" presetSubtype="10" fill="hold" grpId="1" nodeType="withEffect">
                                  <p:stCondLst>
                                    <p:cond delay="0"/>
                                  </p:stCondLst>
                                  <p:childTnLst>
                                    <p:animEffect transition="out" filter="blinds(horizontal)">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3" presetClass="exit" presetSubtype="10" fill="hold" grpId="0" nodeType="withEffect">
                                  <p:stCondLst>
                                    <p:cond delay="0"/>
                                  </p:stCondLst>
                                  <p:childTnLst>
                                    <p:animEffect transition="out" filter="blinds(horizontal)">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22" presetClass="entr" presetSubtype="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8"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checkerboard(across)">
                                      <p:cBhvr>
                                        <p:cTn id="71" dur="500"/>
                                        <p:tgtEl>
                                          <p:spTgt spid="3">
                                            <p:txEl>
                                              <p:pRg st="6" end="6"/>
                                            </p:txEl>
                                          </p:spTgt>
                                        </p:tgtEl>
                                      </p:cBhvr>
                                    </p:animEffect>
                                  </p:childTnLst>
                                </p:cTn>
                              </p:par>
                              <p:par>
                                <p:cTn id="72" presetID="5" presetClass="entr" presetSubtype="10" fill="hold" nodeType="with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checkerboard(across)">
                                      <p:cBhvr>
                                        <p:cTn id="74" dur="500"/>
                                        <p:tgtEl>
                                          <p:spTgt spid="3">
                                            <p:txEl>
                                              <p:pRg st="7" end="7"/>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par>
                                <p:cTn id="78" presetID="22" presetClass="entr" presetSubtype="8"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22" presetClass="entr" presetSubtype="8"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par>
                                <p:cTn id="89" presetID="22" presetClass="entr" presetSubtype="8"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par>
                                <p:cTn id="92" presetID="22" presetClass="entr" presetSubtype="8"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nodeType="clickEffect">
                                  <p:stCondLst>
                                    <p:cond delay="0"/>
                                  </p:stCondLst>
                                  <p:childTnLst>
                                    <p:animEffect transition="out" filter="blinds(horizontal)">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7"/>
                                        </p:tgtEl>
                                      </p:cBhvr>
                                    </p:animEffect>
                                    <p:set>
                                      <p:cBhvr>
                                        <p:cTn id="105" dur="1" fill="hold">
                                          <p:stCondLst>
                                            <p:cond delay="499"/>
                                          </p:stCondLst>
                                        </p:cTn>
                                        <p:tgtEl>
                                          <p:spTgt spid="7"/>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8"/>
                                        </p:tgtEl>
                                      </p:cBhvr>
                                    </p:animEffect>
                                    <p:set>
                                      <p:cBhvr>
                                        <p:cTn id="108" dur="1" fill="hold">
                                          <p:stCondLst>
                                            <p:cond delay="499"/>
                                          </p:stCondLst>
                                        </p:cTn>
                                        <p:tgtEl>
                                          <p:spTgt spid="8"/>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9"/>
                                        </p:tgtEl>
                                      </p:cBhvr>
                                    </p:animEffect>
                                    <p:set>
                                      <p:cBhvr>
                                        <p:cTn id="111" dur="1" fill="hold">
                                          <p:stCondLst>
                                            <p:cond delay="499"/>
                                          </p:stCondLst>
                                        </p:cTn>
                                        <p:tgtEl>
                                          <p:spTgt spid="9"/>
                                        </p:tgtEl>
                                        <p:attrNameLst>
                                          <p:attrName>style.visibility</p:attrName>
                                        </p:attrNameLst>
                                      </p:cBhvr>
                                      <p:to>
                                        <p:strVal val="hidden"/>
                                      </p:to>
                                    </p:set>
                                  </p:childTnLst>
                                </p:cTn>
                              </p:par>
                              <p:par>
                                <p:cTn id="112" presetID="3" presetClass="exit" presetSubtype="10" fill="hold" grpId="1" nodeType="withEffect">
                                  <p:stCondLst>
                                    <p:cond delay="0"/>
                                  </p:stCondLst>
                                  <p:childTnLst>
                                    <p:animEffect transition="out" filter="blinds(horizontal)">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par>
                                <p:cTn id="115" presetID="3" presetClass="exit" presetSubtype="10" fill="hold" grpId="1" nodeType="withEffect">
                                  <p:stCondLst>
                                    <p:cond delay="0"/>
                                  </p:stCondLst>
                                  <p:childTnLst>
                                    <p:animEffect transition="out" filter="blinds(horizontal)">
                                      <p:cBhvr>
                                        <p:cTn id="116" dur="500"/>
                                        <p:tgtEl>
                                          <p:spTgt spid="11"/>
                                        </p:tgtEl>
                                      </p:cBhvr>
                                    </p:animEffect>
                                    <p:set>
                                      <p:cBhvr>
                                        <p:cTn id="117" dur="1" fill="hold">
                                          <p:stCondLst>
                                            <p:cond delay="499"/>
                                          </p:stCondLst>
                                        </p:cTn>
                                        <p:tgtEl>
                                          <p:spTgt spid="11"/>
                                        </p:tgtEl>
                                        <p:attrNameLst>
                                          <p:attrName>style.visibility</p:attrName>
                                        </p:attrNameLst>
                                      </p:cBhvr>
                                      <p:to>
                                        <p:strVal val="hidden"/>
                                      </p:to>
                                    </p:set>
                                  </p:childTnLst>
                                </p:cTn>
                              </p:par>
                              <p:par>
                                <p:cTn id="118" presetID="3" presetClass="exit" presetSubtype="10" fill="hold" grpId="1" nodeType="withEffect">
                                  <p:stCondLst>
                                    <p:cond delay="0"/>
                                  </p:stCondLst>
                                  <p:childTnLst>
                                    <p:animEffect transition="out" filter="blinds(horizontal)">
                                      <p:cBhvr>
                                        <p:cTn id="119" dur="500"/>
                                        <p:tgtEl>
                                          <p:spTgt spid="12"/>
                                        </p:tgtEl>
                                      </p:cBhvr>
                                    </p:animEffect>
                                    <p:set>
                                      <p:cBhvr>
                                        <p:cTn id="120" dur="1" fill="hold">
                                          <p:stCondLst>
                                            <p:cond delay="499"/>
                                          </p:stCondLst>
                                        </p:cTn>
                                        <p:tgtEl>
                                          <p:spTgt spid="12"/>
                                        </p:tgtEl>
                                        <p:attrNameLst>
                                          <p:attrName>style.visibility</p:attrName>
                                        </p:attrNameLst>
                                      </p:cBhvr>
                                      <p:to>
                                        <p:strVal val="hidden"/>
                                      </p:to>
                                    </p:set>
                                  </p:childTnLst>
                                </p:cTn>
                              </p:par>
                              <p:par>
                                <p:cTn id="121" presetID="3" presetClass="exit" presetSubtype="10" fill="hold" nodeType="withEffect">
                                  <p:stCondLst>
                                    <p:cond delay="0"/>
                                  </p:stCondLst>
                                  <p:childTnLst>
                                    <p:animEffect transition="out" filter="blinds(horizontal)">
                                      <p:cBhvr>
                                        <p:cTn id="122" dur="500"/>
                                        <p:tgtEl>
                                          <p:spTgt spid="13"/>
                                        </p:tgtEl>
                                      </p:cBhvr>
                                    </p:animEffect>
                                    <p:set>
                                      <p:cBhvr>
                                        <p:cTn id="123" dur="1" fill="hold">
                                          <p:stCondLst>
                                            <p:cond delay="499"/>
                                          </p:stCondLst>
                                        </p:cTn>
                                        <p:tgtEl>
                                          <p:spTgt spid="13"/>
                                        </p:tgtEl>
                                        <p:attrNameLst>
                                          <p:attrName>style.visibility</p:attrName>
                                        </p:attrNameLst>
                                      </p:cBhvr>
                                      <p:to>
                                        <p:strVal val="hidden"/>
                                      </p:to>
                                    </p:set>
                                  </p:childTnLst>
                                </p:cTn>
                              </p:par>
                              <p:par>
                                <p:cTn id="124" presetID="3" presetClass="exit" presetSubtype="10" fill="hold" nodeType="withEffect">
                                  <p:stCondLst>
                                    <p:cond delay="0"/>
                                  </p:stCondLst>
                                  <p:childTnLst>
                                    <p:animEffect transition="out" filter="blinds(horizontal)">
                                      <p:cBhvr>
                                        <p:cTn id="125" dur="500"/>
                                        <p:tgtEl>
                                          <p:spTgt spid="15"/>
                                        </p:tgtEl>
                                      </p:cBhvr>
                                    </p:animEffect>
                                    <p:set>
                                      <p:cBhvr>
                                        <p:cTn id="126" dur="1" fill="hold">
                                          <p:stCondLst>
                                            <p:cond delay="499"/>
                                          </p:stCondLst>
                                        </p:cTn>
                                        <p:tgtEl>
                                          <p:spTgt spid="15"/>
                                        </p:tgtEl>
                                        <p:attrNameLst>
                                          <p:attrName>style.visibility</p:attrName>
                                        </p:attrNameLst>
                                      </p:cBhvr>
                                      <p:to>
                                        <p:strVal val="hidden"/>
                                      </p:to>
                                    </p:set>
                                  </p:childTnLst>
                                </p:cTn>
                              </p:par>
                              <p:par>
                                <p:cTn id="127" presetID="3" presetClass="exit" presetSubtype="10" fill="hold" nodeType="withEffect">
                                  <p:stCondLst>
                                    <p:cond delay="0"/>
                                  </p:stCondLst>
                                  <p:childTnLst>
                                    <p:animEffect transition="out" filter="blinds(horizontal)">
                                      <p:cBhvr>
                                        <p:cTn id="128" dur="500"/>
                                        <p:tgtEl>
                                          <p:spTgt spid="17"/>
                                        </p:tgtEl>
                                      </p:cBhvr>
                                    </p:animEffect>
                                    <p:set>
                                      <p:cBhvr>
                                        <p:cTn id="129" dur="1" fill="hold">
                                          <p:stCondLst>
                                            <p:cond delay="499"/>
                                          </p:stCondLst>
                                        </p:cTn>
                                        <p:tgtEl>
                                          <p:spTgt spid="17"/>
                                        </p:tgtEl>
                                        <p:attrNameLst>
                                          <p:attrName>style.visibility</p:attrName>
                                        </p:attrNameLst>
                                      </p:cBhvr>
                                      <p:to>
                                        <p:strVal val="hidden"/>
                                      </p:to>
                                    </p:set>
                                  </p:childTnLst>
                                </p:cTn>
                              </p:par>
                              <p:par>
                                <p:cTn id="130" presetID="22" presetClass="entr" presetSubtype="8" fill="hold" nodeType="with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wipe(left)">
                                      <p:cBhvr>
                                        <p:cTn id="1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6" grpId="0" animBg="1"/>
      <p:bldP spid="16" grpId="1" animBg="1"/>
      <p:bldP spid="21" grpId="0" animBg="1"/>
      <p:bldP spid="21" grpId="1" animBg="1"/>
      <p:bldP spid="22" grpId="0"/>
      <p:bldP spid="22" grpId="1"/>
      <p:bldP spid="25" grpId="0"/>
      <p:bldP spid="25" grpId="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Relayer Rate Selection</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As the relayer of </a:t>
            </a:r>
            <a:r>
              <a:rPr lang="en-US" altLang="zh-CN" sz="2400" i="1" dirty="0" smtClean="0"/>
              <a:t>N</a:t>
            </a:r>
            <a:r>
              <a:rPr lang="en-US" altLang="zh-CN" sz="2400" dirty="0" smtClean="0"/>
              <a:t>, </a:t>
            </a:r>
            <a:r>
              <a:rPr lang="en-US" altLang="zh-CN" sz="2400" i="1" dirty="0" smtClean="0"/>
              <a:t>R</a:t>
            </a:r>
            <a:r>
              <a:rPr lang="en-US" altLang="zh-CN" sz="2400" dirty="0" smtClean="0"/>
              <a:t> should adapt to the best data rate to </a:t>
            </a:r>
            <a:r>
              <a:rPr lang="en-US" altLang="zh-CN" sz="2400" i="1" dirty="0" smtClean="0"/>
              <a:t>N</a:t>
            </a:r>
          </a:p>
          <a:p>
            <a:pPr lvl="1"/>
            <a:r>
              <a:rPr lang="en-US" altLang="zh-CN" sz="2000" dirty="0" smtClean="0"/>
              <a:t>Any good algorithms may be used</a:t>
            </a:r>
            <a:endParaRPr lang="en-US" altLang="zh-CN" dirty="0" smtClean="0"/>
          </a:p>
          <a:p>
            <a:pPr lvl="1"/>
            <a:r>
              <a:rPr lang="en-US" altLang="zh-CN" sz="2000" dirty="0" smtClean="0"/>
              <a:t>Currently we use </a:t>
            </a:r>
            <a:r>
              <a:rPr lang="en-US" altLang="zh-CN" sz="2000" i="1" dirty="0" smtClean="0"/>
              <a:t>SampleRate</a:t>
            </a:r>
            <a:r>
              <a:rPr lang="en-US" altLang="zh-CN" sz="2000" dirty="0" smtClean="0"/>
              <a:t> algorithm</a:t>
            </a:r>
          </a:p>
          <a:p>
            <a:pPr lvl="1"/>
            <a:endParaRPr lang="en-US" altLang="zh-CN" sz="2000" dirty="0" smtClean="0"/>
          </a:p>
        </p:txBody>
      </p:sp>
      <p:pic>
        <p:nvPicPr>
          <p:cNvPr id="4" name="图片 3" descr="links.png"/>
          <p:cNvPicPr>
            <a:picLocks noChangeAspect="1"/>
          </p:cNvPicPr>
          <p:nvPr/>
        </p:nvPicPr>
        <p:blipFill>
          <a:blip r:embed="rId3" cstate="print"/>
          <a:stretch>
            <a:fillRect/>
          </a:stretch>
        </p:blipFill>
        <p:spPr>
          <a:xfrm>
            <a:off x="4953000" y="2819400"/>
            <a:ext cx="3237428" cy="1527261"/>
          </a:xfrm>
          <a:prstGeom prst="rect">
            <a:avLst/>
          </a:prstGeom>
        </p:spPr>
      </p:pic>
      <p:cxnSp>
        <p:nvCxnSpPr>
          <p:cNvPr id="5" name="直接箭头连接符 4"/>
          <p:cNvCxnSpPr/>
          <p:nvPr/>
        </p:nvCxnSpPr>
        <p:spPr>
          <a:xfrm rot="420000">
            <a:off x="6702688" y="3334217"/>
            <a:ext cx="859536" cy="304800"/>
          </a:xfrm>
          <a:prstGeom prst="straightConnector1">
            <a:avLst/>
          </a:prstGeom>
          <a:ln w="2222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Key Features(III) - Rate Exploration</a:t>
            </a:r>
            <a:endParaRPr lang="en-US" dirty="0"/>
          </a:p>
        </p:txBody>
      </p:sp>
      <p:sp>
        <p:nvSpPr>
          <p:cNvPr id="3" name="Content Placeholder 2"/>
          <p:cNvSpPr>
            <a:spLocks noGrp="1"/>
          </p:cNvSpPr>
          <p:nvPr>
            <p:ph idx="1"/>
          </p:nvPr>
        </p:nvSpPr>
        <p:spPr>
          <a:xfrm>
            <a:off x="914400" y="1676400"/>
            <a:ext cx="3383280" cy="4800600"/>
          </a:xfrm>
        </p:spPr>
        <p:txBody>
          <a:bodyPr>
            <a:normAutofit/>
          </a:bodyPr>
          <a:lstStyle/>
          <a:p>
            <a:r>
              <a:rPr lang="en-US" sz="2400" b="1" dirty="0" smtClean="0"/>
              <a:t>Challenge: </a:t>
            </a:r>
            <a:r>
              <a:rPr lang="en-US" sz="2400" dirty="0" smtClean="0"/>
              <a:t>The AP’s rate selection algorithm may converge to non-optimal</a:t>
            </a:r>
            <a:r>
              <a:rPr lang="en-US" sz="2400" dirty="0"/>
              <a:t> </a:t>
            </a:r>
            <a:r>
              <a:rPr lang="en-US" sz="2400" dirty="0" smtClean="0"/>
              <a:t>data rates</a:t>
            </a:r>
          </a:p>
          <a:p>
            <a:r>
              <a:rPr lang="en-US" sz="2400" b="1" dirty="0" smtClean="0"/>
              <a:t>Solution: </a:t>
            </a:r>
            <a:r>
              <a:rPr lang="en-US" sz="2400" dirty="0" smtClean="0"/>
              <a:t>Built-in mechanism to encourage the AP to explore more rates</a:t>
            </a:r>
            <a:endParaRPr lang="en-US" sz="2400" dirty="0"/>
          </a:p>
        </p:txBody>
      </p:sp>
      <p:sp>
        <p:nvSpPr>
          <p:cNvPr id="4" name="Line 1049"/>
          <p:cNvSpPr>
            <a:spLocks noChangeShapeType="1"/>
          </p:cNvSpPr>
          <p:nvPr/>
        </p:nvSpPr>
        <p:spPr bwMode="auto">
          <a:xfrm>
            <a:off x="5444213" y="2438400"/>
            <a:ext cx="228600" cy="546100"/>
          </a:xfrm>
          <a:prstGeom prst="line">
            <a:avLst/>
          </a:prstGeom>
          <a:noFill/>
          <a:ln w="38100">
            <a:solidFill>
              <a:srgbClr val="0000FF"/>
            </a:solidFill>
            <a:round/>
            <a:headEnd/>
            <a:tailEnd/>
          </a:ln>
        </p:spPr>
        <p:txBody>
          <a:bodyPr wrap="none"/>
          <a:lstStyle/>
          <a:p>
            <a:endParaRPr lang="en-US"/>
          </a:p>
        </p:txBody>
      </p:sp>
      <p:pic>
        <p:nvPicPr>
          <p:cNvPr id="5"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5139413" y="2500313"/>
            <a:ext cx="1081087" cy="1081087"/>
          </a:xfrm>
          <a:prstGeom prst="rect">
            <a:avLst/>
          </a:prstGeom>
          <a:noFill/>
        </p:spPr>
      </p:pic>
      <p:pic>
        <p:nvPicPr>
          <p:cNvPr id="6" name="Picture 1053" descr="laptop"/>
          <p:cNvPicPr>
            <a:picLocks noChangeAspect="1" noChangeArrowheads="1"/>
          </p:cNvPicPr>
          <p:nvPr/>
        </p:nvPicPr>
        <p:blipFill>
          <a:blip r:embed="rId4" cstate="print"/>
          <a:srcRect/>
          <a:stretch>
            <a:fillRect/>
          </a:stretch>
        </p:blipFill>
        <p:spPr bwMode="auto">
          <a:xfrm>
            <a:off x="8062000" y="3352800"/>
            <a:ext cx="712787" cy="688975"/>
          </a:xfrm>
          <a:prstGeom prst="rect">
            <a:avLst/>
          </a:prstGeom>
          <a:noFill/>
          <a:ln w="9525">
            <a:noFill/>
            <a:miter lim="800000"/>
            <a:headEnd/>
            <a:tailEnd/>
          </a:ln>
        </p:spPr>
      </p:pic>
      <p:sp>
        <p:nvSpPr>
          <p:cNvPr id="7" name="Cloud"/>
          <p:cNvSpPr>
            <a:spLocks noChangeAspect="1" noEditPoints="1" noChangeArrowheads="1"/>
          </p:cNvSpPr>
          <p:nvPr/>
        </p:nvSpPr>
        <p:spPr bwMode="auto">
          <a:xfrm>
            <a:off x="4453613" y="1447800"/>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8" name="Text Box 1041"/>
          <p:cNvSpPr txBox="1">
            <a:spLocks noChangeArrowheads="1"/>
          </p:cNvSpPr>
          <p:nvPr/>
        </p:nvSpPr>
        <p:spPr bwMode="auto">
          <a:xfrm>
            <a:off x="4910813" y="1752600"/>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grpSp>
        <p:nvGrpSpPr>
          <p:cNvPr id="9" name="Group 8"/>
          <p:cNvGrpSpPr/>
          <p:nvPr/>
        </p:nvGrpSpPr>
        <p:grpSpPr>
          <a:xfrm>
            <a:off x="6793807" y="3604736"/>
            <a:ext cx="228600" cy="533400"/>
            <a:chOff x="4343400" y="4267200"/>
            <a:chExt cx="228600" cy="533400"/>
          </a:xfrm>
        </p:grpSpPr>
        <p:cxnSp>
          <p:nvCxnSpPr>
            <p:cNvPr id="10"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336607" y="4126468"/>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13" name="Straight Connector 12"/>
          <p:cNvCxnSpPr/>
          <p:nvPr/>
        </p:nvCxnSpPr>
        <p:spPr>
          <a:xfrm>
            <a:off x="7022407" y="3593068"/>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50071" y="3212068"/>
            <a:ext cx="455574" cy="369332"/>
          </a:xfrm>
          <a:prstGeom prst="rect">
            <a:avLst/>
          </a:prstGeom>
          <a:noFill/>
        </p:spPr>
        <p:txBody>
          <a:bodyPr wrap="none" rtlCol="0">
            <a:spAutoFit/>
          </a:bodyPr>
          <a:lstStyle/>
          <a:p>
            <a:r>
              <a:rPr lang="en-US" dirty="0" smtClean="0"/>
              <a:t>AP</a:t>
            </a:r>
            <a:endParaRPr lang="en-US" dirty="0"/>
          </a:p>
        </p:txBody>
      </p:sp>
      <p:grpSp>
        <p:nvGrpSpPr>
          <p:cNvPr id="15" name="Group 22"/>
          <p:cNvGrpSpPr/>
          <p:nvPr/>
        </p:nvGrpSpPr>
        <p:grpSpPr>
          <a:xfrm>
            <a:off x="5486400" y="3212068"/>
            <a:ext cx="2654553" cy="1043464"/>
            <a:chOff x="5486400" y="3516868"/>
            <a:chExt cx="2654553" cy="1043464"/>
          </a:xfrm>
        </p:grpSpPr>
        <p:cxnSp>
          <p:nvCxnSpPr>
            <p:cNvPr id="19" name="Straight Arrow Connector 18"/>
            <p:cNvCxnSpPr/>
            <p:nvPr/>
          </p:nvCxnSpPr>
          <p:spPr>
            <a:xfrm>
              <a:off x="5855880" y="3516868"/>
              <a:ext cx="849720" cy="6741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3"/>
              <a:endCxn id="6" idx="1"/>
            </p:cNvCxnSpPr>
            <p:nvPr/>
          </p:nvCxnSpPr>
          <p:spPr>
            <a:xfrm flipV="1">
              <a:off x="7022407" y="3925888"/>
              <a:ext cx="1039593" cy="2503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3897868"/>
              <a:ext cx="978153" cy="369332"/>
            </a:xfrm>
            <a:prstGeom prst="rect">
              <a:avLst/>
            </a:prstGeom>
            <a:noFill/>
          </p:spPr>
          <p:txBody>
            <a:bodyPr wrap="none" rtlCol="0">
              <a:spAutoFit/>
            </a:bodyPr>
            <a:lstStyle/>
            <a:p>
              <a:r>
                <a:rPr lang="en-US" dirty="0" smtClean="0">
                  <a:solidFill>
                    <a:srgbClr val="FF0000"/>
                  </a:solidFill>
                </a:rPr>
                <a:t>54 Mbps</a:t>
              </a:r>
              <a:endParaRPr lang="en-US" dirty="0">
                <a:solidFill>
                  <a:srgbClr val="FF0000"/>
                </a:solidFill>
              </a:endParaRPr>
            </a:p>
          </p:txBody>
        </p:sp>
        <p:sp>
          <p:nvSpPr>
            <p:cNvPr id="18" name="TextBox 17"/>
            <p:cNvSpPr txBox="1"/>
            <p:nvPr/>
          </p:nvSpPr>
          <p:spPr>
            <a:xfrm>
              <a:off x="7162800" y="4191000"/>
              <a:ext cx="978153" cy="369332"/>
            </a:xfrm>
            <a:prstGeom prst="rect">
              <a:avLst/>
            </a:prstGeom>
            <a:noFill/>
          </p:spPr>
          <p:txBody>
            <a:bodyPr wrap="none" rtlCol="0">
              <a:spAutoFit/>
            </a:bodyPr>
            <a:lstStyle/>
            <a:p>
              <a:r>
                <a:rPr lang="en-US" dirty="0" smtClean="0">
                  <a:solidFill>
                    <a:srgbClr val="FF0000"/>
                  </a:solidFill>
                </a:rPr>
                <a:t>54 Mbps</a:t>
              </a:r>
              <a:endParaRPr lang="en-US" dirty="0">
                <a:solidFill>
                  <a:srgbClr val="FF0000"/>
                </a:solidFill>
              </a:endParaRPr>
            </a:p>
          </p:txBody>
        </p:sp>
      </p:grpSp>
      <p:grpSp>
        <p:nvGrpSpPr>
          <p:cNvPr id="23" name="Group 23"/>
          <p:cNvGrpSpPr/>
          <p:nvPr/>
        </p:nvGrpSpPr>
        <p:grpSpPr>
          <a:xfrm>
            <a:off x="6130013" y="2895600"/>
            <a:ext cx="1931987" cy="685800"/>
            <a:chOff x="6130013" y="3200400"/>
            <a:chExt cx="1931987" cy="685800"/>
          </a:xfrm>
        </p:grpSpPr>
        <p:cxnSp>
          <p:nvCxnSpPr>
            <p:cNvPr id="16" name="Straight Arrow Connector 15"/>
            <p:cNvCxnSpPr/>
            <p:nvPr/>
          </p:nvCxnSpPr>
          <p:spPr>
            <a:xfrm>
              <a:off x="6130013" y="3429000"/>
              <a:ext cx="1931987" cy="45720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9400" y="3200400"/>
              <a:ext cx="978153" cy="369332"/>
            </a:xfrm>
            <a:prstGeom prst="rect">
              <a:avLst/>
            </a:prstGeom>
            <a:noFill/>
          </p:spPr>
          <p:txBody>
            <a:bodyPr wrap="none" rtlCol="0">
              <a:spAutoFit/>
            </a:bodyPr>
            <a:lstStyle/>
            <a:p>
              <a:r>
                <a:rPr lang="en-US" dirty="0" smtClean="0">
                  <a:solidFill>
                    <a:srgbClr val="92D050"/>
                  </a:solidFill>
                </a:rPr>
                <a:t>36 Mbps</a:t>
              </a:r>
              <a:endParaRPr lang="en-US" dirty="0">
                <a:solidFill>
                  <a:srgbClr val="92D050"/>
                </a:solidFill>
              </a:endParaRPr>
            </a:p>
          </p:txBody>
        </p:sp>
      </p:grpSp>
      <p:sp>
        <p:nvSpPr>
          <p:cNvPr id="20" name="TextBox 19"/>
          <p:cNvSpPr txBox="1"/>
          <p:nvPr/>
        </p:nvSpPr>
        <p:spPr>
          <a:xfrm>
            <a:off x="4114800" y="4572000"/>
            <a:ext cx="4884671"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AP converges to 54 Mbps, the best</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rate to the relayer. The speed to the </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client is </a:t>
            </a:r>
            <a:r>
              <a:rPr lang="en-US"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less than 27 Mbps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indent="-285750">
              <a:buFont typeface="Arial" panose="020B0604020202020204" pitchFamily="34" charset="0"/>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AP can actually communicate with the </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client directly at </a:t>
            </a:r>
            <a:r>
              <a:rPr lang="en-US" dirty="0" smtClean="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36 Mbps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i="1" dirty="0" smtClean="0">
                <a:solidFill>
                  <a:srgbClr val="FF0000"/>
                </a:solidFill>
                <a:latin typeface="Times New Roman" panose="02020603050405020304" pitchFamily="18" charset="0"/>
                <a:cs typeface="Times New Roman" panose="02020603050405020304" pitchFamily="18" charset="0"/>
              </a:rPr>
              <a:t>The AP transmits </a:t>
            </a:r>
          </a:p>
          <a:p>
            <a:r>
              <a:rPr lang="en-US" i="1" dirty="0" smtClean="0">
                <a:solidFill>
                  <a:srgbClr val="FF0000"/>
                </a:solidFill>
                <a:latin typeface="Times New Roman" panose="02020603050405020304" pitchFamily="18" charset="0"/>
                <a:cs typeface="Times New Roman" panose="02020603050405020304" pitchFamily="18" charset="0"/>
              </a:rPr>
              <a:t>     only at 54 Mbps and cannot see 36Mbps . </a:t>
            </a:r>
            <a:endParaRPr 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wipe(left)">
                                      <p:cBhvr>
                                        <p:cTn id="11" dur="500"/>
                                        <p:tgtEl>
                                          <p:spTgt spid="20">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wipe(left)">
                                      <p:cBhvr>
                                        <p:cTn id="15" dur="500"/>
                                        <p:tgtEl>
                                          <p:spTgt spid="20">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wipe(left)">
                                      <p:cBhvr>
                                        <p:cTn id="19" dur="500"/>
                                        <p:tgtEl>
                                          <p:spTgt spid="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left)">
                                      <p:cBhvr>
                                        <p:cTn id="28" dur="500"/>
                                        <p:tgtEl>
                                          <p:spTgt spid="20">
                                            <p:txEl>
                                              <p:pRg st="3" end="3"/>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wipe(left)">
                                      <p:cBhvr>
                                        <p:cTn id="32" dur="500"/>
                                        <p:tgtEl>
                                          <p:spTgt spid="20">
                                            <p:txEl>
                                              <p:pRg st="4" end="4"/>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0">
                                            <p:txEl>
                                              <p:pRg st="5" end="5"/>
                                            </p:txEl>
                                          </p:spTgt>
                                        </p:tgtEl>
                                        <p:attrNameLst>
                                          <p:attrName>style.visibility</p:attrName>
                                        </p:attrNameLst>
                                      </p:cBhvr>
                                      <p:to>
                                        <p:strVal val="visible"/>
                                      </p:to>
                                    </p:set>
                                    <p:animEffect transition="in" filter="wipe(left)">
                                      <p:cBhvr>
                                        <p:cTn id="36" dur="500"/>
                                        <p:tgtEl>
                                          <p:spTgt spid="2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checkerboard(across)">
                                      <p:cBhvr>
                                        <p:cTn id="4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Rate Selection for the AP</a:t>
            </a:r>
            <a:endParaRPr lang="zh-CN" altLang="en-US" dirty="0"/>
          </a:p>
        </p:txBody>
      </p:sp>
      <p:sp>
        <p:nvSpPr>
          <p:cNvPr id="3" name="内容占位符 2"/>
          <p:cNvSpPr>
            <a:spLocks noGrp="1"/>
          </p:cNvSpPr>
          <p:nvPr>
            <p:ph idx="1"/>
          </p:nvPr>
        </p:nvSpPr>
        <p:spPr/>
        <p:txBody>
          <a:bodyPr>
            <a:normAutofit/>
          </a:bodyPr>
          <a:lstStyle/>
          <a:p>
            <a:r>
              <a:rPr lang="en-US" altLang="zh-CN" sz="2400" b="1" dirty="0" smtClean="0"/>
              <a:t>Problem</a:t>
            </a:r>
            <a:r>
              <a:rPr lang="en-US" altLang="zh-CN" sz="2400" dirty="0" smtClean="0"/>
              <a:t>: The AP converges to the best rate to </a:t>
            </a:r>
            <a:r>
              <a:rPr lang="en-US" altLang="zh-CN" sz="2400" i="1" dirty="0" smtClean="0"/>
              <a:t>R</a:t>
            </a:r>
            <a:r>
              <a:rPr lang="en-US" altLang="zh-CN" sz="2400" dirty="0" smtClean="0"/>
              <a:t>, without knowing the optimal rate (usually lower) to </a:t>
            </a:r>
            <a:r>
              <a:rPr lang="en-US" altLang="zh-CN" sz="2400" i="1" dirty="0" smtClean="0"/>
              <a:t>N</a:t>
            </a:r>
          </a:p>
          <a:p>
            <a:r>
              <a:rPr lang="en-US" altLang="zh-CN" sz="2400" b="1" dirty="0" smtClean="0"/>
              <a:t>Solution</a:t>
            </a:r>
            <a:r>
              <a:rPr lang="en-US" altLang="zh-CN" sz="2400" dirty="0" smtClean="0"/>
              <a:t>: </a:t>
            </a:r>
            <a:r>
              <a:rPr lang="en-US" altLang="zh-CN" sz="2400" i="1" dirty="0" smtClean="0">
                <a:solidFill>
                  <a:schemeClr val="accent1"/>
                </a:solidFill>
              </a:rPr>
              <a:t>R</a:t>
            </a:r>
            <a:r>
              <a:rPr lang="en-US" altLang="zh-CN" sz="2400" dirty="0" smtClean="0">
                <a:solidFill>
                  <a:schemeClr val="accent1"/>
                </a:solidFill>
              </a:rPr>
              <a:t> triggers AP to visit more rates</a:t>
            </a:r>
          </a:p>
          <a:p>
            <a:r>
              <a:rPr lang="en-US" altLang="zh-CN" sz="2400" i="1" dirty="0" smtClean="0"/>
              <a:t>R</a:t>
            </a:r>
            <a:r>
              <a:rPr lang="en-US" altLang="zh-CN" sz="2400" dirty="0" smtClean="0"/>
              <a:t> has </a:t>
            </a:r>
            <a:r>
              <a:rPr lang="en-US" altLang="zh-CN" sz="2400" i="1" dirty="0" smtClean="0"/>
              <a:t>operating mode</a:t>
            </a:r>
            <a:r>
              <a:rPr lang="en-US" altLang="zh-CN" sz="2400" dirty="0"/>
              <a:t> </a:t>
            </a:r>
            <a:r>
              <a:rPr lang="en-US" altLang="zh-CN" sz="2400" dirty="0" smtClean="0"/>
              <a:t>and </a:t>
            </a:r>
            <a:r>
              <a:rPr lang="en-US" altLang="zh-CN" sz="2400" i="1" dirty="0" smtClean="0"/>
              <a:t>exploration mode</a:t>
            </a:r>
          </a:p>
          <a:p>
            <a:r>
              <a:rPr lang="en-US" altLang="zh-CN" sz="2400" dirty="0" smtClean="0"/>
              <a:t>In the </a:t>
            </a:r>
            <a:r>
              <a:rPr lang="en-US" altLang="zh-CN" sz="2400" i="1" dirty="0" smtClean="0"/>
              <a:t>exploration mode</a:t>
            </a:r>
            <a:endParaRPr lang="en-US" altLang="zh-CN" sz="2400" dirty="0"/>
          </a:p>
          <a:p>
            <a:pPr lvl="1"/>
            <a:r>
              <a:rPr lang="en-US" altLang="zh-CN" sz="2000" dirty="0" smtClean="0"/>
              <a:t>Relay policy: only relay AP’s </a:t>
            </a:r>
            <a:r>
              <a:rPr lang="en-US" altLang="zh-CN" sz="2000" dirty="0" smtClean="0">
                <a:solidFill>
                  <a:schemeClr val="accent1"/>
                </a:solidFill>
              </a:rPr>
              <a:t>retransmitted packets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4359499" y="1905000"/>
            <a:ext cx="4784501" cy="4140558"/>
          </a:xfrm>
          <a:custGeom>
            <a:avLst/>
            <a:gdLst>
              <a:gd name="connsiteX0" fmla="*/ 2674513 w 4784501"/>
              <a:gd name="connsiteY0" fmla="*/ 317679 h 4140558"/>
              <a:gd name="connsiteX1" fmla="*/ 3228305 w 4784501"/>
              <a:gd name="connsiteY1" fmla="*/ 8586 h 4140558"/>
              <a:gd name="connsiteX2" fmla="*/ 3910885 w 4784501"/>
              <a:gd name="connsiteY2" fmla="*/ 369195 h 4140558"/>
              <a:gd name="connsiteX3" fmla="*/ 4451798 w 4784501"/>
              <a:gd name="connsiteY3" fmla="*/ 1837386 h 4140558"/>
              <a:gd name="connsiteX4" fmla="*/ 4374524 w 4784501"/>
              <a:gd name="connsiteY4" fmla="*/ 3769217 h 4140558"/>
              <a:gd name="connsiteX5" fmla="*/ 1991933 w 4784501"/>
              <a:gd name="connsiteY5" fmla="*/ 4065432 h 4140558"/>
              <a:gd name="connsiteX6" fmla="*/ 227527 w 4784501"/>
              <a:gd name="connsiteY6" fmla="*/ 3614671 h 4140558"/>
              <a:gd name="connsiteX7" fmla="*/ 626772 w 4784501"/>
              <a:gd name="connsiteY7" fmla="*/ 2107843 h 4140558"/>
              <a:gd name="connsiteX8" fmla="*/ 1747234 w 4784501"/>
              <a:gd name="connsiteY8" fmla="*/ 1979054 h 4140558"/>
              <a:gd name="connsiteX9" fmla="*/ 2262389 w 4784501"/>
              <a:gd name="connsiteY9" fmla="*/ 1129048 h 4140558"/>
              <a:gd name="connsiteX10" fmla="*/ 2674513 w 4784501"/>
              <a:gd name="connsiteY10" fmla="*/ 317679 h 414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501" h="4140558">
                <a:moveTo>
                  <a:pt x="2674513" y="317679"/>
                </a:moveTo>
                <a:cubicBezTo>
                  <a:pt x="2835499" y="130935"/>
                  <a:pt x="3022243" y="0"/>
                  <a:pt x="3228305" y="8586"/>
                </a:cubicBezTo>
                <a:cubicBezTo>
                  <a:pt x="3434367" y="17172"/>
                  <a:pt x="3706970" y="64395"/>
                  <a:pt x="3910885" y="369195"/>
                </a:cubicBezTo>
                <a:cubicBezTo>
                  <a:pt x="4114800" y="673995"/>
                  <a:pt x="4374525" y="1270716"/>
                  <a:pt x="4451798" y="1837386"/>
                </a:cubicBezTo>
                <a:cubicBezTo>
                  <a:pt x="4529071" y="2404056"/>
                  <a:pt x="4784501" y="3397876"/>
                  <a:pt x="4374524" y="3769217"/>
                </a:cubicBezTo>
                <a:cubicBezTo>
                  <a:pt x="3964547" y="4140558"/>
                  <a:pt x="2683099" y="4091190"/>
                  <a:pt x="1991933" y="4065432"/>
                </a:cubicBezTo>
                <a:cubicBezTo>
                  <a:pt x="1300767" y="4039674"/>
                  <a:pt x="455054" y="3940936"/>
                  <a:pt x="227527" y="3614671"/>
                </a:cubicBezTo>
                <a:cubicBezTo>
                  <a:pt x="0" y="3288406"/>
                  <a:pt x="373488" y="2380446"/>
                  <a:pt x="626772" y="2107843"/>
                </a:cubicBezTo>
                <a:cubicBezTo>
                  <a:pt x="880056" y="1835240"/>
                  <a:pt x="1474631" y="2142187"/>
                  <a:pt x="1747234" y="1979054"/>
                </a:cubicBezTo>
                <a:cubicBezTo>
                  <a:pt x="2019837" y="1815921"/>
                  <a:pt x="2105696" y="1408090"/>
                  <a:pt x="2262389" y="1129048"/>
                </a:cubicBezTo>
                <a:cubicBezTo>
                  <a:pt x="2419082" y="850006"/>
                  <a:pt x="2513527" y="504423"/>
                  <a:pt x="2674513" y="31767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3600" dirty="0"/>
              <a:t>Key Technical Aspects (</a:t>
            </a:r>
            <a:r>
              <a:rPr lang="en-US" sz="3600" dirty="0" smtClean="0"/>
              <a:t>IV)</a:t>
            </a:r>
            <a:r>
              <a:rPr lang="en-US" sz="4000" dirty="0"/>
              <a:t> </a:t>
            </a:r>
            <a:r>
              <a:rPr lang="en-US" sz="4000" dirty="0" smtClean="0"/>
              <a:t>- Multi-Relayer Mode</a:t>
            </a:r>
            <a:endParaRPr lang="en-US" sz="3900" dirty="0"/>
          </a:p>
        </p:txBody>
      </p:sp>
      <p:sp>
        <p:nvSpPr>
          <p:cNvPr id="3" name="Content Placeholder 2"/>
          <p:cNvSpPr>
            <a:spLocks noGrp="1"/>
          </p:cNvSpPr>
          <p:nvPr>
            <p:ph idx="1"/>
          </p:nvPr>
        </p:nvSpPr>
        <p:spPr>
          <a:xfrm>
            <a:off x="838200" y="1676400"/>
            <a:ext cx="3840480" cy="4525963"/>
          </a:xfrm>
        </p:spPr>
        <p:txBody>
          <a:bodyPr>
            <a:normAutofit fontScale="70000" lnSpcReduction="20000"/>
          </a:bodyPr>
          <a:lstStyle/>
          <a:p>
            <a:r>
              <a:rPr lang="en-US" b="1" dirty="0" smtClean="0"/>
              <a:t>Challenge:</a:t>
            </a:r>
            <a:r>
              <a:rPr lang="en-US" dirty="0" smtClean="0"/>
              <a:t> Install multiple L2Relay extenders in the same network, which should automatically converge to an optimal configuration, </a:t>
            </a:r>
            <a:r>
              <a:rPr lang="en-US" dirty="0" smtClean="0">
                <a:solidFill>
                  <a:srgbClr val="FF0000"/>
                </a:solidFill>
              </a:rPr>
              <a:t>even when they cannot directly communicate with each other</a:t>
            </a:r>
          </a:p>
          <a:p>
            <a:r>
              <a:rPr lang="en-US" b="1" dirty="0" smtClean="0"/>
              <a:t>Solution: </a:t>
            </a:r>
            <a:r>
              <a:rPr lang="en-US" dirty="0" smtClean="0"/>
              <a:t>A simple query protocol and reliable communication by a technique we call “ACK Reflection” </a:t>
            </a:r>
          </a:p>
        </p:txBody>
      </p:sp>
      <p:sp>
        <p:nvSpPr>
          <p:cNvPr id="4" name="Line 1049"/>
          <p:cNvSpPr>
            <a:spLocks noChangeShapeType="1"/>
          </p:cNvSpPr>
          <p:nvPr/>
        </p:nvSpPr>
        <p:spPr bwMode="auto">
          <a:xfrm>
            <a:off x="6427787" y="3733800"/>
            <a:ext cx="228600" cy="546100"/>
          </a:xfrm>
          <a:prstGeom prst="line">
            <a:avLst/>
          </a:prstGeom>
          <a:noFill/>
          <a:ln w="38100">
            <a:solidFill>
              <a:srgbClr val="0000FF"/>
            </a:solidFill>
            <a:round/>
            <a:headEnd/>
            <a:tailEnd/>
          </a:ln>
        </p:spPr>
        <p:txBody>
          <a:bodyPr wrap="none"/>
          <a:lstStyle/>
          <a:p>
            <a:endParaRPr lang="en-US"/>
          </a:p>
        </p:txBody>
      </p:sp>
      <p:pic>
        <p:nvPicPr>
          <p:cNvPr id="5"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6122987" y="3795713"/>
            <a:ext cx="1081087" cy="1081087"/>
          </a:xfrm>
          <a:prstGeom prst="rect">
            <a:avLst/>
          </a:prstGeom>
          <a:noFill/>
        </p:spPr>
      </p:pic>
      <p:sp>
        <p:nvSpPr>
          <p:cNvPr id="7" name="Cloud"/>
          <p:cNvSpPr>
            <a:spLocks noChangeAspect="1" noEditPoints="1" noChangeArrowheads="1"/>
          </p:cNvSpPr>
          <p:nvPr/>
        </p:nvSpPr>
        <p:spPr bwMode="auto">
          <a:xfrm>
            <a:off x="5437187" y="2743200"/>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8" name="Text Box 1041"/>
          <p:cNvSpPr txBox="1">
            <a:spLocks noChangeArrowheads="1"/>
          </p:cNvSpPr>
          <p:nvPr/>
        </p:nvSpPr>
        <p:spPr bwMode="auto">
          <a:xfrm>
            <a:off x="5894387" y="3048000"/>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grpSp>
        <p:nvGrpSpPr>
          <p:cNvPr id="6" name="Group 32"/>
          <p:cNvGrpSpPr/>
          <p:nvPr/>
        </p:nvGrpSpPr>
        <p:grpSpPr>
          <a:xfrm>
            <a:off x="5257800" y="2907268"/>
            <a:ext cx="3173193" cy="2567464"/>
            <a:chOff x="5257800" y="2907268"/>
            <a:chExt cx="3173193" cy="2567464"/>
          </a:xfrm>
        </p:grpSpPr>
        <p:grpSp>
          <p:nvGrpSpPr>
            <p:cNvPr id="9" name="Group 8"/>
            <p:cNvGrpSpPr/>
            <p:nvPr/>
          </p:nvGrpSpPr>
          <p:grpSpPr>
            <a:xfrm>
              <a:off x="7543800" y="4583668"/>
              <a:ext cx="228600" cy="533400"/>
              <a:chOff x="4343400" y="4267200"/>
              <a:chExt cx="228600" cy="533400"/>
            </a:xfrm>
          </p:grpSpPr>
          <p:cxnSp>
            <p:nvCxnSpPr>
              <p:cNvPr id="10"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086600" y="5105400"/>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13" name="Straight Connector 12"/>
            <p:cNvCxnSpPr/>
            <p:nvPr/>
          </p:nvCxnSpPr>
          <p:spPr>
            <a:xfrm>
              <a:off x="7772400" y="45720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4"/>
            <p:cNvGrpSpPr/>
            <p:nvPr/>
          </p:nvGrpSpPr>
          <p:grpSpPr>
            <a:xfrm>
              <a:off x="5715000" y="4583668"/>
              <a:ext cx="228600" cy="533400"/>
              <a:chOff x="4343400" y="4267200"/>
              <a:chExt cx="228600" cy="533400"/>
            </a:xfrm>
          </p:grpSpPr>
          <p:cxnSp>
            <p:nvCxnSpPr>
              <p:cNvPr id="16" name="Straight Connector 15"/>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5257800" y="5105400"/>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19" name="Straight Connector 18"/>
            <p:cNvCxnSpPr/>
            <p:nvPr/>
          </p:nvCxnSpPr>
          <p:spPr>
            <a:xfrm>
              <a:off x="5943600" y="45720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9"/>
            <p:cNvGrpSpPr/>
            <p:nvPr/>
          </p:nvGrpSpPr>
          <p:grpSpPr>
            <a:xfrm>
              <a:off x="7696200" y="2918936"/>
              <a:ext cx="228600" cy="533400"/>
              <a:chOff x="4343400" y="4267200"/>
              <a:chExt cx="228600" cy="533400"/>
            </a:xfrm>
          </p:grpSpPr>
          <p:cxnSp>
            <p:nvCxnSpPr>
              <p:cNvPr id="21" name="Straight Connector 20"/>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239000" y="3440668"/>
              <a:ext cx="1191993" cy="369332"/>
            </a:xfrm>
            <a:prstGeom prst="rect">
              <a:avLst/>
            </a:prstGeom>
            <a:noFill/>
          </p:spPr>
          <p:txBody>
            <a:bodyPr wrap="none" rtlCol="0">
              <a:spAutoFit/>
            </a:bodyPr>
            <a:lstStyle/>
            <a:p>
              <a:r>
                <a:rPr lang="en-US" dirty="0" smtClean="0">
                  <a:latin typeface="Arial Black" pitchFamily="34" charset="0"/>
                </a:rPr>
                <a:t>L2Relay</a:t>
              </a:r>
              <a:endParaRPr lang="en-US" dirty="0">
                <a:latin typeface="Arial Black" pitchFamily="34" charset="0"/>
              </a:endParaRPr>
            </a:p>
          </p:txBody>
        </p:sp>
        <p:cxnSp>
          <p:nvCxnSpPr>
            <p:cNvPr id="24" name="Straight Connector 23"/>
            <p:cNvCxnSpPr/>
            <p:nvPr/>
          </p:nvCxnSpPr>
          <p:spPr>
            <a:xfrm>
              <a:off x="7924800" y="2907268"/>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3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Relayer Selection</a:t>
            </a:r>
            <a:endParaRPr lang="zh-CN" altLang="en-US" dirty="0"/>
          </a:p>
        </p:txBody>
      </p:sp>
      <p:sp>
        <p:nvSpPr>
          <p:cNvPr id="3" name="内容占位符 2"/>
          <p:cNvSpPr>
            <a:spLocks noGrp="1"/>
          </p:cNvSpPr>
          <p:nvPr>
            <p:ph idx="1"/>
          </p:nvPr>
        </p:nvSpPr>
        <p:spPr>
          <a:xfrm>
            <a:off x="457200" y="1600200"/>
            <a:ext cx="4114800" cy="4525963"/>
          </a:xfrm>
        </p:spPr>
        <p:txBody>
          <a:bodyPr>
            <a:normAutofit/>
          </a:bodyPr>
          <a:lstStyle/>
          <a:p>
            <a:r>
              <a:rPr lang="en-US" altLang="zh-CN" sz="2600" dirty="0" smtClean="0"/>
              <a:t>Query-response protocol</a:t>
            </a:r>
          </a:p>
          <a:p>
            <a:pPr lvl="1"/>
            <a:r>
              <a:rPr lang="en-US" altLang="zh-CN" sz="1800" i="1" dirty="0" smtClean="0"/>
              <a:t>R</a:t>
            </a:r>
            <a:r>
              <a:rPr lang="en-US" altLang="zh-CN" sz="1800" dirty="0" smtClean="0"/>
              <a:t>, the current relayer of </a:t>
            </a:r>
            <a:r>
              <a:rPr lang="en-US" altLang="zh-CN" sz="1800" i="1" dirty="0" smtClean="0"/>
              <a:t>N</a:t>
            </a:r>
            <a:r>
              <a:rPr lang="en-US" altLang="zh-CN" sz="1800" dirty="0" smtClean="0"/>
              <a:t>, announces a query message containing its rank</a:t>
            </a:r>
          </a:p>
          <a:p>
            <a:pPr lvl="1"/>
            <a:r>
              <a:rPr lang="en-US" altLang="zh-CN" sz="1800" dirty="0" smtClean="0"/>
              <a:t>A relayer with a better rank will respond with its own rank</a:t>
            </a:r>
          </a:p>
          <a:p>
            <a:pPr lvl="1"/>
            <a:r>
              <a:rPr lang="en-US" altLang="zh-CN" sz="1800" i="1" dirty="0" smtClean="0"/>
              <a:t>R</a:t>
            </a:r>
            <a:r>
              <a:rPr lang="en-US" altLang="zh-CN" sz="1800" dirty="0" smtClean="0"/>
              <a:t> finds the best rank in the response and announce the new relayer</a:t>
            </a:r>
          </a:p>
        </p:txBody>
      </p:sp>
      <p:grpSp>
        <p:nvGrpSpPr>
          <p:cNvPr id="5" name="Group 8"/>
          <p:cNvGrpSpPr/>
          <p:nvPr/>
        </p:nvGrpSpPr>
        <p:grpSpPr>
          <a:xfrm>
            <a:off x="6553200" y="1752600"/>
            <a:ext cx="228600" cy="533400"/>
            <a:chOff x="4343400" y="4267200"/>
            <a:chExt cx="228600" cy="533400"/>
          </a:xfrm>
        </p:grpSpPr>
        <p:cxnSp>
          <p:nvCxnSpPr>
            <p:cNvPr id="6"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
          <p:cNvGrpSpPr/>
          <p:nvPr/>
        </p:nvGrpSpPr>
        <p:grpSpPr>
          <a:xfrm>
            <a:off x="7620000" y="4267200"/>
            <a:ext cx="228600" cy="533400"/>
            <a:chOff x="4343400" y="4267200"/>
            <a:chExt cx="228600" cy="533400"/>
          </a:xfrm>
        </p:grpSpPr>
        <p:cxnSp>
          <p:nvCxnSpPr>
            <p:cNvPr id="9"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
          <p:cNvGrpSpPr/>
          <p:nvPr/>
        </p:nvGrpSpPr>
        <p:grpSpPr>
          <a:xfrm>
            <a:off x="4953000" y="3581400"/>
            <a:ext cx="228600" cy="533400"/>
            <a:chOff x="4343400" y="4267200"/>
            <a:chExt cx="228600" cy="533400"/>
          </a:xfrm>
        </p:grpSpPr>
        <p:cxnSp>
          <p:nvCxnSpPr>
            <p:cNvPr id="12"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直接箭头连接符 13"/>
          <p:cNvCxnSpPr/>
          <p:nvPr/>
        </p:nvCxnSpPr>
        <p:spPr>
          <a:xfrm flipV="1">
            <a:off x="5257800" y="2438400"/>
            <a:ext cx="1219200" cy="12192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6705600" y="2438400"/>
            <a:ext cx="990600" cy="17526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63490" name="Object 2"/>
          <p:cNvGraphicFramePr>
            <a:graphicFrameLocks noChangeAspect="1"/>
          </p:cNvGraphicFramePr>
          <p:nvPr>
            <p:extLst>
              <p:ext uri="{D42A27DB-BD31-4B8C-83A1-F6EECF244321}">
                <p14:modId xmlns:p14="http://schemas.microsoft.com/office/powerpoint/2010/main" val="484001360"/>
              </p:ext>
            </p:extLst>
          </p:nvPr>
        </p:nvGraphicFramePr>
        <p:xfrm>
          <a:off x="6051060" y="2194957"/>
          <a:ext cx="274638" cy="274638"/>
        </p:xfrm>
        <a:graphic>
          <a:graphicData uri="http://schemas.openxmlformats.org/presentationml/2006/ole">
            <mc:AlternateContent xmlns:mc="http://schemas.openxmlformats.org/markup-compatibility/2006">
              <mc:Choice xmlns:v="urn:schemas-microsoft-com:vml" Requires="v">
                <p:oleObj spid="_x0000_s63534" name="公式" r:id="rId3" imgW="228600" imgH="215640" progId="Equation.3">
                  <p:embed/>
                </p:oleObj>
              </mc:Choice>
              <mc:Fallback>
                <p:oleObj name="公式" r:id="rId3" imgW="228600" imgH="215640" progId="Equation.3">
                  <p:embed/>
                  <p:pic>
                    <p:nvPicPr>
                      <p:cNvPr id="0" name="Picture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060" y="2194957"/>
                        <a:ext cx="274638" cy="274638"/>
                      </a:xfrm>
                      <a:prstGeom prst="rect">
                        <a:avLst/>
                      </a:prstGeom>
                      <a:solidFill>
                        <a:srgbClr val="CCFFCC"/>
                      </a:solidFill>
                    </p:spPr>
                  </p:pic>
                </p:oleObj>
              </mc:Fallback>
            </mc:AlternateContent>
          </a:graphicData>
        </a:graphic>
      </p:graphicFrame>
      <p:graphicFrame>
        <p:nvGraphicFramePr>
          <p:cNvPr id="63491" name="Object 3"/>
          <p:cNvGraphicFramePr>
            <a:graphicFrameLocks noChangeAspect="1"/>
          </p:cNvGraphicFramePr>
          <p:nvPr/>
        </p:nvGraphicFramePr>
        <p:xfrm>
          <a:off x="6888163" y="3349625"/>
          <a:ext cx="274637" cy="307975"/>
        </p:xfrm>
        <a:graphic>
          <a:graphicData uri="http://schemas.openxmlformats.org/presentationml/2006/ole">
            <mc:AlternateContent xmlns:mc="http://schemas.openxmlformats.org/markup-compatibility/2006">
              <mc:Choice xmlns:v="urn:schemas-microsoft-com:vml" Requires="v">
                <p:oleObj spid="_x0000_s63535" name="公式" r:id="rId5" imgW="228600" imgH="241200" progId="Equation.3">
                  <p:embed/>
                </p:oleObj>
              </mc:Choice>
              <mc:Fallback>
                <p:oleObj name="公式" r:id="rId5" imgW="228600" imgH="241200" progId="Equation.3">
                  <p:embed/>
                  <p:pic>
                    <p:nvPicPr>
                      <p:cNvPr id="0" name="Picture 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3349625"/>
                        <a:ext cx="274637" cy="307975"/>
                      </a:xfrm>
                      <a:prstGeom prst="rect">
                        <a:avLst/>
                      </a:prstGeom>
                      <a:solidFill>
                        <a:srgbClr val="00FF00"/>
                      </a:solidFill>
                    </p:spPr>
                  </p:pic>
                </p:oleObj>
              </mc:Fallback>
            </mc:AlternateContent>
          </a:graphicData>
        </a:graphic>
      </p:graphicFrame>
      <p:graphicFrame>
        <p:nvGraphicFramePr>
          <p:cNvPr id="63492" name="Object 4"/>
          <p:cNvGraphicFramePr>
            <a:graphicFrameLocks noChangeAspect="1"/>
          </p:cNvGraphicFramePr>
          <p:nvPr/>
        </p:nvGraphicFramePr>
        <p:xfrm>
          <a:off x="5867400" y="3124200"/>
          <a:ext cx="260350" cy="290512"/>
        </p:xfrm>
        <a:graphic>
          <a:graphicData uri="http://schemas.openxmlformats.org/presentationml/2006/ole">
            <mc:AlternateContent xmlns:mc="http://schemas.openxmlformats.org/markup-compatibility/2006">
              <mc:Choice xmlns:v="urn:schemas-microsoft-com:vml" Requires="v">
                <p:oleObj spid="_x0000_s63536" name="公式" r:id="rId7" imgW="215640" imgH="228600" progId="Equation.3">
                  <p:embed/>
                </p:oleObj>
              </mc:Choice>
              <mc:Fallback>
                <p:oleObj name="公式" r:id="rId7" imgW="215640" imgH="228600" progId="Equation.3">
                  <p:embed/>
                  <p:pic>
                    <p:nvPicPr>
                      <p:cNvPr id="0" name="Picture 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124200"/>
                        <a:ext cx="260350" cy="290512"/>
                      </a:xfrm>
                      <a:prstGeom prst="rect">
                        <a:avLst/>
                      </a:prstGeom>
                      <a:solidFill>
                        <a:srgbClr val="00FF00"/>
                      </a:solidFill>
                    </p:spPr>
                  </p:pic>
                </p:oleObj>
              </mc:Fallback>
            </mc:AlternateContent>
          </a:graphicData>
        </a:graphic>
      </p:graphicFrame>
      <p:sp>
        <p:nvSpPr>
          <p:cNvPr id="26" name="TextBox 25"/>
          <p:cNvSpPr txBox="1"/>
          <p:nvPr/>
        </p:nvSpPr>
        <p:spPr>
          <a:xfrm>
            <a:off x="6248400" y="1905000"/>
            <a:ext cx="274320" cy="369332"/>
          </a:xfrm>
          <a:prstGeom prst="rect">
            <a:avLst/>
          </a:prstGeom>
          <a:noFill/>
        </p:spPr>
        <p:txBody>
          <a:bodyPr wrap="square" rtlCol="0">
            <a:spAutoFit/>
          </a:bodyPr>
          <a:lstStyle/>
          <a:p>
            <a:r>
              <a:rPr lang="en-US" altLang="zh-CN" b="1" i="1" dirty="0" smtClean="0">
                <a:solidFill>
                  <a:schemeClr val="tx2"/>
                </a:solidFill>
              </a:rPr>
              <a:t>R</a:t>
            </a:r>
            <a:endParaRPr lang="zh-CN" altLang="en-US" b="1" i="1" dirty="0">
              <a:solidFill>
                <a:schemeClr val="tx2"/>
              </a:solidFill>
            </a:endParaRPr>
          </a:p>
        </p:txBody>
      </p:sp>
      <p:sp>
        <p:nvSpPr>
          <p:cNvPr id="27" name="TextBox 26"/>
          <p:cNvSpPr txBox="1"/>
          <p:nvPr/>
        </p:nvSpPr>
        <p:spPr>
          <a:xfrm>
            <a:off x="7802880" y="4419600"/>
            <a:ext cx="274320" cy="369332"/>
          </a:xfrm>
          <a:prstGeom prst="rect">
            <a:avLst/>
          </a:prstGeom>
          <a:noFill/>
        </p:spPr>
        <p:txBody>
          <a:bodyPr wrap="square" rtlCol="0">
            <a:spAutoFit/>
          </a:bodyPr>
          <a:lstStyle/>
          <a:p>
            <a:r>
              <a:rPr lang="en-US" altLang="zh-CN" b="1" i="1" dirty="0" smtClean="0">
                <a:solidFill>
                  <a:schemeClr val="tx2"/>
                </a:solidFill>
              </a:rPr>
              <a:t>Q</a:t>
            </a:r>
            <a:endParaRPr lang="zh-CN" altLang="en-US" b="1" i="1" dirty="0">
              <a:solidFill>
                <a:schemeClr val="tx2"/>
              </a:solidFill>
            </a:endParaRPr>
          </a:p>
        </p:txBody>
      </p:sp>
      <p:sp>
        <p:nvSpPr>
          <p:cNvPr id="28" name="TextBox 27"/>
          <p:cNvSpPr txBox="1"/>
          <p:nvPr/>
        </p:nvSpPr>
        <p:spPr>
          <a:xfrm>
            <a:off x="4678680" y="3745468"/>
            <a:ext cx="274320" cy="369332"/>
          </a:xfrm>
          <a:prstGeom prst="rect">
            <a:avLst/>
          </a:prstGeom>
          <a:noFill/>
        </p:spPr>
        <p:txBody>
          <a:bodyPr wrap="square" rtlCol="0">
            <a:spAutoFit/>
          </a:bodyPr>
          <a:lstStyle/>
          <a:p>
            <a:r>
              <a:rPr lang="en-US" altLang="zh-CN" b="1" i="1" dirty="0" smtClean="0">
                <a:solidFill>
                  <a:schemeClr val="tx2"/>
                </a:solidFill>
              </a:rPr>
              <a:t>S</a:t>
            </a:r>
            <a:endParaRPr lang="zh-CN" altLang="en-US" b="1" i="1" dirty="0">
              <a:solidFill>
                <a:schemeClr val="tx2"/>
              </a:solidFill>
            </a:endParaRPr>
          </a:p>
        </p:txBody>
      </p:sp>
      <p:cxnSp>
        <p:nvCxnSpPr>
          <p:cNvPr id="29" name="Straight Connector 18"/>
          <p:cNvCxnSpPr/>
          <p:nvPr/>
        </p:nvCxnSpPr>
        <p:spPr>
          <a:xfrm>
            <a:off x="5181600" y="35814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18"/>
          <p:cNvCxnSpPr/>
          <p:nvPr/>
        </p:nvCxnSpPr>
        <p:spPr>
          <a:xfrm>
            <a:off x="78486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p:nvPr/>
        </p:nvCxnSpPr>
        <p:spPr>
          <a:xfrm>
            <a:off x="6781800" y="17526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6858000" y="2362200"/>
            <a:ext cx="990600" cy="1752600"/>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3600000">
            <a:off x="6719601" y="2842982"/>
            <a:ext cx="1463040" cy="307777"/>
          </a:xfrm>
          <a:prstGeom prst="rect">
            <a:avLst/>
          </a:prstGeom>
          <a:solidFill>
            <a:srgbClr val="92D050">
              <a:alpha val="65000"/>
            </a:srgbClr>
          </a:solidFill>
          <a:ln>
            <a:noFill/>
          </a:ln>
        </p:spPr>
        <p:txBody>
          <a:bodyPr wrap="square" rtlCol="0">
            <a:spAutoFit/>
          </a:bodyPr>
          <a:lstStyle/>
          <a:p>
            <a:r>
              <a:rPr lang="en-US" altLang="zh-CN" sz="1400" b="1" i="1" dirty="0" smtClean="0"/>
              <a:t>New relayer is Q</a:t>
            </a:r>
            <a:endParaRPr lang="zh-CN" altLang="en-US" sz="1400" b="1" i="1" dirty="0"/>
          </a:p>
        </p:txBody>
      </p:sp>
      <p:graphicFrame>
        <p:nvGraphicFramePr>
          <p:cNvPr id="39" name="对象 38"/>
          <p:cNvGraphicFramePr>
            <a:graphicFrameLocks noChangeAspect="1"/>
          </p:cNvGraphicFramePr>
          <p:nvPr/>
        </p:nvGraphicFramePr>
        <p:xfrm>
          <a:off x="5610225" y="5068887"/>
          <a:ext cx="1781175" cy="341313"/>
        </p:xfrm>
        <a:graphic>
          <a:graphicData uri="http://schemas.openxmlformats.org/presentationml/2006/ole">
            <mc:AlternateContent xmlns:mc="http://schemas.openxmlformats.org/markup-compatibility/2006">
              <mc:Choice xmlns:v="urn:schemas-microsoft-com:vml" Requires="v">
                <p:oleObj spid="_x0000_s63537" name="公式" r:id="rId9" imgW="1257120" imgH="241200" progId="Equation.3">
                  <p:embed/>
                </p:oleObj>
              </mc:Choice>
              <mc:Fallback>
                <p:oleObj name="公式" r:id="rId9" imgW="125712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0225" y="5068887"/>
                        <a:ext cx="17811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 name="Group 8"/>
          <p:cNvGrpSpPr/>
          <p:nvPr/>
        </p:nvGrpSpPr>
        <p:grpSpPr>
          <a:xfrm>
            <a:off x="5943600" y="4419600"/>
            <a:ext cx="228600" cy="533400"/>
            <a:chOff x="4343400" y="4267200"/>
            <a:chExt cx="228600" cy="533400"/>
          </a:xfrm>
        </p:grpSpPr>
        <p:cxnSp>
          <p:nvCxnSpPr>
            <p:cNvPr id="34"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6126480" y="4572000"/>
            <a:ext cx="274320" cy="369332"/>
          </a:xfrm>
          <a:prstGeom prst="rect">
            <a:avLst/>
          </a:prstGeom>
          <a:noFill/>
        </p:spPr>
        <p:txBody>
          <a:bodyPr wrap="square" rtlCol="0">
            <a:spAutoFit/>
          </a:bodyPr>
          <a:lstStyle/>
          <a:p>
            <a:r>
              <a:rPr lang="en-US" altLang="zh-CN" b="1" i="1" dirty="0" smtClean="0">
                <a:solidFill>
                  <a:schemeClr val="tx2"/>
                </a:solidFill>
              </a:rPr>
              <a:t>T</a:t>
            </a:r>
            <a:endParaRPr lang="zh-CN" altLang="en-US" b="1" i="1" dirty="0">
              <a:solidFill>
                <a:schemeClr val="tx2"/>
              </a:solidFill>
            </a:endParaRPr>
          </a:p>
        </p:txBody>
      </p:sp>
      <p:cxnSp>
        <p:nvCxnSpPr>
          <p:cNvPr id="38" name="Straight Connector 18"/>
          <p:cNvCxnSpPr/>
          <p:nvPr/>
        </p:nvCxnSpPr>
        <p:spPr>
          <a:xfrm>
            <a:off x="6172200" y="44196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slide(fromTop)">
                                      <p:cBhvr>
                                        <p:cTn id="7" dur="500"/>
                                        <p:tgtEl>
                                          <p:spTgt spid="63490"/>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63492"/>
                                        </p:tgtEl>
                                        <p:attrNameLst>
                                          <p:attrName>style.visibility</p:attrName>
                                        </p:attrNameLst>
                                      </p:cBhvr>
                                      <p:to>
                                        <p:strVal val="visible"/>
                                      </p:to>
                                    </p:set>
                                    <p:animEffect transition="in" filter="wipe(down)">
                                      <p:cBhvr>
                                        <p:cTn id="24" dur="500"/>
                                        <p:tgtEl>
                                          <p:spTgt spid="6349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63491"/>
                                        </p:tgtEl>
                                        <p:attrNameLst>
                                          <p:attrName>style.visibility</p:attrName>
                                        </p:attrNameLst>
                                      </p:cBhvr>
                                      <p:to>
                                        <p:strVal val="visible"/>
                                      </p:to>
                                    </p:set>
                                    <p:animEffect transition="in" filter="wipe(down)">
                                      <p:cBhvr>
                                        <p:cTn id="33" dur="500"/>
                                        <p:tgtEl>
                                          <p:spTgt spid="6349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par>
                                <p:cTn id="42" presetID="5" presetClass="entr" presetSubtype="1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checkerboard(across)">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Relayer Selection</a:t>
            </a:r>
            <a:endParaRPr lang="zh-CN" altLang="en-US" dirty="0"/>
          </a:p>
        </p:txBody>
      </p:sp>
      <p:sp>
        <p:nvSpPr>
          <p:cNvPr id="3" name="内容占位符 2"/>
          <p:cNvSpPr>
            <a:spLocks noGrp="1"/>
          </p:cNvSpPr>
          <p:nvPr>
            <p:ph idx="1"/>
          </p:nvPr>
        </p:nvSpPr>
        <p:spPr>
          <a:xfrm>
            <a:off x="457200" y="1600201"/>
            <a:ext cx="8229600" cy="3124200"/>
          </a:xfrm>
        </p:spPr>
        <p:txBody>
          <a:bodyPr rIns="91440">
            <a:normAutofit fontScale="32500" lnSpcReduction="20000"/>
          </a:bodyPr>
          <a:lstStyle/>
          <a:p>
            <a:r>
              <a:rPr lang="en-US" altLang="zh-CN" sz="7400" b="1" dirty="0" smtClean="0"/>
              <a:t>Key challenge</a:t>
            </a:r>
            <a:r>
              <a:rPr lang="en-US" altLang="zh-CN" sz="7400" dirty="0" smtClean="0"/>
              <a:t>: Reliable communication </a:t>
            </a:r>
          </a:p>
          <a:p>
            <a:r>
              <a:rPr lang="en-US" altLang="zh-CN" sz="7400" b="1" dirty="0" smtClean="0"/>
              <a:t>Solution</a:t>
            </a:r>
            <a:r>
              <a:rPr lang="en-US" altLang="zh-CN" sz="7400" dirty="0" smtClean="0"/>
              <a:t>: </a:t>
            </a:r>
            <a:r>
              <a:rPr lang="en-US" altLang="zh-CN" sz="7400" i="1" dirty="0" smtClean="0">
                <a:solidFill>
                  <a:schemeClr val="accent1"/>
                </a:solidFill>
              </a:rPr>
              <a:t>ACK-Reflection</a:t>
            </a:r>
            <a:endParaRPr lang="en-US" altLang="zh-CN" sz="5500" i="1" dirty="0" smtClean="0">
              <a:solidFill>
                <a:schemeClr val="accent1"/>
              </a:solidFill>
            </a:endParaRPr>
          </a:p>
          <a:p>
            <a:pPr lvl="1"/>
            <a:r>
              <a:rPr lang="en-US" altLang="zh-CN" sz="4900" dirty="0" smtClean="0"/>
              <a:t>If </a:t>
            </a:r>
            <a:r>
              <a:rPr lang="en-US" altLang="zh-CN" sz="4900" i="1" dirty="0" smtClean="0"/>
              <a:t>R</a:t>
            </a:r>
            <a:r>
              <a:rPr lang="en-US" altLang="zh-CN" sz="4900" dirty="0" smtClean="0"/>
              <a:t> and </a:t>
            </a:r>
            <a:r>
              <a:rPr lang="en-US" altLang="zh-CN" sz="4900" i="1" dirty="0" smtClean="0"/>
              <a:t>Q</a:t>
            </a:r>
            <a:r>
              <a:rPr lang="en-US" altLang="zh-CN" sz="4900" dirty="0" smtClean="0"/>
              <a:t> are potential relayers of </a:t>
            </a:r>
            <a:r>
              <a:rPr lang="en-US" altLang="zh-CN" sz="4900" i="1" dirty="0" smtClean="0"/>
              <a:t>N</a:t>
            </a:r>
            <a:r>
              <a:rPr lang="en-US" altLang="zh-CN" sz="4900" dirty="0" smtClean="0"/>
              <a:t>, they are able to communicate with </a:t>
            </a:r>
            <a:r>
              <a:rPr lang="en-US" altLang="zh-CN" sz="4900" i="1" dirty="0" smtClean="0"/>
              <a:t>N</a:t>
            </a:r>
            <a:r>
              <a:rPr lang="en-US" altLang="zh-CN" sz="4900" dirty="0" smtClean="0"/>
              <a:t> reliably</a:t>
            </a:r>
          </a:p>
          <a:p>
            <a:pPr lvl="1"/>
            <a:r>
              <a:rPr lang="en-US" altLang="zh-CN" sz="4900" dirty="0" smtClean="0"/>
              <a:t>Information is announced by </a:t>
            </a:r>
            <a:r>
              <a:rPr lang="en-US" altLang="zh-CN" sz="4900" dirty="0" smtClean="0">
                <a:solidFill>
                  <a:schemeClr val="accent1"/>
                </a:solidFill>
              </a:rPr>
              <a:t>modifying the source MAC addresses</a:t>
            </a:r>
            <a:r>
              <a:rPr lang="en-US" altLang="zh-CN" sz="4900" dirty="0" smtClean="0"/>
              <a:t> in the packets</a:t>
            </a:r>
          </a:p>
          <a:p>
            <a:pPr lvl="1"/>
            <a:r>
              <a:rPr lang="en-US" altLang="zh-CN" sz="4900" i="1" dirty="0" smtClean="0"/>
              <a:t>R</a:t>
            </a:r>
            <a:r>
              <a:rPr lang="en-US" altLang="zh-CN" sz="4900" dirty="0" smtClean="0"/>
              <a:t> sends </a:t>
            </a:r>
            <a:r>
              <a:rPr lang="en-US" altLang="zh-CN" sz="4900" i="1" dirty="0" smtClean="0"/>
              <a:t>two</a:t>
            </a:r>
            <a:r>
              <a:rPr lang="en-US" altLang="zh-CN" sz="4900" dirty="0" smtClean="0"/>
              <a:t> small </a:t>
            </a:r>
            <a:r>
              <a:rPr lang="en-US" altLang="zh-CN" sz="4900" i="1" dirty="0" smtClean="0"/>
              <a:t>dummy data packets </a:t>
            </a:r>
            <a:r>
              <a:rPr lang="en-US" altLang="zh-CN" sz="4900" dirty="0" smtClean="0"/>
              <a:t>back to back to </a:t>
            </a:r>
            <a:r>
              <a:rPr lang="en-US" altLang="zh-CN" sz="4900" i="1" dirty="0" smtClean="0"/>
              <a:t>N</a:t>
            </a:r>
            <a:r>
              <a:rPr lang="en-US" altLang="zh-CN" sz="4900" dirty="0" smtClean="0"/>
              <a:t> at the lowest data rate and the </a:t>
            </a:r>
          </a:p>
          <a:p>
            <a:pPr lvl="1"/>
            <a:r>
              <a:rPr lang="en-US" altLang="zh-CN" sz="4900" i="1" dirty="0" smtClean="0"/>
              <a:t>N</a:t>
            </a:r>
            <a:r>
              <a:rPr lang="en-US" altLang="zh-CN" sz="4900" dirty="0" smtClean="0"/>
              <a:t> will send ACKs, echoing the source MAC address in the data packets</a:t>
            </a:r>
          </a:p>
          <a:p>
            <a:pPr lvl="1"/>
            <a:r>
              <a:rPr lang="en-US" altLang="zh-CN" sz="4900" dirty="0" smtClean="0"/>
              <a:t>When </a:t>
            </a:r>
            <a:r>
              <a:rPr lang="en-US" altLang="zh-CN" sz="4900" i="1" dirty="0" smtClean="0"/>
              <a:t>Q</a:t>
            </a:r>
            <a:r>
              <a:rPr lang="en-US" altLang="zh-CN" sz="4900" dirty="0" smtClean="0"/>
              <a:t> receives the ACKs, it can decode the information based on the MAC addresses in the ACKs</a:t>
            </a:r>
          </a:p>
          <a:p>
            <a:pPr lvl="1"/>
            <a:r>
              <a:rPr lang="en-US" altLang="zh-CN" sz="4900" dirty="0" smtClean="0"/>
              <a:t>MAC address field is 12 bytes in two packets</a:t>
            </a:r>
          </a:p>
          <a:p>
            <a:pPr lvl="1"/>
            <a:endParaRPr lang="en-US" altLang="zh-CN" sz="4900" dirty="0" smtClean="0"/>
          </a:p>
        </p:txBody>
      </p:sp>
      <p:sp>
        <p:nvSpPr>
          <p:cNvPr id="6" name="TextBox 5"/>
          <p:cNvSpPr txBox="1"/>
          <p:nvPr/>
        </p:nvSpPr>
        <p:spPr>
          <a:xfrm>
            <a:off x="1600200" y="4114800"/>
            <a:ext cx="365760" cy="276999"/>
          </a:xfrm>
          <a:prstGeom prst="rect">
            <a:avLst/>
          </a:prstGeom>
          <a:noFill/>
          <a:ln>
            <a:solidFill>
              <a:schemeClr val="tx1"/>
            </a:solidFill>
          </a:ln>
        </p:spPr>
        <p:txBody>
          <a:bodyPr wrap="square" lIns="0" tIns="45720" rIns="0" bIns="45720" rtlCol="0">
            <a:spAutoFit/>
          </a:bodyPr>
          <a:lstStyle/>
          <a:p>
            <a:pPr algn="ctr"/>
            <a:r>
              <a:rPr lang="en-US" altLang="zh-CN" sz="1200" dirty="0" smtClean="0"/>
              <a:t>MAC</a:t>
            </a:r>
            <a:endParaRPr lang="zh-CN" altLang="en-US" sz="1200" dirty="0" smtClean="0"/>
          </a:p>
        </p:txBody>
      </p:sp>
      <p:sp>
        <p:nvSpPr>
          <p:cNvPr id="7" name="TextBox 6"/>
          <p:cNvSpPr txBox="1"/>
          <p:nvPr/>
        </p:nvSpPr>
        <p:spPr>
          <a:xfrm>
            <a:off x="1965960" y="4114800"/>
            <a:ext cx="9144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8" name="TextBox 7"/>
          <p:cNvSpPr txBox="1"/>
          <p:nvPr/>
        </p:nvSpPr>
        <p:spPr>
          <a:xfrm>
            <a:off x="2057400" y="4114800"/>
            <a:ext cx="457200" cy="274320"/>
          </a:xfrm>
          <a:prstGeom prst="rect">
            <a:avLst/>
          </a:prstGeom>
          <a:noFill/>
          <a:ln>
            <a:solidFill>
              <a:schemeClr val="tx1"/>
            </a:solidFill>
          </a:ln>
        </p:spPr>
        <p:txBody>
          <a:bodyPr wrap="square" lIns="0" tIns="45720" rIns="0" bIns="45720" rtlCol="0">
            <a:noAutofit/>
          </a:bodyPr>
          <a:lstStyle/>
          <a:p>
            <a:pPr algn="ctr"/>
            <a:r>
              <a:rPr lang="en-US" altLang="zh-CN" sz="1200" dirty="0" smtClean="0"/>
              <a:t>header</a:t>
            </a:r>
            <a:endParaRPr lang="zh-CN" altLang="en-US" sz="1200" dirty="0" smtClean="0"/>
          </a:p>
        </p:txBody>
      </p:sp>
      <p:sp>
        <p:nvSpPr>
          <p:cNvPr id="9" name="TextBox 8"/>
          <p:cNvSpPr txBox="1"/>
          <p:nvPr/>
        </p:nvSpPr>
        <p:spPr>
          <a:xfrm>
            <a:off x="2514600" y="4114800"/>
            <a:ext cx="548640" cy="276999"/>
          </a:xfrm>
          <a:prstGeom prst="rect">
            <a:avLst/>
          </a:prstGeom>
          <a:solidFill>
            <a:schemeClr val="accent6">
              <a:lumMod val="40000"/>
              <a:lumOff val="60000"/>
            </a:schemeClr>
          </a:solidFill>
          <a:ln>
            <a:solidFill>
              <a:schemeClr val="tx1"/>
            </a:solidFill>
          </a:ln>
        </p:spPr>
        <p:txBody>
          <a:bodyPr wrap="square" lIns="0" tIns="45720" rIns="0" bIns="45720" rtlCol="0">
            <a:spAutoFit/>
          </a:bodyPr>
          <a:lstStyle/>
          <a:p>
            <a:pPr algn="ctr"/>
            <a:r>
              <a:rPr lang="en-US" altLang="zh-CN" sz="1200" dirty="0" smtClean="0"/>
              <a:t>Payload</a:t>
            </a:r>
            <a:endParaRPr lang="zh-CN" altLang="en-US" sz="1200" dirty="0" smtClean="0"/>
          </a:p>
        </p:txBody>
      </p:sp>
      <p:sp>
        <p:nvSpPr>
          <p:cNvPr id="10" name="TextBox 9"/>
          <p:cNvSpPr txBox="1"/>
          <p:nvPr/>
        </p:nvSpPr>
        <p:spPr>
          <a:xfrm>
            <a:off x="3060192" y="4114800"/>
            <a:ext cx="365760" cy="276999"/>
          </a:xfrm>
          <a:prstGeom prst="rect">
            <a:avLst/>
          </a:prstGeom>
          <a:noFill/>
          <a:ln>
            <a:solidFill>
              <a:schemeClr val="tx1"/>
            </a:solidFill>
          </a:ln>
        </p:spPr>
        <p:txBody>
          <a:bodyPr wrap="square" lIns="0" tIns="45720" rIns="0" bIns="45720" rtlCol="0">
            <a:spAutoFit/>
          </a:bodyPr>
          <a:lstStyle/>
          <a:p>
            <a:pPr algn="ctr"/>
            <a:r>
              <a:rPr lang="en-US" altLang="zh-CN" sz="1200" dirty="0" smtClean="0"/>
              <a:t>FCS</a:t>
            </a:r>
            <a:endParaRPr lang="zh-CN" altLang="en-US" sz="1200" dirty="0" smtClean="0"/>
          </a:p>
        </p:txBody>
      </p:sp>
      <p:sp>
        <p:nvSpPr>
          <p:cNvPr id="11" name="TextBox 10"/>
          <p:cNvSpPr txBox="1"/>
          <p:nvPr/>
        </p:nvSpPr>
        <p:spPr>
          <a:xfrm>
            <a:off x="1828800" y="4544199"/>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SA</a:t>
            </a:r>
            <a:endParaRPr lang="zh-CN" altLang="en-US" sz="1200" dirty="0" smtClean="0"/>
          </a:p>
        </p:txBody>
      </p:sp>
      <p:grpSp>
        <p:nvGrpSpPr>
          <p:cNvPr id="12" name="Group 8"/>
          <p:cNvGrpSpPr/>
          <p:nvPr/>
        </p:nvGrpSpPr>
        <p:grpSpPr>
          <a:xfrm>
            <a:off x="4953000" y="4495800"/>
            <a:ext cx="228600" cy="533400"/>
            <a:chOff x="4343400" y="4267200"/>
            <a:chExt cx="228600" cy="533400"/>
          </a:xfrm>
        </p:grpSpPr>
        <p:cxnSp>
          <p:nvCxnSpPr>
            <p:cNvPr id="13"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8229600" y="4419600"/>
            <a:ext cx="228600" cy="533400"/>
            <a:chOff x="4343400" y="4267200"/>
            <a:chExt cx="228600" cy="533400"/>
          </a:xfrm>
        </p:grpSpPr>
        <p:cxnSp>
          <p:nvCxnSpPr>
            <p:cNvPr id="16"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053" descr="laptop"/>
          <p:cNvPicPr>
            <a:picLocks noChangeAspect="1" noChangeArrowheads="1"/>
          </p:cNvPicPr>
          <p:nvPr/>
        </p:nvPicPr>
        <p:blipFill>
          <a:blip r:embed="rId3" cstate="print"/>
          <a:srcRect/>
          <a:stretch>
            <a:fillRect/>
          </a:stretch>
        </p:blipFill>
        <p:spPr bwMode="auto">
          <a:xfrm>
            <a:off x="6705600" y="5867400"/>
            <a:ext cx="712787" cy="688975"/>
          </a:xfrm>
          <a:prstGeom prst="rect">
            <a:avLst/>
          </a:prstGeom>
          <a:noFill/>
          <a:ln w="9525">
            <a:noFill/>
            <a:miter lim="800000"/>
            <a:headEnd/>
            <a:tailEnd/>
          </a:ln>
        </p:spPr>
      </p:pic>
      <p:cxnSp>
        <p:nvCxnSpPr>
          <p:cNvPr id="19" name="Straight Connector 18"/>
          <p:cNvCxnSpPr/>
          <p:nvPr/>
        </p:nvCxnSpPr>
        <p:spPr>
          <a:xfrm>
            <a:off x="5181600" y="44958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8"/>
          <p:cNvCxnSpPr/>
          <p:nvPr/>
        </p:nvCxnSpPr>
        <p:spPr>
          <a:xfrm>
            <a:off x="8458200" y="44196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78680" y="4648200"/>
            <a:ext cx="274320" cy="369332"/>
          </a:xfrm>
          <a:prstGeom prst="rect">
            <a:avLst/>
          </a:prstGeom>
          <a:noFill/>
        </p:spPr>
        <p:txBody>
          <a:bodyPr wrap="square" rtlCol="0">
            <a:spAutoFit/>
          </a:bodyPr>
          <a:lstStyle/>
          <a:p>
            <a:r>
              <a:rPr lang="en-US" altLang="zh-CN" b="1" i="1" dirty="0" smtClean="0">
                <a:solidFill>
                  <a:schemeClr val="tx2"/>
                </a:solidFill>
              </a:rPr>
              <a:t>R</a:t>
            </a:r>
            <a:endParaRPr lang="zh-CN" altLang="en-US" b="1" i="1" dirty="0">
              <a:solidFill>
                <a:schemeClr val="tx2"/>
              </a:solidFill>
            </a:endParaRPr>
          </a:p>
        </p:txBody>
      </p:sp>
      <p:sp>
        <p:nvSpPr>
          <p:cNvPr id="22" name="TextBox 21"/>
          <p:cNvSpPr txBox="1"/>
          <p:nvPr/>
        </p:nvSpPr>
        <p:spPr>
          <a:xfrm>
            <a:off x="8412480" y="4583668"/>
            <a:ext cx="274320" cy="369332"/>
          </a:xfrm>
          <a:prstGeom prst="rect">
            <a:avLst/>
          </a:prstGeom>
          <a:noFill/>
        </p:spPr>
        <p:txBody>
          <a:bodyPr wrap="square" rtlCol="0">
            <a:spAutoFit/>
          </a:bodyPr>
          <a:lstStyle/>
          <a:p>
            <a:r>
              <a:rPr lang="en-US" altLang="zh-CN" b="1" i="1" dirty="0" smtClean="0">
                <a:solidFill>
                  <a:schemeClr val="tx2"/>
                </a:solidFill>
              </a:rPr>
              <a:t>Q</a:t>
            </a:r>
            <a:endParaRPr lang="zh-CN" altLang="en-US" b="1" i="1" dirty="0">
              <a:solidFill>
                <a:schemeClr val="tx2"/>
              </a:solidFill>
            </a:endParaRPr>
          </a:p>
        </p:txBody>
      </p:sp>
      <p:cxnSp>
        <p:nvCxnSpPr>
          <p:cNvPr id="23" name="直接箭头连接符 22"/>
          <p:cNvCxnSpPr>
            <a:stCxn id="18" idx="3"/>
          </p:cNvCxnSpPr>
          <p:nvPr/>
        </p:nvCxnSpPr>
        <p:spPr>
          <a:xfrm flipV="1">
            <a:off x="7418387" y="5029200"/>
            <a:ext cx="811213" cy="1182688"/>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8" idx="1"/>
          </p:cNvCxnSpPr>
          <p:nvPr/>
        </p:nvCxnSpPr>
        <p:spPr>
          <a:xfrm>
            <a:off x="5257800" y="4876800"/>
            <a:ext cx="1447800" cy="1335088"/>
          </a:xfrm>
          <a:prstGeom prst="straightConnector1">
            <a:avLst/>
          </a:prstGeom>
          <a:ln w="15875">
            <a:tailEnd type="stealth" w="med"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54040" y="5590401"/>
            <a:ext cx="274320" cy="276999"/>
          </a:xfrm>
          <a:prstGeom prst="rect">
            <a:avLst/>
          </a:prstGeom>
          <a:solidFill>
            <a:srgbClr val="FFCC99"/>
          </a:solidFill>
          <a:ln>
            <a:solidFill>
              <a:schemeClr val="tx1"/>
            </a:solidFill>
          </a:ln>
        </p:spPr>
        <p:txBody>
          <a:bodyPr wrap="square" lIns="0" tIns="45720" rIns="0" bIns="45720" rtlCol="0">
            <a:spAutoFit/>
          </a:bodyPr>
          <a:lstStyle/>
          <a:p>
            <a:pPr algn="ctr"/>
            <a:r>
              <a:rPr lang="en-US" altLang="zh-CN" sz="1200" dirty="0" smtClean="0"/>
              <a:t>PKT</a:t>
            </a:r>
            <a:endParaRPr lang="zh-CN" altLang="en-US" sz="1200" dirty="0" smtClean="0"/>
          </a:p>
        </p:txBody>
      </p:sp>
      <p:sp>
        <p:nvSpPr>
          <p:cNvPr id="33" name="TextBox 32"/>
          <p:cNvSpPr txBox="1"/>
          <p:nvPr/>
        </p:nvSpPr>
        <p:spPr>
          <a:xfrm>
            <a:off x="5562600" y="5590401"/>
            <a:ext cx="9144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34" name="TextBox 33"/>
          <p:cNvSpPr txBox="1"/>
          <p:nvPr/>
        </p:nvSpPr>
        <p:spPr>
          <a:xfrm>
            <a:off x="5471160" y="5590401"/>
            <a:ext cx="91440" cy="276999"/>
          </a:xfrm>
          <a:prstGeom prst="rect">
            <a:avLst/>
          </a:prstGeom>
          <a:solidFill>
            <a:srgbClr val="FFCC99"/>
          </a:solidFill>
          <a:ln>
            <a:solidFill>
              <a:schemeClr val="tx1"/>
            </a:solidFill>
          </a:ln>
        </p:spPr>
        <p:txBody>
          <a:bodyPr wrap="square" lIns="0" tIns="45720" rIns="0" bIns="45720" rtlCol="0">
            <a:spAutoFit/>
          </a:bodyPr>
          <a:lstStyle/>
          <a:p>
            <a:pPr algn="ctr"/>
            <a:endParaRPr lang="zh-CN" altLang="en-US" sz="1200" dirty="0" smtClean="0"/>
          </a:p>
        </p:txBody>
      </p:sp>
      <p:sp>
        <p:nvSpPr>
          <p:cNvPr id="35" name="TextBox 34"/>
          <p:cNvSpPr txBox="1"/>
          <p:nvPr/>
        </p:nvSpPr>
        <p:spPr>
          <a:xfrm>
            <a:off x="5212080" y="5257800"/>
            <a:ext cx="274320" cy="276999"/>
          </a:xfrm>
          <a:prstGeom prst="rect">
            <a:avLst/>
          </a:prstGeom>
          <a:solidFill>
            <a:srgbClr val="FFCC99"/>
          </a:solidFill>
          <a:ln>
            <a:solidFill>
              <a:schemeClr val="tx1"/>
            </a:solidFill>
          </a:ln>
        </p:spPr>
        <p:txBody>
          <a:bodyPr wrap="square" lIns="0" tIns="45720" rIns="0" bIns="45720" rtlCol="0">
            <a:spAutoFit/>
          </a:bodyPr>
          <a:lstStyle/>
          <a:p>
            <a:pPr algn="ctr"/>
            <a:r>
              <a:rPr lang="en-US" altLang="zh-CN" sz="1200" dirty="0" smtClean="0"/>
              <a:t>PKT</a:t>
            </a:r>
            <a:endParaRPr lang="zh-CN" altLang="en-US" sz="1200" dirty="0" smtClean="0"/>
          </a:p>
        </p:txBody>
      </p:sp>
      <p:sp>
        <p:nvSpPr>
          <p:cNvPr id="36" name="TextBox 35"/>
          <p:cNvSpPr txBox="1"/>
          <p:nvPr/>
        </p:nvSpPr>
        <p:spPr>
          <a:xfrm>
            <a:off x="5120640" y="5257800"/>
            <a:ext cx="9144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37" name="TextBox 36"/>
          <p:cNvSpPr txBox="1"/>
          <p:nvPr/>
        </p:nvSpPr>
        <p:spPr>
          <a:xfrm>
            <a:off x="5029200" y="5257800"/>
            <a:ext cx="91440" cy="276999"/>
          </a:xfrm>
          <a:prstGeom prst="rect">
            <a:avLst/>
          </a:prstGeom>
          <a:solidFill>
            <a:srgbClr val="FFCC99"/>
          </a:solidFill>
          <a:ln>
            <a:solidFill>
              <a:schemeClr val="tx1"/>
            </a:solidFill>
          </a:ln>
        </p:spPr>
        <p:txBody>
          <a:bodyPr wrap="square" lIns="0" tIns="45720" rIns="0" bIns="45720" rtlCol="0">
            <a:spAutoFit/>
          </a:bodyPr>
          <a:lstStyle/>
          <a:p>
            <a:pPr algn="ctr"/>
            <a:endParaRPr lang="zh-CN" altLang="en-US" sz="1200" dirty="0" smtClean="0"/>
          </a:p>
        </p:txBody>
      </p:sp>
      <p:sp>
        <p:nvSpPr>
          <p:cNvPr id="41" name="TextBox 40"/>
          <p:cNvSpPr txBox="1"/>
          <p:nvPr/>
        </p:nvSpPr>
        <p:spPr>
          <a:xfrm>
            <a:off x="8061960" y="5562600"/>
            <a:ext cx="91440" cy="276999"/>
          </a:xfrm>
          <a:prstGeom prst="rect">
            <a:avLst/>
          </a:prstGeom>
          <a:solidFill>
            <a:schemeClr val="accent4">
              <a:lumMod val="20000"/>
              <a:lumOff val="8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42" name="TextBox 41"/>
          <p:cNvSpPr txBox="1"/>
          <p:nvPr/>
        </p:nvSpPr>
        <p:spPr>
          <a:xfrm>
            <a:off x="7970520" y="5562600"/>
            <a:ext cx="9144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43" name="TextBox 42"/>
          <p:cNvSpPr txBox="1"/>
          <p:nvPr/>
        </p:nvSpPr>
        <p:spPr>
          <a:xfrm>
            <a:off x="7879080" y="5562600"/>
            <a:ext cx="91440" cy="276999"/>
          </a:xfrm>
          <a:prstGeom prst="rect">
            <a:avLst/>
          </a:prstGeom>
          <a:solidFill>
            <a:schemeClr val="accent4">
              <a:lumMod val="20000"/>
              <a:lumOff val="8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44" name="TextBox 43"/>
          <p:cNvSpPr txBox="1"/>
          <p:nvPr/>
        </p:nvSpPr>
        <p:spPr>
          <a:xfrm>
            <a:off x="7879080" y="5867400"/>
            <a:ext cx="91440" cy="276999"/>
          </a:xfrm>
          <a:prstGeom prst="rect">
            <a:avLst/>
          </a:prstGeom>
          <a:solidFill>
            <a:schemeClr val="accent4">
              <a:lumMod val="20000"/>
              <a:lumOff val="8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45" name="TextBox 44"/>
          <p:cNvSpPr txBox="1"/>
          <p:nvPr/>
        </p:nvSpPr>
        <p:spPr>
          <a:xfrm>
            <a:off x="7787640" y="5867400"/>
            <a:ext cx="9144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46" name="TextBox 45"/>
          <p:cNvSpPr txBox="1"/>
          <p:nvPr/>
        </p:nvSpPr>
        <p:spPr>
          <a:xfrm>
            <a:off x="7696200" y="5867400"/>
            <a:ext cx="91440" cy="276999"/>
          </a:xfrm>
          <a:prstGeom prst="rect">
            <a:avLst/>
          </a:prstGeom>
          <a:solidFill>
            <a:schemeClr val="accent4">
              <a:lumMod val="20000"/>
              <a:lumOff val="80000"/>
            </a:schemeClr>
          </a:solidFill>
          <a:ln>
            <a:solidFill>
              <a:schemeClr val="tx1"/>
            </a:solidFill>
          </a:ln>
        </p:spPr>
        <p:txBody>
          <a:bodyPr wrap="square" lIns="0" tIns="45720" rIns="0" bIns="45720" rtlCol="0">
            <a:spAutoFit/>
          </a:bodyPr>
          <a:lstStyle/>
          <a:p>
            <a:pPr algn="ctr"/>
            <a:endParaRPr lang="zh-CN" altLang="en-US" sz="1200" dirty="0" smtClean="0"/>
          </a:p>
        </p:txBody>
      </p:sp>
      <p:sp>
        <p:nvSpPr>
          <p:cNvPr id="50" name="TextBox 49"/>
          <p:cNvSpPr txBox="1"/>
          <p:nvPr/>
        </p:nvSpPr>
        <p:spPr>
          <a:xfrm>
            <a:off x="8016240" y="5897880"/>
            <a:ext cx="365760" cy="274320"/>
          </a:xfrm>
          <a:prstGeom prst="rect">
            <a:avLst/>
          </a:prstGeom>
          <a:noFill/>
          <a:ln>
            <a:noFill/>
          </a:ln>
        </p:spPr>
        <p:txBody>
          <a:bodyPr wrap="square" lIns="0" tIns="45720" rIns="0" bIns="45720" rtlCol="0">
            <a:noAutofit/>
          </a:bodyPr>
          <a:lstStyle/>
          <a:p>
            <a:pPr algn="ctr"/>
            <a:r>
              <a:rPr lang="en-US" altLang="zh-CN" sz="1200" dirty="0" smtClean="0"/>
              <a:t>ACK</a:t>
            </a:r>
            <a:endParaRPr lang="zh-CN" altLang="en-US" sz="1200" dirty="0" smtClean="0"/>
          </a:p>
        </p:txBody>
      </p:sp>
      <p:sp>
        <p:nvSpPr>
          <p:cNvPr id="51" name="TextBox 50"/>
          <p:cNvSpPr txBox="1"/>
          <p:nvPr/>
        </p:nvSpPr>
        <p:spPr>
          <a:xfrm>
            <a:off x="8168640" y="5562600"/>
            <a:ext cx="365760" cy="274320"/>
          </a:xfrm>
          <a:prstGeom prst="rect">
            <a:avLst/>
          </a:prstGeom>
          <a:noFill/>
          <a:ln>
            <a:noFill/>
          </a:ln>
        </p:spPr>
        <p:txBody>
          <a:bodyPr wrap="square" lIns="0" tIns="45720" rIns="0" bIns="45720" rtlCol="0">
            <a:noAutofit/>
          </a:bodyPr>
          <a:lstStyle/>
          <a:p>
            <a:pPr algn="ctr"/>
            <a:r>
              <a:rPr lang="en-US" altLang="zh-CN" sz="1200" dirty="0" smtClean="0"/>
              <a:t>ACK</a:t>
            </a:r>
            <a:endParaRPr lang="zh-CN" altLang="en-US" sz="1200" dirty="0" smtClean="0"/>
          </a:p>
        </p:txBody>
      </p:sp>
      <p:sp>
        <p:nvSpPr>
          <p:cNvPr id="52" name="Freeform 44"/>
          <p:cNvSpPr/>
          <p:nvPr/>
        </p:nvSpPr>
        <p:spPr>
          <a:xfrm rot="8828724">
            <a:off x="7416601" y="5031330"/>
            <a:ext cx="1143000" cy="991738"/>
          </a:xfrm>
          <a:custGeom>
            <a:avLst/>
            <a:gdLst>
              <a:gd name="connsiteX0" fmla="*/ 127379 w 598226"/>
              <a:gd name="connsiteY0" fmla="*/ 762000 h 991738"/>
              <a:gd name="connsiteX1" fmla="*/ 45492 w 598226"/>
              <a:gd name="connsiteY1" fmla="*/ 202442 h 991738"/>
              <a:gd name="connsiteX2" fmla="*/ 400334 w 598226"/>
              <a:gd name="connsiteY2" fmla="*/ 980365 h 991738"/>
              <a:gd name="connsiteX3" fmla="*/ 236561 w 598226"/>
              <a:gd name="connsiteY3" fmla="*/ 134203 h 991738"/>
              <a:gd name="connsiteX4" fmla="*/ 564107 w 598226"/>
              <a:gd name="connsiteY4" fmla="*/ 871182 h 991738"/>
              <a:gd name="connsiteX5" fmla="*/ 441277 w 598226"/>
              <a:gd name="connsiteY5" fmla="*/ 93260 h 991738"/>
              <a:gd name="connsiteX6" fmla="*/ 577755 w 598226"/>
              <a:gd name="connsiteY6" fmla="*/ 311624 h 9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 h="991738">
                <a:moveTo>
                  <a:pt x="127379" y="762000"/>
                </a:moveTo>
                <a:cubicBezTo>
                  <a:pt x="63689" y="464024"/>
                  <a:pt x="0" y="166048"/>
                  <a:pt x="45492" y="202442"/>
                </a:cubicBezTo>
                <a:cubicBezTo>
                  <a:pt x="90985" y="238836"/>
                  <a:pt x="368489" y="991738"/>
                  <a:pt x="400334" y="980365"/>
                </a:cubicBezTo>
                <a:cubicBezTo>
                  <a:pt x="432179" y="968992"/>
                  <a:pt x="209266" y="152400"/>
                  <a:pt x="236561" y="134203"/>
                </a:cubicBezTo>
                <a:cubicBezTo>
                  <a:pt x="263856" y="116006"/>
                  <a:pt x="529988" y="878006"/>
                  <a:pt x="564107" y="871182"/>
                </a:cubicBezTo>
                <a:cubicBezTo>
                  <a:pt x="598226" y="864358"/>
                  <a:pt x="439002" y="186520"/>
                  <a:pt x="441277" y="93260"/>
                </a:cubicBezTo>
                <a:cubicBezTo>
                  <a:pt x="443552" y="0"/>
                  <a:pt x="577755" y="311624"/>
                  <a:pt x="577755" y="31162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44"/>
          <p:cNvSpPr>
            <a:spLocks noChangeAspect="1"/>
          </p:cNvSpPr>
          <p:nvPr/>
        </p:nvSpPr>
        <p:spPr>
          <a:xfrm rot="3592336">
            <a:off x="5260132" y="4896153"/>
            <a:ext cx="1197033" cy="991738"/>
          </a:xfrm>
          <a:custGeom>
            <a:avLst/>
            <a:gdLst>
              <a:gd name="connsiteX0" fmla="*/ 127379 w 598226"/>
              <a:gd name="connsiteY0" fmla="*/ 762000 h 991738"/>
              <a:gd name="connsiteX1" fmla="*/ 45492 w 598226"/>
              <a:gd name="connsiteY1" fmla="*/ 202442 h 991738"/>
              <a:gd name="connsiteX2" fmla="*/ 400334 w 598226"/>
              <a:gd name="connsiteY2" fmla="*/ 980365 h 991738"/>
              <a:gd name="connsiteX3" fmla="*/ 236561 w 598226"/>
              <a:gd name="connsiteY3" fmla="*/ 134203 h 991738"/>
              <a:gd name="connsiteX4" fmla="*/ 564107 w 598226"/>
              <a:gd name="connsiteY4" fmla="*/ 871182 h 991738"/>
              <a:gd name="connsiteX5" fmla="*/ 441277 w 598226"/>
              <a:gd name="connsiteY5" fmla="*/ 93260 h 991738"/>
              <a:gd name="connsiteX6" fmla="*/ 577755 w 598226"/>
              <a:gd name="connsiteY6" fmla="*/ 311624 h 99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226" h="991738">
                <a:moveTo>
                  <a:pt x="127379" y="762000"/>
                </a:moveTo>
                <a:cubicBezTo>
                  <a:pt x="63689" y="464024"/>
                  <a:pt x="0" y="166048"/>
                  <a:pt x="45492" y="202442"/>
                </a:cubicBezTo>
                <a:cubicBezTo>
                  <a:pt x="90985" y="238836"/>
                  <a:pt x="368489" y="991738"/>
                  <a:pt x="400334" y="980365"/>
                </a:cubicBezTo>
                <a:cubicBezTo>
                  <a:pt x="432179" y="968992"/>
                  <a:pt x="209266" y="152400"/>
                  <a:pt x="236561" y="134203"/>
                </a:cubicBezTo>
                <a:cubicBezTo>
                  <a:pt x="263856" y="116006"/>
                  <a:pt x="529988" y="878006"/>
                  <a:pt x="564107" y="871182"/>
                </a:cubicBezTo>
                <a:cubicBezTo>
                  <a:pt x="598226" y="864358"/>
                  <a:pt x="439002" y="186520"/>
                  <a:pt x="441277" y="93260"/>
                </a:cubicBezTo>
                <a:cubicBezTo>
                  <a:pt x="443552" y="0"/>
                  <a:pt x="577755" y="311624"/>
                  <a:pt x="577755" y="31162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直接连接符 60"/>
          <p:cNvCxnSpPr>
            <a:stCxn id="11" idx="1"/>
            <a:endCxn id="7" idx="2"/>
          </p:cNvCxnSpPr>
          <p:nvPr/>
        </p:nvCxnSpPr>
        <p:spPr>
          <a:xfrm flipV="1">
            <a:off x="1828800" y="4391799"/>
            <a:ext cx="182880" cy="155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11" idx="3"/>
            <a:endCxn id="7" idx="2"/>
          </p:cNvCxnSpPr>
          <p:nvPr/>
        </p:nvCxnSpPr>
        <p:spPr>
          <a:xfrm flipH="1" flipV="1">
            <a:off x="2011680" y="4391799"/>
            <a:ext cx="182880" cy="155448"/>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15440" y="5120640"/>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66" name="TextBox 65"/>
          <p:cNvSpPr txBox="1"/>
          <p:nvPr/>
        </p:nvSpPr>
        <p:spPr>
          <a:xfrm>
            <a:off x="1981200" y="5120640"/>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67" name="TextBox 66"/>
          <p:cNvSpPr txBox="1"/>
          <p:nvPr/>
        </p:nvSpPr>
        <p:spPr>
          <a:xfrm>
            <a:off x="2346960" y="5120640"/>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68" name="TextBox 67"/>
          <p:cNvSpPr txBox="1"/>
          <p:nvPr/>
        </p:nvSpPr>
        <p:spPr>
          <a:xfrm>
            <a:off x="2712720" y="5120640"/>
            <a:ext cx="365760" cy="276999"/>
          </a:xfrm>
          <a:prstGeom prst="rect">
            <a:avLst/>
          </a:prstGeom>
          <a:solidFill>
            <a:schemeClr val="accent3">
              <a:lumMod val="40000"/>
              <a:lumOff val="60000"/>
            </a:schemeClr>
          </a:solidFill>
          <a:ln>
            <a:solidFill>
              <a:schemeClr val="tx1"/>
            </a:solidFill>
          </a:ln>
        </p:spPr>
        <p:txBody>
          <a:bodyPr wrap="square" lIns="0" tIns="45720" rIns="0" bIns="45720" rtlCol="0">
            <a:spAutoFit/>
          </a:bodyPr>
          <a:lstStyle/>
          <a:p>
            <a:pPr algn="ctr"/>
            <a:r>
              <a:rPr lang="en-US" altLang="zh-CN" sz="1200" dirty="0" smtClean="0"/>
              <a:t>R.A.</a:t>
            </a:r>
            <a:endParaRPr lang="zh-CN" altLang="en-US" sz="1200" dirty="0" smtClean="0"/>
          </a:p>
        </p:txBody>
      </p:sp>
      <p:sp>
        <p:nvSpPr>
          <p:cNvPr id="69" name="TextBox 68"/>
          <p:cNvSpPr txBox="1"/>
          <p:nvPr/>
        </p:nvSpPr>
        <p:spPr>
          <a:xfrm>
            <a:off x="3078480" y="5120640"/>
            <a:ext cx="365760" cy="276999"/>
          </a:xfrm>
          <a:prstGeom prst="rect">
            <a:avLst/>
          </a:prstGeom>
          <a:solidFill>
            <a:schemeClr val="accent3">
              <a:lumMod val="40000"/>
              <a:lumOff val="60000"/>
            </a:schemeClr>
          </a:solidFill>
          <a:ln>
            <a:solidFill>
              <a:schemeClr val="tx1"/>
            </a:solidFill>
          </a:ln>
        </p:spPr>
        <p:txBody>
          <a:bodyPr wrap="square" lIns="0" tIns="45720" rIns="0" bIns="45720" rtlCol="0">
            <a:spAutoFit/>
          </a:bodyPr>
          <a:lstStyle/>
          <a:p>
            <a:pPr algn="ctr"/>
            <a:r>
              <a:rPr lang="en-US" altLang="zh-CN" sz="1200" dirty="0" smtClean="0"/>
              <a:t>R.A.</a:t>
            </a:r>
            <a:endParaRPr lang="zh-CN" altLang="en-US" sz="1200" dirty="0" smtClean="0"/>
          </a:p>
        </p:txBody>
      </p:sp>
      <p:sp>
        <p:nvSpPr>
          <p:cNvPr id="70" name="TextBox 69"/>
          <p:cNvSpPr txBox="1"/>
          <p:nvPr/>
        </p:nvSpPr>
        <p:spPr>
          <a:xfrm>
            <a:off x="3444240" y="5120640"/>
            <a:ext cx="365760" cy="276999"/>
          </a:xfrm>
          <a:prstGeom prst="rect">
            <a:avLst/>
          </a:prstGeom>
          <a:solidFill>
            <a:schemeClr val="accent2">
              <a:lumMod val="60000"/>
              <a:lumOff val="40000"/>
            </a:schemeClr>
          </a:solidFill>
          <a:ln>
            <a:solidFill>
              <a:schemeClr val="tx1"/>
            </a:solidFill>
          </a:ln>
        </p:spPr>
        <p:txBody>
          <a:bodyPr wrap="square" lIns="0" tIns="45720" rIns="0" bIns="45720" rtlCol="0">
            <a:spAutoFit/>
          </a:bodyPr>
          <a:lstStyle/>
          <a:p>
            <a:pPr algn="ctr"/>
            <a:r>
              <a:rPr lang="en-US" altLang="zh-CN" sz="1200" dirty="0" smtClean="0"/>
              <a:t>M.T.</a:t>
            </a:r>
            <a:endParaRPr lang="zh-CN" altLang="en-US" sz="1200" dirty="0" smtClean="0"/>
          </a:p>
        </p:txBody>
      </p:sp>
      <p:sp>
        <p:nvSpPr>
          <p:cNvPr id="71" name="TextBox 70"/>
          <p:cNvSpPr txBox="1"/>
          <p:nvPr/>
        </p:nvSpPr>
        <p:spPr>
          <a:xfrm>
            <a:off x="1600200" y="5514201"/>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72" name="TextBox 71"/>
          <p:cNvSpPr txBox="1"/>
          <p:nvPr/>
        </p:nvSpPr>
        <p:spPr>
          <a:xfrm>
            <a:off x="1965960" y="5514201"/>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73" name="TextBox 72"/>
          <p:cNvSpPr txBox="1"/>
          <p:nvPr/>
        </p:nvSpPr>
        <p:spPr>
          <a:xfrm>
            <a:off x="2331720" y="5514201"/>
            <a:ext cx="365760" cy="276999"/>
          </a:xfrm>
          <a:prstGeom prst="rect">
            <a:avLst/>
          </a:prstGeom>
          <a:solidFill>
            <a:schemeClr val="accent1">
              <a:lumMod val="60000"/>
              <a:lumOff val="40000"/>
            </a:schemeClr>
          </a:solidFill>
          <a:ln>
            <a:solidFill>
              <a:schemeClr val="tx1"/>
            </a:solidFill>
          </a:ln>
        </p:spPr>
        <p:txBody>
          <a:bodyPr wrap="square" lIns="0" tIns="45720" rIns="0" bIns="45720" rtlCol="0">
            <a:spAutoFit/>
          </a:bodyPr>
          <a:lstStyle/>
          <a:p>
            <a:pPr algn="ctr"/>
            <a:r>
              <a:rPr lang="en-US" altLang="zh-CN" sz="1200" dirty="0" smtClean="0"/>
              <a:t>N.A.</a:t>
            </a:r>
            <a:endParaRPr lang="zh-CN" altLang="en-US" sz="1200" dirty="0" smtClean="0"/>
          </a:p>
        </p:txBody>
      </p:sp>
      <p:sp>
        <p:nvSpPr>
          <p:cNvPr id="74" name="TextBox 73"/>
          <p:cNvSpPr txBox="1"/>
          <p:nvPr/>
        </p:nvSpPr>
        <p:spPr>
          <a:xfrm>
            <a:off x="2697480" y="5514201"/>
            <a:ext cx="365760" cy="276999"/>
          </a:xfrm>
          <a:prstGeom prst="rect">
            <a:avLst/>
          </a:prstGeom>
          <a:solidFill>
            <a:schemeClr val="accent3">
              <a:lumMod val="40000"/>
              <a:lumOff val="60000"/>
            </a:schemeClr>
          </a:solidFill>
          <a:ln>
            <a:solidFill>
              <a:schemeClr val="tx1"/>
            </a:solidFill>
          </a:ln>
        </p:spPr>
        <p:txBody>
          <a:bodyPr wrap="square" lIns="0" tIns="45720" rIns="0" bIns="45720" rtlCol="0">
            <a:spAutoFit/>
          </a:bodyPr>
          <a:lstStyle/>
          <a:p>
            <a:pPr algn="ctr"/>
            <a:r>
              <a:rPr lang="en-US" altLang="zh-CN" sz="1200" dirty="0" smtClean="0"/>
              <a:t>R.A.</a:t>
            </a:r>
            <a:endParaRPr lang="zh-CN" altLang="en-US" sz="1200" dirty="0" smtClean="0"/>
          </a:p>
        </p:txBody>
      </p:sp>
      <p:sp>
        <p:nvSpPr>
          <p:cNvPr id="75" name="TextBox 74"/>
          <p:cNvSpPr txBox="1"/>
          <p:nvPr/>
        </p:nvSpPr>
        <p:spPr>
          <a:xfrm>
            <a:off x="3063240" y="5514201"/>
            <a:ext cx="365760" cy="276999"/>
          </a:xfrm>
          <a:prstGeom prst="rect">
            <a:avLst/>
          </a:prstGeom>
          <a:solidFill>
            <a:schemeClr val="accent3">
              <a:lumMod val="40000"/>
              <a:lumOff val="60000"/>
            </a:schemeClr>
          </a:solidFill>
          <a:ln>
            <a:solidFill>
              <a:schemeClr val="tx1"/>
            </a:solidFill>
          </a:ln>
        </p:spPr>
        <p:txBody>
          <a:bodyPr wrap="square" lIns="0" tIns="45720" rIns="0" bIns="45720" rtlCol="0">
            <a:spAutoFit/>
          </a:bodyPr>
          <a:lstStyle/>
          <a:p>
            <a:pPr algn="ctr"/>
            <a:r>
              <a:rPr lang="en-US" altLang="zh-CN" sz="1200" dirty="0" smtClean="0"/>
              <a:t>R.A.</a:t>
            </a:r>
            <a:endParaRPr lang="zh-CN" altLang="en-US" sz="1200" dirty="0" smtClean="0"/>
          </a:p>
        </p:txBody>
      </p:sp>
      <p:sp>
        <p:nvSpPr>
          <p:cNvPr id="76" name="TextBox 75"/>
          <p:cNvSpPr txBox="1"/>
          <p:nvPr/>
        </p:nvSpPr>
        <p:spPr>
          <a:xfrm>
            <a:off x="3429000" y="5514201"/>
            <a:ext cx="365760" cy="276999"/>
          </a:xfrm>
          <a:prstGeom prst="rect">
            <a:avLst/>
          </a:prstGeom>
          <a:solidFill>
            <a:schemeClr val="accent2">
              <a:lumMod val="60000"/>
              <a:lumOff val="40000"/>
            </a:schemeClr>
          </a:solidFill>
          <a:ln>
            <a:solidFill>
              <a:schemeClr val="tx1"/>
            </a:solidFill>
          </a:ln>
        </p:spPr>
        <p:txBody>
          <a:bodyPr wrap="square" lIns="0" tIns="45720" rIns="0" bIns="45720" rtlCol="0">
            <a:spAutoFit/>
          </a:bodyPr>
          <a:lstStyle/>
          <a:p>
            <a:pPr algn="ctr"/>
            <a:r>
              <a:rPr lang="en-US" altLang="zh-CN" sz="1200" dirty="0" smtClean="0"/>
              <a:t>R.R.</a:t>
            </a:r>
            <a:endParaRPr lang="zh-CN" altLang="en-US" sz="1200" dirty="0" smtClean="0"/>
          </a:p>
        </p:txBody>
      </p:sp>
      <p:sp>
        <p:nvSpPr>
          <p:cNvPr id="77" name="TextBox 76"/>
          <p:cNvSpPr txBox="1"/>
          <p:nvPr/>
        </p:nvSpPr>
        <p:spPr>
          <a:xfrm>
            <a:off x="1661160" y="5874603"/>
            <a:ext cx="1981200" cy="830997"/>
          </a:xfrm>
          <a:prstGeom prst="rect">
            <a:avLst/>
          </a:prstGeom>
          <a:noFill/>
        </p:spPr>
        <p:txBody>
          <a:bodyPr wrap="square" rtlCol="0">
            <a:spAutoFit/>
          </a:bodyPr>
          <a:lstStyle/>
          <a:p>
            <a:r>
              <a:rPr lang="en-US" altLang="zh-CN" sz="1200" dirty="0" smtClean="0"/>
              <a:t>N.A.: MAC address of node</a:t>
            </a:r>
          </a:p>
          <a:p>
            <a:r>
              <a:rPr lang="en-US" altLang="zh-CN" sz="1200" dirty="0" smtClean="0"/>
              <a:t>R.A.: MAC address of relayer</a:t>
            </a:r>
          </a:p>
          <a:p>
            <a:r>
              <a:rPr lang="en-US" altLang="zh-CN" sz="1200" dirty="0" smtClean="0"/>
              <a:t>M.T.: message type</a:t>
            </a:r>
          </a:p>
          <a:p>
            <a:r>
              <a:rPr lang="en-US" altLang="zh-CN" sz="1200" dirty="0" smtClean="0"/>
              <a:t>R.R.: rank of relayer</a:t>
            </a:r>
          </a:p>
        </p:txBody>
      </p:sp>
      <p:cxnSp>
        <p:nvCxnSpPr>
          <p:cNvPr id="79" name="直接连接符 78"/>
          <p:cNvCxnSpPr/>
          <p:nvPr/>
        </p:nvCxnSpPr>
        <p:spPr>
          <a:xfrm flipH="1">
            <a:off x="1615440" y="4818888"/>
            <a:ext cx="213360" cy="301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194560" y="4818888"/>
            <a:ext cx="1618488" cy="3017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heckerboard(across)">
                                      <p:cBhvr>
                                        <p:cTn id="22" dur="500"/>
                                        <p:tgtEl>
                                          <p:spTgt spid="20"/>
                                        </p:tgtEl>
                                      </p:cBhvr>
                                    </p:animEffect>
                                  </p:childTnLst>
                                </p:cTn>
                              </p:par>
                              <p:par>
                                <p:cTn id="23" presetID="5"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right)">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checkerboard(across)">
                                      <p:cBhvr>
                                        <p:cTn id="39" dur="500"/>
                                        <p:tgtEl>
                                          <p:spTgt spid="3">
                                            <p:txEl>
                                              <p:pRg st="3" end="3"/>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lide(fromBottom)">
                                      <p:cBhvr>
                                        <p:cTn id="42" dur="500"/>
                                        <p:tgtEl>
                                          <p:spTgt spid="6"/>
                                        </p:tgtEl>
                                      </p:cBhvr>
                                    </p:animEffect>
                                  </p:childTnLst>
                                </p:cTn>
                              </p:par>
                              <p:par>
                                <p:cTn id="43" presetID="1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Bottom)">
                                      <p:cBhvr>
                                        <p:cTn id="45" dur="500"/>
                                        <p:tgtEl>
                                          <p:spTgt spid="7"/>
                                        </p:tgtEl>
                                      </p:cBhvr>
                                    </p:animEffect>
                                  </p:childTnLst>
                                </p:cTn>
                              </p:par>
                              <p:par>
                                <p:cTn id="46" presetID="1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lide(fromBottom)">
                                      <p:cBhvr>
                                        <p:cTn id="48" dur="500"/>
                                        <p:tgtEl>
                                          <p:spTgt spid="8"/>
                                        </p:tgtEl>
                                      </p:cBhvr>
                                    </p:animEffect>
                                  </p:childTnLst>
                                </p:cTn>
                              </p:par>
                              <p:par>
                                <p:cTn id="49" presetID="1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par>
                                <p:cTn id="52" presetID="12" presetClass="entr" presetSubtype="4"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lide(fromBottom)">
                                      <p:cBhvr>
                                        <p:cTn id="54" dur="500"/>
                                        <p:tgtEl>
                                          <p:spTgt spid="10"/>
                                        </p:tgtEl>
                                      </p:cBhvr>
                                    </p:animEffect>
                                  </p:childTnLst>
                                </p:cTn>
                              </p:par>
                              <p:par>
                                <p:cTn id="55" presetID="12" presetClass="entr" presetSubtype="4"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slide(fromBottom)">
                                      <p:cBhvr>
                                        <p:cTn id="57" dur="500"/>
                                        <p:tgtEl>
                                          <p:spTgt spid="61"/>
                                        </p:tgtEl>
                                      </p:cBhvr>
                                    </p:animEffect>
                                  </p:childTnLst>
                                </p:cTn>
                              </p:par>
                              <p:par>
                                <p:cTn id="58" presetID="12" presetClass="entr" presetSubtype="4"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lide(fromBottom)">
                                      <p:cBhvr>
                                        <p:cTn id="60" dur="500"/>
                                        <p:tgtEl>
                                          <p:spTgt spid="63"/>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lide(fromBottom)">
                                      <p:cBhvr>
                                        <p:cTn id="63" dur="500"/>
                                        <p:tgtEl>
                                          <p:spTgt spid="11"/>
                                        </p:tgtEl>
                                      </p:cBhvr>
                                    </p:animEffect>
                                  </p:childTnLst>
                                </p:cTn>
                              </p:par>
                              <p:par>
                                <p:cTn id="64" presetID="5" presetClass="exit" presetSubtype="10" fill="hold" nodeType="withEffect">
                                  <p:stCondLst>
                                    <p:cond delay="0"/>
                                  </p:stCondLst>
                                  <p:childTnLst>
                                    <p:animEffect transition="out" filter="checkerboard(across)">
                                      <p:cBhvr>
                                        <p:cTn id="65" dur="500"/>
                                        <p:tgtEl>
                                          <p:spTgt spid="53"/>
                                        </p:tgtEl>
                                      </p:cBhvr>
                                    </p:animEffect>
                                    <p:set>
                                      <p:cBhvr>
                                        <p:cTn id="66" dur="1" fill="hold">
                                          <p:stCondLst>
                                            <p:cond delay="499"/>
                                          </p:stCondLst>
                                        </p:cTn>
                                        <p:tgtEl>
                                          <p:spTgt spid="5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52"/>
                                        </p:tgtEl>
                                      </p:cBhvr>
                                    </p:animEffect>
                                    <p:set>
                                      <p:cBhvr>
                                        <p:cTn id="69" dur="1" fill="hold">
                                          <p:stCondLst>
                                            <p:cond delay="499"/>
                                          </p:stCondLst>
                                        </p:cTn>
                                        <p:tgtEl>
                                          <p:spTgt spid="5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checkerboard(across)">
                                      <p:cBhvr>
                                        <p:cTn id="74" dur="500"/>
                                        <p:tgtEl>
                                          <p:spTgt spid="3">
                                            <p:txEl>
                                              <p:pRg st="4" end="4"/>
                                            </p:txEl>
                                          </p:spTgt>
                                        </p:tgtEl>
                                      </p:cBhvr>
                                    </p:animEffect>
                                  </p:childTnLst>
                                </p:cTn>
                              </p:par>
                            </p:childTnLst>
                          </p:cTn>
                        </p:par>
                        <p:par>
                          <p:cTn id="75" fill="hold">
                            <p:stCondLst>
                              <p:cond delay="500"/>
                            </p:stCondLst>
                            <p:childTnLst>
                              <p:par>
                                <p:cTn id="76" presetID="22" presetClass="entr" presetSubtype="1" fill="hold" nodeType="after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childTnLst>
                          </p:cTn>
                        </p:par>
                        <p:par>
                          <p:cTn id="89" fill="hold">
                            <p:stCondLst>
                              <p:cond delay="2500"/>
                            </p:stCondLst>
                            <p:childTnLst>
                              <p:par>
                                <p:cTn id="90" presetID="5" presetClass="entr" presetSubtype="10" fill="hold" nodeType="afterEffect">
                                  <p:stCondLst>
                                    <p:cond delay="50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checkerboard(across)">
                                      <p:cBhvr>
                                        <p:cTn id="92" dur="500"/>
                                        <p:tgtEl>
                                          <p:spTgt spid="3">
                                            <p:txEl>
                                              <p:pRg st="5" end="5"/>
                                            </p:txEl>
                                          </p:spTgt>
                                        </p:tgtEl>
                                      </p:cBhvr>
                                    </p:animEffect>
                                  </p:childTnLst>
                                </p:cTn>
                              </p:par>
                            </p:childTnLst>
                          </p:cTn>
                        </p:par>
                        <p:par>
                          <p:cTn id="93" fill="hold">
                            <p:stCondLst>
                              <p:cond delay="3500"/>
                            </p:stCondLst>
                            <p:childTnLst>
                              <p:par>
                                <p:cTn id="94" presetID="22" presetClass="entr" presetSubtype="4" fill="hold" nodeType="afterEffect">
                                  <p:stCondLst>
                                    <p:cond delay="100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00"/>
                                        <p:tgtEl>
                                          <p:spTgt spid="23"/>
                                        </p:tgtEl>
                                      </p:cBhvr>
                                    </p:animEffect>
                                  </p:childTnLst>
                                </p:cTn>
                              </p:par>
                            </p:childTnLst>
                          </p:cTn>
                        </p:par>
                        <p:par>
                          <p:cTn id="97" fill="hold">
                            <p:stCondLst>
                              <p:cond delay="5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left)">
                                      <p:cBhvr>
                                        <p:cTn id="109" dur="500"/>
                                        <p:tgtEl>
                                          <p:spTgt spid="50"/>
                                        </p:tgtEl>
                                      </p:cBhvr>
                                    </p:animEffect>
                                  </p:childTnLst>
                                </p:cTn>
                              </p:par>
                            </p:childTnLst>
                          </p:cTn>
                        </p:par>
                        <p:par>
                          <p:cTn id="110" fill="hold">
                            <p:stCondLst>
                              <p:cond delay="55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500"/>
                                        <p:tgtEl>
                                          <p:spTgt spid="3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left)">
                                      <p:cBhvr>
                                        <p:cTn id="116" dur="500"/>
                                        <p:tgtEl>
                                          <p:spTgt spid="33"/>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left)">
                                      <p:cBhvr>
                                        <p:cTn id="119" dur="500"/>
                                        <p:tgtEl>
                                          <p:spTgt spid="34"/>
                                        </p:tgtEl>
                                      </p:cBhvr>
                                    </p:animEffect>
                                  </p:childTnLst>
                                </p:cTn>
                              </p:par>
                            </p:childTnLst>
                          </p:cTn>
                        </p:par>
                        <p:par>
                          <p:cTn id="120" fill="hold">
                            <p:stCondLst>
                              <p:cond delay="6000"/>
                            </p:stCondLst>
                            <p:childTnLst>
                              <p:par>
                                <p:cTn id="121" presetID="22" presetClass="entr" presetSubtype="8"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wipe(left)">
                                      <p:cBhvr>
                                        <p:cTn id="123" dur="500"/>
                                        <p:tgtEl>
                                          <p:spTgt spid="41"/>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wipe(left)">
                                      <p:cBhvr>
                                        <p:cTn id="126" dur="500"/>
                                        <p:tgtEl>
                                          <p:spTgt spid="4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wipe(left)">
                                      <p:cBhvr>
                                        <p:cTn id="129" dur="500"/>
                                        <p:tgtEl>
                                          <p:spTgt spid="43"/>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wipe(left)">
                                      <p:cBhvr>
                                        <p:cTn id="132" dur="500"/>
                                        <p:tgtEl>
                                          <p:spTgt spid="51"/>
                                        </p:tgtEl>
                                      </p:cBhvr>
                                    </p:animEffect>
                                  </p:childTnLst>
                                </p:cTn>
                              </p:par>
                            </p:childTnLst>
                          </p:cTn>
                        </p:par>
                        <p:par>
                          <p:cTn id="133" fill="hold">
                            <p:stCondLst>
                              <p:cond delay="6500"/>
                            </p:stCondLst>
                            <p:childTnLst>
                              <p:par>
                                <p:cTn id="134" presetID="5" presetClass="entr" presetSubtype="10" fill="hold" nodeType="afterEffect">
                                  <p:stCondLst>
                                    <p:cond delay="1000"/>
                                  </p:stCondLst>
                                  <p:childTnLst>
                                    <p:set>
                                      <p:cBhvr>
                                        <p:cTn id="1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6" dur="500"/>
                                        <p:tgtEl>
                                          <p:spTgt spid="3">
                                            <p:txEl>
                                              <p:pRg st="6" end="6"/>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141" dur="500"/>
                                        <p:tgtEl>
                                          <p:spTgt spid="3">
                                            <p:txEl>
                                              <p:pRg st="7" end="7"/>
                                            </p:txEl>
                                          </p:spTgt>
                                        </p:tgtEl>
                                      </p:cBhvr>
                                    </p:animEffect>
                                  </p:childTnLst>
                                </p:cTn>
                              </p:par>
                              <p:par>
                                <p:cTn id="142" presetID="12" presetClass="entr" presetSubtype="4" fill="hold" nodeType="with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slide(fromBottom)">
                                      <p:cBhvr>
                                        <p:cTn id="144" dur="500"/>
                                        <p:tgtEl>
                                          <p:spTgt spid="79"/>
                                        </p:tgtEl>
                                      </p:cBhvr>
                                    </p:animEffect>
                                  </p:childTnLst>
                                </p:cTn>
                              </p:par>
                              <p:par>
                                <p:cTn id="145" presetID="12" presetClass="entr" presetSubtype="4" fill="hold" nodeType="with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slide(fromBottom)">
                                      <p:cBhvr>
                                        <p:cTn id="147" dur="500"/>
                                        <p:tgtEl>
                                          <p:spTgt spid="81"/>
                                        </p:tgtEl>
                                      </p:cBhvr>
                                    </p:animEffect>
                                  </p:childTnLst>
                                </p:cTn>
                              </p:par>
                              <p:par>
                                <p:cTn id="148" presetID="12" presetClass="entr" presetSubtype="4" fill="hold" grpId="0"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slide(fromBottom)">
                                      <p:cBhvr>
                                        <p:cTn id="150" dur="500"/>
                                        <p:tgtEl>
                                          <p:spTgt spid="65"/>
                                        </p:tgtEl>
                                      </p:cBhvr>
                                    </p:animEffect>
                                  </p:childTnLst>
                                </p:cTn>
                              </p:par>
                              <p:par>
                                <p:cTn id="151" presetID="12" presetClass="entr" presetSubtype="4" fill="hold" grpId="0"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slide(fromBottom)">
                                      <p:cBhvr>
                                        <p:cTn id="153" dur="500"/>
                                        <p:tgtEl>
                                          <p:spTgt spid="66"/>
                                        </p:tgtEl>
                                      </p:cBhvr>
                                    </p:animEffect>
                                  </p:childTnLst>
                                </p:cTn>
                              </p:par>
                              <p:par>
                                <p:cTn id="154" presetID="12" presetClass="entr" presetSubtype="4" fill="hold" grpId="0" nodeType="with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slide(fromBottom)">
                                      <p:cBhvr>
                                        <p:cTn id="156" dur="500"/>
                                        <p:tgtEl>
                                          <p:spTgt spid="67"/>
                                        </p:tgtEl>
                                      </p:cBhvr>
                                    </p:animEffect>
                                  </p:childTnLst>
                                </p:cTn>
                              </p:par>
                              <p:par>
                                <p:cTn id="157" presetID="12" presetClass="entr" presetSubtype="4" fill="hold" grpId="0" nodeType="with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slide(fromBottom)">
                                      <p:cBhvr>
                                        <p:cTn id="159" dur="500"/>
                                        <p:tgtEl>
                                          <p:spTgt spid="68"/>
                                        </p:tgtEl>
                                      </p:cBhvr>
                                    </p:animEffect>
                                  </p:childTnLst>
                                </p:cTn>
                              </p:par>
                              <p:par>
                                <p:cTn id="160" presetID="12" presetClass="entr" presetSubtype="4" fill="hold" grpId="0"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slide(fromBottom)">
                                      <p:cBhvr>
                                        <p:cTn id="162" dur="500"/>
                                        <p:tgtEl>
                                          <p:spTgt spid="69"/>
                                        </p:tgtEl>
                                      </p:cBhvr>
                                    </p:animEffect>
                                  </p:childTnLst>
                                </p:cTn>
                              </p:par>
                              <p:par>
                                <p:cTn id="163" presetID="12" presetClass="entr" presetSubtype="4" fill="hold" grpId="0"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slide(fromBottom)">
                                      <p:cBhvr>
                                        <p:cTn id="165" dur="500"/>
                                        <p:tgtEl>
                                          <p:spTgt spid="70"/>
                                        </p:tgtEl>
                                      </p:cBhvr>
                                    </p:animEffect>
                                  </p:childTnLst>
                                </p:cTn>
                              </p:par>
                              <p:par>
                                <p:cTn id="166" presetID="12" presetClass="entr" presetSubtype="4" fill="hold" grpId="0" nodeType="with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slide(fromBottom)">
                                      <p:cBhvr>
                                        <p:cTn id="168" dur="500"/>
                                        <p:tgtEl>
                                          <p:spTgt spid="71"/>
                                        </p:tgtEl>
                                      </p:cBhvr>
                                    </p:animEffect>
                                  </p:childTnLst>
                                </p:cTn>
                              </p:par>
                              <p:par>
                                <p:cTn id="169" presetID="12" presetClass="entr" presetSubtype="4" fill="hold" grpId="0" nodeType="with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slide(fromBottom)">
                                      <p:cBhvr>
                                        <p:cTn id="171" dur="500"/>
                                        <p:tgtEl>
                                          <p:spTgt spid="72"/>
                                        </p:tgtEl>
                                      </p:cBhvr>
                                    </p:animEffect>
                                  </p:childTnLst>
                                </p:cTn>
                              </p:par>
                              <p:par>
                                <p:cTn id="172" presetID="12" presetClass="entr" presetSubtype="4" fill="hold" grpId="0" nodeType="withEffect">
                                  <p:stCondLst>
                                    <p:cond delay="0"/>
                                  </p:stCondLst>
                                  <p:childTnLst>
                                    <p:set>
                                      <p:cBhvr>
                                        <p:cTn id="173" dur="1" fill="hold">
                                          <p:stCondLst>
                                            <p:cond delay="0"/>
                                          </p:stCondLst>
                                        </p:cTn>
                                        <p:tgtEl>
                                          <p:spTgt spid="73"/>
                                        </p:tgtEl>
                                        <p:attrNameLst>
                                          <p:attrName>style.visibility</p:attrName>
                                        </p:attrNameLst>
                                      </p:cBhvr>
                                      <p:to>
                                        <p:strVal val="visible"/>
                                      </p:to>
                                    </p:set>
                                    <p:animEffect transition="in" filter="slide(fromBottom)">
                                      <p:cBhvr>
                                        <p:cTn id="174" dur="500"/>
                                        <p:tgtEl>
                                          <p:spTgt spid="73"/>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slide(fromBottom)">
                                      <p:cBhvr>
                                        <p:cTn id="177" dur="500"/>
                                        <p:tgtEl>
                                          <p:spTgt spid="74"/>
                                        </p:tgtEl>
                                      </p:cBhvr>
                                    </p:animEffect>
                                  </p:childTnLst>
                                </p:cTn>
                              </p:par>
                              <p:par>
                                <p:cTn id="178" presetID="12" presetClass="entr" presetSubtype="4" fill="hold" grpId="0" nodeType="withEffect">
                                  <p:stCondLst>
                                    <p:cond delay="0"/>
                                  </p:stCondLst>
                                  <p:childTnLst>
                                    <p:set>
                                      <p:cBhvr>
                                        <p:cTn id="179" dur="1" fill="hold">
                                          <p:stCondLst>
                                            <p:cond delay="0"/>
                                          </p:stCondLst>
                                        </p:cTn>
                                        <p:tgtEl>
                                          <p:spTgt spid="75"/>
                                        </p:tgtEl>
                                        <p:attrNameLst>
                                          <p:attrName>style.visibility</p:attrName>
                                        </p:attrNameLst>
                                      </p:cBhvr>
                                      <p:to>
                                        <p:strVal val="visible"/>
                                      </p:to>
                                    </p:set>
                                    <p:animEffect transition="in" filter="slide(fromBottom)">
                                      <p:cBhvr>
                                        <p:cTn id="180" dur="500"/>
                                        <p:tgtEl>
                                          <p:spTgt spid="75"/>
                                        </p:tgtEl>
                                      </p:cBhvr>
                                    </p:animEffect>
                                  </p:childTnLst>
                                </p:cTn>
                              </p:par>
                              <p:par>
                                <p:cTn id="181" presetID="12" presetClass="entr" presetSubtype="4"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slide(fromBottom)">
                                      <p:cBhvr>
                                        <p:cTn id="183" dur="500"/>
                                        <p:tgtEl>
                                          <p:spTgt spid="76"/>
                                        </p:tgtEl>
                                      </p:cBhvr>
                                    </p:animEffect>
                                  </p:childTnLst>
                                </p:cTn>
                              </p:par>
                              <p:par>
                                <p:cTn id="184" presetID="12" presetClass="entr" presetSubtype="4" fill="hold" grpId="0"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slide(fromBottom)">
                                      <p:cBhvr>
                                        <p:cTn id="18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50" grpId="0"/>
      <p:bldP spid="51" grpId="0"/>
      <p:bldP spid="52" grpId="0" animBg="1"/>
      <p:bldP spid="5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3962400" cy="4525963"/>
          </a:xfrm>
        </p:spPr>
        <p:txBody>
          <a:bodyPr/>
          <a:lstStyle/>
          <a:p>
            <a:r>
              <a:rPr lang="en-US" dirty="0" smtClean="0"/>
              <a:t>Wi-Fi has been widely deployed in </a:t>
            </a:r>
          </a:p>
          <a:p>
            <a:pPr lvl="1"/>
            <a:r>
              <a:rPr lang="en-US" dirty="0" smtClean="0"/>
              <a:t>homes </a:t>
            </a:r>
          </a:p>
          <a:p>
            <a:pPr lvl="1"/>
            <a:r>
              <a:rPr lang="en-US" dirty="0" smtClean="0"/>
              <a:t>offices</a:t>
            </a:r>
          </a:p>
          <a:p>
            <a:pPr lvl="1"/>
            <a:r>
              <a:rPr lang="en-US" dirty="0" smtClean="0"/>
              <a:t>public hot spots, e.g., coffee shops, air ports</a:t>
            </a:r>
          </a:p>
          <a:p>
            <a:pPr lvl="1"/>
            <a:endParaRPr lang="en-US" dirty="0"/>
          </a:p>
        </p:txBody>
      </p:sp>
      <p:pic>
        <p:nvPicPr>
          <p:cNvPr id="1026" name="Picture 2" descr="http://upload.wikimedia.org/wikipedia/commons/thumb/3/32/Wi-Fi_Logo.svg/220px-Wi-Fi_Logo.svg.png"/>
          <p:cNvPicPr>
            <a:picLocks noChangeAspect="1" noChangeArrowheads="1"/>
          </p:cNvPicPr>
          <p:nvPr/>
        </p:nvPicPr>
        <p:blipFill>
          <a:blip r:embed="rId2" cstate="print"/>
          <a:srcRect/>
          <a:stretch>
            <a:fillRect/>
          </a:stretch>
        </p:blipFill>
        <p:spPr bwMode="auto">
          <a:xfrm>
            <a:off x="3733800" y="304800"/>
            <a:ext cx="1783403" cy="1143000"/>
          </a:xfrm>
          <a:prstGeom prst="rect">
            <a:avLst/>
          </a:prstGeom>
          <a:noFill/>
        </p:spPr>
      </p:pic>
      <p:pic>
        <p:nvPicPr>
          <p:cNvPr id="1028" name="Picture 4" descr="C:\Users\zhenghao\AppData\Local\Microsoft\Windows\Temporary Internet Files\Content.IE5\JO5WNH5R\MP900385988[1].jpg"/>
          <p:cNvPicPr>
            <a:picLocks noChangeAspect="1" noChangeArrowheads="1"/>
          </p:cNvPicPr>
          <p:nvPr/>
        </p:nvPicPr>
        <p:blipFill>
          <a:blip r:embed="rId3" cstate="print"/>
          <a:srcRect/>
          <a:stretch>
            <a:fillRect/>
          </a:stretch>
        </p:blipFill>
        <p:spPr bwMode="auto">
          <a:xfrm>
            <a:off x="5334000" y="3429000"/>
            <a:ext cx="1981200" cy="1415143"/>
          </a:xfrm>
          <a:prstGeom prst="rect">
            <a:avLst/>
          </a:prstGeom>
          <a:noFill/>
        </p:spPr>
      </p:pic>
      <p:pic>
        <p:nvPicPr>
          <p:cNvPr id="1031" name="Picture 7" descr="C:\Users\zhenghao\AppData\Local\Microsoft\Windows\Temporary Internet Files\Content.IE5\D64JOZFZ\MP900400224[1].jpg"/>
          <p:cNvPicPr>
            <a:picLocks noChangeAspect="1" noChangeArrowheads="1"/>
          </p:cNvPicPr>
          <p:nvPr/>
        </p:nvPicPr>
        <p:blipFill>
          <a:blip r:embed="rId4" cstate="print"/>
          <a:srcRect/>
          <a:stretch>
            <a:fillRect/>
          </a:stretch>
        </p:blipFill>
        <p:spPr bwMode="auto">
          <a:xfrm>
            <a:off x="4591050" y="4953000"/>
            <a:ext cx="1809750" cy="1447800"/>
          </a:xfrm>
          <a:prstGeom prst="rect">
            <a:avLst/>
          </a:prstGeom>
          <a:noFill/>
        </p:spPr>
      </p:pic>
      <p:pic>
        <p:nvPicPr>
          <p:cNvPr id="9" name="Picture 2" descr="C:\Users\zhenghao\AppData\Local\Microsoft\Windows\Temporary Internet Files\Content.IE5\358KPVJJ\MC900187485[1].wmf"/>
          <p:cNvPicPr>
            <a:picLocks noChangeAspect="1" noChangeArrowheads="1"/>
          </p:cNvPicPr>
          <p:nvPr/>
        </p:nvPicPr>
        <p:blipFill>
          <a:blip r:embed="rId5" cstate="print"/>
          <a:srcRect/>
          <a:stretch>
            <a:fillRect/>
          </a:stretch>
        </p:blipFill>
        <p:spPr bwMode="auto">
          <a:xfrm>
            <a:off x="5491916" y="1676400"/>
            <a:ext cx="1670884" cy="1631518"/>
          </a:xfrm>
          <a:prstGeom prst="rect">
            <a:avLst/>
          </a:prstGeom>
          <a:noFill/>
        </p:spPr>
      </p:pic>
      <p:pic>
        <p:nvPicPr>
          <p:cNvPr id="17410" name="Picture 2" descr="https://encrypted-tbn3.gstatic.com/images?q=tbn:ANd9GcS1Clk73jGz663WDePNiqaqZwkFD-fVmc7_MMDJRs9dAUZm50VkQA"/>
          <p:cNvPicPr>
            <a:picLocks noChangeAspect="1" noChangeArrowheads="1"/>
          </p:cNvPicPr>
          <p:nvPr/>
        </p:nvPicPr>
        <p:blipFill>
          <a:blip r:embed="rId6" cstate="print"/>
          <a:srcRect/>
          <a:stretch>
            <a:fillRect/>
          </a:stretch>
        </p:blipFill>
        <p:spPr bwMode="auto">
          <a:xfrm>
            <a:off x="6553200" y="4953000"/>
            <a:ext cx="1932887" cy="1447800"/>
          </a:xfrm>
          <a:prstGeom prst="rect">
            <a:avLst/>
          </a:prstGeom>
          <a:noFill/>
        </p:spPr>
      </p:pic>
    </p:spTree>
    <p:extLst>
      <p:ext uri="{BB962C8B-B14F-4D97-AF65-F5344CB8AC3E}">
        <p14:creationId xmlns:p14="http://schemas.microsoft.com/office/powerpoint/2010/main" val="3571906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Evaluations</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Implementation</a:t>
            </a:r>
          </a:p>
          <a:p>
            <a:r>
              <a:rPr lang="en-US" altLang="zh-CN" sz="2400" dirty="0" smtClean="0"/>
              <a:t>Evaluation in Emulated Environments</a:t>
            </a:r>
          </a:p>
          <a:p>
            <a:r>
              <a:rPr lang="en-US" altLang="zh-CN" sz="2400" dirty="0" smtClean="0"/>
              <a:t>Evaluation in Real-world Environments</a:t>
            </a:r>
            <a:endParaRPr lang="zh-CN"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Implementation</a:t>
            </a:r>
            <a:endParaRPr lang="zh-CN" altLang="en-US" dirty="0"/>
          </a:p>
        </p:txBody>
      </p:sp>
      <p:sp>
        <p:nvSpPr>
          <p:cNvPr id="3" name="内容占位符 2"/>
          <p:cNvSpPr>
            <a:spLocks noGrp="1"/>
          </p:cNvSpPr>
          <p:nvPr>
            <p:ph idx="1"/>
          </p:nvPr>
        </p:nvSpPr>
        <p:spPr/>
        <p:txBody>
          <a:bodyPr/>
          <a:lstStyle/>
          <a:p>
            <a:r>
              <a:rPr lang="en-US" altLang="zh-CN" sz="2400" dirty="0" smtClean="0"/>
              <a:t>Firmware level implementation on BCM </a:t>
            </a:r>
          </a:p>
          <a:p>
            <a:pPr>
              <a:buNone/>
            </a:pPr>
            <a:r>
              <a:rPr lang="en-US" altLang="zh-CN" sz="2400" dirty="0"/>
              <a:t>	</a:t>
            </a:r>
            <a:r>
              <a:rPr lang="en-US" altLang="zh-CN" sz="2400" dirty="0" smtClean="0"/>
              <a:t>4306 wireless card in assembly</a:t>
            </a:r>
          </a:p>
          <a:p>
            <a:r>
              <a:rPr lang="en-US" altLang="zh-CN" sz="2400" dirty="0" smtClean="0"/>
              <a:t>A complete implementation of L2Relay </a:t>
            </a:r>
          </a:p>
          <a:p>
            <a:pPr>
              <a:buNone/>
            </a:pPr>
            <a:r>
              <a:rPr lang="en-US" altLang="zh-CN" sz="2400" dirty="0"/>
              <a:t>	</a:t>
            </a:r>
            <a:r>
              <a:rPr lang="en-US" altLang="zh-CN" sz="2400" dirty="0" smtClean="0"/>
              <a:t>with support of 802.11g rates and up to 4 nodes</a:t>
            </a:r>
          </a:p>
          <a:p>
            <a:pPr>
              <a:buNone/>
            </a:pPr>
            <a:endParaRPr lang="en-US" altLang="zh-CN" dirty="0" smtClean="0"/>
          </a:p>
        </p:txBody>
      </p:sp>
      <p:pic>
        <p:nvPicPr>
          <p:cNvPr id="4" name="Picture 2" descr="https://encrypted-tbn0.gstatic.com/images?q=tbn:ANd9GcR613wkP4dN46ETvFVT74dghXnLvyW2CZZ5bQfuJjfSKlwROFgwxg"/>
          <p:cNvPicPr>
            <a:picLocks noChangeAspect="1" noChangeArrowheads="1"/>
          </p:cNvPicPr>
          <p:nvPr/>
        </p:nvPicPr>
        <p:blipFill>
          <a:blip r:embed="rId3" cstate="print"/>
          <a:srcRect/>
          <a:stretch>
            <a:fillRect/>
          </a:stretch>
        </p:blipFill>
        <p:spPr bwMode="auto">
          <a:xfrm>
            <a:off x="6858000" y="1219200"/>
            <a:ext cx="1813560" cy="1813560"/>
          </a:xfrm>
          <a:prstGeom prst="rect">
            <a:avLst/>
          </a:prstGeom>
          <a:noFill/>
        </p:spPr>
      </p:pic>
      <p:pic>
        <p:nvPicPr>
          <p:cNvPr id="5" name="图片 4" descr="Screenshot.png"/>
          <p:cNvPicPr>
            <a:picLocks/>
          </p:cNvPicPr>
          <p:nvPr/>
        </p:nvPicPr>
        <p:blipFill>
          <a:blip r:embed="rId4" cstate="print"/>
          <a:stretch>
            <a:fillRect/>
          </a:stretch>
        </p:blipFill>
        <p:spPr>
          <a:xfrm>
            <a:off x="944880" y="3521075"/>
            <a:ext cx="3855720" cy="29559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Emulated Environments – Experiment Setup</a:t>
            </a:r>
            <a:endParaRPr lang="zh-CN" altLang="en-US" dirty="0"/>
          </a:p>
        </p:txBody>
      </p:sp>
      <p:sp>
        <p:nvSpPr>
          <p:cNvPr id="3" name="内容占位符 2"/>
          <p:cNvSpPr>
            <a:spLocks noGrp="1"/>
          </p:cNvSpPr>
          <p:nvPr>
            <p:ph idx="1"/>
          </p:nvPr>
        </p:nvSpPr>
        <p:spPr/>
        <p:txBody>
          <a:bodyPr/>
          <a:lstStyle/>
          <a:p>
            <a:r>
              <a:rPr lang="en-US" altLang="zh-CN" sz="2400" dirty="0" smtClean="0"/>
              <a:t>Channel is repeatable and theoretically predictable</a:t>
            </a:r>
          </a:p>
          <a:p>
            <a:r>
              <a:rPr lang="en-US" altLang="zh-CN" sz="2400" dirty="0" smtClean="0"/>
              <a:t>Install a packet dropping module which drops packets and ACKs</a:t>
            </a:r>
          </a:p>
          <a:p>
            <a:r>
              <a:rPr lang="en-US" altLang="zh-CN" sz="2400" dirty="0" smtClean="0"/>
              <a:t>Use downlink UDP traffic</a:t>
            </a:r>
          </a:p>
          <a:p>
            <a:endParaRPr lang="zh-CN" altLang="en-US" dirty="0"/>
          </a:p>
        </p:txBody>
      </p:sp>
      <p:pic>
        <p:nvPicPr>
          <p:cNvPr id="4"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5867400" y="4038600"/>
            <a:ext cx="914286" cy="914286"/>
          </a:xfrm>
          <a:prstGeom prst="rect">
            <a:avLst/>
          </a:prstGeom>
          <a:noFill/>
        </p:spPr>
      </p:pic>
      <p:sp>
        <p:nvSpPr>
          <p:cNvPr id="5" name="同心圆 4"/>
          <p:cNvSpPr/>
          <p:nvPr/>
        </p:nvSpPr>
        <p:spPr>
          <a:xfrm>
            <a:off x="4572000" y="2819400"/>
            <a:ext cx="3474720" cy="3474720"/>
          </a:xfrm>
          <a:prstGeom prst="donut">
            <a:avLst>
              <a:gd name="adj" fmla="val 37065"/>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箭头连接符 6" descr="150m"/>
          <p:cNvCxnSpPr>
            <a:endCxn id="5" idx="5"/>
          </p:cNvCxnSpPr>
          <p:nvPr/>
        </p:nvCxnSpPr>
        <p:spPr>
          <a:xfrm>
            <a:off x="6324600" y="4495800"/>
            <a:ext cx="1213259" cy="1289459"/>
          </a:xfrm>
          <a:prstGeom prst="straightConnector1">
            <a:avLst/>
          </a:prstGeom>
          <a:ln>
            <a:tailEnd type="stealth" w="sm"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6324600" y="4191000"/>
            <a:ext cx="228600" cy="304800"/>
          </a:xfrm>
          <a:prstGeom prst="straightConnector1">
            <a:avLst/>
          </a:prstGeom>
          <a:ln>
            <a:tailEnd type="stealth" w="sm"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880000">
            <a:off x="6555277" y="5057486"/>
            <a:ext cx="609600" cy="276999"/>
          </a:xfrm>
          <a:prstGeom prst="rect">
            <a:avLst/>
          </a:prstGeom>
          <a:noFill/>
        </p:spPr>
        <p:txBody>
          <a:bodyPr wrap="square" rtlCol="0">
            <a:spAutoFit/>
          </a:bodyPr>
          <a:lstStyle/>
          <a:p>
            <a:r>
              <a:rPr lang="en-US" altLang="zh-CN" sz="1200" dirty="0" smtClean="0"/>
              <a:t>150m</a:t>
            </a:r>
            <a:endParaRPr lang="zh-CN" altLang="en-US" sz="1200" dirty="0"/>
          </a:p>
        </p:txBody>
      </p:sp>
      <p:sp>
        <p:nvSpPr>
          <p:cNvPr id="11" name="TextBox 10"/>
          <p:cNvSpPr txBox="1"/>
          <p:nvPr/>
        </p:nvSpPr>
        <p:spPr>
          <a:xfrm rot="-3120000">
            <a:off x="6089363" y="4138069"/>
            <a:ext cx="533400" cy="276999"/>
          </a:xfrm>
          <a:prstGeom prst="rect">
            <a:avLst/>
          </a:prstGeom>
          <a:noFill/>
        </p:spPr>
        <p:txBody>
          <a:bodyPr wrap="square" rtlCol="0">
            <a:spAutoFit/>
          </a:bodyPr>
          <a:lstStyle/>
          <a:p>
            <a:r>
              <a:rPr lang="en-US" altLang="zh-CN" sz="1200" dirty="0" smtClean="0"/>
              <a:t>20m</a:t>
            </a:r>
            <a:endParaRPr lang="zh-CN" altLang="en-US" sz="1600" dirty="0"/>
          </a:p>
        </p:txBody>
      </p:sp>
      <p:pic>
        <p:nvPicPr>
          <p:cNvPr id="12" name="Picture 1053" descr="laptop"/>
          <p:cNvPicPr>
            <a:picLocks noChangeAspect="1" noChangeArrowheads="1"/>
          </p:cNvPicPr>
          <p:nvPr/>
        </p:nvPicPr>
        <p:blipFill>
          <a:blip r:embed="rId4" cstate="print">
            <a:lum/>
          </a:blip>
          <a:srcRect/>
          <a:stretch>
            <a:fillRect/>
          </a:stretch>
        </p:blipFill>
        <p:spPr bwMode="auto">
          <a:xfrm>
            <a:off x="4953000" y="3505200"/>
            <a:ext cx="425768" cy="411480"/>
          </a:xfrm>
          <a:prstGeom prst="rect">
            <a:avLst/>
          </a:prstGeom>
          <a:noFill/>
          <a:ln w="9525">
            <a:noFill/>
            <a:miter lim="800000"/>
            <a:headEnd/>
            <a:tailEnd/>
          </a:ln>
        </p:spPr>
      </p:pic>
      <p:pic>
        <p:nvPicPr>
          <p:cNvPr id="13" name="Picture 1053" descr="laptop"/>
          <p:cNvPicPr>
            <a:picLocks noChangeAspect="1" noChangeArrowheads="1"/>
          </p:cNvPicPr>
          <p:nvPr/>
        </p:nvPicPr>
        <p:blipFill>
          <a:blip r:embed="rId4" cstate="print">
            <a:lum/>
          </a:blip>
          <a:srcRect/>
          <a:stretch>
            <a:fillRect/>
          </a:stretch>
        </p:blipFill>
        <p:spPr bwMode="auto">
          <a:xfrm>
            <a:off x="6781800" y="4419600"/>
            <a:ext cx="425768" cy="411480"/>
          </a:xfrm>
          <a:prstGeom prst="rect">
            <a:avLst/>
          </a:prstGeom>
          <a:noFill/>
          <a:ln w="9525">
            <a:noFill/>
            <a:miter lim="800000"/>
            <a:headEnd/>
            <a:tailEnd/>
          </a:ln>
        </p:spPr>
      </p:pic>
      <p:grpSp>
        <p:nvGrpSpPr>
          <p:cNvPr id="14" name="Group 36"/>
          <p:cNvGrpSpPr>
            <a:grpSpLocks noChangeAspect="1"/>
          </p:cNvGrpSpPr>
          <p:nvPr/>
        </p:nvGrpSpPr>
        <p:grpSpPr>
          <a:xfrm>
            <a:off x="5562600" y="4267200"/>
            <a:ext cx="137160" cy="320040"/>
            <a:chOff x="4343400" y="4267200"/>
            <a:chExt cx="228600" cy="533400"/>
          </a:xfrm>
        </p:grpSpPr>
        <p:cxnSp>
          <p:nvCxnSpPr>
            <p:cNvPr id="15"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40"/>
          <p:cNvCxnSpPr/>
          <p:nvPr/>
        </p:nvCxnSpPr>
        <p:spPr>
          <a:xfrm>
            <a:off x="6757416" y="5791200"/>
            <a:ext cx="0" cy="1188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36"/>
          <p:cNvGrpSpPr>
            <a:grpSpLocks noChangeAspect="1"/>
          </p:cNvGrpSpPr>
          <p:nvPr/>
        </p:nvGrpSpPr>
        <p:grpSpPr>
          <a:xfrm>
            <a:off x="6629400" y="5791200"/>
            <a:ext cx="137160" cy="320040"/>
            <a:chOff x="4343400" y="4267200"/>
            <a:chExt cx="228600" cy="533400"/>
          </a:xfrm>
        </p:grpSpPr>
        <p:cxnSp>
          <p:nvCxnSpPr>
            <p:cNvPr id="20"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40"/>
          <p:cNvCxnSpPr/>
          <p:nvPr/>
        </p:nvCxnSpPr>
        <p:spPr>
          <a:xfrm>
            <a:off x="5687568" y="4267200"/>
            <a:ext cx="0" cy="1188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nodeType="clickEffect">
                                  <p:stCondLst>
                                    <p:cond delay="0"/>
                                  </p:stCondLst>
                                  <p:childTnLst>
                                    <p:set>
                                      <p:cBhvr>
                                        <p:cTn id="33" dur="1000">
                                          <p:stCondLst>
                                            <p:cond delay="0"/>
                                          </p:stCondLst>
                                        </p:cTn>
                                        <p:tgtEl>
                                          <p:spTgt spid="12"/>
                                        </p:tgtEl>
                                        <p:attrNameLst>
                                          <p:attrName>style.visibility</p:attrName>
                                        </p:attrNameLst>
                                      </p:cBhvr>
                                      <p:to>
                                        <p:strVal val="visible"/>
                                      </p:to>
                                    </p:set>
                                  </p:childTnLst>
                                </p:cTn>
                              </p:par>
                              <p:par>
                                <p:cTn id="34" presetID="11" presetClass="entr" presetSubtype="0" fill="hold" nodeType="withEffect">
                                  <p:stCondLst>
                                    <p:cond delay="0"/>
                                  </p:stCondLst>
                                  <p:childTnLst>
                                    <p:set>
                                      <p:cBhvr>
                                        <p:cTn id="35" dur="1000">
                                          <p:stCondLst>
                                            <p:cond delay="0"/>
                                          </p:stCondLst>
                                        </p:cTn>
                                        <p:tgtEl>
                                          <p:spTgt spid="14"/>
                                        </p:tgtEl>
                                        <p:attrNameLst>
                                          <p:attrName>style.visibility</p:attrName>
                                        </p:attrNameLst>
                                      </p:cBhvr>
                                      <p:to>
                                        <p:strVal val="visible"/>
                                      </p:to>
                                    </p:set>
                                  </p:childTnLst>
                                </p:cTn>
                              </p:par>
                              <p:par>
                                <p:cTn id="36" presetID="11" presetClass="entr" presetSubtype="0" fill="hold" nodeType="with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1000"/>
                            </p:stCondLst>
                            <p:childTnLst>
                              <p:par>
                                <p:cTn id="39" presetID="11" presetClass="entr" presetSubtype="0" fill="hold" nodeType="afterEffect">
                                  <p:stCondLst>
                                    <p:cond delay="0"/>
                                  </p:stCondLst>
                                  <p:childTnLst>
                                    <p:set>
                                      <p:cBhvr>
                                        <p:cTn id="40" dur="1000">
                                          <p:stCondLst>
                                            <p:cond delay="0"/>
                                          </p:stCondLst>
                                        </p:cTn>
                                        <p:tgtEl>
                                          <p:spTgt spid="13"/>
                                        </p:tgtEl>
                                        <p:attrNameLst>
                                          <p:attrName>style.visibility</p:attrName>
                                        </p:attrNameLst>
                                      </p:cBhvr>
                                      <p:to>
                                        <p:strVal val="visible"/>
                                      </p:to>
                                    </p:set>
                                  </p:childTnLst>
                                </p:cTn>
                              </p:par>
                              <p:par>
                                <p:cTn id="41" presetID="11" presetClass="entr" presetSubtype="0" fill="hold" nodeType="withEffect">
                                  <p:stCondLst>
                                    <p:cond delay="0"/>
                                  </p:stCondLst>
                                  <p:childTnLst>
                                    <p:set>
                                      <p:cBhvr>
                                        <p:cTn id="42" dur="1000">
                                          <p:stCondLst>
                                            <p:cond delay="0"/>
                                          </p:stCondLst>
                                        </p:cTn>
                                        <p:tgtEl>
                                          <p:spTgt spid="19"/>
                                        </p:tgtEl>
                                        <p:attrNameLst>
                                          <p:attrName>style.visibility</p:attrName>
                                        </p:attrNameLst>
                                      </p:cBhvr>
                                      <p:to>
                                        <p:strVal val="visible"/>
                                      </p:to>
                                    </p:set>
                                  </p:childTnLst>
                                </p:cTn>
                              </p:par>
                              <p:par>
                                <p:cTn id="43" presetID="11" presetClass="entr" presetSubtype="0" fill="hold" nodeType="with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2000"/>
                            </p:stCondLst>
                            <p:childTnLst>
                              <p:par>
                                <p:cTn id="46" presetID="12" presetClass="entr" presetSubtype="4"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lide(fromBottom)">
                                      <p:cBhvr>
                                        <p:cTn id="48" dur="500"/>
                                        <p:tgtEl>
                                          <p:spTgt spid="13"/>
                                        </p:tgtEl>
                                      </p:cBhvr>
                                    </p:animEffect>
                                  </p:childTnLst>
                                </p:cTn>
                              </p:par>
                              <p:par>
                                <p:cTn id="49" presetID="1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lide(fromBottom)">
                                      <p:cBhvr>
                                        <p:cTn id="51" dur="500"/>
                                        <p:tgtEl>
                                          <p:spTgt spid="19"/>
                                        </p:tgtEl>
                                      </p:cBhvr>
                                    </p:animEffect>
                                  </p:childTnLst>
                                </p:cTn>
                              </p:par>
                              <p:par>
                                <p:cTn id="52" presetID="12" presetClass="entr" presetSubtype="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slide(fromTop)">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checkerboard(across)">
                                      <p:cBhvr>
                                        <p:cTn id="5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allAtOnce"/>
      <p:bldP spid="11"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Emulated Environments -Performance Comparison</a:t>
            </a:r>
            <a:endParaRPr lang="zh-CN" altLang="en-US" dirty="0"/>
          </a:p>
        </p:txBody>
      </p:sp>
      <p:sp>
        <p:nvSpPr>
          <p:cNvPr id="3" name="内容占位符 2"/>
          <p:cNvSpPr>
            <a:spLocks noGrp="1"/>
          </p:cNvSpPr>
          <p:nvPr>
            <p:ph idx="1"/>
          </p:nvPr>
        </p:nvSpPr>
        <p:spPr/>
        <p:txBody>
          <a:bodyPr/>
          <a:lstStyle/>
          <a:p>
            <a:r>
              <a:rPr lang="en-US" altLang="zh-CN" sz="2400" dirty="0" smtClean="0"/>
              <a:t>Two compared schemes:</a:t>
            </a:r>
          </a:p>
          <a:p>
            <a:pPr lvl="1"/>
            <a:r>
              <a:rPr lang="en-US" altLang="zh-CN" sz="2000" dirty="0" smtClean="0"/>
              <a:t>“Baseline”: only the AP and the node</a:t>
            </a:r>
          </a:p>
          <a:p>
            <a:pPr lvl="1"/>
            <a:r>
              <a:rPr lang="en-US" altLang="zh-CN" sz="2000" dirty="0" smtClean="0"/>
              <a:t>“Emulated Range Extender (</a:t>
            </a:r>
            <a:r>
              <a:rPr lang="en-US" altLang="zh-CN" sz="2000" dirty="0" err="1" smtClean="0"/>
              <a:t>EmuRExt</a:t>
            </a:r>
            <a:r>
              <a:rPr lang="en-US" altLang="zh-CN" sz="2000" dirty="0" smtClean="0"/>
              <a:t>)”: an emulated range extender implemented in firmware</a:t>
            </a:r>
            <a:endParaRPr lang="zh-CN" alt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normAutofit fontScale="90000"/>
          </a:bodyPr>
          <a:lstStyle/>
          <a:p>
            <a:r>
              <a:rPr lang="en-US" altLang="zh-CN" dirty="0" smtClean="0"/>
              <a:t>Performance Comparison – One-hop</a:t>
            </a:r>
            <a:endParaRPr lang="zh-CN" altLang="en-US" dirty="0"/>
          </a:p>
        </p:txBody>
      </p:sp>
      <p:sp>
        <p:nvSpPr>
          <p:cNvPr id="11" name="内容占位符 10"/>
          <p:cNvSpPr>
            <a:spLocks noGrp="1"/>
          </p:cNvSpPr>
          <p:nvPr>
            <p:ph idx="1"/>
          </p:nvPr>
        </p:nvSpPr>
        <p:spPr/>
        <p:txBody>
          <a:bodyPr>
            <a:normAutofit fontScale="92500" lnSpcReduction="10000"/>
          </a:bodyPr>
          <a:lstStyle/>
          <a:p>
            <a:r>
              <a:rPr lang="en-US" altLang="zh-CN" sz="2600" b="1" dirty="0" smtClean="0"/>
              <a:t>One-hop</a:t>
            </a:r>
            <a:r>
              <a:rPr lang="en-US" altLang="zh-CN" sz="2600" dirty="0" smtClean="0"/>
              <a:t>:  </a:t>
            </a:r>
            <a:r>
              <a:rPr lang="en-US" altLang="zh-CN" sz="2600" i="1" dirty="0" smtClean="0"/>
              <a:t>N</a:t>
            </a:r>
            <a:r>
              <a:rPr lang="en-US" altLang="zh-CN" sz="2600" dirty="0" smtClean="0"/>
              <a:t> is close to the AP </a:t>
            </a:r>
          </a:p>
          <a:p>
            <a:pPr>
              <a:buNone/>
            </a:pPr>
            <a:r>
              <a:rPr lang="en-US" altLang="zh-CN" sz="2600" dirty="0" smtClean="0"/>
              <a:t>	thus packet relaying is unnecessary</a:t>
            </a:r>
          </a:p>
          <a:p>
            <a:endParaRPr lang="en-US" altLang="zh-CN" sz="2600" dirty="0"/>
          </a:p>
          <a:p>
            <a:endParaRPr lang="en-US" altLang="zh-CN" sz="2600" dirty="0" smtClean="0"/>
          </a:p>
          <a:p>
            <a:pPr>
              <a:buNone/>
            </a:pPr>
            <a:r>
              <a:rPr lang="en-US" altLang="zh-CN" sz="2600" dirty="0" smtClean="0"/>
              <a:t>							</a:t>
            </a:r>
            <a:r>
              <a:rPr lang="en-US" altLang="zh-CN" sz="1800" dirty="0" smtClean="0"/>
              <a:t>Scatter plot of throughput. </a:t>
            </a:r>
            <a:r>
              <a:rPr lang="en-US" altLang="zh-CN" sz="1800" dirty="0"/>
              <a:t>A</a:t>
            </a:r>
            <a:r>
              <a:rPr lang="en-US" altLang="zh-CN" sz="1800" dirty="0" smtClean="0"/>
              <a:t> 						marker at (</a:t>
            </a:r>
            <a:r>
              <a:rPr lang="en-US" altLang="zh-CN" sz="1800" i="1" dirty="0" err="1" smtClean="0"/>
              <a:t>x,y</a:t>
            </a:r>
            <a:r>
              <a:rPr lang="en-US" altLang="zh-CN" sz="1800" dirty="0" smtClean="0"/>
              <a:t>) represents an 						experiment in which L2Relay 						has throughput </a:t>
            </a:r>
            <a:r>
              <a:rPr lang="en-US" altLang="zh-CN" sz="1800" i="1" dirty="0" smtClean="0"/>
              <a:t>x</a:t>
            </a:r>
            <a:r>
              <a:rPr lang="en-US" altLang="zh-CN" sz="1800" dirty="0" smtClean="0"/>
              <a:t> Mbps while 						the other scheme has 						throughput</a:t>
            </a:r>
            <a:r>
              <a:rPr lang="en-US" altLang="zh-CN" sz="1800" i="1" dirty="0" smtClean="0"/>
              <a:t> y </a:t>
            </a:r>
            <a:r>
              <a:rPr lang="en-US" altLang="zh-CN" sz="1800" dirty="0" smtClean="0"/>
              <a:t>Mbps</a:t>
            </a:r>
            <a:endParaRPr lang="en-US" altLang="zh-CN" dirty="0" smtClean="0"/>
          </a:p>
          <a:p>
            <a:endParaRPr lang="en-US" altLang="zh-CN" sz="2400" dirty="0" smtClean="0"/>
          </a:p>
          <a:p>
            <a:r>
              <a:rPr lang="en-US" altLang="zh-CN" sz="2600" dirty="0" smtClean="0"/>
              <a:t>L2Relay achieves almost the identical performance as Baseline; </a:t>
            </a:r>
            <a:r>
              <a:rPr lang="en-US" altLang="zh-CN" sz="2600" dirty="0" err="1" smtClean="0"/>
              <a:t>EmuRExt</a:t>
            </a:r>
            <a:r>
              <a:rPr lang="en-US" altLang="zh-CN" sz="2600" dirty="0" smtClean="0"/>
              <a:t> suffers much worse performance</a:t>
            </a:r>
            <a:endParaRPr lang="zh-CN" altLang="en-US" sz="2600" dirty="0"/>
          </a:p>
        </p:txBody>
      </p:sp>
      <p:pic>
        <p:nvPicPr>
          <p:cNvPr id="4" name="图片 3" descr="1.png"/>
          <p:cNvPicPr>
            <a:picLocks noChangeAspect="1"/>
          </p:cNvPicPr>
          <p:nvPr/>
        </p:nvPicPr>
        <p:blipFill>
          <a:blip r:embed="rId3" cstate="print"/>
          <a:stretch>
            <a:fillRect/>
          </a:stretch>
        </p:blipFill>
        <p:spPr>
          <a:xfrm>
            <a:off x="1371600" y="2438400"/>
            <a:ext cx="4264702" cy="2743200"/>
          </a:xfrm>
          <a:prstGeom prst="rect">
            <a:avLst/>
          </a:prstGeom>
        </p:spPr>
      </p:pic>
      <p:pic>
        <p:nvPicPr>
          <p:cNvPr id="5" name="Picture 2" descr="C:\Users\zhenghao\AppData\Local\Microsoft\Windows\Temporary Internet Files\Content.IE5\QREC4X9B\MC900432567[1].png"/>
          <p:cNvPicPr>
            <a:picLocks noChangeAspect="1" noChangeArrowheads="1"/>
          </p:cNvPicPr>
          <p:nvPr/>
        </p:nvPicPr>
        <p:blipFill>
          <a:blip r:embed="rId4" cstate="print"/>
          <a:srcRect/>
          <a:stretch>
            <a:fillRect/>
          </a:stretch>
        </p:blipFill>
        <p:spPr bwMode="auto">
          <a:xfrm>
            <a:off x="5867400" y="1676400"/>
            <a:ext cx="914286" cy="914286"/>
          </a:xfrm>
          <a:prstGeom prst="rect">
            <a:avLst/>
          </a:prstGeom>
          <a:noFill/>
        </p:spPr>
      </p:pic>
      <p:pic>
        <p:nvPicPr>
          <p:cNvPr id="6" name="Picture 1053" descr="laptop"/>
          <p:cNvPicPr>
            <a:picLocks noChangeAspect="1" noChangeArrowheads="1"/>
          </p:cNvPicPr>
          <p:nvPr/>
        </p:nvPicPr>
        <p:blipFill>
          <a:blip r:embed="rId5" cstate="print">
            <a:lum/>
          </a:blip>
          <a:srcRect/>
          <a:stretch>
            <a:fillRect/>
          </a:stretch>
        </p:blipFill>
        <p:spPr bwMode="auto">
          <a:xfrm>
            <a:off x="6934200" y="1676400"/>
            <a:ext cx="567690" cy="548640"/>
          </a:xfrm>
          <a:prstGeom prst="rect">
            <a:avLst/>
          </a:prstGeom>
          <a:noFill/>
          <a:ln w="9525">
            <a:noFill/>
            <a:miter lim="800000"/>
            <a:headEnd/>
            <a:tailEnd/>
          </a:ln>
        </p:spPr>
      </p:pic>
      <p:grpSp>
        <p:nvGrpSpPr>
          <p:cNvPr id="7" name="Group 36"/>
          <p:cNvGrpSpPr>
            <a:grpSpLocks noChangeAspect="1"/>
          </p:cNvGrpSpPr>
          <p:nvPr/>
        </p:nvGrpSpPr>
        <p:grpSpPr>
          <a:xfrm>
            <a:off x="6797040" y="2514600"/>
            <a:ext cx="137160" cy="320040"/>
            <a:chOff x="4343400" y="4267200"/>
            <a:chExt cx="228600" cy="533400"/>
          </a:xfrm>
        </p:grpSpPr>
        <p:cxnSp>
          <p:nvCxnSpPr>
            <p:cNvPr id="8"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40"/>
          <p:cNvCxnSpPr/>
          <p:nvPr/>
        </p:nvCxnSpPr>
        <p:spPr>
          <a:xfrm>
            <a:off x="6934200" y="2514600"/>
            <a:ext cx="0" cy="1188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slide(fromBottom)">
                                      <p:cBhvr>
                                        <p:cTn id="10" dur="500"/>
                                        <p:tgtEl>
                                          <p:spTgt spid="1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animEffect transition="in" filter="checkerboard(across)">
                                      <p:cBhvr>
                                        <p:cTn id="1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Performance Comparison – Two-hop</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sz="2600" b="1" dirty="0" smtClean="0"/>
              <a:t>Two-hop</a:t>
            </a:r>
            <a:r>
              <a:rPr lang="en-US" altLang="zh-CN" sz="2600" dirty="0" smtClean="0"/>
              <a:t>: </a:t>
            </a:r>
            <a:r>
              <a:rPr lang="en-US" altLang="zh-CN" sz="2600" i="1" dirty="0" smtClean="0"/>
              <a:t>N</a:t>
            </a:r>
            <a:r>
              <a:rPr lang="en-US" altLang="zh-CN" sz="2600" dirty="0" smtClean="0"/>
              <a:t> cannot communicate with </a:t>
            </a:r>
          </a:p>
          <a:p>
            <a:pPr>
              <a:buNone/>
            </a:pPr>
            <a:r>
              <a:rPr lang="en-US" altLang="zh-CN" sz="2600" dirty="0" smtClean="0"/>
              <a:t>	the AP and relaying is needed</a:t>
            </a:r>
          </a:p>
          <a:p>
            <a:endParaRPr lang="en-US" altLang="zh-CN" dirty="0" smtClean="0"/>
          </a:p>
          <a:p>
            <a:endParaRPr lang="en-US" altLang="zh-CN" dirty="0"/>
          </a:p>
          <a:p>
            <a:endParaRPr lang="en-US" altLang="zh-CN" dirty="0" smtClean="0"/>
          </a:p>
          <a:p>
            <a:pPr lvl="1">
              <a:buNone/>
            </a:pPr>
            <a:endParaRPr lang="en-US" altLang="zh-CN" dirty="0"/>
          </a:p>
          <a:p>
            <a:pPr lvl="1">
              <a:buNone/>
            </a:pPr>
            <a:endParaRPr lang="en-US" altLang="zh-CN" sz="2000" dirty="0" smtClean="0"/>
          </a:p>
          <a:p>
            <a:pPr lvl="1">
              <a:buNone/>
            </a:pPr>
            <a:endParaRPr lang="en-US" altLang="zh-CN" sz="2000" dirty="0"/>
          </a:p>
          <a:p>
            <a:pPr lvl="1">
              <a:buNone/>
            </a:pPr>
            <a:endParaRPr lang="en-US" altLang="zh-CN" sz="2000" dirty="0" smtClean="0"/>
          </a:p>
          <a:p>
            <a:pPr lvl="1">
              <a:buNone/>
            </a:pPr>
            <a:r>
              <a:rPr lang="en-US" altLang="zh-CN" sz="2000" dirty="0" smtClean="0"/>
              <a:t>			</a:t>
            </a:r>
          </a:p>
          <a:p>
            <a:r>
              <a:rPr lang="en-US" altLang="zh-CN" sz="2600" dirty="0" smtClean="0"/>
              <a:t>L2Relay achieves almost identical performance as </a:t>
            </a:r>
            <a:r>
              <a:rPr lang="en-US" altLang="zh-CN" sz="2600" dirty="0" err="1" smtClean="0"/>
              <a:t>EmuRExt</a:t>
            </a:r>
            <a:r>
              <a:rPr lang="en-US" altLang="zh-CN" sz="2600" dirty="0" smtClean="0"/>
              <a:t>; Baseline reports a throughput of 0</a:t>
            </a:r>
            <a:endParaRPr lang="zh-CN" altLang="en-US" sz="2600" dirty="0"/>
          </a:p>
        </p:txBody>
      </p:sp>
      <p:pic>
        <p:nvPicPr>
          <p:cNvPr id="4" name="图片 3" descr="2.png"/>
          <p:cNvPicPr>
            <a:picLocks noChangeAspect="1"/>
          </p:cNvPicPr>
          <p:nvPr/>
        </p:nvPicPr>
        <p:blipFill>
          <a:blip r:embed="rId3" cstate="print"/>
          <a:stretch>
            <a:fillRect/>
          </a:stretch>
        </p:blipFill>
        <p:spPr>
          <a:xfrm>
            <a:off x="1295400" y="2286000"/>
            <a:ext cx="4478539" cy="2743200"/>
          </a:xfrm>
          <a:prstGeom prst="rect">
            <a:avLst/>
          </a:prstGeom>
        </p:spPr>
      </p:pic>
      <p:pic>
        <p:nvPicPr>
          <p:cNvPr id="5" name="Picture 2" descr="C:\Users\zhenghao\AppData\Local\Microsoft\Windows\Temporary Internet Files\Content.IE5\QREC4X9B\MC900432567[1].png"/>
          <p:cNvPicPr>
            <a:picLocks noChangeAspect="1" noChangeArrowheads="1"/>
          </p:cNvPicPr>
          <p:nvPr/>
        </p:nvPicPr>
        <p:blipFill>
          <a:blip r:embed="rId4" cstate="print"/>
          <a:srcRect/>
          <a:stretch>
            <a:fillRect/>
          </a:stretch>
        </p:blipFill>
        <p:spPr bwMode="auto">
          <a:xfrm>
            <a:off x="5867400" y="1676400"/>
            <a:ext cx="914286" cy="914286"/>
          </a:xfrm>
          <a:prstGeom prst="rect">
            <a:avLst/>
          </a:prstGeom>
          <a:noFill/>
        </p:spPr>
      </p:pic>
      <p:pic>
        <p:nvPicPr>
          <p:cNvPr id="6" name="Picture 1053" descr="laptop"/>
          <p:cNvPicPr>
            <a:picLocks noChangeAspect="1" noChangeArrowheads="1"/>
          </p:cNvPicPr>
          <p:nvPr/>
        </p:nvPicPr>
        <p:blipFill>
          <a:blip r:embed="rId5" cstate="print">
            <a:lum/>
          </a:blip>
          <a:srcRect/>
          <a:stretch>
            <a:fillRect/>
          </a:stretch>
        </p:blipFill>
        <p:spPr bwMode="auto">
          <a:xfrm>
            <a:off x="8001000" y="2804160"/>
            <a:ext cx="567690" cy="548640"/>
          </a:xfrm>
          <a:prstGeom prst="rect">
            <a:avLst/>
          </a:prstGeom>
          <a:noFill/>
          <a:ln w="9525">
            <a:noFill/>
            <a:miter lim="800000"/>
            <a:headEnd/>
            <a:tailEnd/>
          </a:ln>
        </p:spPr>
      </p:pic>
      <p:grpSp>
        <p:nvGrpSpPr>
          <p:cNvPr id="7" name="Group 36"/>
          <p:cNvGrpSpPr>
            <a:grpSpLocks noChangeAspect="1"/>
          </p:cNvGrpSpPr>
          <p:nvPr/>
        </p:nvGrpSpPr>
        <p:grpSpPr>
          <a:xfrm>
            <a:off x="6797040" y="2514600"/>
            <a:ext cx="137160" cy="320040"/>
            <a:chOff x="4343400" y="4267200"/>
            <a:chExt cx="228600" cy="533400"/>
          </a:xfrm>
        </p:grpSpPr>
        <p:cxnSp>
          <p:nvCxnSpPr>
            <p:cNvPr id="8"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40"/>
          <p:cNvCxnSpPr/>
          <p:nvPr/>
        </p:nvCxnSpPr>
        <p:spPr>
          <a:xfrm>
            <a:off x="6934200" y="2514600"/>
            <a:ext cx="0" cy="1188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4919246"/>
            <a:ext cx="2743200" cy="338554"/>
          </a:xfrm>
          <a:prstGeom prst="rect">
            <a:avLst/>
          </a:prstGeom>
          <a:noFill/>
        </p:spPr>
        <p:txBody>
          <a:bodyPr wrap="square" rtlCol="0">
            <a:spAutoFit/>
          </a:bodyPr>
          <a:lstStyle/>
          <a:p>
            <a:pPr algn="ctr"/>
            <a:r>
              <a:rPr lang="en-US" altLang="zh-CN" sz="1600" dirty="0" smtClean="0"/>
              <a:t>Scatter plot of throughput</a:t>
            </a:r>
            <a:endParaRPr lang="zh-CN" alt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Performance Comparison – Middle-ground</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b="1" dirty="0" smtClean="0"/>
              <a:t>Middle-ground</a:t>
            </a:r>
            <a:r>
              <a:rPr lang="en-US" altLang="zh-CN" sz="2400" dirty="0" smtClean="0"/>
              <a:t>: The AP can communicate </a:t>
            </a:r>
          </a:p>
          <a:p>
            <a:pPr>
              <a:buNone/>
            </a:pPr>
            <a:r>
              <a:rPr lang="en-US" altLang="zh-CN" sz="2400" dirty="0" smtClean="0"/>
              <a:t>	with the node directly while adding a </a:t>
            </a:r>
          </a:p>
          <a:p>
            <a:pPr>
              <a:buNone/>
            </a:pPr>
            <a:r>
              <a:rPr lang="en-US" altLang="zh-CN" sz="2400" dirty="0" smtClean="0"/>
              <a:t>	relayer will theoretically improve the </a:t>
            </a:r>
          </a:p>
          <a:p>
            <a:pPr>
              <a:buNone/>
            </a:pPr>
            <a:r>
              <a:rPr lang="en-US" altLang="zh-CN" sz="2400" dirty="0" smtClean="0"/>
              <a:t>	throughput</a:t>
            </a:r>
          </a:p>
          <a:p>
            <a:r>
              <a:rPr lang="en-US" altLang="zh-CN" sz="2400" dirty="0" smtClean="0"/>
              <a:t>L2Relay achieves noticeable </a:t>
            </a:r>
          </a:p>
          <a:p>
            <a:pPr>
              <a:buNone/>
            </a:pPr>
            <a:r>
              <a:rPr lang="en-US" altLang="zh-CN" sz="2400" dirty="0" smtClean="0"/>
              <a:t>	throughput gain than the </a:t>
            </a:r>
          </a:p>
          <a:p>
            <a:pPr>
              <a:buNone/>
            </a:pPr>
            <a:r>
              <a:rPr lang="en-US" altLang="zh-CN" sz="2400" dirty="0" smtClean="0"/>
              <a:t>	other two schemes</a:t>
            </a:r>
          </a:p>
          <a:p>
            <a:pPr lvl="1"/>
            <a:r>
              <a:rPr lang="en-US" altLang="zh-CN" sz="2200" dirty="0" smtClean="0"/>
              <a:t>The median gain is </a:t>
            </a:r>
            <a:r>
              <a:rPr lang="en-US" altLang="zh-CN" sz="2200" dirty="0" smtClean="0">
                <a:solidFill>
                  <a:schemeClr val="accent1"/>
                </a:solidFill>
              </a:rPr>
              <a:t>10%</a:t>
            </a:r>
            <a:r>
              <a:rPr lang="en-US" altLang="zh-CN" sz="2200" dirty="0" smtClean="0"/>
              <a:t> over</a:t>
            </a:r>
          </a:p>
          <a:p>
            <a:pPr lvl="1">
              <a:buNone/>
            </a:pPr>
            <a:r>
              <a:rPr lang="en-US" altLang="zh-CN" sz="2200" dirty="0"/>
              <a:t>	</a:t>
            </a:r>
            <a:r>
              <a:rPr lang="en-US" altLang="zh-CN" sz="2200" dirty="0" smtClean="0"/>
              <a:t>Baseline and </a:t>
            </a:r>
            <a:r>
              <a:rPr lang="en-US" altLang="zh-CN" sz="2200" dirty="0" smtClean="0">
                <a:solidFill>
                  <a:schemeClr val="accent1"/>
                </a:solidFill>
              </a:rPr>
              <a:t>45%</a:t>
            </a:r>
            <a:r>
              <a:rPr lang="en-US" altLang="zh-CN" sz="2200" dirty="0" smtClean="0"/>
              <a:t> over </a:t>
            </a:r>
            <a:r>
              <a:rPr lang="en-US" altLang="zh-CN" sz="2200" dirty="0" err="1" smtClean="0"/>
              <a:t>EmuRExt</a:t>
            </a:r>
            <a:endParaRPr lang="en-US" altLang="zh-CN" sz="2200" dirty="0" smtClean="0"/>
          </a:p>
          <a:p>
            <a:r>
              <a:rPr lang="en-US" altLang="zh-CN" sz="2400" dirty="0" smtClean="0"/>
              <a:t>The gain is achieved by more</a:t>
            </a:r>
            <a:r>
              <a:rPr lang="en-US" altLang="zh-CN" sz="2200" dirty="0" smtClean="0"/>
              <a:t> </a:t>
            </a:r>
          </a:p>
          <a:p>
            <a:pPr>
              <a:buNone/>
            </a:pPr>
            <a:r>
              <a:rPr lang="en-US" altLang="zh-CN" sz="2200" dirty="0" smtClean="0"/>
              <a:t>	</a:t>
            </a:r>
            <a:r>
              <a:rPr lang="en-US" altLang="zh-CN" sz="2400" dirty="0" smtClean="0"/>
              <a:t>efficient packet forwarding</a:t>
            </a:r>
            <a:endParaRPr lang="en-US" altLang="zh-CN" sz="2400" dirty="0"/>
          </a:p>
          <a:p>
            <a:pPr>
              <a:buNone/>
            </a:pPr>
            <a:endParaRPr lang="en-US" altLang="zh-CN" sz="1600" dirty="0" smtClean="0"/>
          </a:p>
        </p:txBody>
      </p:sp>
      <p:pic>
        <p:nvPicPr>
          <p:cNvPr id="4" name="图片 3" descr="3.png"/>
          <p:cNvPicPr>
            <a:picLocks noChangeAspect="1"/>
          </p:cNvPicPr>
          <p:nvPr/>
        </p:nvPicPr>
        <p:blipFill>
          <a:blip r:embed="rId3" cstate="print"/>
          <a:stretch>
            <a:fillRect/>
          </a:stretch>
        </p:blipFill>
        <p:spPr>
          <a:xfrm>
            <a:off x="5105400" y="2819400"/>
            <a:ext cx="3285272" cy="3352800"/>
          </a:xfrm>
          <a:prstGeom prst="rect">
            <a:avLst/>
          </a:prstGeom>
        </p:spPr>
      </p:pic>
      <p:pic>
        <p:nvPicPr>
          <p:cNvPr id="5" name="Picture 2" descr="C:\Users\zhenghao\AppData\Local\Microsoft\Windows\Temporary Internet Files\Content.IE5\QREC4X9B\MC900432567[1].png"/>
          <p:cNvPicPr>
            <a:picLocks noChangeAspect="1" noChangeArrowheads="1"/>
          </p:cNvPicPr>
          <p:nvPr/>
        </p:nvPicPr>
        <p:blipFill>
          <a:blip r:embed="rId4" cstate="print"/>
          <a:srcRect/>
          <a:stretch>
            <a:fillRect/>
          </a:stretch>
        </p:blipFill>
        <p:spPr bwMode="auto">
          <a:xfrm>
            <a:off x="5715000" y="1752600"/>
            <a:ext cx="914286" cy="914286"/>
          </a:xfrm>
          <a:prstGeom prst="rect">
            <a:avLst/>
          </a:prstGeom>
          <a:noFill/>
        </p:spPr>
      </p:pic>
      <p:pic>
        <p:nvPicPr>
          <p:cNvPr id="6" name="Picture 1053" descr="laptop"/>
          <p:cNvPicPr>
            <a:picLocks noChangeAspect="1" noChangeArrowheads="1"/>
          </p:cNvPicPr>
          <p:nvPr/>
        </p:nvPicPr>
        <p:blipFill>
          <a:blip r:embed="rId5" cstate="print">
            <a:lum/>
          </a:blip>
          <a:srcRect/>
          <a:stretch>
            <a:fillRect/>
          </a:stretch>
        </p:blipFill>
        <p:spPr bwMode="auto">
          <a:xfrm>
            <a:off x="7315200" y="1905000"/>
            <a:ext cx="567690" cy="548640"/>
          </a:xfrm>
          <a:prstGeom prst="rect">
            <a:avLst/>
          </a:prstGeom>
          <a:noFill/>
          <a:ln w="9525">
            <a:noFill/>
            <a:miter lim="800000"/>
            <a:headEnd/>
            <a:tailEnd/>
          </a:ln>
        </p:spPr>
      </p:pic>
      <p:grpSp>
        <p:nvGrpSpPr>
          <p:cNvPr id="7" name="Group 36"/>
          <p:cNvGrpSpPr>
            <a:grpSpLocks noChangeAspect="1"/>
          </p:cNvGrpSpPr>
          <p:nvPr/>
        </p:nvGrpSpPr>
        <p:grpSpPr>
          <a:xfrm>
            <a:off x="6797040" y="2514600"/>
            <a:ext cx="137160" cy="320040"/>
            <a:chOff x="4343400" y="4267200"/>
            <a:chExt cx="228600" cy="533400"/>
          </a:xfrm>
        </p:grpSpPr>
        <p:cxnSp>
          <p:nvCxnSpPr>
            <p:cNvPr id="8" name="Straight Connector 37"/>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ounded Rectangle 38"/>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40"/>
          <p:cNvCxnSpPr/>
          <p:nvPr/>
        </p:nvCxnSpPr>
        <p:spPr>
          <a:xfrm>
            <a:off x="6934200" y="2514600"/>
            <a:ext cx="0" cy="1188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79136" y="6172200"/>
            <a:ext cx="3202864" cy="276999"/>
          </a:xfrm>
          <a:prstGeom prst="rect">
            <a:avLst/>
          </a:prstGeom>
          <a:noFill/>
        </p:spPr>
        <p:txBody>
          <a:bodyPr wrap="none" rtlCol="0">
            <a:spAutoFit/>
          </a:bodyPr>
          <a:lstStyle/>
          <a:p>
            <a:r>
              <a:rPr lang="en-US" altLang="zh-CN" sz="1200" dirty="0" smtClean="0"/>
              <a:t>(a) CDF of throughput; (b) CDF of packet air time</a:t>
            </a:r>
            <a:endParaRPr lang="zh-CN"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heckerboard(across)">
                                      <p:cBhvr>
                                        <p:cTn id="30" dur="500"/>
                                        <p:tgtEl>
                                          <p:spTgt spid="3">
                                            <p:txEl>
                                              <p:pRg st="9" end="9"/>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Emulated Environments –Rate Selection of the AP</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sz="2600" i="1" dirty="0" smtClean="0"/>
              <a:t>Rate distance</a:t>
            </a:r>
            <a:r>
              <a:rPr lang="en-US" altLang="zh-CN" sz="2600" dirty="0" smtClean="0"/>
              <a:t>: the difference between AP’s rate and the optimal rate</a:t>
            </a:r>
          </a:p>
          <a:p>
            <a:endParaRPr lang="en-US" altLang="zh-CN" dirty="0" smtClean="0"/>
          </a:p>
          <a:p>
            <a:endParaRPr lang="en-US" altLang="zh-CN" dirty="0"/>
          </a:p>
          <a:p>
            <a:endParaRPr lang="en-US" altLang="zh-CN" dirty="0" smtClean="0"/>
          </a:p>
          <a:p>
            <a:pPr lvl="1">
              <a:buNone/>
            </a:pPr>
            <a:endParaRPr lang="en-US" altLang="zh-CN" dirty="0"/>
          </a:p>
          <a:p>
            <a:pPr lvl="1">
              <a:buNone/>
            </a:pPr>
            <a:endParaRPr lang="en-US" altLang="zh-CN" sz="2000" dirty="0" smtClean="0"/>
          </a:p>
          <a:p>
            <a:pPr lvl="1">
              <a:buNone/>
            </a:pPr>
            <a:endParaRPr lang="en-US" altLang="zh-CN" sz="2000" dirty="0"/>
          </a:p>
          <a:p>
            <a:pPr lvl="1">
              <a:buNone/>
            </a:pPr>
            <a:endParaRPr lang="en-US" altLang="zh-CN" sz="2000" dirty="0" smtClean="0"/>
          </a:p>
          <a:p>
            <a:pPr lvl="1">
              <a:buNone/>
            </a:pPr>
            <a:endParaRPr lang="en-US" altLang="zh-CN" sz="2000" dirty="0" smtClean="0"/>
          </a:p>
          <a:p>
            <a:r>
              <a:rPr lang="en-US" altLang="zh-CN" sz="2600" dirty="0" smtClean="0"/>
              <a:t>The AP uses the optimal rate or rates close to the optimal rate in the majority of the cases</a:t>
            </a:r>
            <a:endParaRPr lang="en-US" altLang="zh-CN" sz="2400" dirty="0" smtClean="0"/>
          </a:p>
        </p:txBody>
      </p:sp>
      <p:pic>
        <p:nvPicPr>
          <p:cNvPr id="5" name="图片 4" descr="4.png"/>
          <p:cNvPicPr>
            <a:picLocks noChangeAspect="1"/>
          </p:cNvPicPr>
          <p:nvPr/>
        </p:nvPicPr>
        <p:blipFill>
          <a:blip r:embed="rId3" cstate="print"/>
          <a:stretch>
            <a:fillRect/>
          </a:stretch>
        </p:blipFill>
        <p:spPr>
          <a:xfrm>
            <a:off x="1298448" y="2212848"/>
            <a:ext cx="4642338" cy="2743200"/>
          </a:xfrm>
          <a:prstGeom prst="rect">
            <a:avLst/>
          </a:prstGeom>
        </p:spPr>
      </p:pic>
      <p:sp>
        <p:nvSpPr>
          <p:cNvPr id="6" name="TextBox 5"/>
          <p:cNvSpPr txBox="1"/>
          <p:nvPr/>
        </p:nvSpPr>
        <p:spPr>
          <a:xfrm>
            <a:off x="2514600" y="4843046"/>
            <a:ext cx="2743200" cy="338554"/>
          </a:xfrm>
          <a:prstGeom prst="rect">
            <a:avLst/>
          </a:prstGeom>
          <a:noFill/>
        </p:spPr>
        <p:txBody>
          <a:bodyPr wrap="square" rtlCol="0">
            <a:spAutoFit/>
          </a:bodyPr>
          <a:lstStyle/>
          <a:p>
            <a:pPr algn="ctr"/>
            <a:r>
              <a:rPr lang="en-US" altLang="zh-CN" sz="1600" dirty="0" smtClean="0"/>
              <a:t>CDF of rate distance</a:t>
            </a:r>
            <a:endParaRPr lang="zh-CN" alt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checkerboard(across)">
                                      <p:cBhvr>
                                        <p:cTn id="1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Emulated Environments –Relayer Selection</a:t>
            </a:r>
            <a:endParaRPr lang="zh-CN" altLang="en-US" dirty="0"/>
          </a:p>
        </p:txBody>
      </p:sp>
      <p:sp>
        <p:nvSpPr>
          <p:cNvPr id="3" name="内容占位符 2"/>
          <p:cNvSpPr>
            <a:spLocks noGrp="1"/>
          </p:cNvSpPr>
          <p:nvPr>
            <p:ph idx="1"/>
          </p:nvPr>
        </p:nvSpPr>
        <p:spPr>
          <a:xfrm>
            <a:off x="457200" y="1600200"/>
            <a:ext cx="8229600" cy="4953000"/>
          </a:xfrm>
        </p:spPr>
        <p:txBody>
          <a:bodyPr>
            <a:normAutofit/>
          </a:bodyPr>
          <a:lstStyle/>
          <a:p>
            <a:r>
              <a:rPr lang="en-US" altLang="zh-CN" sz="2400" dirty="0" smtClean="0"/>
              <a:t>The AP is at the center, 3 relayers are randomly located</a:t>
            </a:r>
          </a:p>
          <a:p>
            <a:r>
              <a:rPr lang="en-US" altLang="zh-CN" sz="2400" dirty="0" smtClean="0"/>
              <a:t>Two types of experiments</a:t>
            </a:r>
          </a:p>
          <a:p>
            <a:pPr lvl="1"/>
            <a:r>
              <a:rPr lang="en-US" altLang="zh-CN" sz="1800" dirty="0" smtClean="0"/>
              <a:t>L2Relay: all 3 relayer are on</a:t>
            </a:r>
          </a:p>
          <a:p>
            <a:pPr lvl="1"/>
            <a:r>
              <a:rPr lang="en-US" altLang="zh-CN" sz="1800" dirty="0" smtClean="0"/>
              <a:t>Optimal: only the optimal </a:t>
            </a:r>
          </a:p>
          <a:p>
            <a:pPr lvl="1">
              <a:buNone/>
            </a:pPr>
            <a:r>
              <a:rPr lang="en-US" altLang="zh-CN" sz="1800" dirty="0" smtClean="0"/>
              <a:t>	relayer is on</a:t>
            </a:r>
          </a:p>
          <a:p>
            <a:endParaRPr lang="en-US" altLang="zh-CN" sz="2400" dirty="0" smtClean="0"/>
          </a:p>
          <a:p>
            <a:endParaRPr lang="en-US" altLang="zh-CN" sz="2400" dirty="0" smtClean="0"/>
          </a:p>
          <a:p>
            <a:endParaRPr lang="en-US" altLang="zh-CN" sz="2400" dirty="0" smtClean="0"/>
          </a:p>
          <a:p>
            <a:pPr>
              <a:buNone/>
            </a:pPr>
            <a:endParaRPr lang="en-US" altLang="zh-CN" sz="2400" dirty="0" smtClean="0"/>
          </a:p>
          <a:p>
            <a:r>
              <a:rPr lang="en-US" altLang="zh-CN" sz="2400" dirty="0" smtClean="0"/>
              <a:t>The throughput of L2Relay and Optimal are almost identical</a:t>
            </a:r>
          </a:p>
          <a:p>
            <a:pPr lvl="1"/>
            <a:r>
              <a:rPr lang="en-US" altLang="zh-CN" sz="2000" dirty="0" smtClean="0"/>
              <a:t>L2Relay is capable of converging to a good relayer in most cases</a:t>
            </a:r>
          </a:p>
        </p:txBody>
      </p:sp>
      <p:sp>
        <p:nvSpPr>
          <p:cNvPr id="5" name="TextBox 4"/>
          <p:cNvSpPr txBox="1"/>
          <p:nvPr/>
        </p:nvSpPr>
        <p:spPr>
          <a:xfrm>
            <a:off x="5029200" y="4873823"/>
            <a:ext cx="2743200" cy="338554"/>
          </a:xfrm>
          <a:prstGeom prst="rect">
            <a:avLst/>
          </a:prstGeom>
          <a:noFill/>
        </p:spPr>
        <p:txBody>
          <a:bodyPr wrap="square" rtlCol="0">
            <a:spAutoFit/>
          </a:bodyPr>
          <a:lstStyle/>
          <a:p>
            <a:pPr algn="ctr"/>
            <a:r>
              <a:rPr lang="en-US" altLang="zh-CN" sz="1600" dirty="0" smtClean="0"/>
              <a:t>Scatter plot of throughput</a:t>
            </a:r>
            <a:endParaRPr lang="zh-CN" altLang="en-US" sz="1600" dirty="0" smtClean="0"/>
          </a:p>
        </p:txBody>
      </p:sp>
      <p:pic>
        <p:nvPicPr>
          <p:cNvPr id="7" name="图片 6" descr="8.png"/>
          <p:cNvPicPr>
            <a:picLocks noChangeAspect="1"/>
          </p:cNvPicPr>
          <p:nvPr/>
        </p:nvPicPr>
        <p:blipFill>
          <a:blip r:embed="rId3" cstate="print"/>
          <a:stretch>
            <a:fillRect/>
          </a:stretch>
        </p:blipFill>
        <p:spPr>
          <a:xfrm>
            <a:off x="4191000" y="2206002"/>
            <a:ext cx="4020285" cy="2746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checkerboard(across)">
                                      <p:cBhvr>
                                        <p:cTn id="15" dur="500"/>
                                        <p:tgtEl>
                                          <p:spTgt spid="3">
                                            <p:txEl>
                                              <p:pRg st="9" end="9"/>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Emulated Environments –Relayer Selection</a:t>
            </a:r>
            <a:endParaRPr lang="zh-CN" altLang="en-US" dirty="0"/>
          </a:p>
        </p:txBody>
      </p:sp>
      <p:sp>
        <p:nvSpPr>
          <p:cNvPr id="3" name="内容占位符 2"/>
          <p:cNvSpPr>
            <a:spLocks noGrp="1"/>
          </p:cNvSpPr>
          <p:nvPr>
            <p:ph idx="1"/>
          </p:nvPr>
        </p:nvSpPr>
        <p:spPr>
          <a:xfrm>
            <a:off x="457200" y="1600200"/>
            <a:ext cx="8229600" cy="4953000"/>
          </a:xfrm>
        </p:spPr>
        <p:txBody>
          <a:bodyPr>
            <a:normAutofit fontScale="70000" lnSpcReduction="20000"/>
          </a:bodyPr>
          <a:lstStyle/>
          <a:p>
            <a:r>
              <a:rPr lang="en-US" altLang="zh-CN" sz="3400" i="1" dirty="0" smtClean="0"/>
              <a:t>Activation time</a:t>
            </a:r>
            <a:r>
              <a:rPr lang="en-US" altLang="zh-CN" sz="3400" dirty="0" smtClean="0"/>
              <a:t>: time since the optimal relayer is turned on to the time it becomes the relayer of the node</a:t>
            </a:r>
            <a:endParaRPr lang="en-US" altLang="zh-CN" dirty="0" smtClean="0"/>
          </a:p>
          <a:p>
            <a:endParaRPr lang="en-US" altLang="zh-CN" dirty="0" smtClean="0"/>
          </a:p>
          <a:p>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a:buNone/>
            </a:pPr>
            <a:r>
              <a:rPr lang="en-US" altLang="zh-CN" sz="2600" dirty="0" smtClean="0"/>
              <a:t>	</a:t>
            </a:r>
            <a:endParaRPr lang="en-US" altLang="zh-CN" sz="2600" dirty="0"/>
          </a:p>
          <a:p>
            <a:r>
              <a:rPr lang="en-US" altLang="zh-CN" sz="3400" dirty="0" smtClean="0"/>
              <a:t>The activation time of optimal relayer is reasonably fast with a median of around 4 seconds</a:t>
            </a:r>
          </a:p>
        </p:txBody>
      </p:sp>
      <p:sp>
        <p:nvSpPr>
          <p:cNvPr id="5" name="TextBox 4"/>
          <p:cNvSpPr txBox="1"/>
          <p:nvPr/>
        </p:nvSpPr>
        <p:spPr>
          <a:xfrm>
            <a:off x="2286000" y="4953000"/>
            <a:ext cx="3886200" cy="338554"/>
          </a:xfrm>
          <a:prstGeom prst="rect">
            <a:avLst/>
          </a:prstGeom>
          <a:noFill/>
        </p:spPr>
        <p:txBody>
          <a:bodyPr wrap="square" rtlCol="0">
            <a:spAutoFit/>
          </a:bodyPr>
          <a:lstStyle/>
          <a:p>
            <a:pPr algn="ctr"/>
            <a:r>
              <a:rPr lang="en-US" altLang="zh-CN" sz="1600" dirty="0" smtClean="0"/>
              <a:t>CDF of activation time of optimal relayer</a:t>
            </a:r>
            <a:endParaRPr lang="zh-CN" altLang="en-US" sz="1600" dirty="0" smtClean="0"/>
          </a:p>
        </p:txBody>
      </p:sp>
      <p:pic>
        <p:nvPicPr>
          <p:cNvPr id="6" name="图片 5" descr="9.png"/>
          <p:cNvPicPr>
            <a:picLocks noChangeAspect="1"/>
          </p:cNvPicPr>
          <p:nvPr/>
        </p:nvPicPr>
        <p:blipFill>
          <a:blip r:embed="rId3" cstate="print"/>
          <a:stretch>
            <a:fillRect/>
          </a:stretch>
        </p:blipFill>
        <p:spPr>
          <a:xfrm>
            <a:off x="1828800" y="2285999"/>
            <a:ext cx="4367464"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Problem</a:t>
            </a:r>
            <a:endParaRPr lang="en-US" dirty="0"/>
          </a:p>
        </p:txBody>
      </p:sp>
      <p:sp>
        <p:nvSpPr>
          <p:cNvPr id="3" name="Content Placeholder 2"/>
          <p:cNvSpPr>
            <a:spLocks noGrp="1"/>
          </p:cNvSpPr>
          <p:nvPr>
            <p:ph idx="1"/>
          </p:nvPr>
        </p:nvSpPr>
        <p:spPr>
          <a:xfrm>
            <a:off x="1143000" y="1612900"/>
            <a:ext cx="3124200" cy="4525963"/>
          </a:xfrm>
        </p:spPr>
        <p:txBody>
          <a:bodyPr/>
          <a:lstStyle/>
          <a:p>
            <a:r>
              <a:rPr lang="en-US" dirty="0" smtClean="0"/>
              <a:t>One major problem with Wi-Fi:</a:t>
            </a:r>
          </a:p>
          <a:p>
            <a:pPr lvl="1"/>
            <a:r>
              <a:rPr lang="en-US" dirty="0" smtClean="0"/>
              <a:t>Range</a:t>
            </a:r>
            <a:endParaRPr lang="en-US" dirty="0"/>
          </a:p>
        </p:txBody>
      </p:sp>
      <p:pic>
        <p:nvPicPr>
          <p:cNvPr id="16386" name="Picture 2" descr="C:\Users\zhenghao\AppData\Local\Microsoft\Windows\Temporary Internet Files\Content.IE5\358KPVJJ\MC900187485[1].wmf"/>
          <p:cNvPicPr>
            <a:picLocks noChangeAspect="1" noChangeArrowheads="1"/>
          </p:cNvPicPr>
          <p:nvPr/>
        </p:nvPicPr>
        <p:blipFill>
          <a:blip r:embed="rId2" cstate="print"/>
          <a:srcRect/>
          <a:stretch>
            <a:fillRect/>
          </a:stretch>
        </p:blipFill>
        <p:spPr bwMode="auto">
          <a:xfrm>
            <a:off x="5029200" y="1905000"/>
            <a:ext cx="3277621" cy="3200400"/>
          </a:xfrm>
          <a:prstGeom prst="rect">
            <a:avLst/>
          </a:prstGeom>
          <a:noFill/>
        </p:spPr>
      </p:pic>
      <p:pic>
        <p:nvPicPr>
          <p:cNvPr id="5"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5334000" y="4419600"/>
            <a:ext cx="914400" cy="914400"/>
          </a:xfrm>
          <a:prstGeom prst="rect">
            <a:avLst/>
          </a:prstGeom>
          <a:noFill/>
        </p:spPr>
      </p:pic>
      <p:pic>
        <p:nvPicPr>
          <p:cNvPr id="16392" name="Picture 8" descr="https://encrypted-tbn1.gstatic.com/images?q=tbn:ANd9GcRB8xUVSY89BtoU1NLORsgb74SoDlVV4jt01nIq6hThOoU32CIDEA"/>
          <p:cNvPicPr>
            <a:picLocks noChangeAspect="1" noChangeArrowheads="1"/>
          </p:cNvPicPr>
          <p:nvPr/>
        </p:nvPicPr>
        <p:blipFill>
          <a:blip r:embed="rId4" cstate="print"/>
          <a:srcRect/>
          <a:stretch>
            <a:fillRect/>
          </a:stretch>
        </p:blipFill>
        <p:spPr bwMode="auto">
          <a:xfrm>
            <a:off x="8144714" y="2971800"/>
            <a:ext cx="618286" cy="457200"/>
          </a:xfrm>
          <a:prstGeom prst="rect">
            <a:avLst/>
          </a:prstGeom>
          <a:noFill/>
        </p:spPr>
      </p:pic>
      <p:pic>
        <p:nvPicPr>
          <p:cNvPr id="16394" name="Picture 10" descr="https://encrypted-tbn1.gstatic.com/images?q=tbn:ANd9GcTtLjYK_mTAOB5UBXD2xApqRVRLvt6lW1gQNqbFPk6-K3CaagbP"/>
          <p:cNvPicPr>
            <a:picLocks noChangeAspect="1" noChangeArrowheads="1"/>
          </p:cNvPicPr>
          <p:nvPr/>
        </p:nvPicPr>
        <p:blipFill>
          <a:blip r:embed="rId5" cstate="print"/>
          <a:srcRect/>
          <a:stretch>
            <a:fillRect/>
          </a:stretch>
        </p:blipFill>
        <p:spPr bwMode="auto">
          <a:xfrm>
            <a:off x="8153400" y="4495800"/>
            <a:ext cx="542925" cy="542925"/>
          </a:xfrm>
          <a:prstGeom prst="rect">
            <a:avLst/>
          </a:prstGeom>
          <a:noFill/>
        </p:spPr>
      </p:pic>
    </p:spTree>
    <p:extLst>
      <p:ext uri="{BB962C8B-B14F-4D97-AF65-F5344CB8AC3E}">
        <p14:creationId xmlns:p14="http://schemas.microsoft.com/office/powerpoint/2010/main" val="14439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Effect transition="in" filter="wipe(down)">
                                      <p:cBhvr>
                                        <p:cTn id="13" dur="500"/>
                                        <p:tgtEl>
                                          <p:spTgt spid="1639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down)">
                                      <p:cBhvr>
                                        <p:cTn id="18"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Evaluation in Real-world Environments – Experiment Setup</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Compared head-to-head with the a </a:t>
            </a:r>
            <a:r>
              <a:rPr lang="en-US" altLang="zh-CN" sz="2400" smtClean="0"/>
              <a:t>Netgear extender </a:t>
            </a:r>
            <a:r>
              <a:rPr lang="en-US" altLang="zh-CN" sz="2400" dirty="0" smtClean="0"/>
              <a:t>(WN3000RP)</a:t>
            </a:r>
          </a:p>
          <a:p>
            <a:r>
              <a:rPr lang="en-US" altLang="zh-CN" sz="2400" dirty="0" smtClean="0"/>
              <a:t>A total of 15 network topologies are experimented</a:t>
            </a:r>
          </a:p>
          <a:p>
            <a:endParaRPr lang="en-US" altLang="zh-CN" sz="2400" dirty="0" smtClean="0"/>
          </a:p>
        </p:txBody>
      </p:sp>
      <p:pic>
        <p:nvPicPr>
          <p:cNvPr id="4"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3429000" y="3429000"/>
            <a:ext cx="1081087" cy="1081087"/>
          </a:xfrm>
          <a:prstGeom prst="rect">
            <a:avLst/>
          </a:prstGeom>
          <a:noFill/>
        </p:spPr>
      </p:pic>
      <p:pic>
        <p:nvPicPr>
          <p:cNvPr id="5" name="Picture 1053" descr="laptop"/>
          <p:cNvPicPr>
            <a:picLocks noChangeAspect="1" noChangeArrowheads="1"/>
          </p:cNvPicPr>
          <p:nvPr/>
        </p:nvPicPr>
        <p:blipFill>
          <a:blip r:embed="rId4" cstate="print"/>
          <a:srcRect/>
          <a:stretch>
            <a:fillRect/>
          </a:stretch>
        </p:blipFill>
        <p:spPr bwMode="auto">
          <a:xfrm>
            <a:off x="1371600" y="2743200"/>
            <a:ext cx="712787" cy="688975"/>
          </a:xfrm>
          <a:prstGeom prst="rect">
            <a:avLst/>
          </a:prstGeom>
          <a:noFill/>
          <a:ln w="9525">
            <a:noFill/>
            <a:miter lim="800000"/>
            <a:headEnd/>
            <a:tailEnd/>
          </a:ln>
        </p:spPr>
      </p:pic>
      <p:pic>
        <p:nvPicPr>
          <p:cNvPr id="6" name="Picture 1053" descr="laptop"/>
          <p:cNvPicPr>
            <a:picLocks noChangeAspect="1" noChangeArrowheads="1"/>
          </p:cNvPicPr>
          <p:nvPr/>
        </p:nvPicPr>
        <p:blipFill>
          <a:blip r:embed="rId4" cstate="print"/>
          <a:srcRect/>
          <a:stretch>
            <a:fillRect/>
          </a:stretch>
        </p:blipFill>
        <p:spPr bwMode="auto">
          <a:xfrm>
            <a:off x="6553200" y="5410200"/>
            <a:ext cx="712787" cy="688975"/>
          </a:xfrm>
          <a:prstGeom prst="rect">
            <a:avLst/>
          </a:prstGeom>
          <a:noFill/>
          <a:ln w="9525">
            <a:noFill/>
            <a:miter lim="800000"/>
            <a:headEnd/>
            <a:tailEnd/>
          </a:ln>
        </p:spPr>
      </p:pic>
      <p:pic>
        <p:nvPicPr>
          <p:cNvPr id="7" name="Picture 1053" descr="laptop"/>
          <p:cNvPicPr>
            <a:picLocks noChangeAspect="1" noChangeArrowheads="1"/>
          </p:cNvPicPr>
          <p:nvPr/>
        </p:nvPicPr>
        <p:blipFill>
          <a:blip r:embed="rId4" cstate="print"/>
          <a:srcRect/>
          <a:stretch>
            <a:fillRect/>
          </a:stretch>
        </p:blipFill>
        <p:spPr bwMode="auto">
          <a:xfrm>
            <a:off x="4876800" y="3352800"/>
            <a:ext cx="712787" cy="688975"/>
          </a:xfrm>
          <a:prstGeom prst="rect">
            <a:avLst/>
          </a:prstGeom>
          <a:noFill/>
          <a:ln w="9525">
            <a:noFill/>
            <a:miter lim="800000"/>
            <a:headEnd/>
            <a:tailEnd/>
          </a:ln>
        </p:spPr>
      </p:pic>
      <p:pic>
        <p:nvPicPr>
          <p:cNvPr id="8" name="Picture 1053" descr="laptop"/>
          <p:cNvPicPr>
            <a:picLocks noChangeAspect="1" noChangeArrowheads="1"/>
          </p:cNvPicPr>
          <p:nvPr/>
        </p:nvPicPr>
        <p:blipFill>
          <a:blip r:embed="rId4" cstate="print"/>
          <a:srcRect/>
          <a:stretch>
            <a:fillRect/>
          </a:stretch>
        </p:blipFill>
        <p:spPr bwMode="auto">
          <a:xfrm>
            <a:off x="2895600" y="4267200"/>
            <a:ext cx="712787" cy="688975"/>
          </a:xfrm>
          <a:prstGeom prst="rect">
            <a:avLst/>
          </a:prstGeom>
          <a:noFill/>
          <a:ln w="9525">
            <a:noFill/>
            <a:miter lim="800000"/>
            <a:headEnd/>
            <a:tailEnd/>
          </a:ln>
        </p:spPr>
      </p:pic>
      <p:pic>
        <p:nvPicPr>
          <p:cNvPr id="9" name="Picture 8" descr="https://encrypted-tbn0.gstatic.com/images?q=tbn:ANd9GcSFF2yDlnrv9zG352vPg2vFrjG6H1ebvGePVclqSt2chYs9jnbt"/>
          <p:cNvPicPr>
            <a:picLocks noChangeAspect="1" noChangeArrowheads="1"/>
          </p:cNvPicPr>
          <p:nvPr/>
        </p:nvPicPr>
        <p:blipFill>
          <a:blip r:embed="rId5" cstate="print"/>
          <a:srcRect/>
          <a:stretch>
            <a:fillRect/>
          </a:stretch>
        </p:blipFill>
        <p:spPr bwMode="auto">
          <a:xfrm>
            <a:off x="3581400" y="5562600"/>
            <a:ext cx="533400" cy="533400"/>
          </a:xfrm>
          <a:prstGeom prst="rect">
            <a:avLst/>
          </a:prstGeom>
          <a:noFill/>
        </p:spPr>
      </p:pic>
      <p:grpSp>
        <p:nvGrpSpPr>
          <p:cNvPr id="10" name="Group 8"/>
          <p:cNvGrpSpPr/>
          <p:nvPr/>
        </p:nvGrpSpPr>
        <p:grpSpPr>
          <a:xfrm>
            <a:off x="5562600" y="4495800"/>
            <a:ext cx="228600" cy="533400"/>
            <a:chOff x="4343400" y="4267200"/>
            <a:chExt cx="228600" cy="533400"/>
          </a:xfrm>
        </p:grpSpPr>
        <p:cxnSp>
          <p:nvCxnSpPr>
            <p:cNvPr id="11"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
          <p:cNvGrpSpPr/>
          <p:nvPr/>
        </p:nvGrpSpPr>
        <p:grpSpPr>
          <a:xfrm>
            <a:off x="4114800" y="5562600"/>
            <a:ext cx="228600" cy="533400"/>
            <a:chOff x="4343400" y="4267200"/>
            <a:chExt cx="228600" cy="533400"/>
          </a:xfrm>
        </p:grpSpPr>
        <p:cxnSp>
          <p:nvCxnSpPr>
            <p:cNvPr id="14"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8"/>
          <p:cNvGrpSpPr/>
          <p:nvPr/>
        </p:nvGrpSpPr>
        <p:grpSpPr>
          <a:xfrm>
            <a:off x="2590800" y="3200400"/>
            <a:ext cx="228600" cy="533400"/>
            <a:chOff x="4343400" y="4267200"/>
            <a:chExt cx="228600" cy="533400"/>
          </a:xfrm>
        </p:grpSpPr>
        <p:cxnSp>
          <p:nvCxnSpPr>
            <p:cNvPr id="17" name="Straight Connector 9"/>
            <p:cNvCxnSpPr/>
            <p:nvPr/>
          </p:nvCxnSpPr>
          <p:spPr>
            <a:xfrm>
              <a:off x="4343400" y="42672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10"/>
            <p:cNvSpPr/>
            <p:nvPr/>
          </p:nvSpPr>
          <p:spPr>
            <a:xfrm>
              <a:off x="4343400" y="4419600"/>
              <a:ext cx="228600" cy="381000"/>
            </a:xfrm>
            <a:prstGeom prst="round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2"/>
          <p:cNvCxnSpPr/>
          <p:nvPr/>
        </p:nvCxnSpPr>
        <p:spPr>
          <a:xfrm>
            <a:off x="5791200" y="44958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2"/>
          <p:cNvCxnSpPr/>
          <p:nvPr/>
        </p:nvCxnSpPr>
        <p:spPr>
          <a:xfrm>
            <a:off x="4343400" y="55626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12"/>
          <p:cNvCxnSpPr/>
          <p:nvPr/>
        </p:nvCxnSpPr>
        <p:spPr>
          <a:xfrm>
            <a:off x="2819400" y="3200400"/>
            <a:ext cx="0" cy="2286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Group 12"/>
          <p:cNvGrpSpPr/>
          <p:nvPr/>
        </p:nvGrpSpPr>
        <p:grpSpPr>
          <a:xfrm rot="5582228">
            <a:off x="4059824" y="3727816"/>
            <a:ext cx="822960" cy="822960"/>
            <a:chOff x="2120487" y="2298552"/>
            <a:chExt cx="822960" cy="822960"/>
          </a:xfrm>
          <a:scene3d>
            <a:camera prst="orthographicFront">
              <a:rot lat="0" lon="0" rev="2400000"/>
            </a:camera>
            <a:lightRig rig="threePt" dir="t"/>
          </a:scene3d>
        </p:grpSpPr>
        <p:sp>
          <p:nvSpPr>
            <p:cNvPr id="25" name="Arc 13"/>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26" name="Arc 14"/>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27" name="Arc 15"/>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32" name="Group 12"/>
          <p:cNvGrpSpPr/>
          <p:nvPr/>
        </p:nvGrpSpPr>
        <p:grpSpPr>
          <a:xfrm rot="5582228">
            <a:off x="2840624" y="3069224"/>
            <a:ext cx="822960" cy="822960"/>
            <a:chOff x="2120487" y="2298552"/>
            <a:chExt cx="822960" cy="822960"/>
          </a:xfrm>
          <a:scene3d>
            <a:camera prst="orthographicFront">
              <a:rot lat="0" lon="0" rev="11700001"/>
            </a:camera>
            <a:lightRig rig="threePt" dir="t"/>
          </a:scene3d>
        </p:grpSpPr>
        <p:sp>
          <p:nvSpPr>
            <p:cNvPr id="33" name="Arc 13"/>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34" name="Arc 14"/>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35" name="Arc 15"/>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par>
                                <p:cTn id="50" presetID="22" presetClass="entr" presetSubtype="2"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Evaluation in Real-world Environments – Performance Comparison</a:t>
            </a:r>
            <a:endParaRPr lang="zh-CN" altLang="en-US" dirty="0"/>
          </a:p>
        </p:txBody>
      </p:sp>
      <p:sp>
        <p:nvSpPr>
          <p:cNvPr id="6" name="内容占位符 5"/>
          <p:cNvSpPr>
            <a:spLocks noGrp="1"/>
          </p:cNvSpPr>
          <p:nvPr>
            <p:ph idx="1"/>
          </p:nvPr>
        </p:nvSpPr>
        <p:spPr/>
        <p:txBody>
          <a:bodyPr>
            <a:normAutofit fontScale="55000" lnSpcReduction="20000"/>
          </a:bodyPr>
          <a:lstStyle/>
          <a:p>
            <a:r>
              <a:rPr lang="en-US" altLang="zh-CN" sz="4400" b="1" dirty="0" smtClean="0"/>
              <a:t>One-to-one</a:t>
            </a:r>
            <a:r>
              <a:rPr lang="en-US" altLang="zh-CN" sz="4400" dirty="0" smtClean="0"/>
              <a:t>: the AP transmits to </a:t>
            </a:r>
          </a:p>
          <a:p>
            <a:pPr>
              <a:buNone/>
            </a:pPr>
            <a:r>
              <a:rPr lang="en-US" altLang="zh-CN" sz="4400" dirty="0" smtClean="0"/>
              <a:t>	one node</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pPr>
              <a:buNone/>
            </a:pPr>
            <a:endParaRPr lang="en-US" altLang="zh-CN" dirty="0"/>
          </a:p>
          <a:p>
            <a:endParaRPr lang="en-US" altLang="zh-CN" sz="2600" dirty="0" smtClean="0"/>
          </a:p>
          <a:p>
            <a:endParaRPr lang="en-US" altLang="zh-CN" sz="2600" dirty="0" smtClean="0"/>
          </a:p>
          <a:p>
            <a:endParaRPr lang="en-US" altLang="zh-CN" sz="2600" dirty="0" smtClean="0"/>
          </a:p>
          <a:p>
            <a:r>
              <a:rPr lang="en-US" altLang="zh-CN" sz="4400" dirty="0" smtClean="0"/>
              <a:t>L2Relay achieves higher throughput than both Baseline and Netgear in most cases</a:t>
            </a:r>
          </a:p>
          <a:p>
            <a:pPr lvl="1"/>
            <a:r>
              <a:rPr lang="en-US" altLang="zh-CN" sz="3600" dirty="0" smtClean="0"/>
              <a:t>L2Relay is effective in real-world environments</a:t>
            </a:r>
          </a:p>
        </p:txBody>
      </p:sp>
      <p:pic>
        <p:nvPicPr>
          <p:cNvPr id="9" name="图片 8" descr="6.png"/>
          <p:cNvPicPr>
            <a:picLocks noChangeAspect="1"/>
          </p:cNvPicPr>
          <p:nvPr/>
        </p:nvPicPr>
        <p:blipFill>
          <a:blip r:embed="rId3" cstate="print"/>
          <a:stretch>
            <a:fillRect/>
          </a:stretch>
        </p:blipFill>
        <p:spPr>
          <a:xfrm>
            <a:off x="1260143" y="2286000"/>
            <a:ext cx="3616657" cy="2286000"/>
          </a:xfrm>
          <a:prstGeom prst="rect">
            <a:avLst/>
          </a:prstGeom>
        </p:spPr>
      </p:pic>
      <p:pic>
        <p:nvPicPr>
          <p:cNvPr id="11" name="图片 10" descr="10.png"/>
          <p:cNvPicPr>
            <a:picLocks noChangeAspect="1"/>
          </p:cNvPicPr>
          <p:nvPr/>
        </p:nvPicPr>
        <p:blipFill>
          <a:blip r:embed="rId4" cstate="print"/>
          <a:stretch>
            <a:fillRect/>
          </a:stretch>
        </p:blipFill>
        <p:spPr>
          <a:xfrm>
            <a:off x="5486400" y="1524000"/>
            <a:ext cx="2819400" cy="1837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2" end="12"/>
                                            </p:txEl>
                                          </p:spTgt>
                                        </p:tgtEl>
                                        <p:attrNameLst>
                                          <p:attrName>style.visibility</p:attrName>
                                        </p:attrNameLst>
                                      </p:cBhvr>
                                      <p:to>
                                        <p:strVal val="visible"/>
                                      </p:to>
                                    </p:set>
                                    <p:animEffect transition="in" filter="checkerboard(across)">
                                      <p:cBhvr>
                                        <p:cTn id="10" dur="500"/>
                                        <p:tgtEl>
                                          <p:spTgt spid="6">
                                            <p:txEl>
                                              <p:pRg st="12" end="1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13" end="13"/>
                                            </p:txEl>
                                          </p:spTgt>
                                        </p:tgtEl>
                                        <p:attrNameLst>
                                          <p:attrName>style.visibility</p:attrName>
                                        </p:attrNameLst>
                                      </p:cBhvr>
                                      <p:to>
                                        <p:strVal val="visible"/>
                                      </p:to>
                                    </p:set>
                                    <p:animEffect transition="in" filter="checkerboard(across)">
                                      <p:cBhvr>
                                        <p:cTn id="1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en-US" altLang="zh-CN" dirty="0" smtClean="0"/>
              <a:t>Evaluation in Real-world Environments – Performance Comparison</a:t>
            </a:r>
            <a:endParaRPr lang="zh-CN" altLang="en-US" dirty="0"/>
          </a:p>
        </p:txBody>
      </p:sp>
      <p:sp>
        <p:nvSpPr>
          <p:cNvPr id="6" name="内容占位符 5"/>
          <p:cNvSpPr>
            <a:spLocks noGrp="1"/>
          </p:cNvSpPr>
          <p:nvPr>
            <p:ph idx="1"/>
          </p:nvPr>
        </p:nvSpPr>
        <p:spPr>
          <a:xfrm>
            <a:off x="457200" y="1600200"/>
            <a:ext cx="8229600" cy="4754880"/>
          </a:xfrm>
        </p:spPr>
        <p:txBody>
          <a:bodyPr bIns="0">
            <a:normAutofit fontScale="92500" lnSpcReduction="10000"/>
          </a:bodyPr>
          <a:lstStyle/>
          <a:p>
            <a:r>
              <a:rPr lang="en-US" altLang="zh-CN" sz="2400" b="1" dirty="0" smtClean="0"/>
              <a:t>One-to-many</a:t>
            </a:r>
            <a:r>
              <a:rPr lang="en-US" altLang="zh-CN" sz="2400" dirty="0" smtClean="0"/>
              <a:t>: the AP transmits to </a:t>
            </a:r>
          </a:p>
          <a:p>
            <a:pPr>
              <a:buNone/>
            </a:pPr>
            <a:r>
              <a:rPr lang="en-US" altLang="zh-CN" sz="2400" dirty="0" smtClean="0"/>
              <a:t>	all 4 </a:t>
            </a:r>
            <a:r>
              <a:rPr lang="en-US" altLang="zh-CN" sz="2800" dirty="0" smtClean="0"/>
              <a:t>nodes</a:t>
            </a:r>
          </a:p>
          <a:p>
            <a:endParaRPr lang="en-US" altLang="zh-CN" dirty="0"/>
          </a:p>
          <a:p>
            <a:endParaRPr lang="en-US" altLang="zh-CN" dirty="0" smtClean="0"/>
          </a:p>
          <a:p>
            <a:endParaRPr lang="en-US" altLang="zh-CN" dirty="0"/>
          </a:p>
          <a:p>
            <a:pPr>
              <a:buNone/>
            </a:pPr>
            <a:endParaRPr lang="en-US" altLang="zh-CN" sz="2600" dirty="0" smtClean="0"/>
          </a:p>
          <a:p>
            <a:endParaRPr lang="en-US" altLang="zh-CN" sz="2400" dirty="0" smtClean="0"/>
          </a:p>
          <a:p>
            <a:r>
              <a:rPr lang="en-US" altLang="zh-CN" sz="2400" dirty="0" smtClean="0"/>
              <a:t>L2Relay outperforms both Baseline and Netgear in most cases</a:t>
            </a:r>
          </a:p>
          <a:p>
            <a:pPr lvl="1"/>
            <a:r>
              <a:rPr lang="en-US" altLang="zh-CN" sz="2000" dirty="0" smtClean="0"/>
              <a:t>L2Relay is capable of supporting multiple nodes effectively</a:t>
            </a:r>
          </a:p>
          <a:p>
            <a:r>
              <a:rPr lang="en-US" altLang="zh-CN" sz="2400" dirty="0" smtClean="0"/>
              <a:t>Gain over Netgear is smaller because of fate sharing</a:t>
            </a:r>
          </a:p>
          <a:p>
            <a:pPr lvl="1"/>
            <a:r>
              <a:rPr lang="en-US" altLang="zh-CN" sz="2000" dirty="0" smtClean="0"/>
              <a:t>A slow node drags down the performance of all other nodes</a:t>
            </a:r>
          </a:p>
          <a:p>
            <a:pPr marL="342900" lvl="1" indent="-342900">
              <a:buNone/>
            </a:pPr>
            <a:r>
              <a:rPr lang="en-US" altLang="zh-CN" sz="1900" dirty="0" smtClean="0"/>
              <a:t>	</a:t>
            </a:r>
          </a:p>
          <a:p>
            <a:pPr>
              <a:buNone/>
            </a:pPr>
            <a:endParaRPr lang="en-US" altLang="zh-CN" sz="2400" dirty="0" smtClean="0"/>
          </a:p>
        </p:txBody>
      </p:sp>
      <p:pic>
        <p:nvPicPr>
          <p:cNvPr id="7" name="图片 6" descr="7.png"/>
          <p:cNvPicPr>
            <a:picLocks noChangeAspect="1"/>
          </p:cNvPicPr>
          <p:nvPr/>
        </p:nvPicPr>
        <p:blipFill>
          <a:blip r:embed="rId3" cstate="print"/>
          <a:stretch>
            <a:fillRect/>
          </a:stretch>
        </p:blipFill>
        <p:spPr>
          <a:xfrm>
            <a:off x="1371600" y="2346960"/>
            <a:ext cx="3340469" cy="2148840"/>
          </a:xfrm>
          <a:prstGeom prst="rect">
            <a:avLst/>
          </a:prstGeom>
        </p:spPr>
      </p:pic>
      <p:pic>
        <p:nvPicPr>
          <p:cNvPr id="8" name="图片 7" descr="11.png"/>
          <p:cNvPicPr>
            <a:picLocks noChangeAspect="1"/>
          </p:cNvPicPr>
          <p:nvPr/>
        </p:nvPicPr>
        <p:blipFill>
          <a:blip r:embed="rId4" cstate="print"/>
          <a:stretch>
            <a:fillRect/>
          </a:stretch>
        </p:blipFill>
        <p:spPr>
          <a:xfrm>
            <a:off x="5486402" y="1678537"/>
            <a:ext cx="2607833" cy="1750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checkerboard(across)">
                                      <p:cBhvr>
                                        <p:cTn id="10" dur="500"/>
                                        <p:tgtEl>
                                          <p:spTgt spid="6">
                                            <p:txEl>
                                              <p:pRg st="7" end="7"/>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checkerboard(across)">
                                      <p:cBhvr>
                                        <p:cTn id="13" dur="500"/>
                                        <p:tgtEl>
                                          <p:spTgt spid="6">
                                            <p:txEl>
                                              <p:pRg st="8" end="8"/>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checkerboard(across)">
                                      <p:cBhvr>
                                        <p:cTn id="16" dur="500"/>
                                        <p:tgtEl>
                                          <p:spTgt spid="6">
                                            <p:txEl>
                                              <p:pRg st="9" end="9"/>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1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6000" dirty="0" smtClean="0"/>
              <a:t>Thank you!</a:t>
            </a:r>
            <a:endParaRPr lang="zh-CN" alt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https://encrypted-tbn1.gstatic.com/images?q=tbn:ANd9GcRB8xUVSY89BtoU1NLORsgb74SoDlVV4jt01nIq6hThOoU32CIDEA"/>
          <p:cNvPicPr>
            <a:picLocks noChangeAspect="1" noChangeArrowheads="1"/>
          </p:cNvPicPr>
          <p:nvPr/>
        </p:nvPicPr>
        <p:blipFill>
          <a:blip r:embed="rId2" cstate="print"/>
          <a:srcRect/>
          <a:stretch>
            <a:fillRect/>
          </a:stretch>
        </p:blipFill>
        <p:spPr bwMode="auto">
          <a:xfrm>
            <a:off x="8144714" y="2971800"/>
            <a:ext cx="618286" cy="457200"/>
          </a:xfrm>
          <a:prstGeom prst="rect">
            <a:avLst/>
          </a:prstGeom>
          <a:noFill/>
        </p:spPr>
      </p:pic>
      <p:sp>
        <p:nvSpPr>
          <p:cNvPr id="2" name="Title 1"/>
          <p:cNvSpPr>
            <a:spLocks noGrp="1"/>
          </p:cNvSpPr>
          <p:nvPr>
            <p:ph type="title"/>
          </p:nvPr>
        </p:nvSpPr>
        <p:spPr/>
        <p:txBody>
          <a:bodyPr/>
          <a:lstStyle/>
          <a:p>
            <a:r>
              <a:rPr lang="en-US" dirty="0" smtClean="0"/>
              <a:t>Range Extender</a:t>
            </a:r>
            <a:endParaRPr lang="en-US" dirty="0"/>
          </a:p>
        </p:txBody>
      </p:sp>
      <p:sp>
        <p:nvSpPr>
          <p:cNvPr id="3" name="Content Placeholder 2"/>
          <p:cNvSpPr>
            <a:spLocks noGrp="1"/>
          </p:cNvSpPr>
          <p:nvPr>
            <p:ph idx="1"/>
          </p:nvPr>
        </p:nvSpPr>
        <p:spPr>
          <a:xfrm>
            <a:off x="1143000" y="1600200"/>
            <a:ext cx="3276600" cy="4525963"/>
          </a:xfrm>
        </p:spPr>
        <p:txBody>
          <a:bodyPr/>
          <a:lstStyle/>
          <a:p>
            <a:r>
              <a:rPr lang="en-US" dirty="0" smtClean="0"/>
              <a:t>Solution: Add a range extender</a:t>
            </a:r>
            <a:endParaRPr lang="en-US" dirty="0"/>
          </a:p>
        </p:txBody>
      </p:sp>
      <p:sp>
        <p:nvSpPr>
          <p:cNvPr id="17410" name="AutoShape 2" descr="data:image/jpeg;base64,/9j/4AAQSkZJRgABAQAAAQABAAD/4QBgRXhpZgAASUkqAAgAAAACADEBAgAHAAAAJgAAAGmHBAABAAAALgAAAAAAAABQaWNhc2EAAAMAAJAHAAQAAAAwMjIwAqAEAAEAAABWAAAAA6AEAAEAAABWAAAAAAAAAP/bAIQAAwICCAgKCAkICAgICAgICAgICggICAoICAgICAgICAgICAgICAgKCAgICAgICggIBwgJCQoICAsNCggMCAgJCAEDBAQGBQYIBgYHCAcHCA4NCAgICAgICAgICAgNCAgICAgICAgICAgICAgICAgICAgICAgICAgICAgICAgICAgI/8AAEQgAVgBWAwERAAIRAQMRAf/EAB0AAAAHAQEBAAAAAAAAAAAAAAABAwQFBgcCCAn/xAA+EAABAwICBAoIAgsAAAAAAAABAAIDBBEhMQUGElETMkFhcXKRscHwByIjM3OBobIUohUlQlJigoOzwtHS/8QAGAEAAwEBAAAAAAAAAAAAAAAAAAECAwT/xAAcEQEBAAMBAQEBAAAAAAAAAAAAAQIRMUESIQP/2gAMAwEAAhEDEQA/APqmgCKAaQVbXEhrgS3A2OXSjRSlwhW1KqdIuDpAADZ7swt8WFcDS7tzew+BHegb06/TLtzfzf8AaZfRKp088A2sLAm4JuO1xU0/ra1atVRdFEXG7jG0nHE4LOxpEqFKhoAIDmTI9CcKqbqcfbVX9P8AyWmSIt4WS2f1HHl+I7vW+LKmEmkQC0EtbtuDGFx47zezW9h7EDWyrprEglpc0AvDTi0Y2JG7A48x50x8hUj1XdU9hCcKzRTUapPDxtubfhjh8wozio0oLBqNMAgE5zgeg9yCql6lP9tU9WI/V6uxO1yKlShVEftJviFb48ZVDaU0HHIyOSV5jbRymqJAwvG2QWdy7Oy9xNscAp9V4Y6qz0dWHaVppuHhqqVkLdm/BmGF0z2kAgOD3Omewg57LcBy0ScfGQzHjbAv07KcJxqcbVUQ30zvAqc+CdagFz+thpgEAlU8V3VPcnCvFE1OqA2SqccgyO+/Ny1sZbPKjXJx4jQ0bziVOl7RsVeLucQdpxuenJayIoVM0bw7a2sQRgSA6+FnAEXB5Rkp1+q2Y0dFTxsaxtg1mLWNbsxAi5yDQbC+V7Em+NkyNtK67RNuCDuNv3iLnDktuThFNTpL1kNsvwziOggKc+DHrWAuf1sNMAgE523BG8HuThVmldTyU9xJG48NhtsN2YchA4uWZW8rLRq0rSCj2k0ie9Bmr5EtFapcHAzGt4V4ZwM7IY7YbJeGkvcd3tLfy8yNJ2vWozm/i4Q120G0xbcZYMaO4X+azzv5peMa2Fzt3SACAIoCL057qTqk8yvEqzZr/BdUY0TpEETfKnCpB7001h+u1I3hag4jbkO0ATZxGGIHUCaHpv0KwNNDRvsNrgnDasNq3CPFr58i48+uvDi+gLNbpABAEUqEZpz3UvUPctMU1l2157F1TjKiL0ESe9FKm8kiEViuvE44SYfxyH8x/wBqien/AEGO/V1F8IntkeuPLrqxn4vqhY0AEARSoRmnPdS9R3ctMU1lD3efPQuqcYknWQCLh0570Uq4kdmiJrH9PgOqi1waQ6cggi97vtYg3BBF8CLfRO8KPZujtHxxNDImMjjbg1kbWsY0XyaxoDRvwC4a7IdgIA0AEARSpxG6b91L8N/2laYorH3P8/MrqnHPSfCITsmXpntwT4JwMJ0xrLG7ShpQHcLG6Kodh6ojmnmjjtzl0EtxmABfjBLLhveC4nVCiQBABAEUHEbpr3U3w3/aVeKKxh7/AD88foV1eOemghkw9drjtHk/ZOQzzCn6QbU0k3ql7Y+M4O2SeKMiLjMp45S0Q8B8+HzyV1bCKjU8u0y6pa65mNNShnLeGpqpA7DeajZ+QUZfkPGbr3q0rkrpn4UUygEwCAIoBvNEHAtOIcCD0EWP0VQqoVX6Ljc7EwtjYObkOkE/atpmz+UNXejydlyXxEczn3/t+K0+5fE3FVqppYbHPmy+tu5EqPl1E/Lzlj4bx9LGyTPou9E7TL+kJnBznSPkp4xky7iA+RxA2pGgnZAaGjec1h/TLxvhPW0MXO0KqYAV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4QBgRXhpZgAASUkqAAgAAAACADEBAgAHAAAAJgAAAGmHBAABAAAALgAAAAAAAABQaWNhc2EAAAMAAJAHAAQAAAAwMjIwAqAEAAEAAABWAAAAA6AEAAEAAABWAAAAAAAAAP/bAIQAAwICCAgKCAkICAgICAgICAgICggICAoICAgICAgICAgICAgICAgKCAgICAgICggIBwgJCQoICAsNCggMCAgJCAEDBAQGBQYIBgYHCAcHCA4NCAgICAgICAgICAgNCAgICAgICAgICAgICAgICAgICAgICAgICAgICAgICAgICAgI/8AAEQgAVgBWAwERAAIRAQMRAf/EAB0AAAAHAQEBAAAAAAAAAAAAAAABAwQFBgcCCAn/xAA+EAABAwICBAoIAgsAAAAAAAABAAIDBBEhMQUGElETMkFhcXKRscHwByIjM3OBobIUohUlQlJigoOzwtHS/8QAGAEAAwEBAAAAAAAAAAAAAAAAAAECAwT/xAAcEQEBAAMBAQEBAAAAAAAAAAAAAQIRMUESIQP/2gAMAwEAAhEDEQA/APqmgCKAaQVbXEhrgS3A2OXSjRSlwhW1KqdIuDpAADZ7swt8WFcDS7tzew+BHegb06/TLtzfzf8AaZfRKp088A2sLAm4JuO1xU0/ra1atVRdFEXG7jG0nHE4LOxpEqFKhoAIDmTI9CcKqbqcfbVX9P8AyWmSIt4WS2f1HHl+I7vW+LKmEmkQC0EtbtuDGFx47zezW9h7EDWyrprEglpc0AvDTi0Y2JG7A48x50x8hUj1XdU9hCcKzRTUapPDxtubfhjh8wozio0oLBqNMAgE5zgeg9yCql6lP9tU9WI/V6uxO1yKlShVEftJviFb48ZVDaU0HHIyOSV5jbRymqJAwvG2QWdy7Oy9xNscAp9V4Y6qz0dWHaVppuHhqqVkLdm/BmGF0z2kAgOD3Omewg57LcBy0ScfGQzHjbAv07KcJxqcbVUQ30zvAqc+CdagFz+thpgEAlU8V3VPcnCvFE1OqA2SqccgyO+/Ny1sZbPKjXJx4jQ0bziVOl7RsVeLucQdpxuenJayIoVM0bw7a2sQRgSA6+FnAEXB5Rkp1+q2Y0dFTxsaxtg1mLWNbsxAi5yDQbC+V7Em+NkyNtK67RNuCDuNv3iLnDktuThFNTpL1kNsvwziOggKc+DHrWAuf1sNMAgE523BG8HuThVmldTyU9xJG48NhtsN2YchA4uWZW8rLRq0rSCj2k0ie9Bmr5EtFapcHAzGt4V4ZwM7IY7YbJeGkvcd3tLfy8yNJ2vWozm/i4Q120G0xbcZYMaO4X+azzv5peMa2Fzt3SACAIoCL057qTqk8yvEqzZr/BdUY0TpEETfKnCpB7001h+u1I3hag4jbkO0ATZxGGIHUCaHpv0KwNNDRvsNrgnDasNq3CPFr58i48+uvDi+gLNbpABAEUqEZpz3UvUPctMU1l2157F1TjKiL0ESe9FKm8kiEViuvE44SYfxyH8x/wBqien/AEGO/V1F8IntkeuPLrqxn4vqhY0AEARSoRmnPdS9R3ctMU1lD3efPQuqcYknWQCLh0570Uq4kdmiJrH9PgOqi1waQ6cggi97vtYg3BBF8CLfRO8KPZujtHxxNDImMjjbg1kbWsY0XyaxoDRvwC4a7IdgIA0AEARSpxG6b91L8N/2laYorH3P8/MrqnHPSfCITsmXpntwT4JwMJ0xrLG7ShpQHcLG6Kodh6ojmnmjjtzl0EtxmABfjBLLhveC4nVCiQBABAEUHEbpr3U3w3/aVeKKxh7/AD88foV1eOemghkw9drjtHk/ZOQzzCn6QbU0k3ql7Y+M4O2SeKMiLjMp45S0Q8B8+HzyV1bCKjU8u0y6pa65mNNShnLeGpqpA7DeajZ+QUZfkPGbr3q0rkrpn4UUygEwCAIoBvNEHAtOIcCD0EWP0VQqoVX6Ljc7EwtjYObkOkE/atpmz+UNXejydlyXxEczn3/t+K0+5fE3FVqppYbHPmy+tu5EqPl1E/Lzlj4bx9LGyTPou9E7TL+kJnBznSPkp4xky7iA+RxA2pGgnZAaGjec1h/TLxvhPW0MXO0KqYAV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4QBgRXhpZgAASUkqAAgAAAACADEBAgAHAAAAJgAAAGmHBAABAAAALgAAAAAAAABQaWNhc2EAAAMAAJAHAAQAAAAwMjIwAqAEAAEAAABWAAAAA6AEAAEAAABWAAAAAAAAAP/bAIQAAwICCAgKCAkICAgICAgICAgICggICAoICAgICAgICAgICAgICAgKCAgICAgICggIBwgJCQoICAsNCggMCAgJCAEDBAQGBQYIBgYHCAcHCA4NCAgICAgICAgICAgNCAgICAgICAgICAgICAgICAgICAgICAgICAgICAgICAgICAgI/8AAEQgAVgBWAwERAAIRAQMRAf/EAB0AAAAHAQEBAAAAAAAAAAAAAAABAwQFBgcCCAn/xAA+EAABAwICBAoIAgsAAAAAAAABAAIDBBEhMQUGElETMkFhcXKRscHwByIjM3OBobIUohUlQlJigoOzwtHS/8QAGAEAAwEBAAAAAAAAAAAAAAAAAAECAwT/xAAcEQEBAAMBAQEBAAAAAAAAAAAAAQIRMUESIQP/2gAMAwEAAhEDEQA/APqmgCKAaQVbXEhrgS3A2OXSjRSlwhW1KqdIuDpAADZ7swt8WFcDS7tzew+BHegb06/TLtzfzf8AaZfRKp088A2sLAm4JuO1xU0/ra1atVRdFEXG7jG0nHE4LOxpEqFKhoAIDmTI9CcKqbqcfbVX9P8AyWmSIt4WS2f1HHl+I7vW+LKmEmkQC0EtbtuDGFx47zezW9h7EDWyrprEglpc0AvDTi0Y2JG7A48x50x8hUj1XdU9hCcKzRTUapPDxtubfhjh8wozio0oLBqNMAgE5zgeg9yCql6lP9tU9WI/V6uxO1yKlShVEftJviFb48ZVDaU0HHIyOSV5jbRymqJAwvG2QWdy7Oy9xNscAp9V4Y6qz0dWHaVppuHhqqVkLdm/BmGF0z2kAgOD3Omewg57LcBy0ScfGQzHjbAv07KcJxqcbVUQ30zvAqc+CdagFz+thpgEAlU8V3VPcnCvFE1OqA2SqccgyO+/Ny1sZbPKjXJx4jQ0bziVOl7RsVeLucQdpxuenJayIoVM0bw7a2sQRgSA6+FnAEXB5Rkp1+q2Y0dFTxsaxtg1mLWNbsxAi5yDQbC+V7Em+NkyNtK67RNuCDuNv3iLnDktuThFNTpL1kNsvwziOggKc+DHrWAuf1sNMAgE523BG8HuThVmldTyU9xJG48NhtsN2YchA4uWZW8rLRq0rSCj2k0ie9Bmr5EtFapcHAzGt4V4ZwM7IY7YbJeGkvcd3tLfy8yNJ2vWozm/i4Q120G0xbcZYMaO4X+azzv5peMa2Fzt3SACAIoCL057qTqk8yvEqzZr/BdUY0TpEETfKnCpB7001h+u1I3hag4jbkO0ATZxGGIHUCaHpv0KwNNDRvsNrgnDasNq3CPFr58i48+uvDi+gLNbpABAEUqEZpz3UvUPctMU1l2157F1TjKiL0ESe9FKm8kiEViuvE44SYfxyH8x/wBqien/AEGO/V1F8IntkeuPLrqxn4vqhY0AEARSoRmnPdS9R3ctMU1lD3efPQuqcYknWQCLh0570Uq4kdmiJrH9PgOqi1waQ6cggi97vtYg3BBF8CLfRO8KPZujtHxxNDImMjjbg1kbWsY0XyaxoDRvwC4a7IdgIA0AEARSpxG6b91L8N/2laYorH3P8/MrqnHPSfCITsmXpntwT4JwMJ0xrLG7ShpQHcLG6Kodh6ojmnmjjtzl0EtxmABfjBLLhveC4nVCiQBABAEUHEbpr3U3w3/aVeKKxh7/AD88foV1eOemghkw9drjtHk/ZOQzzCn6QbU0k3ql7Y+M4O2SeKMiLjMp45S0Q8B8+HzyV1bCKjU8u0y6pa65mNNShnLeGpqpA7DeajZ+QUZfkPGbr3q0rkrpn4UUygEwCAIoBvNEHAtOIcCD0EWP0VQqoVX6Ljc7EwtjYObkOkE/atpmz+UNXejydlyXxEczn3/t+K0+5fE3FVqppYbHPmy+tu5EqPl1E/Lzlj4bx9LGyTPou9E7TL+kJnBznSPkp4xky7iA+RxA2pGgnZAaGjec1h/TLxvhPW0MXO0KqYAV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s://encrypted-tbn0.gstatic.com/images?q=tbn:ANd9GcSFF2yDlnrv9zG352vPg2vFrjG6H1ebvGePVclqSt2chYs9jnbt"/>
          <p:cNvPicPr>
            <a:picLocks noChangeAspect="1" noChangeArrowheads="1"/>
          </p:cNvPicPr>
          <p:nvPr/>
        </p:nvPicPr>
        <p:blipFill>
          <a:blip r:embed="rId3" cstate="print"/>
          <a:srcRect/>
          <a:stretch>
            <a:fillRect/>
          </a:stretch>
        </p:blipFill>
        <p:spPr bwMode="auto">
          <a:xfrm>
            <a:off x="5943600" y="2895600"/>
            <a:ext cx="533400" cy="533400"/>
          </a:xfrm>
          <a:prstGeom prst="rect">
            <a:avLst/>
          </a:prstGeom>
          <a:noFill/>
        </p:spPr>
      </p:pic>
      <p:pic>
        <p:nvPicPr>
          <p:cNvPr id="12" name="Picture 11" descr="https://encrypted-tbn1.gstatic.com/images?q=tbn:ANd9GcTtLjYK_mTAOB5UBXD2xApqRVRLvt6lW1gQNqbFPk6-K3CaagbP"/>
          <p:cNvPicPr>
            <a:picLocks noChangeAspect="1" noChangeArrowheads="1"/>
          </p:cNvPicPr>
          <p:nvPr/>
        </p:nvPicPr>
        <p:blipFill>
          <a:blip r:embed="rId4" cstate="print"/>
          <a:srcRect/>
          <a:stretch>
            <a:fillRect/>
          </a:stretch>
        </p:blipFill>
        <p:spPr bwMode="auto">
          <a:xfrm>
            <a:off x="8153400" y="2971800"/>
            <a:ext cx="542925" cy="542925"/>
          </a:xfrm>
          <a:prstGeom prst="rect">
            <a:avLst/>
          </a:prstGeom>
          <a:noFill/>
        </p:spPr>
      </p:pic>
      <p:pic>
        <p:nvPicPr>
          <p:cNvPr id="13" name="Picture 2" descr="C:\Users\zhenghao\AppData\Local\Microsoft\Windows\Temporary Internet Files\Content.IE5\358KPVJJ\MC900187485[1].wmf"/>
          <p:cNvPicPr>
            <a:picLocks noChangeAspect="1" noChangeArrowheads="1"/>
          </p:cNvPicPr>
          <p:nvPr/>
        </p:nvPicPr>
        <p:blipFill>
          <a:blip r:embed="rId5" cstate="print"/>
          <a:srcRect/>
          <a:stretch>
            <a:fillRect/>
          </a:stretch>
        </p:blipFill>
        <p:spPr bwMode="auto">
          <a:xfrm>
            <a:off x="5029200" y="1905000"/>
            <a:ext cx="3277621" cy="3200400"/>
          </a:xfrm>
          <a:prstGeom prst="rect">
            <a:avLst/>
          </a:prstGeom>
          <a:noFill/>
        </p:spPr>
      </p:pic>
      <p:pic>
        <p:nvPicPr>
          <p:cNvPr id="14" name="Picture 2" descr="C:\Users\zhenghao\AppData\Local\Microsoft\Windows\Temporary Internet Files\Content.IE5\QREC4X9B\MC900432567[1].png"/>
          <p:cNvPicPr>
            <a:picLocks noChangeAspect="1" noChangeArrowheads="1"/>
          </p:cNvPicPr>
          <p:nvPr/>
        </p:nvPicPr>
        <p:blipFill>
          <a:blip r:embed="rId6" cstate="print"/>
          <a:srcRect/>
          <a:stretch>
            <a:fillRect/>
          </a:stretch>
        </p:blipFill>
        <p:spPr bwMode="auto">
          <a:xfrm>
            <a:off x="5334000" y="4419600"/>
            <a:ext cx="914400" cy="914400"/>
          </a:xfrm>
          <a:prstGeom prst="rect">
            <a:avLst/>
          </a:prstGeom>
          <a:noFill/>
        </p:spPr>
      </p:pic>
      <p:pic>
        <p:nvPicPr>
          <p:cNvPr id="16" name="Picture 10" descr="https://encrypted-tbn1.gstatic.com/images?q=tbn:ANd9GcTtLjYK_mTAOB5UBXD2xApqRVRLvt6lW1gQNqbFPk6-K3CaagbP"/>
          <p:cNvPicPr>
            <a:picLocks noChangeAspect="1" noChangeArrowheads="1"/>
          </p:cNvPicPr>
          <p:nvPr/>
        </p:nvPicPr>
        <p:blipFill>
          <a:blip r:embed="rId4" cstate="print"/>
          <a:srcRect/>
          <a:stretch>
            <a:fillRect/>
          </a:stretch>
        </p:blipFill>
        <p:spPr bwMode="auto">
          <a:xfrm>
            <a:off x="8153400" y="4495800"/>
            <a:ext cx="542925" cy="542925"/>
          </a:xfrm>
          <a:prstGeom prst="rect">
            <a:avLst/>
          </a:prstGeom>
          <a:noFill/>
        </p:spPr>
      </p:pic>
    </p:spTree>
    <p:extLst>
      <p:ext uri="{BB962C8B-B14F-4D97-AF65-F5344CB8AC3E}">
        <p14:creationId xmlns:p14="http://schemas.microsoft.com/office/powerpoint/2010/main" val="1493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0-#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Range Extenders on the Market Today</a:t>
            </a:r>
            <a:endParaRPr lang="en-US" dirty="0"/>
          </a:p>
        </p:txBody>
      </p:sp>
      <p:sp>
        <p:nvSpPr>
          <p:cNvPr id="3" name="Content Placeholder 2"/>
          <p:cNvSpPr>
            <a:spLocks noGrp="1"/>
          </p:cNvSpPr>
          <p:nvPr>
            <p:ph idx="1"/>
          </p:nvPr>
        </p:nvSpPr>
        <p:spPr/>
        <p:txBody>
          <a:bodyPr>
            <a:normAutofit/>
          </a:bodyPr>
          <a:lstStyle/>
          <a:p>
            <a:r>
              <a:rPr lang="en-US" sz="2800" dirty="0" smtClean="0"/>
              <a:t>http://wi-fi-booster-review.toptenreviews.com/</a:t>
            </a:r>
            <a:endParaRPr lang="en-US" sz="2800" dirty="0"/>
          </a:p>
        </p:txBody>
      </p:sp>
      <p:pic>
        <p:nvPicPr>
          <p:cNvPr id="4" name="Picture 9"/>
          <p:cNvPicPr>
            <a:picLocks noChangeAspect="1" noChangeArrowheads="1"/>
          </p:cNvPicPr>
          <p:nvPr/>
        </p:nvPicPr>
        <p:blipFill>
          <a:blip r:embed="rId2" cstate="print"/>
          <a:srcRect/>
          <a:stretch>
            <a:fillRect/>
          </a:stretch>
        </p:blipFill>
        <p:spPr bwMode="auto">
          <a:xfrm>
            <a:off x="1219200" y="2286001"/>
            <a:ext cx="7685245" cy="2514600"/>
          </a:xfrm>
          <a:prstGeom prst="rect">
            <a:avLst/>
          </a:prstGeom>
          <a:noFill/>
          <a:ln w="9525">
            <a:noFill/>
            <a:miter lim="800000"/>
            <a:headEnd/>
            <a:tailEnd/>
          </a:ln>
        </p:spPr>
      </p:pic>
    </p:spTree>
    <p:extLst>
      <p:ext uri="{BB962C8B-B14F-4D97-AF65-F5344CB8AC3E}">
        <p14:creationId xmlns:p14="http://schemas.microsoft.com/office/powerpoint/2010/main" val="2447836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Introduction</a:t>
            </a:r>
            <a:endParaRPr lang="en-US" dirty="0"/>
          </a:p>
        </p:txBody>
      </p:sp>
      <p:sp>
        <p:nvSpPr>
          <p:cNvPr id="3" name="Content Placeholder 2"/>
          <p:cNvSpPr>
            <a:spLocks noGrp="1"/>
          </p:cNvSpPr>
          <p:nvPr>
            <p:ph idx="1"/>
          </p:nvPr>
        </p:nvSpPr>
        <p:spPr>
          <a:xfrm>
            <a:off x="685800" y="1371600"/>
            <a:ext cx="8153400" cy="1752600"/>
          </a:xfrm>
        </p:spPr>
        <p:txBody>
          <a:bodyPr>
            <a:normAutofit/>
          </a:bodyPr>
          <a:lstStyle/>
          <a:p>
            <a:r>
              <a:rPr lang="en-US" altLang="zh-CN" sz="2400" dirty="0" smtClean="0"/>
              <a:t>Range Extenders</a:t>
            </a:r>
          </a:p>
          <a:p>
            <a:pPr lvl="1"/>
            <a:r>
              <a:rPr lang="en-US" altLang="zh-CN" sz="2200" dirty="0" smtClean="0"/>
              <a:t>Repeat </a:t>
            </a:r>
            <a:r>
              <a:rPr lang="en-US" altLang="zh-CN" sz="2200" dirty="0" smtClean="0">
                <a:solidFill>
                  <a:srgbClr val="FF0000"/>
                </a:solidFill>
              </a:rPr>
              <a:t>every</a:t>
            </a:r>
            <a:r>
              <a:rPr lang="en-US" altLang="zh-CN" sz="2200" dirty="0" smtClean="0"/>
              <a:t> packet, therefore often reduce network speed</a:t>
            </a:r>
            <a:endParaRPr lang="en-US" altLang="zh-CN" dirty="0" smtClean="0"/>
          </a:p>
          <a:p>
            <a:endParaRPr lang="en-US" sz="2800" dirty="0" smtClean="0">
              <a:solidFill>
                <a:srgbClr val="FF0000"/>
              </a:solidFill>
            </a:endParaRPr>
          </a:p>
          <a:p>
            <a:endParaRPr lang="en-US" sz="24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sp>
        <p:nvSpPr>
          <p:cNvPr id="4" name="Line 1049"/>
          <p:cNvSpPr>
            <a:spLocks noChangeShapeType="1"/>
          </p:cNvSpPr>
          <p:nvPr/>
        </p:nvSpPr>
        <p:spPr bwMode="auto">
          <a:xfrm>
            <a:off x="1725613" y="4178300"/>
            <a:ext cx="228600" cy="546100"/>
          </a:xfrm>
          <a:prstGeom prst="line">
            <a:avLst/>
          </a:prstGeom>
          <a:noFill/>
          <a:ln w="38100">
            <a:solidFill>
              <a:srgbClr val="0000FF"/>
            </a:solidFill>
            <a:round/>
            <a:headEnd/>
            <a:tailEnd/>
          </a:ln>
        </p:spPr>
        <p:txBody>
          <a:bodyPr wrap="none"/>
          <a:lstStyle/>
          <a:p>
            <a:endParaRPr lang="en-US"/>
          </a:p>
        </p:txBody>
      </p:sp>
      <p:pic>
        <p:nvPicPr>
          <p:cNvPr id="5"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1420813" y="4176713"/>
            <a:ext cx="1081087" cy="1081087"/>
          </a:xfrm>
          <a:prstGeom prst="rect">
            <a:avLst/>
          </a:prstGeom>
          <a:noFill/>
        </p:spPr>
      </p:pic>
      <p:pic>
        <p:nvPicPr>
          <p:cNvPr id="6" name="Picture 1053" descr="laptop"/>
          <p:cNvPicPr>
            <a:picLocks noChangeAspect="1" noChangeArrowheads="1"/>
          </p:cNvPicPr>
          <p:nvPr/>
        </p:nvPicPr>
        <p:blipFill>
          <a:blip r:embed="rId4" cstate="print"/>
          <a:srcRect/>
          <a:stretch>
            <a:fillRect/>
          </a:stretch>
        </p:blipFill>
        <p:spPr bwMode="auto">
          <a:xfrm>
            <a:off x="4343400" y="5026025"/>
            <a:ext cx="712787" cy="688975"/>
          </a:xfrm>
          <a:prstGeom prst="rect">
            <a:avLst/>
          </a:prstGeom>
          <a:noFill/>
          <a:ln w="9525">
            <a:noFill/>
            <a:miter lim="800000"/>
            <a:headEnd/>
            <a:tailEnd/>
          </a:ln>
        </p:spPr>
      </p:pic>
      <p:sp>
        <p:nvSpPr>
          <p:cNvPr id="7" name="Cloud"/>
          <p:cNvSpPr>
            <a:spLocks noChangeAspect="1" noEditPoints="1" noChangeArrowheads="1"/>
          </p:cNvSpPr>
          <p:nvPr/>
        </p:nvSpPr>
        <p:spPr bwMode="auto">
          <a:xfrm>
            <a:off x="735013" y="3067579"/>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8" name="Text Box 1041"/>
          <p:cNvSpPr txBox="1">
            <a:spLocks noChangeArrowheads="1"/>
          </p:cNvSpPr>
          <p:nvPr/>
        </p:nvSpPr>
        <p:spPr bwMode="auto">
          <a:xfrm>
            <a:off x="1143000" y="3352800"/>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grpSp>
        <p:nvGrpSpPr>
          <p:cNvPr id="9" name="Group 8"/>
          <p:cNvGrpSpPr/>
          <p:nvPr/>
        </p:nvGrpSpPr>
        <p:grpSpPr>
          <a:xfrm rot="5582228">
            <a:off x="1948229" y="4489816"/>
            <a:ext cx="822960" cy="822960"/>
            <a:chOff x="2120487" y="2298552"/>
            <a:chExt cx="822960" cy="822960"/>
          </a:xfrm>
        </p:grpSpPr>
        <p:sp>
          <p:nvSpPr>
            <p:cNvPr id="10" name="Arc 9"/>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1" name="Arc 10"/>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2" name="Arc 11"/>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13" name="Group 12"/>
          <p:cNvGrpSpPr/>
          <p:nvPr/>
        </p:nvGrpSpPr>
        <p:grpSpPr>
          <a:xfrm rot="5582228">
            <a:off x="3347037" y="4794616"/>
            <a:ext cx="822960" cy="822960"/>
            <a:chOff x="2120487" y="2298552"/>
            <a:chExt cx="822960" cy="822960"/>
          </a:xfrm>
          <a:scene3d>
            <a:camera prst="orthographicFront">
              <a:rot lat="0" lon="0" rev="2400000"/>
            </a:camera>
            <a:lightRig rig="threePt" dir="t"/>
          </a:scene3d>
        </p:grpSpPr>
        <p:sp>
          <p:nvSpPr>
            <p:cNvPr id="14" name="Arc 13"/>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5" name="Arc 14"/>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16" name="Arc 15"/>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pic>
        <p:nvPicPr>
          <p:cNvPr id="21" name="Picture 8" descr="https://encrypted-tbn0.gstatic.com/images?q=tbn:ANd9GcSFF2yDlnrv9zG352vPg2vFrjG6H1ebvGePVclqSt2chYs9jnbt"/>
          <p:cNvPicPr>
            <a:picLocks noChangeAspect="1" noChangeArrowheads="1"/>
          </p:cNvPicPr>
          <p:nvPr/>
        </p:nvPicPr>
        <p:blipFill>
          <a:blip r:embed="rId5" cstate="print"/>
          <a:srcRect/>
          <a:stretch>
            <a:fillRect/>
          </a:stretch>
        </p:blipFill>
        <p:spPr bwMode="auto">
          <a:xfrm>
            <a:off x="2868613" y="5105400"/>
            <a:ext cx="533400" cy="533400"/>
          </a:xfrm>
          <a:prstGeom prst="rect">
            <a:avLst/>
          </a:prstGeom>
          <a:noFill/>
        </p:spPr>
      </p:pic>
      <p:sp>
        <p:nvSpPr>
          <p:cNvPr id="22" name="Line 1049"/>
          <p:cNvSpPr>
            <a:spLocks noChangeShapeType="1"/>
          </p:cNvSpPr>
          <p:nvPr/>
        </p:nvSpPr>
        <p:spPr bwMode="auto">
          <a:xfrm>
            <a:off x="6427787" y="4038600"/>
            <a:ext cx="228600" cy="546100"/>
          </a:xfrm>
          <a:prstGeom prst="line">
            <a:avLst/>
          </a:prstGeom>
          <a:noFill/>
          <a:ln w="38100">
            <a:solidFill>
              <a:srgbClr val="0000FF"/>
            </a:solidFill>
            <a:round/>
            <a:headEnd/>
            <a:tailEnd/>
          </a:ln>
        </p:spPr>
        <p:txBody>
          <a:bodyPr wrap="none"/>
          <a:lstStyle/>
          <a:p>
            <a:endParaRPr lang="en-US"/>
          </a:p>
        </p:txBody>
      </p:sp>
      <p:pic>
        <p:nvPicPr>
          <p:cNvPr id="23" name="Picture 2" descr="C:\Users\zhenghao\AppData\Local\Microsoft\Windows\Temporary Internet Files\Content.IE5\QREC4X9B\MC900432567[1].png"/>
          <p:cNvPicPr>
            <a:picLocks noChangeAspect="1" noChangeArrowheads="1"/>
          </p:cNvPicPr>
          <p:nvPr/>
        </p:nvPicPr>
        <p:blipFill>
          <a:blip r:embed="rId3" cstate="print"/>
          <a:srcRect/>
          <a:stretch>
            <a:fillRect/>
          </a:stretch>
        </p:blipFill>
        <p:spPr bwMode="auto">
          <a:xfrm>
            <a:off x="6122987" y="4100513"/>
            <a:ext cx="1081087" cy="1081087"/>
          </a:xfrm>
          <a:prstGeom prst="rect">
            <a:avLst/>
          </a:prstGeom>
          <a:noFill/>
        </p:spPr>
      </p:pic>
      <p:pic>
        <p:nvPicPr>
          <p:cNvPr id="24" name="Picture 1053" descr="laptop"/>
          <p:cNvPicPr>
            <a:picLocks noChangeAspect="1" noChangeArrowheads="1"/>
          </p:cNvPicPr>
          <p:nvPr/>
        </p:nvPicPr>
        <p:blipFill>
          <a:blip r:embed="rId4" cstate="print"/>
          <a:srcRect/>
          <a:stretch>
            <a:fillRect/>
          </a:stretch>
        </p:blipFill>
        <p:spPr bwMode="auto">
          <a:xfrm>
            <a:off x="7593013" y="4035425"/>
            <a:ext cx="712787" cy="688975"/>
          </a:xfrm>
          <a:prstGeom prst="rect">
            <a:avLst/>
          </a:prstGeom>
          <a:noFill/>
          <a:ln w="9525">
            <a:noFill/>
            <a:miter lim="800000"/>
            <a:headEnd/>
            <a:tailEnd/>
          </a:ln>
        </p:spPr>
      </p:pic>
      <p:sp>
        <p:nvSpPr>
          <p:cNvPr id="25" name="Cloud"/>
          <p:cNvSpPr>
            <a:spLocks noChangeAspect="1" noEditPoints="1" noChangeArrowheads="1"/>
          </p:cNvSpPr>
          <p:nvPr/>
        </p:nvSpPr>
        <p:spPr bwMode="auto">
          <a:xfrm>
            <a:off x="5437187" y="2991379"/>
            <a:ext cx="1676400" cy="112342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a:latin typeface="+mn-lt"/>
              <a:cs typeface="+mn-cs"/>
            </a:endParaRPr>
          </a:p>
        </p:txBody>
      </p:sp>
      <p:sp>
        <p:nvSpPr>
          <p:cNvPr id="26" name="Text Box 1041"/>
          <p:cNvSpPr txBox="1">
            <a:spLocks noChangeArrowheads="1"/>
          </p:cNvSpPr>
          <p:nvPr/>
        </p:nvSpPr>
        <p:spPr bwMode="auto">
          <a:xfrm>
            <a:off x="5791200" y="3288268"/>
            <a:ext cx="945067" cy="369332"/>
          </a:xfrm>
          <a:prstGeom prst="rect">
            <a:avLst/>
          </a:prstGeom>
          <a:noFill/>
          <a:ln w="9525">
            <a:noFill/>
            <a:miter lim="800000"/>
            <a:headEnd/>
            <a:tailEnd/>
          </a:ln>
        </p:spPr>
        <p:txBody>
          <a:bodyPr wrap="none">
            <a:spAutoFit/>
          </a:bodyPr>
          <a:lstStyle/>
          <a:p>
            <a:r>
              <a:rPr lang="en-US" altLang="zh-CN" dirty="0" smtClean="0">
                <a:latin typeface="Calibri" pitchFamily="34" charset="0"/>
              </a:rPr>
              <a:t>Internet</a:t>
            </a:r>
            <a:endParaRPr lang="en-US" altLang="zh-CN" dirty="0">
              <a:latin typeface="Calibri" pitchFamily="34" charset="0"/>
            </a:endParaRPr>
          </a:p>
        </p:txBody>
      </p:sp>
      <p:grpSp>
        <p:nvGrpSpPr>
          <p:cNvPr id="20" name="Group 26"/>
          <p:cNvGrpSpPr/>
          <p:nvPr/>
        </p:nvGrpSpPr>
        <p:grpSpPr>
          <a:xfrm rot="5582228">
            <a:off x="6803024" y="4032616"/>
            <a:ext cx="822960" cy="822960"/>
            <a:chOff x="2120487" y="2298552"/>
            <a:chExt cx="822960" cy="822960"/>
          </a:xfrm>
          <a:scene3d>
            <a:camera prst="orthographicFront">
              <a:rot lat="0" lon="0" rev="3000000"/>
            </a:camera>
            <a:lightRig rig="threePt" dir="t"/>
          </a:scene3d>
        </p:grpSpPr>
        <p:sp>
          <p:nvSpPr>
            <p:cNvPr id="28" name="Arc 27"/>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29" name="Arc 28"/>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30" name="Arc 29"/>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grpSp>
        <p:nvGrpSpPr>
          <p:cNvPr id="27" name="Group 30"/>
          <p:cNvGrpSpPr/>
          <p:nvPr/>
        </p:nvGrpSpPr>
        <p:grpSpPr>
          <a:xfrm rot="5582228">
            <a:off x="8049211" y="4718416"/>
            <a:ext cx="822960" cy="822960"/>
            <a:chOff x="2120487" y="2298552"/>
            <a:chExt cx="822960" cy="822960"/>
          </a:xfrm>
          <a:scene3d>
            <a:camera prst="orthographicFront">
              <a:rot lat="0" lon="0" rev="2400000"/>
            </a:camera>
            <a:lightRig rig="threePt" dir="t"/>
          </a:scene3d>
        </p:grpSpPr>
        <p:sp>
          <p:nvSpPr>
            <p:cNvPr id="32" name="Arc 31"/>
            <p:cNvSpPr/>
            <p:nvPr/>
          </p:nvSpPr>
          <p:spPr>
            <a:xfrm>
              <a:off x="2120487" y="2298552"/>
              <a:ext cx="822960" cy="822960"/>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33" name="Arc 32"/>
            <p:cNvSpPr/>
            <p:nvPr/>
          </p:nvSpPr>
          <p:spPr>
            <a:xfrm>
              <a:off x="2232661" y="2450952"/>
              <a:ext cx="523434" cy="590756"/>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sp>
          <p:nvSpPr>
            <p:cNvPr id="34" name="Arc 33"/>
            <p:cNvSpPr/>
            <p:nvPr/>
          </p:nvSpPr>
          <p:spPr>
            <a:xfrm>
              <a:off x="2378254" y="2610115"/>
              <a:ext cx="216038" cy="240998"/>
            </a:xfrm>
            <a:prstGeom prst="arc">
              <a:avLst/>
            </a:prstGeom>
            <a:ln/>
          </p:spPr>
          <p:style>
            <a:lnRef idx="2">
              <a:schemeClr val="accent1"/>
            </a:lnRef>
            <a:fillRef idx="0">
              <a:schemeClr val="accent1"/>
            </a:fillRef>
            <a:effectRef idx="1">
              <a:schemeClr val="accent1"/>
            </a:effectRef>
            <a:fontRef idx="minor">
              <a:schemeClr val="tx1"/>
            </a:fontRef>
          </p:style>
          <p:txBody>
            <a:bodyPr/>
            <a:lstStyle/>
            <a:p>
              <a:endParaRPr lang="en-US" dirty="0"/>
            </a:p>
          </p:txBody>
        </p:sp>
      </p:grpSp>
      <p:pic>
        <p:nvPicPr>
          <p:cNvPr id="35" name="Picture 8" descr="https://encrypted-tbn0.gstatic.com/images?q=tbn:ANd9GcSFF2yDlnrv9zG352vPg2vFrjG6H1ebvGePVclqSt2chYs9jnbt"/>
          <p:cNvPicPr>
            <a:picLocks noChangeAspect="1" noChangeArrowheads="1"/>
          </p:cNvPicPr>
          <p:nvPr/>
        </p:nvPicPr>
        <p:blipFill>
          <a:blip r:embed="rId5" cstate="print"/>
          <a:srcRect/>
          <a:stretch>
            <a:fillRect/>
          </a:stretch>
        </p:blipFill>
        <p:spPr bwMode="auto">
          <a:xfrm>
            <a:off x="7570787" y="4953000"/>
            <a:ext cx="533400" cy="533400"/>
          </a:xfrm>
          <a:prstGeom prst="rect">
            <a:avLst/>
          </a:prstGeom>
          <a:noFill/>
        </p:spPr>
      </p:pic>
      <p:sp>
        <p:nvSpPr>
          <p:cNvPr id="17" name="TextBox 16"/>
          <p:cNvSpPr txBox="1"/>
          <p:nvPr/>
        </p:nvSpPr>
        <p:spPr>
          <a:xfrm>
            <a:off x="4267312" y="4736068"/>
            <a:ext cx="814647" cy="369332"/>
          </a:xfrm>
          <a:prstGeom prst="rect">
            <a:avLst/>
          </a:prstGeom>
          <a:noFill/>
        </p:spPr>
        <p:txBody>
          <a:bodyPr wrap="none" rtlCol="0">
            <a:spAutoFit/>
          </a:bodyPr>
          <a:lstStyle/>
          <a:p>
            <a:r>
              <a:rPr lang="en-US" dirty="0" smtClean="0">
                <a:solidFill>
                  <a:srgbClr val="00B050"/>
                </a:solidFill>
              </a:rPr>
              <a:t>Got it!</a:t>
            </a:r>
            <a:endParaRPr lang="en-US" dirty="0"/>
          </a:p>
        </p:txBody>
      </p:sp>
      <p:sp>
        <p:nvSpPr>
          <p:cNvPr id="36" name="TextBox 35"/>
          <p:cNvSpPr txBox="1"/>
          <p:nvPr/>
        </p:nvSpPr>
        <p:spPr>
          <a:xfrm>
            <a:off x="7543800" y="3429000"/>
            <a:ext cx="814647" cy="369332"/>
          </a:xfrm>
          <a:prstGeom prst="rect">
            <a:avLst/>
          </a:prstGeom>
          <a:noFill/>
        </p:spPr>
        <p:txBody>
          <a:bodyPr wrap="none" rtlCol="0">
            <a:spAutoFit/>
          </a:bodyPr>
          <a:lstStyle/>
          <a:p>
            <a:r>
              <a:rPr lang="en-US" dirty="0" smtClean="0">
                <a:solidFill>
                  <a:srgbClr val="00B050"/>
                </a:solidFill>
              </a:rPr>
              <a:t>Got it!</a:t>
            </a:r>
            <a:endParaRPr lang="en-US" dirty="0"/>
          </a:p>
        </p:txBody>
      </p:sp>
      <p:sp>
        <p:nvSpPr>
          <p:cNvPr id="19" name="Oval Callout 18"/>
          <p:cNvSpPr/>
          <p:nvPr/>
        </p:nvSpPr>
        <p:spPr>
          <a:xfrm>
            <a:off x="6921951" y="5882202"/>
            <a:ext cx="2054909" cy="594798"/>
          </a:xfrm>
          <a:prstGeom prst="wedgeEllipseCallout">
            <a:avLst>
              <a:gd name="adj1" fmla="val 28490"/>
              <a:gd name="adj2" fmla="val -117164"/>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Unnecessary!</a:t>
            </a:r>
            <a:r>
              <a:rPr lang="en-US" dirty="0" smtClean="0"/>
              <a:t> </a:t>
            </a:r>
            <a:endParaRPr lang="en-US" dirty="0"/>
          </a:p>
        </p:txBody>
      </p:sp>
      <p:sp>
        <p:nvSpPr>
          <p:cNvPr id="18" name="TextBox 17"/>
          <p:cNvSpPr txBox="1"/>
          <p:nvPr/>
        </p:nvSpPr>
        <p:spPr>
          <a:xfrm>
            <a:off x="1418938" y="4840069"/>
            <a:ext cx="891591" cy="646331"/>
          </a:xfrm>
          <a:prstGeom prst="rect">
            <a:avLst/>
          </a:prstGeom>
          <a:noFill/>
        </p:spPr>
        <p:txBody>
          <a:bodyPr wrap="none" rtlCol="0">
            <a:spAutoFit/>
          </a:bodyPr>
          <a:lstStyle/>
          <a:p>
            <a:r>
              <a:rPr lang="en-US" dirty="0" smtClean="0"/>
              <a:t>Access </a:t>
            </a:r>
          </a:p>
          <a:p>
            <a:r>
              <a:rPr lang="en-US" dirty="0" smtClean="0"/>
              <a:t>Point</a:t>
            </a:r>
            <a:endParaRPr lang="en-US" dirty="0"/>
          </a:p>
        </p:txBody>
      </p:sp>
      <p:sp>
        <p:nvSpPr>
          <p:cNvPr id="37" name="TextBox 36"/>
          <p:cNvSpPr txBox="1"/>
          <p:nvPr/>
        </p:nvSpPr>
        <p:spPr>
          <a:xfrm>
            <a:off x="6217734" y="4763869"/>
            <a:ext cx="891591" cy="646331"/>
          </a:xfrm>
          <a:prstGeom prst="rect">
            <a:avLst/>
          </a:prstGeom>
          <a:noFill/>
        </p:spPr>
        <p:txBody>
          <a:bodyPr wrap="none" rtlCol="0">
            <a:spAutoFit/>
          </a:bodyPr>
          <a:lstStyle/>
          <a:p>
            <a:r>
              <a:rPr lang="en-US" dirty="0" smtClean="0"/>
              <a:t>Access </a:t>
            </a:r>
          </a:p>
          <a:p>
            <a:r>
              <a:rPr lang="en-US" dirty="0" smtClean="0"/>
              <a:t>Point</a:t>
            </a:r>
            <a:endParaRPr lang="en-US" dirty="0"/>
          </a:p>
        </p:txBody>
      </p:sp>
      <p:sp>
        <p:nvSpPr>
          <p:cNvPr id="38" name="Freeform 45"/>
          <p:cNvSpPr/>
          <p:nvPr/>
        </p:nvSpPr>
        <p:spPr>
          <a:xfrm>
            <a:off x="2514600" y="4191000"/>
            <a:ext cx="1801505" cy="1155511"/>
          </a:xfrm>
          <a:custGeom>
            <a:avLst/>
            <a:gdLst>
              <a:gd name="connsiteX0" fmla="*/ 0 w 1801505"/>
              <a:gd name="connsiteY0" fmla="*/ 680114 h 1155511"/>
              <a:gd name="connsiteX1" fmla="*/ 163773 w 1801505"/>
              <a:gd name="connsiteY1" fmla="*/ 65964 h 1155511"/>
              <a:gd name="connsiteX2" fmla="*/ 191069 w 1801505"/>
              <a:gd name="connsiteY2" fmla="*/ 1075899 h 1155511"/>
              <a:gd name="connsiteX3" fmla="*/ 409433 w 1801505"/>
              <a:gd name="connsiteY3" fmla="*/ 134203 h 1155511"/>
              <a:gd name="connsiteX4" fmla="*/ 477672 w 1801505"/>
              <a:gd name="connsiteY4" fmla="*/ 1075899 h 1155511"/>
              <a:gd name="connsiteX5" fmla="*/ 696036 w 1801505"/>
              <a:gd name="connsiteY5" fmla="*/ 393511 h 1155511"/>
              <a:gd name="connsiteX6" fmla="*/ 791570 w 1801505"/>
              <a:gd name="connsiteY6" fmla="*/ 994012 h 1155511"/>
              <a:gd name="connsiteX7" fmla="*/ 955344 w 1801505"/>
              <a:gd name="connsiteY7" fmla="*/ 516341 h 1155511"/>
              <a:gd name="connsiteX8" fmla="*/ 1009935 w 1801505"/>
              <a:gd name="connsiteY8" fmla="*/ 1007660 h 1155511"/>
              <a:gd name="connsiteX9" fmla="*/ 1146412 w 1801505"/>
              <a:gd name="connsiteY9" fmla="*/ 734705 h 1155511"/>
              <a:gd name="connsiteX10" fmla="*/ 1228299 w 1801505"/>
              <a:gd name="connsiteY10" fmla="*/ 1048603 h 1155511"/>
              <a:gd name="connsiteX11" fmla="*/ 1323833 w 1801505"/>
              <a:gd name="connsiteY11" fmla="*/ 843887 h 1155511"/>
              <a:gd name="connsiteX12" fmla="*/ 1392072 w 1801505"/>
              <a:gd name="connsiteY12" fmla="*/ 1089547 h 1155511"/>
              <a:gd name="connsiteX13" fmla="*/ 1487606 w 1801505"/>
              <a:gd name="connsiteY13" fmla="*/ 939421 h 1155511"/>
              <a:gd name="connsiteX14" fmla="*/ 1555845 w 1801505"/>
              <a:gd name="connsiteY14" fmla="*/ 1116842 h 1155511"/>
              <a:gd name="connsiteX15" fmla="*/ 1665027 w 1801505"/>
              <a:gd name="connsiteY15" fmla="*/ 1021308 h 1155511"/>
              <a:gd name="connsiteX16" fmla="*/ 1719618 w 1801505"/>
              <a:gd name="connsiteY16" fmla="*/ 1144138 h 1155511"/>
              <a:gd name="connsiteX17" fmla="*/ 1801505 w 1801505"/>
              <a:gd name="connsiteY17" fmla="*/ 1089547 h 115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1505" h="1155511">
                <a:moveTo>
                  <a:pt x="0" y="680114"/>
                </a:moveTo>
                <a:cubicBezTo>
                  <a:pt x="65964" y="340057"/>
                  <a:pt x="131928" y="0"/>
                  <a:pt x="163773" y="65964"/>
                </a:cubicBezTo>
                <a:cubicBezTo>
                  <a:pt x="195618" y="131928"/>
                  <a:pt x="150126" y="1064526"/>
                  <a:pt x="191069" y="1075899"/>
                </a:cubicBezTo>
                <a:cubicBezTo>
                  <a:pt x="232012" y="1087272"/>
                  <a:pt x="361666" y="134203"/>
                  <a:pt x="409433" y="134203"/>
                </a:cubicBezTo>
                <a:cubicBezTo>
                  <a:pt x="457200" y="134203"/>
                  <a:pt x="429905" y="1032681"/>
                  <a:pt x="477672" y="1075899"/>
                </a:cubicBezTo>
                <a:cubicBezTo>
                  <a:pt x="525439" y="1119117"/>
                  <a:pt x="643720" y="407159"/>
                  <a:pt x="696036" y="393511"/>
                </a:cubicBezTo>
                <a:cubicBezTo>
                  <a:pt x="748352" y="379863"/>
                  <a:pt x="748352" y="973540"/>
                  <a:pt x="791570" y="994012"/>
                </a:cubicBezTo>
                <a:cubicBezTo>
                  <a:pt x="834788" y="1014484"/>
                  <a:pt x="918950" y="514066"/>
                  <a:pt x="955344" y="516341"/>
                </a:cubicBezTo>
                <a:cubicBezTo>
                  <a:pt x="991738" y="518616"/>
                  <a:pt x="978090" y="971266"/>
                  <a:pt x="1009935" y="1007660"/>
                </a:cubicBezTo>
                <a:cubicBezTo>
                  <a:pt x="1041780" y="1044054"/>
                  <a:pt x="1110018" y="727881"/>
                  <a:pt x="1146412" y="734705"/>
                </a:cubicBezTo>
                <a:cubicBezTo>
                  <a:pt x="1182806" y="741529"/>
                  <a:pt x="1198729" y="1030406"/>
                  <a:pt x="1228299" y="1048603"/>
                </a:cubicBezTo>
                <a:cubicBezTo>
                  <a:pt x="1257869" y="1066800"/>
                  <a:pt x="1296538" y="837063"/>
                  <a:pt x="1323833" y="843887"/>
                </a:cubicBezTo>
                <a:cubicBezTo>
                  <a:pt x="1351128" y="850711"/>
                  <a:pt x="1364777" y="1073625"/>
                  <a:pt x="1392072" y="1089547"/>
                </a:cubicBezTo>
                <a:cubicBezTo>
                  <a:pt x="1419367" y="1105469"/>
                  <a:pt x="1460311" y="934872"/>
                  <a:pt x="1487606" y="939421"/>
                </a:cubicBezTo>
                <a:cubicBezTo>
                  <a:pt x="1514901" y="943970"/>
                  <a:pt x="1526275" y="1103194"/>
                  <a:pt x="1555845" y="1116842"/>
                </a:cubicBezTo>
                <a:cubicBezTo>
                  <a:pt x="1585415" y="1130490"/>
                  <a:pt x="1637732" y="1016759"/>
                  <a:pt x="1665027" y="1021308"/>
                </a:cubicBezTo>
                <a:cubicBezTo>
                  <a:pt x="1692322" y="1025857"/>
                  <a:pt x="1696872" y="1132765"/>
                  <a:pt x="1719618" y="1144138"/>
                </a:cubicBezTo>
                <a:cubicBezTo>
                  <a:pt x="1742364" y="1155511"/>
                  <a:pt x="1771934" y="1122529"/>
                  <a:pt x="1801505" y="1089547"/>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3422890" y="4431268"/>
            <a:ext cx="1301510" cy="369332"/>
          </a:xfrm>
          <a:prstGeom prst="rect">
            <a:avLst/>
          </a:prstGeom>
          <a:noFill/>
        </p:spPr>
        <p:txBody>
          <a:bodyPr wrap="none" rtlCol="0">
            <a:spAutoFit/>
          </a:bodyPr>
          <a:lstStyle/>
          <a:p>
            <a:r>
              <a:rPr lang="en-US" dirty="0" smtClean="0"/>
              <a:t>Weak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xit" presetSubtype="10" fill="hold" grpId="0" nodeType="withEffect">
                                  <p:stCondLst>
                                    <p:cond delay="0"/>
                                  </p:stCondLst>
                                  <p:childTnLst>
                                    <p:animEffect transition="out" filter="checkerboard(across)">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500"/>
                                        <p:tgtEl>
                                          <p:spTgt spid="2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heckerboard(across)">
                                      <p:cBhvr>
                                        <p:cTn id="43" dur="500"/>
                                        <p:tgtEl>
                                          <p:spTgt spid="22"/>
                                        </p:tgtEl>
                                      </p:cBhvr>
                                    </p:animEffect>
                                  </p:childTnLst>
                                </p:cTn>
                              </p:par>
                              <p:par>
                                <p:cTn id="44" presetID="5" presetClass="entr" presetSubtype="1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heckerboard(across)">
                                      <p:cBhvr>
                                        <p:cTn id="46" dur="500"/>
                                        <p:tgtEl>
                                          <p:spTgt spid="23"/>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heckerboard(across)">
                                      <p:cBhvr>
                                        <p:cTn id="49" dur="500"/>
                                        <p:tgtEl>
                                          <p:spTgt spid="37"/>
                                        </p:tgtEl>
                                      </p:cBhvr>
                                    </p:animEffect>
                                  </p:childTnLst>
                                </p:cTn>
                              </p:par>
                              <p:par>
                                <p:cTn id="50" presetID="5"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checkerboard(across)">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fltVal val="0"/>
                                          </p:val>
                                        </p:tav>
                                        <p:tav tm="100000">
                                          <p:val>
                                            <p:strVal val="#ppt_w"/>
                                          </p:val>
                                        </p:tav>
                                      </p:tavLst>
                                    </p:anim>
                                    <p:anim calcmode="lin" valueType="num">
                                      <p:cBhvr>
                                        <p:cTn id="71" dur="1000" fill="hold"/>
                                        <p:tgtEl>
                                          <p:spTgt spid="19"/>
                                        </p:tgtEl>
                                        <p:attrNameLst>
                                          <p:attrName>ppt_h</p:attrName>
                                        </p:attrNameLst>
                                      </p:cBhvr>
                                      <p:tavLst>
                                        <p:tav tm="0">
                                          <p:val>
                                            <p:fltVal val="0"/>
                                          </p:val>
                                        </p:tav>
                                        <p:tav tm="100000">
                                          <p:val>
                                            <p:strVal val="#ppt_h"/>
                                          </p:val>
                                        </p:tav>
                                      </p:tavLst>
                                    </p:anim>
                                    <p:anim calcmode="lin" valueType="num">
                                      <p:cBhvr>
                                        <p:cTn id="72" dur="1000" fill="hold"/>
                                        <p:tgtEl>
                                          <p:spTgt spid="19"/>
                                        </p:tgtEl>
                                        <p:attrNameLst>
                                          <p:attrName>style.rotation</p:attrName>
                                        </p:attrNameLst>
                                      </p:cBhvr>
                                      <p:tavLst>
                                        <p:tav tm="0">
                                          <p:val>
                                            <p:fltVal val="90"/>
                                          </p:val>
                                        </p:tav>
                                        <p:tav tm="100000">
                                          <p:val>
                                            <p:fltVal val="0"/>
                                          </p:val>
                                        </p:tav>
                                      </p:tavLst>
                                    </p:anim>
                                    <p:animEffect transition="in" filter="fade">
                                      <p:cBhvr>
                                        <p:cTn id="7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1" animBg="1"/>
      <p:bldP spid="26" grpId="0"/>
      <p:bldP spid="17" grpId="0"/>
      <p:bldP spid="36" grpId="0"/>
      <p:bldP spid="19" grpId="0" animBg="1"/>
      <p:bldP spid="37" grpId="0"/>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ln>
            <a:solidFill>
              <a:schemeClr val="bg1"/>
            </a:solidFill>
          </a:ln>
        </p:spPr>
        <p:txBody>
          <a:bodyPr>
            <a:normAutofit/>
          </a:bodyPr>
          <a:lstStyle/>
          <a:p>
            <a:r>
              <a:rPr lang="en-US" altLang="zh-CN" sz="2400" dirty="0" smtClean="0"/>
              <a:t>We propose </a:t>
            </a:r>
            <a:r>
              <a:rPr lang="en-US" altLang="zh-CN" sz="2400" dirty="0"/>
              <a:t>a</a:t>
            </a:r>
            <a:r>
              <a:rPr lang="en-US" altLang="zh-CN" sz="2400" dirty="0" smtClean="0"/>
              <a:t> better solution: </a:t>
            </a:r>
            <a:r>
              <a:rPr lang="en-US" altLang="zh-CN" sz="2400" dirty="0" smtClean="0">
                <a:solidFill>
                  <a:srgbClr val="FF0000"/>
                </a:solidFill>
              </a:rPr>
              <a:t>L2Relay</a:t>
            </a:r>
          </a:p>
          <a:p>
            <a:pPr lvl="1"/>
            <a:r>
              <a:rPr lang="en-US" altLang="zh-CN" sz="2000" dirty="0" smtClean="0"/>
              <a:t>Intelligently relay for packets </a:t>
            </a:r>
            <a:r>
              <a:rPr lang="en-US" altLang="zh-CN" sz="2000" dirty="0" smtClean="0">
                <a:solidFill>
                  <a:srgbClr val="FF0000"/>
                </a:solidFill>
              </a:rPr>
              <a:t>only when necessary</a:t>
            </a:r>
          </a:p>
          <a:p>
            <a:pPr lvl="1"/>
            <a:r>
              <a:rPr lang="en-US" altLang="zh-CN" sz="2000" dirty="0" smtClean="0"/>
              <a:t>A firmware level solution functioning in layer 2</a:t>
            </a:r>
            <a:endParaRPr lang="en-US" altLang="zh-CN" sz="2000" dirty="0">
              <a:solidFill>
                <a:srgbClr val="FF0000"/>
              </a:solidFill>
            </a:endParaRPr>
          </a:p>
          <a:p>
            <a:r>
              <a:rPr lang="en-US" altLang="zh-CN" sz="2400" dirty="0" smtClean="0"/>
              <a:t>Design Requirements</a:t>
            </a:r>
          </a:p>
          <a:p>
            <a:pPr lvl="1"/>
            <a:r>
              <a:rPr lang="en-US" altLang="zh-CN" sz="2000" dirty="0" smtClean="0"/>
              <a:t>Ubiquitous compatibility</a:t>
            </a:r>
          </a:p>
          <a:p>
            <a:pPr lvl="1"/>
            <a:r>
              <a:rPr lang="en-US" altLang="zh-CN" sz="2000" dirty="0" smtClean="0"/>
              <a:t>Link quality estimation</a:t>
            </a:r>
          </a:p>
          <a:p>
            <a:pPr lvl="1"/>
            <a:r>
              <a:rPr lang="en-US" altLang="zh-CN" sz="2000" dirty="0" smtClean="0"/>
              <a:t>Coping with multiple rates</a:t>
            </a:r>
          </a:p>
          <a:p>
            <a:pPr lvl="1"/>
            <a:r>
              <a:rPr lang="en-US" altLang="zh-CN" sz="2000" dirty="0" smtClean="0"/>
              <a:t>Distributed relayer coordination</a:t>
            </a:r>
          </a:p>
          <a:p>
            <a:pPr lvl="1"/>
            <a:r>
              <a:rPr lang="en-US" altLang="zh-CN" sz="2000" dirty="0" smtClean="0"/>
              <a:t>Low complexity</a:t>
            </a:r>
          </a:p>
          <a:p>
            <a:r>
              <a:rPr lang="en-US" altLang="zh-CN" sz="2400" dirty="0" smtClean="0"/>
              <a:t>Major challenge</a:t>
            </a:r>
          </a:p>
          <a:p>
            <a:pPr lvl="1"/>
            <a:r>
              <a:rPr lang="en-US" altLang="zh-CN" sz="2000" dirty="0" smtClean="0"/>
              <a:t>Compatible with all APs and user devices, </a:t>
            </a:r>
            <a:r>
              <a:rPr lang="en-US" altLang="zh-CN" sz="2000" dirty="0" smtClean="0">
                <a:solidFill>
                  <a:schemeClr val="accent1"/>
                </a:solidFill>
              </a:rPr>
              <a:t>no modifications to them</a:t>
            </a:r>
            <a:endParaRPr lang="en-US" altLang="zh-CN" sz="2000" dirty="0">
              <a:solidFill>
                <a:schemeClr val="accent1"/>
              </a:solidFill>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Related Work</a:t>
            </a:r>
            <a:endParaRPr lang="zh-CN" altLang="en-US" dirty="0"/>
          </a:p>
        </p:txBody>
      </p:sp>
      <p:sp>
        <p:nvSpPr>
          <p:cNvPr id="3" name="内容占位符 2"/>
          <p:cNvSpPr>
            <a:spLocks noGrp="1"/>
          </p:cNvSpPr>
          <p:nvPr>
            <p:ph idx="1"/>
          </p:nvPr>
        </p:nvSpPr>
        <p:spPr/>
        <p:txBody>
          <a:bodyPr>
            <a:normAutofit lnSpcReduction="10000"/>
          </a:bodyPr>
          <a:lstStyle/>
          <a:p>
            <a:r>
              <a:rPr lang="en-US" altLang="zh-CN" sz="2400" dirty="0" smtClean="0"/>
              <a:t>Works on packet relay based on node cooperation</a:t>
            </a:r>
          </a:p>
          <a:p>
            <a:pPr lvl="1"/>
            <a:r>
              <a:rPr lang="en-US" altLang="zh-CN" sz="2000" dirty="0" smtClean="0"/>
              <a:t>PRO[</a:t>
            </a:r>
            <a:r>
              <a:rPr lang="en-US" altLang="zh-CN" sz="2000" i="1" dirty="0" smtClean="0">
                <a:solidFill>
                  <a:srgbClr val="00B0F0"/>
                </a:solidFill>
              </a:rPr>
              <a:t>ACM </a:t>
            </a:r>
            <a:r>
              <a:rPr lang="en-US" altLang="zh-CN" sz="2000" i="1" dirty="0" err="1" smtClean="0">
                <a:solidFill>
                  <a:srgbClr val="00B0F0"/>
                </a:solidFill>
              </a:rPr>
              <a:t>Mobicom</a:t>
            </a:r>
            <a:r>
              <a:rPr lang="en-US" altLang="zh-CN" sz="2000" i="1" dirty="0" smtClean="0">
                <a:solidFill>
                  <a:srgbClr val="00B0F0"/>
                </a:solidFill>
              </a:rPr>
              <a:t> 09</a:t>
            </a:r>
            <a:r>
              <a:rPr lang="en-US" altLang="zh-CN" sz="2000" dirty="0" smtClean="0"/>
              <a:t>], Soft-Repeater[</a:t>
            </a:r>
            <a:r>
              <a:rPr lang="en-US" altLang="zh-CN" sz="2000" i="1" dirty="0" smtClean="0">
                <a:solidFill>
                  <a:srgbClr val="00B0F0"/>
                </a:solidFill>
              </a:rPr>
              <a:t>ACM </a:t>
            </a:r>
            <a:r>
              <a:rPr lang="en-US" altLang="zh-CN" sz="2000" i="1" dirty="0" err="1" smtClean="0">
                <a:solidFill>
                  <a:srgbClr val="00B0F0"/>
                </a:solidFill>
              </a:rPr>
              <a:t>CoNEXT</a:t>
            </a:r>
            <a:r>
              <a:rPr lang="en-US" altLang="zh-CN" sz="2000" i="1" dirty="0" smtClean="0">
                <a:solidFill>
                  <a:srgbClr val="00B0F0"/>
                </a:solidFill>
              </a:rPr>
              <a:t> 08</a:t>
            </a:r>
            <a:r>
              <a:rPr lang="en-US" altLang="zh-CN" sz="2000" dirty="0" smtClean="0"/>
              <a:t>], RCMAC[</a:t>
            </a:r>
            <a:r>
              <a:rPr lang="en-US" altLang="zh-CN" sz="2000" i="1" dirty="0" smtClean="0">
                <a:solidFill>
                  <a:srgbClr val="00B0F0"/>
                </a:solidFill>
              </a:rPr>
              <a:t>Wireless </a:t>
            </a:r>
            <a:r>
              <a:rPr lang="en-US" altLang="zh-CN" sz="2000" i="1" dirty="0" err="1" smtClean="0">
                <a:solidFill>
                  <a:srgbClr val="00B0F0"/>
                </a:solidFill>
              </a:rPr>
              <a:t>Pers</a:t>
            </a:r>
            <a:r>
              <a:rPr lang="en-US" altLang="zh-CN" sz="2000" i="1" dirty="0" smtClean="0">
                <a:solidFill>
                  <a:srgbClr val="00B0F0"/>
                </a:solidFill>
              </a:rPr>
              <a:t> </a:t>
            </a:r>
            <a:r>
              <a:rPr lang="en-US" altLang="zh-CN" sz="2000" i="1" dirty="0" err="1" smtClean="0">
                <a:solidFill>
                  <a:srgbClr val="00B0F0"/>
                </a:solidFill>
              </a:rPr>
              <a:t>Commun</a:t>
            </a:r>
            <a:r>
              <a:rPr lang="en-US" altLang="zh-CN" sz="2000" i="1" dirty="0" smtClean="0">
                <a:solidFill>
                  <a:srgbClr val="00B0F0"/>
                </a:solidFill>
              </a:rPr>
              <a:t> 11</a:t>
            </a:r>
            <a:r>
              <a:rPr lang="en-US" altLang="zh-CN" sz="2000" dirty="0" smtClean="0"/>
              <a:t>], </a:t>
            </a:r>
            <a:r>
              <a:rPr lang="en-US" altLang="zh-CN" sz="2000" i="1" dirty="0" err="1" smtClean="0"/>
              <a:t>rDCF</a:t>
            </a:r>
            <a:r>
              <a:rPr lang="en-US" altLang="zh-CN" sz="2000" i="1" dirty="0" smtClean="0"/>
              <a:t>[</a:t>
            </a:r>
            <a:r>
              <a:rPr lang="en-US" altLang="zh-CN" sz="2000" i="1" dirty="0" smtClean="0">
                <a:solidFill>
                  <a:srgbClr val="00B0F0"/>
                </a:solidFill>
              </a:rPr>
              <a:t>IEEE Trans. on Mobile Computing 06</a:t>
            </a:r>
            <a:r>
              <a:rPr lang="en-US" altLang="zh-CN" sz="2000" dirty="0" smtClean="0"/>
              <a:t>], </a:t>
            </a:r>
            <a:r>
              <a:rPr lang="en-US" altLang="zh-CN" sz="2000" dirty="0" err="1" smtClean="0"/>
              <a:t>CoopMAC</a:t>
            </a:r>
            <a:r>
              <a:rPr lang="en-US" altLang="zh-CN" sz="2000" dirty="0" smtClean="0"/>
              <a:t>[</a:t>
            </a:r>
            <a:r>
              <a:rPr lang="en-US" altLang="zh-CN" sz="2000" i="1" dirty="0" smtClean="0">
                <a:solidFill>
                  <a:srgbClr val="00B0F0"/>
                </a:solidFill>
              </a:rPr>
              <a:t>IEEE JSAC 07</a:t>
            </a:r>
            <a:r>
              <a:rPr lang="en-US" altLang="zh-CN" sz="2000" dirty="0" smtClean="0"/>
              <a:t>], etc.</a:t>
            </a:r>
          </a:p>
          <a:p>
            <a:pPr lvl="1"/>
            <a:r>
              <a:rPr lang="en-US" altLang="zh-CN" sz="2000" dirty="0" smtClean="0"/>
              <a:t>Require some modifications to the AP or the nodes; </a:t>
            </a:r>
            <a:r>
              <a:rPr lang="en-US" altLang="zh-CN" sz="2000" dirty="0" smtClean="0">
                <a:solidFill>
                  <a:schemeClr val="accent1"/>
                </a:solidFill>
              </a:rPr>
              <a:t>L2Relay is ubiquitously compatible</a:t>
            </a:r>
          </a:p>
          <a:p>
            <a:pPr lvl="1"/>
            <a:r>
              <a:rPr lang="en-US" altLang="zh-CN" sz="2000" dirty="0" smtClean="0"/>
              <a:t>Implemented in the driver or evaluated on simulation; </a:t>
            </a:r>
            <a:r>
              <a:rPr lang="en-US" altLang="zh-CN" sz="2000" dirty="0" smtClean="0">
                <a:solidFill>
                  <a:schemeClr val="accent1"/>
                </a:solidFill>
              </a:rPr>
              <a:t>L2Relay has a firmware level implementation</a:t>
            </a:r>
          </a:p>
          <a:p>
            <a:r>
              <a:rPr lang="en-US" altLang="zh-CN" sz="2400" dirty="0" smtClean="0"/>
              <a:t>Works on rate selection</a:t>
            </a:r>
          </a:p>
          <a:p>
            <a:pPr lvl="1"/>
            <a:r>
              <a:rPr lang="en-US" altLang="zh-CN" sz="2000" dirty="0" smtClean="0"/>
              <a:t>SampleRate[</a:t>
            </a:r>
            <a:r>
              <a:rPr lang="en-US" altLang="zh-CN" sz="2000" i="1" dirty="0" smtClean="0">
                <a:solidFill>
                  <a:srgbClr val="00B0F0"/>
                </a:solidFill>
              </a:rPr>
              <a:t>MIT Ph.D. Thesis 05</a:t>
            </a:r>
            <a:r>
              <a:rPr lang="en-US" altLang="zh-CN" sz="2000" dirty="0" smtClean="0"/>
              <a:t>], CHARM[</a:t>
            </a:r>
            <a:r>
              <a:rPr lang="en-US" altLang="zh-CN" sz="2000" i="1" dirty="0" smtClean="0">
                <a:solidFill>
                  <a:srgbClr val="00B0F0"/>
                </a:solidFill>
              </a:rPr>
              <a:t>ACM </a:t>
            </a:r>
            <a:r>
              <a:rPr lang="en-US" altLang="zh-CN" sz="2000" i="1" dirty="0" err="1" smtClean="0">
                <a:solidFill>
                  <a:srgbClr val="00B0F0"/>
                </a:solidFill>
              </a:rPr>
              <a:t>MobiSys</a:t>
            </a:r>
            <a:r>
              <a:rPr lang="en-US" altLang="zh-CN" sz="2000" i="1" dirty="0" smtClean="0">
                <a:solidFill>
                  <a:srgbClr val="00B0F0"/>
                </a:solidFill>
              </a:rPr>
              <a:t> 08</a:t>
            </a:r>
            <a:r>
              <a:rPr lang="en-US" altLang="zh-CN" sz="2000" dirty="0" smtClean="0"/>
              <a:t>], RRAA[</a:t>
            </a:r>
            <a:r>
              <a:rPr lang="en-US" altLang="zh-CN" sz="2000" i="1" dirty="0" smtClean="0">
                <a:solidFill>
                  <a:srgbClr val="00B0F0"/>
                </a:solidFill>
              </a:rPr>
              <a:t>ACM </a:t>
            </a:r>
            <a:r>
              <a:rPr lang="en-US" altLang="zh-CN" sz="2000" i="1" dirty="0" err="1" smtClean="0">
                <a:solidFill>
                  <a:srgbClr val="00B0F0"/>
                </a:solidFill>
              </a:rPr>
              <a:t>Mobicom</a:t>
            </a:r>
            <a:r>
              <a:rPr lang="en-US" altLang="zh-CN" sz="2000" i="1" dirty="0" smtClean="0">
                <a:solidFill>
                  <a:srgbClr val="00B0F0"/>
                </a:solidFill>
              </a:rPr>
              <a:t> 06</a:t>
            </a:r>
            <a:r>
              <a:rPr lang="en-US" altLang="zh-CN" sz="2000" dirty="0" smtClean="0"/>
              <a:t>], ESNR[</a:t>
            </a:r>
            <a:r>
              <a:rPr lang="en-US" altLang="zh-CN" sz="2000" i="1" dirty="0" smtClean="0">
                <a:solidFill>
                  <a:srgbClr val="00B0F0"/>
                </a:solidFill>
              </a:rPr>
              <a:t>ACM SIGCOMM 10</a:t>
            </a:r>
            <a:r>
              <a:rPr lang="en-US" altLang="zh-CN" sz="2000" dirty="0" smtClean="0"/>
              <a:t>], etc.</a:t>
            </a:r>
          </a:p>
          <a:p>
            <a:pPr lvl="1"/>
            <a:r>
              <a:rPr lang="en-US" altLang="zh-CN" sz="2000" dirty="0" smtClean="0">
                <a:solidFill>
                  <a:schemeClr val="accent1"/>
                </a:solidFill>
              </a:rPr>
              <a:t>The relay device has to select a rate for the sender when the sender is not even aware of it</a:t>
            </a:r>
            <a:endParaRPr lang="en-US" altLang="zh-CN" sz="2000"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Key Features</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Link quality estimation</a:t>
            </a:r>
          </a:p>
          <a:p>
            <a:r>
              <a:rPr lang="en-US" altLang="zh-CN" sz="2400" dirty="0" smtClean="0"/>
              <a:t>A novel packet relay procedure</a:t>
            </a:r>
          </a:p>
          <a:p>
            <a:r>
              <a:rPr lang="en-US" altLang="zh-CN" sz="2400" dirty="0" smtClean="0"/>
              <a:t>Rate selection for the AP</a:t>
            </a:r>
          </a:p>
          <a:p>
            <a:r>
              <a:rPr lang="en-US" altLang="zh-CN" sz="2400" dirty="0" smtClean="0"/>
              <a:t>Relayer selection</a:t>
            </a:r>
            <a:endParaRPr lang="zh-CN"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TotalTime>
  <Words>3042</Words>
  <Application>Microsoft Office PowerPoint</Application>
  <PresentationFormat>On-screen Show (4:3)</PresentationFormat>
  <Paragraphs>430</Paragraphs>
  <Slides>33</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 Unicode MS</vt:lpstr>
      <vt:lpstr>宋体</vt:lpstr>
      <vt:lpstr>Arial</vt:lpstr>
      <vt:lpstr>Arial Black</vt:lpstr>
      <vt:lpstr>Calibri</vt:lpstr>
      <vt:lpstr>Times New Roman</vt:lpstr>
      <vt:lpstr>Office 主题</vt:lpstr>
      <vt:lpstr>公式</vt:lpstr>
      <vt:lpstr>L2Relay: a Layer 2 Wi-Fi Packet Relay Protocol</vt:lpstr>
      <vt:lpstr>PowerPoint Presentation</vt:lpstr>
      <vt:lpstr>Range Problem</vt:lpstr>
      <vt:lpstr>Range Extender</vt:lpstr>
      <vt:lpstr>Range Extenders on the Market Today</vt:lpstr>
      <vt:lpstr>Introduction</vt:lpstr>
      <vt:lpstr>Introduction</vt:lpstr>
      <vt:lpstr>Related Work</vt:lpstr>
      <vt:lpstr>Key Features</vt:lpstr>
      <vt:lpstr>Key Technical Aspects (I) - Link Quality Estimation </vt:lpstr>
      <vt:lpstr>Link Quality Estimation</vt:lpstr>
      <vt:lpstr>Relayer Rank Calculation</vt:lpstr>
      <vt:lpstr>Key Features(II) - Packet Relay Procedure</vt:lpstr>
      <vt:lpstr>Relayer Rate Selection</vt:lpstr>
      <vt:lpstr>Key Features(III) - Rate Exploration</vt:lpstr>
      <vt:lpstr>Rate Selection for the AP</vt:lpstr>
      <vt:lpstr>Key Technical Aspects (IV) - Multi-Relayer Mode</vt:lpstr>
      <vt:lpstr>Relayer Selection</vt:lpstr>
      <vt:lpstr>Relayer Selection</vt:lpstr>
      <vt:lpstr>Evaluations</vt:lpstr>
      <vt:lpstr>Implementation</vt:lpstr>
      <vt:lpstr>Evaluation in Emulated Environments – Experiment Setup</vt:lpstr>
      <vt:lpstr>Evaluation in Emulated Environments -Performance Comparison</vt:lpstr>
      <vt:lpstr>Performance Comparison – One-hop</vt:lpstr>
      <vt:lpstr>Performance Comparison – Two-hop</vt:lpstr>
      <vt:lpstr>Performance Comparison – Middle-ground</vt:lpstr>
      <vt:lpstr>Evaluation in Emulated Environments –Rate Selection of the AP</vt:lpstr>
      <vt:lpstr>Evaluation in Emulated Environments –Relayer Selection</vt:lpstr>
      <vt:lpstr>Evaluation in Emulated Environments –Relayer Selection</vt:lpstr>
      <vt:lpstr>Evaluation in Real-world Environments – Experiment Setup</vt:lpstr>
      <vt:lpstr>Evaluation in Real-world Environments – Performance Comparison</vt:lpstr>
      <vt:lpstr>Evaluation in Real-world Environments – Performance Comparison</vt:lpstr>
      <vt:lpstr>PowerPoint Presentation</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L2Relay: a Layer 2 Wi-Fi Packet Relay Protocol</dc:title>
  <dc:creator>ShyZhou</dc:creator>
  <cp:lastModifiedBy>Zhenghao Zhang</cp:lastModifiedBy>
  <cp:revision>264</cp:revision>
  <dcterms:created xsi:type="dcterms:W3CDTF">2013-09-26T20:22:39Z</dcterms:created>
  <dcterms:modified xsi:type="dcterms:W3CDTF">2018-07-31T22:07:18Z</dcterms:modified>
</cp:coreProperties>
</file>