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312" r:id="rId4"/>
    <p:sldId id="315" r:id="rId5"/>
    <p:sldId id="313" r:id="rId6"/>
    <p:sldId id="335" r:id="rId7"/>
    <p:sldId id="354" r:id="rId8"/>
    <p:sldId id="316" r:id="rId9"/>
    <p:sldId id="336" r:id="rId10"/>
    <p:sldId id="317" r:id="rId11"/>
    <p:sldId id="338" r:id="rId12"/>
    <p:sldId id="318" r:id="rId13"/>
    <p:sldId id="319" r:id="rId14"/>
    <p:sldId id="320" r:id="rId15"/>
    <p:sldId id="321" r:id="rId16"/>
    <p:sldId id="322" r:id="rId17"/>
    <p:sldId id="340" r:id="rId18"/>
    <p:sldId id="339" r:id="rId19"/>
    <p:sldId id="342" r:id="rId20"/>
    <p:sldId id="343" r:id="rId21"/>
    <p:sldId id="324" r:id="rId22"/>
    <p:sldId id="325" r:id="rId23"/>
    <p:sldId id="345" r:id="rId24"/>
    <p:sldId id="344" r:id="rId25"/>
    <p:sldId id="349" r:id="rId26"/>
    <p:sldId id="327" r:id="rId27"/>
    <p:sldId id="356" r:id="rId28"/>
    <p:sldId id="348" r:id="rId29"/>
    <p:sldId id="350" r:id="rId30"/>
    <p:sldId id="355" r:id="rId31"/>
    <p:sldId id="351" r:id="rId32"/>
    <p:sldId id="352" r:id="rId33"/>
    <p:sldId id="323" r:id="rId34"/>
    <p:sldId id="329" r:id="rId35"/>
    <p:sldId id="331" r:id="rId36"/>
    <p:sldId id="328" r:id="rId37"/>
    <p:sldId id="330" r:id="rId38"/>
    <p:sldId id="332" r:id="rId39"/>
    <p:sldId id="333" r:id="rId40"/>
    <p:sldId id="33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CD03"/>
    <a:srgbClr val="FF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2EFC-3804-4125-BD32-E4AC64DDABBA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B269-185C-4A3F-96C4-A89E8CD50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0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2EFC-3804-4125-BD32-E4AC64DDABBA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B269-185C-4A3F-96C4-A89E8CD50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2EFC-3804-4125-BD32-E4AC64DDABBA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B269-185C-4A3F-96C4-A89E8CD50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3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2EFC-3804-4125-BD32-E4AC64DDABBA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B269-185C-4A3F-96C4-A89E8CD50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6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2EFC-3804-4125-BD32-E4AC64DDABBA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B269-185C-4A3F-96C4-A89E8CD50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44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2EFC-3804-4125-BD32-E4AC64DDABBA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B269-185C-4A3F-96C4-A89E8CD50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35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2EFC-3804-4125-BD32-E4AC64DDABBA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B269-185C-4A3F-96C4-A89E8CD50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2EFC-3804-4125-BD32-E4AC64DDABBA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B269-185C-4A3F-96C4-A89E8CD50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8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2EFC-3804-4125-BD32-E4AC64DDABBA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B269-185C-4A3F-96C4-A89E8CD50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2EFC-3804-4125-BD32-E4AC64DDABBA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B269-185C-4A3F-96C4-A89E8CD50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7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2EFC-3804-4125-BD32-E4AC64DDABBA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B269-185C-4A3F-96C4-A89E8CD50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9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F2EFC-3804-4125-BD32-E4AC64DDABBA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8B269-185C-4A3F-96C4-A89E8CD50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9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.png"/><Relationship Id="rId5" Type="http://schemas.openxmlformats.org/officeDocument/2006/relationships/image" Target="../media/image5.jpeg"/><Relationship Id="rId10" Type="http://schemas.openxmlformats.org/officeDocument/2006/relationships/image" Target="../media/image15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jpeg"/><Relationship Id="rId7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.png"/><Relationship Id="rId5" Type="http://schemas.openxmlformats.org/officeDocument/2006/relationships/image" Target="../media/image2.jpe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.png"/><Relationship Id="rId5" Type="http://schemas.openxmlformats.org/officeDocument/2006/relationships/image" Target="../media/image5.jpeg"/><Relationship Id="rId10" Type="http://schemas.openxmlformats.org/officeDocument/2006/relationships/image" Target="../media/image11.wm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.png"/><Relationship Id="rId5" Type="http://schemas.openxmlformats.org/officeDocument/2006/relationships/image" Target="../media/image5.jpeg"/><Relationship Id="rId10" Type="http://schemas.openxmlformats.org/officeDocument/2006/relationships/image" Target="../media/image11.wm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.png"/><Relationship Id="rId5" Type="http://schemas.openxmlformats.org/officeDocument/2006/relationships/image" Target="../media/image5.jpe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30891"/>
            <a:ext cx="9144000" cy="2170545"/>
          </a:xfrm>
        </p:spPr>
        <p:txBody>
          <a:bodyPr>
            <a:noAutofit/>
          </a:bodyPr>
          <a:lstStyle/>
          <a:p>
            <a:r>
              <a:rPr lang="en-US" sz="5000" dirty="0" smtClean="0"/>
              <a:t>Analog Bloom Filter (ABF) for Ultra-low Latency Random Access in Wireless Networks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77299"/>
            <a:ext cx="9144000" cy="206887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Zhenghao</a:t>
            </a:r>
            <a:r>
              <a:rPr lang="en-US" dirty="0" smtClean="0"/>
              <a:t> Zhang</a:t>
            </a:r>
          </a:p>
          <a:p>
            <a:r>
              <a:rPr lang="en-US" dirty="0" smtClean="0"/>
              <a:t>Associate Professor</a:t>
            </a:r>
          </a:p>
          <a:p>
            <a:r>
              <a:rPr lang="en-US" dirty="0" smtClean="0"/>
              <a:t>Computer Science Department</a:t>
            </a:r>
          </a:p>
          <a:p>
            <a:r>
              <a:rPr lang="en-US" dirty="0" smtClean="0"/>
              <a:t>Florida State University</a:t>
            </a:r>
          </a:p>
          <a:p>
            <a:r>
              <a:rPr lang="en-US" dirty="0" smtClean="0"/>
              <a:t>USA</a:t>
            </a:r>
            <a:endParaRPr lang="en-US" dirty="0"/>
          </a:p>
        </p:txBody>
      </p:sp>
      <p:pic>
        <p:nvPicPr>
          <p:cNvPr id="1026" name="Picture 2" descr="Image result for FS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094" y="72567"/>
            <a:ext cx="1171339" cy="11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77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BelFix</a:t>
            </a:r>
            <a:r>
              <a:rPr lang="en-US" dirty="0" smtClean="0"/>
              <a:t> – Energy-based Decoding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722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Without CSI, decision based on </a:t>
            </a:r>
            <a:r>
              <a:rPr lang="en-US" b="1" dirty="0" smtClean="0"/>
              <a:t>energy</a:t>
            </a:r>
            <a:r>
              <a:rPr lang="en-US" dirty="0" smtClean="0"/>
              <a:t>: </a:t>
            </a:r>
          </a:p>
          <a:p>
            <a:pPr lvl="1"/>
            <a:r>
              <a:rPr lang="en-US" sz="2800" dirty="0" smtClean="0"/>
              <a:t>If seen </a:t>
            </a:r>
            <a:r>
              <a:rPr lang="en-US" sz="2800" b="1" dirty="0" smtClean="0"/>
              <a:t>enough total energy</a:t>
            </a:r>
            <a:r>
              <a:rPr lang="en-US" sz="2800" dirty="0" smtClean="0"/>
              <a:t> from the subcarriers assigned to a node, the node should be active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a node is active, it will pump energy into the air, and although some subcarriers may be weak, there are most likely some strong </a:t>
            </a:r>
            <a:r>
              <a:rPr lang="en-US" dirty="0" smtClean="0"/>
              <a:t>ones</a:t>
            </a:r>
            <a:endParaRPr lang="en-US" dirty="0"/>
          </a:p>
          <a:p>
            <a:pPr lvl="1"/>
            <a:endParaRPr lang="en-US" sz="2800" dirty="0" smtClean="0"/>
          </a:p>
        </p:txBody>
      </p:sp>
      <p:sp>
        <p:nvSpPr>
          <p:cNvPr id="38" name="Rectangle 37"/>
          <p:cNvSpPr/>
          <p:nvPr/>
        </p:nvSpPr>
        <p:spPr>
          <a:xfrm>
            <a:off x="8161020" y="2880359"/>
            <a:ext cx="106680" cy="62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8313420" y="2880359"/>
            <a:ext cx="106680" cy="62166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465820" y="2880359"/>
            <a:ext cx="106680" cy="6216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227820" y="2880359"/>
            <a:ext cx="106680" cy="6216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618220" y="2880359"/>
            <a:ext cx="106680" cy="62166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770620" y="2880359"/>
            <a:ext cx="106680" cy="62166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923020" y="2880359"/>
            <a:ext cx="106680" cy="62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9075420" y="2880359"/>
            <a:ext cx="106680" cy="62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532620" y="2880359"/>
            <a:ext cx="106680" cy="62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9685020" y="2880359"/>
            <a:ext cx="106680" cy="62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9837420" y="2880359"/>
            <a:ext cx="106680" cy="62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9989820" y="2880359"/>
            <a:ext cx="106680" cy="62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0142220" y="2880359"/>
            <a:ext cx="106680" cy="62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0294620" y="2880359"/>
            <a:ext cx="106680" cy="6216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0447020" y="2880359"/>
            <a:ext cx="106680" cy="621665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9380220" y="2880359"/>
            <a:ext cx="106680" cy="62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1053" descr="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4084" y="1591870"/>
            <a:ext cx="402050" cy="38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4" descr="7288396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39" y="1637976"/>
            <a:ext cx="566110" cy="346704"/>
          </a:xfrm>
          <a:prstGeom prst="rect">
            <a:avLst/>
          </a:prstGeom>
        </p:spPr>
      </p:pic>
      <p:pic>
        <p:nvPicPr>
          <p:cNvPr id="56" name="Picture 55" descr="skd188256sd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730" y="1565777"/>
            <a:ext cx="541019" cy="463667"/>
          </a:xfrm>
          <a:prstGeom prst="rect">
            <a:avLst/>
          </a:prstGeom>
        </p:spPr>
      </p:pic>
      <p:pic>
        <p:nvPicPr>
          <p:cNvPr id="57" name="Picture 1050" descr="Deskt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7049" y="1552178"/>
            <a:ext cx="621697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0" y="1559384"/>
            <a:ext cx="499110" cy="50992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239" y="1539732"/>
            <a:ext cx="424091" cy="48971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810" y="1463024"/>
            <a:ext cx="432579" cy="61214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370" y="1390873"/>
            <a:ext cx="734568" cy="734568"/>
          </a:xfrm>
          <a:prstGeom prst="rect">
            <a:avLst/>
          </a:prstGeom>
        </p:spPr>
      </p:pic>
      <p:cxnSp>
        <p:nvCxnSpPr>
          <p:cNvPr id="62" name="Straight Arrow Connector 61"/>
          <p:cNvCxnSpPr>
            <a:stCxn id="59" idx="2"/>
            <a:endCxn id="40" idx="0"/>
          </p:cNvCxnSpPr>
          <p:nvPr/>
        </p:nvCxnSpPr>
        <p:spPr>
          <a:xfrm>
            <a:off x="8143285" y="2029444"/>
            <a:ext cx="375875" cy="850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9" idx="2"/>
            <a:endCxn id="46" idx="0"/>
          </p:cNvCxnSpPr>
          <p:nvPr/>
        </p:nvCxnSpPr>
        <p:spPr>
          <a:xfrm>
            <a:off x="8143285" y="2029444"/>
            <a:ext cx="1442675" cy="850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44" idx="0"/>
          </p:cNvCxnSpPr>
          <p:nvPr/>
        </p:nvCxnSpPr>
        <p:spPr>
          <a:xfrm flipH="1">
            <a:off x="8976360" y="1980489"/>
            <a:ext cx="762000" cy="899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50" idx="0"/>
          </p:cNvCxnSpPr>
          <p:nvPr/>
        </p:nvCxnSpPr>
        <p:spPr>
          <a:xfrm>
            <a:off x="9791700" y="1980489"/>
            <a:ext cx="403860" cy="899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1" idx="0"/>
          </p:cNvCxnSpPr>
          <p:nvPr/>
        </p:nvCxnSpPr>
        <p:spPr>
          <a:xfrm flipH="1">
            <a:off x="9281160" y="1980489"/>
            <a:ext cx="914400" cy="899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52" idx="0"/>
          </p:cNvCxnSpPr>
          <p:nvPr/>
        </p:nvCxnSpPr>
        <p:spPr>
          <a:xfrm>
            <a:off x="10195560" y="1980489"/>
            <a:ext cx="304800" cy="899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47" idx="0"/>
          </p:cNvCxnSpPr>
          <p:nvPr/>
        </p:nvCxnSpPr>
        <p:spPr>
          <a:xfrm flipH="1">
            <a:off x="9738360" y="2016998"/>
            <a:ext cx="1360170" cy="86336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49" idx="0"/>
          </p:cNvCxnSpPr>
          <p:nvPr/>
        </p:nvCxnSpPr>
        <p:spPr>
          <a:xfrm flipH="1">
            <a:off x="10043160" y="2016998"/>
            <a:ext cx="1066800" cy="86336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8183880" y="4034790"/>
            <a:ext cx="2392680" cy="1135380"/>
            <a:chOff x="8141970" y="5120641"/>
            <a:chExt cx="2392680" cy="1135380"/>
          </a:xfrm>
        </p:grpSpPr>
        <p:sp>
          <p:nvSpPr>
            <p:cNvPr id="72" name="Rectangle 71"/>
            <p:cNvSpPr/>
            <p:nvPr/>
          </p:nvSpPr>
          <p:spPr>
            <a:xfrm>
              <a:off x="8141970" y="6099176"/>
              <a:ext cx="106680" cy="1568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8294370" y="6099176"/>
              <a:ext cx="106680" cy="156844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8599170" y="6099176"/>
              <a:ext cx="106680" cy="15684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8751570" y="6099176"/>
              <a:ext cx="106680" cy="156844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9056370" y="6099176"/>
              <a:ext cx="106680" cy="15684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9665970" y="6099176"/>
              <a:ext cx="106680" cy="15684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9818370" y="6099176"/>
              <a:ext cx="106680" cy="15684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9970770" y="6099176"/>
              <a:ext cx="106680" cy="15684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0275570" y="6099176"/>
              <a:ext cx="106680" cy="156844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9361170" y="6099176"/>
              <a:ext cx="106680" cy="15684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446770" y="5966460"/>
              <a:ext cx="106680" cy="28035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9227820" y="5120641"/>
              <a:ext cx="87630" cy="112617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8903970" y="5966460"/>
              <a:ext cx="106680" cy="28035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9513570" y="5330191"/>
              <a:ext cx="105176" cy="9258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0121666" y="5966460"/>
              <a:ext cx="108184" cy="28035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0426466" y="5817870"/>
              <a:ext cx="108184" cy="438150"/>
            </a:xfrm>
            <a:prstGeom prst="rect">
              <a:avLst/>
            </a:prstGeom>
            <a:solidFill>
              <a:srgbClr val="66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5" name="Straight Connector 104"/>
          <p:cNvCxnSpPr/>
          <p:nvPr/>
        </p:nvCxnSpPr>
        <p:spPr>
          <a:xfrm flipV="1">
            <a:off x="7931239" y="4849090"/>
            <a:ext cx="3054895" cy="1385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2" descr="Image result for FSU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094" y="58712"/>
            <a:ext cx="1171339" cy="11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8542020" y="5160961"/>
            <a:ext cx="1066048" cy="1016002"/>
            <a:chOff x="8542020" y="5160961"/>
            <a:chExt cx="1066048" cy="1016002"/>
          </a:xfrm>
        </p:grpSpPr>
        <p:cxnSp>
          <p:nvCxnSpPr>
            <p:cNvPr id="5" name="Straight Arrow Connector 4"/>
            <p:cNvCxnSpPr>
              <a:stCxn id="82" idx="2"/>
            </p:cNvCxnSpPr>
            <p:nvPr/>
          </p:nvCxnSpPr>
          <p:spPr>
            <a:xfrm>
              <a:off x="8542020" y="5160961"/>
              <a:ext cx="381000" cy="4916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85" idx="2"/>
            </p:cNvCxnSpPr>
            <p:nvPr/>
          </p:nvCxnSpPr>
          <p:spPr>
            <a:xfrm flipH="1">
              <a:off x="9269730" y="5170170"/>
              <a:ext cx="338338" cy="482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8923021" y="5441313"/>
              <a:ext cx="358140" cy="35897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8" idx="2"/>
              <a:endCxn id="8" idx="6"/>
            </p:cNvCxnSpPr>
            <p:nvPr/>
          </p:nvCxnSpPr>
          <p:spPr>
            <a:xfrm>
              <a:off x="8923021" y="5620802"/>
              <a:ext cx="3581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0"/>
              <a:endCxn id="8" idx="4"/>
            </p:cNvCxnSpPr>
            <p:nvPr/>
          </p:nvCxnSpPr>
          <p:spPr>
            <a:xfrm>
              <a:off x="9102091" y="5441313"/>
              <a:ext cx="0" cy="3589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8" idx="4"/>
            </p:cNvCxnSpPr>
            <p:nvPr/>
          </p:nvCxnSpPr>
          <p:spPr>
            <a:xfrm flipH="1">
              <a:off x="9098280" y="5800291"/>
              <a:ext cx="3811" cy="3766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8420100" y="6076814"/>
            <a:ext cx="2040845" cy="489712"/>
            <a:chOff x="8420100" y="6076814"/>
            <a:chExt cx="2040845" cy="489712"/>
          </a:xfrm>
        </p:grpSpPr>
        <p:sp>
          <p:nvSpPr>
            <p:cNvPr id="17" name="TextBox 16"/>
            <p:cNvSpPr txBox="1"/>
            <p:nvPr/>
          </p:nvSpPr>
          <p:spPr>
            <a:xfrm>
              <a:off x="8420100" y="6164819"/>
              <a:ext cx="1588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Enough energy</a:t>
              </a:r>
              <a:endParaRPr lang="en-US" dirty="0"/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6854" y="6076814"/>
              <a:ext cx="424091" cy="4897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313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BelFix</a:t>
            </a:r>
            <a:r>
              <a:rPr lang="en-US" dirty="0" smtClean="0"/>
              <a:t> –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72200" cy="4351338"/>
          </a:xfrm>
        </p:spPr>
        <p:txBody>
          <a:bodyPr/>
          <a:lstStyle/>
          <a:p>
            <a:r>
              <a:rPr lang="en-US" dirty="0" smtClean="0"/>
              <a:t>The challenge is that a subcarrier may be assigned to multiple nodes, how to determine how much energy is contributed by a node?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161020" y="2880359"/>
            <a:ext cx="106680" cy="62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13420" y="2880359"/>
            <a:ext cx="106680" cy="62166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65820" y="2880359"/>
            <a:ext cx="106680" cy="6216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227820" y="2880359"/>
            <a:ext cx="106680" cy="6216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18220" y="2880359"/>
            <a:ext cx="106680" cy="62166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770620" y="2880359"/>
            <a:ext cx="106680" cy="62166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23020" y="2880359"/>
            <a:ext cx="106680" cy="62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075420" y="2880359"/>
            <a:ext cx="106680" cy="62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532620" y="2880359"/>
            <a:ext cx="106680" cy="62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685020" y="2880359"/>
            <a:ext cx="106680" cy="62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837420" y="2880359"/>
            <a:ext cx="106680" cy="62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989820" y="2880359"/>
            <a:ext cx="106680" cy="62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142220" y="2880359"/>
            <a:ext cx="106680" cy="62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294620" y="2880359"/>
            <a:ext cx="106680" cy="6216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7020" y="2880359"/>
            <a:ext cx="106680" cy="621665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380220" y="2880359"/>
            <a:ext cx="106680" cy="62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053" descr="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4084" y="1591870"/>
            <a:ext cx="402050" cy="38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7288396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39" y="1637976"/>
            <a:ext cx="566110" cy="346704"/>
          </a:xfrm>
          <a:prstGeom prst="rect">
            <a:avLst/>
          </a:prstGeom>
        </p:spPr>
      </p:pic>
      <p:pic>
        <p:nvPicPr>
          <p:cNvPr id="22" name="Picture 21" descr="skd188256sd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730" y="1565777"/>
            <a:ext cx="541019" cy="463667"/>
          </a:xfrm>
          <a:prstGeom prst="rect">
            <a:avLst/>
          </a:prstGeom>
        </p:spPr>
      </p:pic>
      <p:pic>
        <p:nvPicPr>
          <p:cNvPr id="23" name="Picture 1050" descr="Deskt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7049" y="1552178"/>
            <a:ext cx="621697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0" y="1559384"/>
            <a:ext cx="499110" cy="50992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239" y="1539732"/>
            <a:ext cx="424091" cy="4897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810" y="1463024"/>
            <a:ext cx="432579" cy="6121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370" y="1390873"/>
            <a:ext cx="734568" cy="734568"/>
          </a:xfrm>
          <a:prstGeom prst="rect">
            <a:avLst/>
          </a:prstGeom>
        </p:spPr>
      </p:pic>
      <p:cxnSp>
        <p:nvCxnSpPr>
          <p:cNvPr id="28" name="Straight Arrow Connector 27"/>
          <p:cNvCxnSpPr>
            <a:stCxn id="25" idx="2"/>
            <a:endCxn id="6" idx="0"/>
          </p:cNvCxnSpPr>
          <p:nvPr/>
        </p:nvCxnSpPr>
        <p:spPr>
          <a:xfrm>
            <a:off x="8143285" y="2029444"/>
            <a:ext cx="375875" cy="850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2"/>
            <a:endCxn id="12" idx="0"/>
          </p:cNvCxnSpPr>
          <p:nvPr/>
        </p:nvCxnSpPr>
        <p:spPr>
          <a:xfrm>
            <a:off x="8143285" y="2029444"/>
            <a:ext cx="1442675" cy="850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0" idx="0"/>
          </p:cNvCxnSpPr>
          <p:nvPr/>
        </p:nvCxnSpPr>
        <p:spPr>
          <a:xfrm flipH="1">
            <a:off x="8976360" y="1980489"/>
            <a:ext cx="762000" cy="899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6" idx="0"/>
          </p:cNvCxnSpPr>
          <p:nvPr/>
        </p:nvCxnSpPr>
        <p:spPr>
          <a:xfrm>
            <a:off x="9791700" y="1980489"/>
            <a:ext cx="403860" cy="899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7" idx="0"/>
          </p:cNvCxnSpPr>
          <p:nvPr/>
        </p:nvCxnSpPr>
        <p:spPr>
          <a:xfrm flipH="1">
            <a:off x="9281160" y="1980489"/>
            <a:ext cx="914400" cy="899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8" idx="0"/>
          </p:cNvCxnSpPr>
          <p:nvPr/>
        </p:nvCxnSpPr>
        <p:spPr>
          <a:xfrm>
            <a:off x="10195560" y="1980489"/>
            <a:ext cx="304800" cy="899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7" idx="0"/>
          </p:cNvCxnSpPr>
          <p:nvPr/>
        </p:nvCxnSpPr>
        <p:spPr>
          <a:xfrm flipH="1">
            <a:off x="9281160" y="2016998"/>
            <a:ext cx="1817370" cy="86336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0043160" y="2016998"/>
            <a:ext cx="1066800" cy="86336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0012680" y="6315655"/>
            <a:ext cx="106680" cy="1568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9269730" y="5337120"/>
            <a:ext cx="87630" cy="11261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0468376" y="6034349"/>
            <a:ext cx="108184" cy="438150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 descr="skd188256sd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644" y="4004697"/>
            <a:ext cx="541019" cy="46366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814" y="3998304"/>
            <a:ext cx="499110" cy="509924"/>
          </a:xfrm>
          <a:prstGeom prst="rect">
            <a:avLst/>
          </a:prstGeom>
        </p:spPr>
      </p:pic>
      <p:cxnSp>
        <p:nvCxnSpPr>
          <p:cNvPr id="78" name="Straight Arrow Connector 77"/>
          <p:cNvCxnSpPr/>
          <p:nvPr/>
        </p:nvCxnSpPr>
        <p:spPr>
          <a:xfrm flipH="1">
            <a:off x="9302074" y="4433264"/>
            <a:ext cx="914400" cy="899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54" idx="0"/>
          </p:cNvCxnSpPr>
          <p:nvPr/>
        </p:nvCxnSpPr>
        <p:spPr>
          <a:xfrm>
            <a:off x="10216474" y="4433264"/>
            <a:ext cx="305994" cy="1601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9302074" y="4469773"/>
            <a:ext cx="1817370" cy="86336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endCxn id="46" idx="0"/>
          </p:cNvCxnSpPr>
          <p:nvPr/>
        </p:nvCxnSpPr>
        <p:spPr>
          <a:xfrm flipH="1">
            <a:off x="10066020" y="4469773"/>
            <a:ext cx="1064854" cy="184588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8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191" y="4901453"/>
            <a:ext cx="1758061" cy="1758061"/>
          </a:xfrm>
          <a:prstGeom prst="rect">
            <a:avLst/>
          </a:prstGeom>
        </p:spPr>
      </p:pic>
      <p:pic>
        <p:nvPicPr>
          <p:cNvPr id="91" name="Picture 2" descr="Image result for FSU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094" y="58712"/>
            <a:ext cx="1171339" cy="11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1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BelFix</a:t>
            </a:r>
            <a:r>
              <a:rPr lang="en-US" dirty="0" smtClean="0"/>
              <a:t> – The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77000" cy="4351338"/>
          </a:xfrm>
        </p:spPr>
        <p:txBody>
          <a:bodyPr/>
          <a:lstStyle/>
          <a:p>
            <a:r>
              <a:rPr lang="en-US" dirty="0" smtClean="0"/>
              <a:t>Among the rest of subcarriers assigned to A and B, if very low energy for B but higher energy for A, it makes sense to guess that the energy on this subcarrier is contributed more likely by B, not A.</a:t>
            </a:r>
          </a:p>
          <a:p>
            <a:r>
              <a:rPr lang="en-US" dirty="0" smtClean="0"/>
              <a:t>In other words, </a:t>
            </a:r>
            <a:r>
              <a:rPr lang="en-US" b="1" dirty="0" smtClean="0"/>
              <a:t>the energy from other subcarriers is the belief of other subcarriers on the node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192790" y="4142976"/>
            <a:ext cx="106680" cy="1568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449840" y="3164441"/>
            <a:ext cx="87630" cy="11261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48486" y="3861670"/>
            <a:ext cx="108184" cy="438150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kd188256sd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754" y="1832018"/>
            <a:ext cx="541019" cy="463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924" y="1825625"/>
            <a:ext cx="499110" cy="50992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9482184" y="2260585"/>
            <a:ext cx="914400" cy="899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6" idx="0"/>
          </p:cNvCxnSpPr>
          <p:nvPr/>
        </p:nvCxnSpPr>
        <p:spPr>
          <a:xfrm>
            <a:off x="10396584" y="2260585"/>
            <a:ext cx="305994" cy="1601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9482184" y="2297094"/>
            <a:ext cx="1817370" cy="86336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4" idx="0"/>
          </p:cNvCxnSpPr>
          <p:nvPr/>
        </p:nvCxnSpPr>
        <p:spPr>
          <a:xfrm flipH="1">
            <a:off x="10246130" y="2297094"/>
            <a:ext cx="1064854" cy="184588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301" y="2728774"/>
            <a:ext cx="1758061" cy="17580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31865" y="143989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356491" y="142701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pic>
        <p:nvPicPr>
          <p:cNvPr id="16" name="Picture 2" descr="Image result for FS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094" y="58712"/>
            <a:ext cx="1171339" cy="11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15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BelFix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469082" cy="435133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The core of </a:t>
                </a:r>
                <a:r>
                  <a:rPr lang="en-US" dirty="0" err="1" smtClean="0"/>
                  <a:t>BelFix</a:t>
                </a:r>
                <a:r>
                  <a:rPr lang="en-US" dirty="0"/>
                  <a:t> </a:t>
                </a:r>
                <a:r>
                  <a:rPr lang="en-US" dirty="0" smtClean="0"/>
                  <a:t>is a loop, which is mainly calculating this for all nodes and subcarriers: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\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p>
                          </m:sSub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sSubSup>
                                <m:sSubSup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ϕ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\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en-US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where: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 smtClean="0"/>
                  <a:t>: the amount of </a:t>
                </a:r>
                <a:r>
                  <a:rPr lang="en-US" b="1" dirty="0" smtClean="0"/>
                  <a:t>credit</a:t>
                </a:r>
                <a:r>
                  <a:rPr lang="en-US" dirty="0" smtClean="0"/>
                  <a:t> node i should get from subcarrier j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: the total credit of subcarrier j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\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 smtClean="0"/>
                  <a:t>: the </a:t>
                </a:r>
                <a:r>
                  <a:rPr lang="en-US" dirty="0"/>
                  <a:t>amount of credit node i should get </a:t>
                </a:r>
                <a:r>
                  <a:rPr lang="en-US" dirty="0" smtClean="0"/>
                  <a:t>except from </a:t>
                </a:r>
                <a:r>
                  <a:rPr lang="en-US" dirty="0"/>
                  <a:t>subcarrier </a:t>
                </a:r>
                <a:r>
                  <a:rPr lang="en-US" dirty="0" smtClean="0"/>
                  <a:t>j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  <m:brk m:alnAt="7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ϕ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 smtClean="0"/>
                  <a:t>: </a:t>
                </a:r>
                <a:r>
                  <a:rPr lang="en-US" dirty="0"/>
                  <a:t>the </a:t>
                </a:r>
                <a:r>
                  <a:rPr lang="en-US" dirty="0" smtClean="0"/>
                  <a:t>set of nodes assigned with subcarrier j with positive credits</a:t>
                </a:r>
              </a:p>
              <a:p>
                <a:r>
                  <a:rPr lang="en-US" dirty="0" smtClean="0"/>
                  <a:t>Basically, it says that </a:t>
                </a:r>
                <a:r>
                  <a:rPr lang="en-US" b="1" dirty="0" smtClean="0"/>
                  <a:t>the credit a node receives from a subcarrier should be proportional to what it receives from other subcarriers</a:t>
                </a:r>
                <a:endParaRPr lang="en-US" b="1" dirty="0"/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469082" cy="4351338"/>
              </a:xfrm>
              <a:blipFill rotWithShape="0">
                <a:blip r:embed="rId2"/>
                <a:stretch>
                  <a:fillRect l="-1003" t="-2521" r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Image result for FS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094" y="58712"/>
            <a:ext cx="1171339" cy="11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219" y="197859"/>
            <a:ext cx="4714875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5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BelFix</a:t>
            </a:r>
            <a:r>
              <a:rPr lang="en-US" dirty="0" smtClean="0"/>
              <a:t> – Some Details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Initially, all nodes assigned to a subcarrier equally receive credits</a:t>
            </a:r>
          </a:p>
          <a:p>
            <a:r>
              <a:rPr lang="en-US" dirty="0" smtClean="0"/>
              <a:t>Every 4 iterations, check the node with the highest total credit, and marks it as active if the credit and the number of subcarriers with positive credits are both high</a:t>
            </a:r>
          </a:p>
          <a:p>
            <a:r>
              <a:rPr lang="en-US" dirty="0" smtClean="0"/>
              <a:t>Once a node is marked active, all subcarriers assigned to it will be removed</a:t>
            </a:r>
            <a:endParaRPr lang="en-US" dirty="0"/>
          </a:p>
        </p:txBody>
      </p:sp>
      <p:pic>
        <p:nvPicPr>
          <p:cNvPr id="4" name="Picture 2" descr="Image result for FS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094" y="58712"/>
            <a:ext cx="1171339" cy="11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8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BelFix</a:t>
            </a:r>
            <a:r>
              <a:rPr lang="en-US" dirty="0" smtClean="0"/>
              <a:t> -- 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24309" cy="4351338"/>
          </a:xfrm>
        </p:spPr>
        <p:txBody>
          <a:bodyPr/>
          <a:lstStyle/>
          <a:p>
            <a:r>
              <a:rPr lang="en-US" b="1" dirty="0" smtClean="0"/>
              <a:t>Theorem.</a:t>
            </a:r>
            <a:r>
              <a:rPr lang="en-US" dirty="0" smtClean="0"/>
              <a:t> When all nodes have nonnegative credits, the change of credit any node receive from any subcarrier in iteration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/>
              <a:t> is only a fraction of that in iteration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i-1</a:t>
            </a:r>
            <a:r>
              <a:rPr lang="en-US" dirty="0" smtClean="0"/>
              <a:t>, therefore the convergence is exponentially fast.</a:t>
            </a:r>
          </a:p>
          <a:p>
            <a:endParaRPr lang="en-US" dirty="0"/>
          </a:p>
        </p:txBody>
      </p:sp>
      <p:pic>
        <p:nvPicPr>
          <p:cNvPr id="4" name="Picture 2" descr="Image result for FS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094" y="58712"/>
            <a:ext cx="1171339" cy="11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1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BelFix</a:t>
            </a:r>
            <a:r>
              <a:rPr lang="en-US" dirty="0" smtClean="0"/>
              <a:t> -- 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Complexity is low, because the main calculation is just the credit update </a:t>
                </a:r>
                <a:r>
                  <a:rPr lang="en-US" dirty="0" smtClean="0"/>
                  <a:t>equation seen before: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\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p>
                          </m:sSub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sSubSup>
                                <m:sSubSup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ϕ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\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Image result for FS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094" y="58712"/>
            <a:ext cx="1171339" cy="11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80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BelFix</a:t>
            </a:r>
            <a:r>
              <a:rPr lang="en-US" dirty="0" smtClean="0"/>
              <a:t> --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04844" cy="4351338"/>
          </a:xfrm>
        </p:spPr>
        <p:txBody>
          <a:bodyPr/>
          <a:lstStyle/>
          <a:p>
            <a:r>
              <a:rPr lang="en-US" dirty="0" smtClean="0"/>
              <a:t>Implemented both on </a:t>
            </a:r>
            <a:r>
              <a:rPr lang="en-US" dirty="0" err="1" smtClean="0"/>
              <a:t>Matlab</a:t>
            </a:r>
            <a:r>
              <a:rPr lang="en-US" dirty="0" smtClean="0"/>
              <a:t> and the Microsoft SORA Software Defined Radio</a:t>
            </a:r>
            <a:endParaRPr lang="en-US" dirty="0"/>
          </a:p>
        </p:txBody>
      </p:sp>
      <p:pic>
        <p:nvPicPr>
          <p:cNvPr id="5" name="Picture 2" descr="Image result for FS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094" y="58712"/>
            <a:ext cx="1171339" cy="11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497" y="2712028"/>
            <a:ext cx="9920995" cy="4145972"/>
          </a:xfrm>
          <a:prstGeom prst="rect">
            <a:avLst/>
          </a:prstGeom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2437">
            <a:off x="7271652" y="1758508"/>
            <a:ext cx="4100097" cy="306241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21299999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26930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BelFix</a:t>
            </a:r>
            <a:r>
              <a:rPr lang="en-US" dirty="0" smtClean="0"/>
              <a:t> Real-World Example (1)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707" y="1690688"/>
            <a:ext cx="4994565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Total 12 </a:t>
            </a:r>
            <a:r>
              <a:rPr lang="en-US" dirty="0"/>
              <a:t>active </a:t>
            </a:r>
            <a:r>
              <a:rPr lang="en-US" dirty="0" smtClean="0"/>
              <a:t>nodes. Subcarriers </a:t>
            </a:r>
            <a:r>
              <a:rPr lang="en-US" dirty="0"/>
              <a:t>assigned to 3 nodes have been highlighted: </a:t>
            </a:r>
          </a:p>
          <a:p>
            <a:pPr lvl="1"/>
            <a:r>
              <a:rPr lang="en-US" dirty="0">
                <a:solidFill>
                  <a:srgbClr val="FF33CC"/>
                </a:solidFill>
              </a:rPr>
              <a:t>Node 107</a:t>
            </a:r>
            <a:r>
              <a:rPr lang="en-US" dirty="0"/>
              <a:t>, </a:t>
            </a:r>
            <a:r>
              <a:rPr lang="en-US" dirty="0" smtClean="0"/>
              <a:t>high power</a:t>
            </a:r>
            <a:endParaRPr lang="en-US" dirty="0">
              <a:solidFill>
                <a:srgbClr val="FF33CC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Node 295</a:t>
            </a:r>
            <a:r>
              <a:rPr lang="en-US" dirty="0"/>
              <a:t>, </a:t>
            </a:r>
            <a:r>
              <a:rPr lang="en-US" dirty="0" smtClean="0"/>
              <a:t>low </a:t>
            </a:r>
            <a:r>
              <a:rPr lang="en-US" dirty="0"/>
              <a:t>power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chemeClr val="accent6"/>
                </a:solidFill>
              </a:rPr>
              <a:t>Node 476</a:t>
            </a:r>
            <a:r>
              <a:rPr lang="en-US" dirty="0"/>
              <a:t>, </a:t>
            </a:r>
            <a:r>
              <a:rPr lang="en-US" dirty="0" smtClean="0"/>
              <a:t>high power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273" y="1690688"/>
            <a:ext cx="5943600" cy="2920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Image result for FS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094" y="58712"/>
            <a:ext cx="1171339" cy="11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82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BelFix</a:t>
            </a:r>
            <a:r>
              <a:rPr lang="en-US" dirty="0" smtClean="0"/>
              <a:t> Real-World Example (2)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708" y="1690688"/>
            <a:ext cx="4620492" cy="4351338"/>
          </a:xfrm>
        </p:spPr>
        <p:txBody>
          <a:bodyPr>
            <a:normAutofit/>
          </a:bodyPr>
          <a:lstStyle/>
          <a:p>
            <a:r>
              <a:rPr lang="en-US" dirty="0"/>
              <a:t>Two subcarriers were assigned to two active nodes:</a:t>
            </a:r>
          </a:p>
          <a:p>
            <a:pPr lvl="1"/>
            <a:r>
              <a:rPr lang="en-US" dirty="0"/>
              <a:t>Subcarrier 99 was assigned to both nodes </a:t>
            </a:r>
            <a:r>
              <a:rPr lang="en-US" dirty="0">
                <a:solidFill>
                  <a:srgbClr val="FF0000"/>
                </a:solidFill>
              </a:rPr>
              <a:t>295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476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Subcarrier 150 was assigned to both nodes </a:t>
            </a:r>
            <a:r>
              <a:rPr lang="en-US" dirty="0">
                <a:solidFill>
                  <a:srgbClr val="FF33CC"/>
                </a:solidFill>
              </a:rPr>
              <a:t>107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295 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273" y="1690688"/>
            <a:ext cx="5943600" cy="2920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Image result for FS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094" y="58712"/>
            <a:ext cx="1171339" cy="11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8149590" y="1360170"/>
            <a:ext cx="205740" cy="1794510"/>
          </a:xfrm>
          <a:prstGeom prst="straightConnector1">
            <a:avLst/>
          </a:prstGeom>
          <a:ln>
            <a:solidFill>
              <a:srgbClr val="C8CD0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9315450" y="1230051"/>
            <a:ext cx="148590" cy="1193109"/>
          </a:xfrm>
          <a:prstGeom prst="straightConnector1">
            <a:avLst/>
          </a:prstGeom>
          <a:ln>
            <a:solidFill>
              <a:srgbClr val="C8CD0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89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Start with Bloom Filter –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82245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Suppose there are </a:t>
            </a:r>
            <a:r>
              <a:rPr lang="en-US" b="1" dirty="0" smtClean="0"/>
              <a:t>W</a:t>
            </a:r>
            <a:r>
              <a:rPr lang="en-US" dirty="0" smtClean="0"/>
              <a:t> items, among which only a small fraction actually exist. Want to have a data structure to store this information.</a:t>
            </a:r>
          </a:p>
          <a:p>
            <a:r>
              <a:rPr lang="en-US" dirty="0" smtClean="0"/>
              <a:t>Naïve solution: </a:t>
            </a:r>
            <a:endParaRPr lang="en-US" dirty="0"/>
          </a:p>
          <a:p>
            <a:pPr lvl="1"/>
            <a:r>
              <a:rPr lang="en-US" dirty="0"/>
              <a:t>K</a:t>
            </a:r>
            <a:r>
              <a:rPr lang="en-US" dirty="0" smtClean="0"/>
              <a:t>eep a </a:t>
            </a:r>
            <a:r>
              <a:rPr lang="en-US" b="1" dirty="0" smtClean="0"/>
              <a:t>W</a:t>
            </a:r>
            <a:r>
              <a:rPr lang="en-US" dirty="0" smtClean="0"/>
              <a:t>-bit vector.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004117" y="2493818"/>
            <a:ext cx="135082" cy="135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192192" y="2482388"/>
            <a:ext cx="135082" cy="1350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186256" y="2467711"/>
            <a:ext cx="135082" cy="1350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600508" y="2472084"/>
            <a:ext cx="135082" cy="135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787591" y="2475331"/>
            <a:ext cx="135082" cy="1350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987788" y="2467711"/>
            <a:ext cx="135082" cy="1350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409658" y="2467711"/>
            <a:ext cx="135082" cy="1350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823910" y="2464377"/>
            <a:ext cx="135082" cy="1350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8787591" y="2914650"/>
            <a:ext cx="466206" cy="411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319390" y="3408218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0000000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8592586" y="2472084"/>
            <a:ext cx="135082" cy="1350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401223" y="2483514"/>
            <a:ext cx="135082" cy="1350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0014760" y="2456844"/>
            <a:ext cx="135082" cy="1350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Image result for FS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094" y="58712"/>
            <a:ext cx="1171339" cy="11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0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BelFix</a:t>
            </a:r>
            <a:r>
              <a:rPr lang="en-US" dirty="0" smtClean="0"/>
              <a:t> Real-World Example (3)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708" y="1690688"/>
            <a:ext cx="4016524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Convergence of these two subcarriers</a:t>
            </a:r>
          </a:p>
          <a:p>
            <a:pPr lvl="1"/>
            <a:r>
              <a:rPr lang="en-US" dirty="0" smtClean="0"/>
              <a:t>At the beginning, same</a:t>
            </a:r>
          </a:p>
          <a:p>
            <a:pPr lvl="1"/>
            <a:r>
              <a:rPr lang="en-US" dirty="0" smtClean="0"/>
              <a:t>Then quickly converges</a:t>
            </a:r>
          </a:p>
          <a:p>
            <a:pPr lvl="1"/>
            <a:r>
              <a:rPr lang="en-US" dirty="0" smtClean="0"/>
              <a:t>Node </a:t>
            </a:r>
            <a:r>
              <a:rPr lang="en-US" dirty="0" smtClean="0">
                <a:solidFill>
                  <a:srgbClr val="FF0000"/>
                </a:solidFill>
              </a:rPr>
              <a:t>295</a:t>
            </a:r>
            <a:r>
              <a:rPr lang="en-US" dirty="0" smtClean="0"/>
              <a:t> receives less credit than the high power nodes 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465" y="1647383"/>
            <a:ext cx="3831648" cy="300773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119" y="1647392"/>
            <a:ext cx="3755881" cy="3007737"/>
          </a:xfrm>
          <a:prstGeom prst="rect">
            <a:avLst/>
          </a:prstGeom>
        </p:spPr>
      </p:pic>
      <p:pic>
        <p:nvPicPr>
          <p:cNvPr id="7" name="Picture 2" descr="Image result for FS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094" y="58712"/>
            <a:ext cx="1171339" cy="11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23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BelFix</a:t>
            </a:r>
            <a:r>
              <a:rPr lang="en-US" dirty="0" smtClean="0"/>
              <a:t> --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Evaluated with both wireless channel model (802.11n model E) and experiments on the implementation with Microsoft SORA SDR</a:t>
            </a:r>
          </a:p>
          <a:p>
            <a:r>
              <a:rPr lang="en-US" dirty="0" smtClean="0"/>
              <a:t>512 </a:t>
            </a:r>
            <a:r>
              <a:rPr lang="en-US" dirty="0"/>
              <a:t>total associated </a:t>
            </a:r>
            <a:r>
              <a:rPr lang="en-US" dirty="0" smtClean="0"/>
              <a:t>nodes, 256 subcarriers</a:t>
            </a:r>
          </a:p>
          <a:p>
            <a:r>
              <a:rPr lang="en-US" dirty="0" smtClean="0"/>
              <a:t>The False Positive and False Negative Ratios are around 10</a:t>
            </a:r>
            <a:r>
              <a:rPr lang="en-US" baseline="30000" dirty="0" smtClean="0"/>
              <a:t>-4 </a:t>
            </a:r>
            <a:r>
              <a:rPr lang="en-US" dirty="0" smtClean="0"/>
              <a:t>under typical conditions</a:t>
            </a:r>
          </a:p>
          <a:p>
            <a:pPr lvl="1"/>
            <a:r>
              <a:rPr lang="en-US" dirty="0" smtClean="0"/>
              <a:t>False Positive: says an idle node active </a:t>
            </a:r>
          </a:p>
          <a:p>
            <a:pPr lvl="1"/>
            <a:r>
              <a:rPr lang="en-US" dirty="0" smtClean="0"/>
              <a:t>False Negative: </a:t>
            </a:r>
            <a:r>
              <a:rPr lang="en-US" dirty="0"/>
              <a:t>says an </a:t>
            </a:r>
            <a:r>
              <a:rPr lang="en-US" dirty="0" smtClean="0"/>
              <a:t>active </a:t>
            </a:r>
            <a:r>
              <a:rPr lang="en-US" dirty="0"/>
              <a:t>node </a:t>
            </a:r>
            <a:r>
              <a:rPr lang="en-US" dirty="0" smtClean="0"/>
              <a:t>idle</a:t>
            </a:r>
            <a:endParaRPr lang="en-US" dirty="0"/>
          </a:p>
        </p:txBody>
      </p:sp>
      <p:pic>
        <p:nvPicPr>
          <p:cNvPr id="4" name="Picture 2" descr="Image result for FS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094" y="58712"/>
            <a:ext cx="1171339" cy="11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3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BelFix</a:t>
            </a:r>
            <a:r>
              <a:rPr lang="en-US" dirty="0"/>
              <a:t> </a:t>
            </a:r>
            <a:r>
              <a:rPr lang="en-US" dirty="0" smtClean="0"/>
              <a:t>– Evaluations with Channel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4774" y="1340716"/>
            <a:ext cx="3495117" cy="53008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5"/>
            <a:ext cx="68126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2" descr="Image result for FS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094" y="58712"/>
            <a:ext cx="1171339" cy="11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990600" y="1978025"/>
            <a:ext cx="68126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43000" y="2130425"/>
            <a:ext cx="68126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199" y="1825625"/>
            <a:ext cx="68126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Varying the SNR and the number of active nodes (N)</a:t>
            </a:r>
          </a:p>
          <a:p>
            <a:r>
              <a:rPr lang="en-US" dirty="0" smtClean="0"/>
              <a:t>When N &lt;= 12 and SNR &gt;= 15 dB, FP and FN around 10</a:t>
            </a:r>
            <a:r>
              <a:rPr lang="en-US" baseline="30000" dirty="0" smtClean="0"/>
              <a:t>-4 </a:t>
            </a:r>
            <a:r>
              <a:rPr lang="en-US" dirty="0" smtClean="0"/>
              <a:t>or lower</a:t>
            </a:r>
          </a:p>
          <a:p>
            <a:r>
              <a:rPr lang="en-US" dirty="0" smtClean="0"/>
              <a:t>When N= 16, still works, N=20 exceeds the capacity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88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BelFix</a:t>
            </a:r>
            <a:r>
              <a:rPr lang="en-US" dirty="0"/>
              <a:t> – Evaluations with Channel Model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5"/>
            <a:ext cx="68126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Comparing with:</a:t>
            </a:r>
          </a:p>
          <a:p>
            <a:pPr lvl="1"/>
            <a:r>
              <a:rPr lang="en-US" b="1" dirty="0" smtClean="0"/>
              <a:t>SMACK</a:t>
            </a:r>
            <a:r>
              <a:rPr lang="en-US" dirty="0" smtClean="0"/>
              <a:t> [</a:t>
            </a:r>
            <a:r>
              <a:rPr lang="en-US" dirty="0" err="1" smtClean="0"/>
              <a:t>Sigcomm</a:t>
            </a:r>
            <a:r>
              <a:rPr lang="en-US" dirty="0" smtClean="0"/>
              <a:t> 2009]: each node is assigned dedicated 1 (SMACK_1) or 2 (SMACK_2) subcarriers</a:t>
            </a:r>
          </a:p>
          <a:p>
            <a:pPr lvl="1"/>
            <a:r>
              <a:rPr lang="en-US" b="1" dirty="0" smtClean="0"/>
              <a:t>NAI</a:t>
            </a:r>
            <a:r>
              <a:rPr lang="en-US" dirty="0" smtClean="0"/>
              <a:t>: a naïve decoding algorithm, a node is active if all subcarriers are above a threshold</a:t>
            </a:r>
          </a:p>
          <a:p>
            <a:r>
              <a:rPr lang="en-US" dirty="0" smtClean="0"/>
              <a:t>Observations:</a:t>
            </a:r>
          </a:p>
          <a:p>
            <a:pPr lvl="1"/>
            <a:r>
              <a:rPr lang="en-US" dirty="0" smtClean="0"/>
              <a:t>SMACK_1 does not work, FN very high</a:t>
            </a:r>
          </a:p>
          <a:p>
            <a:pPr lvl="1"/>
            <a:r>
              <a:rPr lang="en-US" dirty="0" smtClean="0"/>
              <a:t>NAI does not work</a:t>
            </a:r>
            <a:r>
              <a:rPr lang="en-US" dirty="0"/>
              <a:t>, FN very high</a:t>
            </a:r>
          </a:p>
          <a:p>
            <a:pPr lvl="1"/>
            <a:r>
              <a:rPr lang="en-US" dirty="0" smtClean="0"/>
              <a:t>SMACK_2 works well, but 4 times overhead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112" y="1390274"/>
            <a:ext cx="3244688" cy="5222039"/>
          </a:xfrm>
          <a:prstGeom prst="rect">
            <a:avLst/>
          </a:prstGeom>
        </p:spPr>
      </p:pic>
      <p:pic>
        <p:nvPicPr>
          <p:cNvPr id="7" name="Picture 2" descr="Image result for FS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094" y="58712"/>
            <a:ext cx="1171339" cy="11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4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BelFix</a:t>
            </a:r>
            <a:r>
              <a:rPr lang="en-US" dirty="0"/>
              <a:t> – Evaluations with SDR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28164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General trends are similar as simulations</a:t>
            </a:r>
          </a:p>
          <a:p>
            <a:r>
              <a:rPr lang="en-US" dirty="0" smtClean="0"/>
              <a:t>Performance is worse mainly due to </a:t>
            </a:r>
          </a:p>
          <a:p>
            <a:pPr lvl="1"/>
            <a:r>
              <a:rPr lang="en-US" dirty="0" smtClean="0"/>
              <a:t>Using 1 antenna instead of 3</a:t>
            </a:r>
          </a:p>
          <a:p>
            <a:pPr lvl="1"/>
            <a:r>
              <a:rPr lang="en-US" dirty="0" smtClean="0"/>
              <a:t>Some interferences in hardware</a:t>
            </a:r>
          </a:p>
          <a:p>
            <a:r>
              <a:rPr lang="en-US" dirty="0"/>
              <a:t>Still confirming </a:t>
            </a:r>
            <a:r>
              <a:rPr lang="en-US" dirty="0" smtClean="0"/>
              <a:t>the practicability </a:t>
            </a:r>
            <a:r>
              <a:rPr lang="en-US" dirty="0"/>
              <a:t>of ABF and the </a:t>
            </a:r>
            <a:r>
              <a:rPr lang="en-US" dirty="0" err="1"/>
              <a:t>BelFix</a:t>
            </a:r>
            <a:r>
              <a:rPr lang="en-US" dirty="0"/>
              <a:t> </a:t>
            </a:r>
            <a:r>
              <a:rPr lang="en-US" dirty="0" smtClean="0"/>
              <a:t>algorithm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ecoding ABF signal from </a:t>
            </a:r>
            <a:r>
              <a:rPr lang="en-US" dirty="0"/>
              <a:t>more than </a:t>
            </a:r>
            <a:r>
              <a:rPr lang="en-US" dirty="0" smtClean="0"/>
              <a:t>one machine </a:t>
            </a:r>
            <a:r>
              <a:rPr lang="en-US" dirty="0"/>
              <a:t>simultaneously at a reasonable error ratio in real </a:t>
            </a:r>
            <a:r>
              <a:rPr lang="en-US" dirty="0" smtClean="0"/>
              <a:t>time even </a:t>
            </a:r>
            <a:r>
              <a:rPr lang="en-US" dirty="0"/>
              <a:t>with a software </a:t>
            </a:r>
            <a:r>
              <a:rPr lang="en-US" dirty="0" smtClean="0"/>
              <a:t>implementation in around 5 </a:t>
            </a:r>
            <a:r>
              <a:rPr lang="en-US" dirty="0" err="1" smtClean="0"/>
              <a:t>ms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915" y="1505817"/>
            <a:ext cx="3397642" cy="5253037"/>
          </a:xfrm>
          <a:prstGeom prst="rect">
            <a:avLst/>
          </a:prstGeom>
        </p:spPr>
      </p:pic>
      <p:pic>
        <p:nvPicPr>
          <p:cNvPr id="8" name="Picture 2" descr="Image result for FS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094" y="58712"/>
            <a:ext cx="1171339" cy="11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9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Case – A Highly Efficient MAC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Access Point (AP) </a:t>
            </a:r>
            <a:r>
              <a:rPr lang="en-US" dirty="0" smtClean="0"/>
              <a:t>will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Use ABF </a:t>
            </a:r>
            <a:r>
              <a:rPr lang="en-US" dirty="0"/>
              <a:t>to learn the set of nodes with data to </a:t>
            </a:r>
            <a:r>
              <a:rPr lang="en-US" dirty="0" smtClean="0"/>
              <a:t>send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U</a:t>
            </a:r>
            <a:r>
              <a:rPr lang="en-US" dirty="0" smtClean="0"/>
              <a:t>se another method called CFM </a:t>
            </a:r>
            <a:r>
              <a:rPr lang="en-US" dirty="0"/>
              <a:t>to learn how much data the nodes </a:t>
            </a:r>
            <a:r>
              <a:rPr lang="en-US" dirty="0" smtClean="0"/>
              <a:t>have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Schedule data transmissions</a:t>
            </a:r>
            <a:endParaRPr lang="en-US" dirty="0"/>
          </a:p>
          <a:p>
            <a:r>
              <a:rPr lang="en-US" dirty="0"/>
              <a:t>Advantage: </a:t>
            </a:r>
            <a:r>
              <a:rPr lang="en-US" dirty="0" smtClean="0"/>
              <a:t>with very low overhead, the </a:t>
            </a:r>
            <a:r>
              <a:rPr lang="en-US" dirty="0"/>
              <a:t>AP knows the complete queue states of the </a:t>
            </a:r>
            <a:r>
              <a:rPr lang="en-US" dirty="0" smtClean="0"/>
              <a:t>nodes, </a:t>
            </a:r>
            <a:r>
              <a:rPr lang="en-US" dirty="0"/>
              <a:t>can better schedule transmissions  </a:t>
            </a:r>
          </a:p>
        </p:txBody>
      </p:sp>
      <p:pic>
        <p:nvPicPr>
          <p:cNvPr id="4" name="Picture 2" descr="Image result for FS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094" y="58712"/>
            <a:ext cx="1171339" cy="11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26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Contention-Free Multi-bit Query (CFM) – Allowing the AP to Obtain Multiple 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87836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CFM allows the AP to poll a small set of nodes, but getting multiple bits from each node with one or part of one OFDM symbol</a:t>
            </a:r>
          </a:p>
          <a:p>
            <a:pPr lvl="1"/>
            <a:r>
              <a:rPr lang="en-US" dirty="0" smtClean="0"/>
              <a:t>18 </a:t>
            </a:r>
            <a:r>
              <a:rPr lang="en-US" dirty="0"/>
              <a:t>subcarriers per node in the current design, </a:t>
            </a:r>
            <a:r>
              <a:rPr lang="en-US" altLang="zh-CN" dirty="0"/>
              <a:t>so also very low </a:t>
            </a:r>
            <a:r>
              <a:rPr lang="en-US" altLang="zh-CN" dirty="0" smtClean="0"/>
              <a:t>overhead</a:t>
            </a:r>
          </a:p>
          <a:p>
            <a:pPr lvl="1"/>
            <a:r>
              <a:rPr lang="en-US" dirty="0" smtClean="0"/>
              <a:t>Activate a subset of the assigned subcarriers according to a code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7" name="Picture 56" descr="skd188256sd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176" y="4419602"/>
            <a:ext cx="541019" cy="46366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98" y="4366040"/>
            <a:ext cx="424091" cy="48971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529" y="5565487"/>
            <a:ext cx="432579" cy="612140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7346377" y="3459318"/>
            <a:ext cx="4218621" cy="2568104"/>
            <a:chOff x="7124702" y="2849716"/>
            <a:chExt cx="4218621" cy="2568104"/>
          </a:xfrm>
        </p:grpSpPr>
        <p:pic>
          <p:nvPicPr>
            <p:cNvPr id="55" name="Picture 1053" descr="lapto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096502" y="5029201"/>
              <a:ext cx="402050" cy="388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55" descr="72883965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2" y="4343400"/>
              <a:ext cx="566110" cy="346704"/>
            </a:xfrm>
            <a:prstGeom prst="rect">
              <a:avLst/>
            </a:prstGeom>
          </p:spPr>
        </p:pic>
        <p:pic>
          <p:nvPicPr>
            <p:cNvPr id="58" name="Picture 1050" descr="Desktop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450262" y="4953000"/>
              <a:ext cx="621697" cy="46482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4213" y="4519277"/>
              <a:ext cx="499110" cy="509924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534" y="2849716"/>
              <a:ext cx="734568" cy="734568"/>
            </a:xfrm>
            <a:prstGeom prst="rect">
              <a:avLst/>
            </a:prstGeom>
          </p:spPr>
        </p:pic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928" y="1932667"/>
            <a:ext cx="1845202" cy="2168112"/>
          </a:xfrm>
          <a:prstGeom prst="rect">
            <a:avLst/>
          </a:prstGeom>
        </p:spPr>
      </p:pic>
      <p:sp>
        <p:nvSpPr>
          <p:cNvPr id="68" name="Oval Callout 67"/>
          <p:cNvSpPr/>
          <p:nvPr/>
        </p:nvSpPr>
        <p:spPr>
          <a:xfrm>
            <a:off x="9615529" y="1382862"/>
            <a:ext cx="2317171" cy="99796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So, how many bits you want to send?</a:t>
            </a:r>
            <a:endParaRPr lang="en-US" dirty="0"/>
          </a:p>
        </p:txBody>
      </p:sp>
      <p:pic>
        <p:nvPicPr>
          <p:cNvPr id="69" name="Picture 2" descr="Image result for FSU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094" y="58712"/>
            <a:ext cx="1171339" cy="11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6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CFM Encoding </a:t>
            </a:r>
            <a:r>
              <a:rPr lang="en-US" dirty="0"/>
              <a:t>and Modulation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47509" cy="4351338"/>
          </a:xfrm>
        </p:spPr>
        <p:txBody>
          <a:bodyPr/>
          <a:lstStyle/>
          <a:p>
            <a:r>
              <a:rPr lang="en-US" dirty="0" smtClean="0"/>
              <a:t>6 </a:t>
            </a:r>
            <a:r>
              <a:rPr lang="en-US" b="1" dirty="0" smtClean="0"/>
              <a:t>groups, </a:t>
            </a:r>
            <a:r>
              <a:rPr lang="en-US" dirty="0" smtClean="0"/>
              <a:t> each 3 neighboring subcarriers</a:t>
            </a:r>
          </a:p>
          <a:p>
            <a:r>
              <a:rPr lang="en-US" dirty="0" smtClean="0"/>
              <a:t>The subcarriers are activated based on the code symbol value </a:t>
            </a:r>
          </a:p>
          <a:p>
            <a:pPr lvl="1"/>
            <a:r>
              <a:rPr lang="en-US" dirty="0" smtClean="0"/>
              <a:t>The binary of the symbol value </a:t>
            </a:r>
            <a:r>
              <a:rPr lang="en-US" dirty="0" smtClean="0">
                <a:solidFill>
                  <a:srgbClr val="FF0000"/>
                </a:solidFill>
              </a:rPr>
              <a:t>+ 1</a:t>
            </a:r>
          </a:p>
          <a:p>
            <a:r>
              <a:rPr lang="en-US" dirty="0"/>
              <a:t>The </a:t>
            </a:r>
            <a:r>
              <a:rPr lang="en-US" dirty="0" smtClean="0"/>
              <a:t>code is </a:t>
            </a:r>
            <a:r>
              <a:rPr lang="en-US" dirty="0"/>
              <a:t>(6,4) RS code on GF(7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764" y="1901534"/>
            <a:ext cx="4724400" cy="1562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88661" y="3371843"/>
            <a:ext cx="3098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 smtClean="0"/>
              <a:t>codeword</a:t>
            </a:r>
            <a:r>
              <a:rPr lang="en-US" dirty="0" smtClean="0"/>
              <a:t>: </a:t>
            </a:r>
            <a:r>
              <a:rPr lang="en-US" dirty="0"/>
              <a:t>[</a:t>
            </a:r>
            <a:r>
              <a:rPr lang="en-US" dirty="0" smtClean="0"/>
              <a:t>1</a:t>
            </a:r>
            <a:r>
              <a:rPr lang="en-US" i="1" dirty="0"/>
              <a:t>,</a:t>
            </a:r>
            <a:r>
              <a:rPr lang="en-US" i="1" dirty="0" smtClean="0"/>
              <a:t> </a:t>
            </a:r>
            <a:r>
              <a:rPr lang="en-US" dirty="0" smtClean="0"/>
              <a:t>5</a:t>
            </a:r>
            <a:r>
              <a:rPr lang="en-US" i="1" dirty="0"/>
              <a:t>,</a:t>
            </a:r>
            <a:r>
              <a:rPr lang="en-US" i="1" dirty="0" smtClean="0"/>
              <a:t> </a:t>
            </a:r>
            <a:r>
              <a:rPr lang="en-US" dirty="0" smtClean="0"/>
              <a:t>6</a:t>
            </a:r>
            <a:r>
              <a:rPr lang="en-US" i="1" dirty="0"/>
              <a:t>,</a:t>
            </a:r>
            <a:r>
              <a:rPr lang="en-US" i="1" dirty="0" smtClean="0"/>
              <a:t> </a:t>
            </a:r>
            <a:r>
              <a:rPr lang="en-US" dirty="0" smtClean="0"/>
              <a:t>3</a:t>
            </a:r>
            <a:r>
              <a:rPr lang="en-US" i="1" dirty="0"/>
              <a:t>,</a:t>
            </a:r>
            <a:r>
              <a:rPr lang="en-US" i="1" dirty="0" smtClean="0"/>
              <a:t> </a:t>
            </a:r>
            <a:r>
              <a:rPr lang="en-US" dirty="0" smtClean="0"/>
              <a:t>2</a:t>
            </a:r>
            <a:r>
              <a:rPr lang="en-US" i="1" dirty="0"/>
              <a:t>,</a:t>
            </a:r>
            <a:r>
              <a:rPr lang="en-US" i="1" dirty="0" smtClean="0"/>
              <a:t> </a:t>
            </a:r>
            <a:r>
              <a:rPr lang="en-US" dirty="0"/>
              <a:t>2</a:t>
            </a:r>
            <a:r>
              <a:rPr lang="en-US" dirty="0" smtClean="0"/>
              <a:t>]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2" descr="Image result for FS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094" y="58712"/>
            <a:ext cx="1171339" cy="11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6863" y="4174033"/>
            <a:ext cx="2362200" cy="13144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63489" y="5415389"/>
            <a:ext cx="3282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generator matrix of the code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92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CFM Decoding – High Level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6681" y="3656940"/>
            <a:ext cx="4231179" cy="25205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3184" y="6176963"/>
            <a:ext cx="2918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CFM Symbol with 13 nodes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60475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Decode for each node individually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or each group, calculate a cost for each possible symbol value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hoose the </a:t>
            </a:r>
            <a:r>
              <a:rPr lang="en-US" dirty="0" err="1" smtClean="0"/>
              <a:t>codeword</a:t>
            </a:r>
            <a:r>
              <a:rPr lang="en-US" dirty="0" smtClean="0"/>
              <a:t> with minimum total cost</a:t>
            </a:r>
          </a:p>
        </p:txBody>
      </p:sp>
      <p:pic>
        <p:nvPicPr>
          <p:cNvPr id="7" name="Picture 2" descr="Image result for FS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094" y="58712"/>
            <a:ext cx="1171339" cy="11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709" y="1690688"/>
            <a:ext cx="4724400" cy="15621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785764" y="1667828"/>
            <a:ext cx="374072" cy="17590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50494"/>
              </p:ext>
            </p:extLst>
          </p:nvPr>
        </p:nvGraphicFramePr>
        <p:xfrm>
          <a:off x="9990182" y="3609023"/>
          <a:ext cx="1943824" cy="2937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912"/>
                <a:gridCol w="971912"/>
              </a:tblGrid>
              <a:tr h="367159">
                <a:tc>
                  <a:txBody>
                    <a:bodyPr/>
                    <a:lstStyle/>
                    <a:p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367159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67159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67159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67159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67159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67159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67159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984060"/>
              </p:ext>
            </p:extLst>
          </p:nvPr>
        </p:nvGraphicFramePr>
        <p:xfrm>
          <a:off x="6702152" y="3609023"/>
          <a:ext cx="1943824" cy="2937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912"/>
                <a:gridCol w="971912"/>
              </a:tblGrid>
              <a:tr h="367159">
                <a:tc>
                  <a:txBody>
                    <a:bodyPr/>
                    <a:lstStyle/>
                    <a:p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367159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67159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67159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67159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67159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67159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67159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Oval 12"/>
          <p:cNvSpPr/>
          <p:nvPr/>
        </p:nvSpPr>
        <p:spPr>
          <a:xfrm>
            <a:off x="7261266" y="2289929"/>
            <a:ext cx="333829" cy="9971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063990" y="507765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673627" y="4720589"/>
            <a:ext cx="5260379" cy="1456626"/>
            <a:chOff x="6673627" y="4720589"/>
            <a:chExt cx="5260379" cy="1456626"/>
          </a:xfrm>
        </p:grpSpPr>
        <p:sp>
          <p:nvSpPr>
            <p:cNvPr id="15" name="Rectangle 14"/>
            <p:cNvSpPr/>
            <p:nvPr/>
          </p:nvSpPr>
          <p:spPr>
            <a:xfrm>
              <a:off x="6673627" y="5820146"/>
              <a:ext cx="1943824" cy="357069"/>
            </a:xfrm>
            <a:prstGeom prst="rect">
              <a:avLst/>
            </a:prstGeom>
            <a:noFill/>
            <a:ln w="349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990182" y="4720589"/>
              <a:ext cx="1943824" cy="357069"/>
            </a:xfrm>
            <a:prstGeom prst="rect">
              <a:avLst/>
            </a:prstGeom>
            <a:noFill/>
            <a:ln w="349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046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CFM Decoding – Symbol Value </a:t>
            </a:r>
            <a:r>
              <a:rPr lang="en-US" dirty="0"/>
              <a:t>C</a:t>
            </a:r>
            <a:r>
              <a:rPr lang="en-US" dirty="0" smtClean="0"/>
              <a:t>ost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68636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Do not have CSI, but the neighboring subcarriers should have similar amplitude</a:t>
            </a:r>
          </a:p>
          <a:p>
            <a:r>
              <a:rPr lang="en-US" dirty="0" smtClean="0"/>
              <a:t>Two cases: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subcarrier that should not be activated: the power value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subcarrier that </a:t>
            </a:r>
            <a:r>
              <a:rPr lang="en-US" dirty="0" smtClean="0"/>
              <a:t>should </a:t>
            </a:r>
            <a:r>
              <a:rPr lang="en-US" dirty="0"/>
              <a:t>be activated: the </a:t>
            </a:r>
            <a:r>
              <a:rPr lang="en-US" dirty="0" smtClean="0"/>
              <a:t>difference of its power value with the average power value of all subcarriers that should be activated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82932" y="2999838"/>
            <a:ext cx="86591" cy="235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44424" y="2279402"/>
            <a:ext cx="95942" cy="95596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03578" y="2144466"/>
            <a:ext cx="82434" cy="1090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49224" y="2563604"/>
            <a:ext cx="430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Symbol value 4: |0.2-0.6|+0.8+|1-0.6| = 1.6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34961" y="4811175"/>
            <a:ext cx="86591" cy="235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96453" y="4090739"/>
            <a:ext cx="95942" cy="95596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55607" y="3955803"/>
            <a:ext cx="82434" cy="1090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49224" y="4384055"/>
            <a:ext cx="4304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Symbol value </a:t>
            </a:r>
            <a:r>
              <a:rPr lang="en-US" dirty="0" smtClean="0"/>
              <a:t>5: 0.2+|0.8-0.9|+|1-0.9| </a:t>
            </a:r>
            <a:r>
              <a:rPr lang="en-US" dirty="0"/>
              <a:t>= </a:t>
            </a:r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206836" y="5642277"/>
            <a:ext cx="5965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Example: 0.2, 0.8, 1, the most significant subcarrier is the last </a:t>
            </a:r>
          </a:p>
        </p:txBody>
      </p:sp>
      <p:pic>
        <p:nvPicPr>
          <p:cNvPr id="14" name="Picture 2" descr="Image result for FS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094" y="58712"/>
            <a:ext cx="1171339" cy="11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96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Bloom </a:t>
            </a:r>
            <a:r>
              <a:rPr lang="en-US" dirty="0" smtClean="0"/>
              <a:t>Filter –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5978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Bloom filter: An </a:t>
            </a:r>
            <a:r>
              <a:rPr lang="en-US" dirty="0"/>
              <a:t>efficient data structure for checking the existence of </a:t>
            </a:r>
            <a:r>
              <a:rPr lang="en-US" dirty="0" smtClean="0"/>
              <a:t>items, using only </a:t>
            </a:r>
            <a:r>
              <a:rPr lang="en-US" b="1" dirty="0" smtClean="0"/>
              <a:t>M (M &lt;&lt; W) </a:t>
            </a:r>
            <a:r>
              <a:rPr lang="en-US" dirty="0" smtClean="0"/>
              <a:t>bits</a:t>
            </a:r>
          </a:p>
          <a:p>
            <a:r>
              <a:rPr lang="en-US" dirty="0" smtClean="0"/>
              <a:t>To set:</a:t>
            </a:r>
          </a:p>
          <a:p>
            <a:pPr lvl="1"/>
            <a:r>
              <a:rPr lang="en-US" dirty="0" smtClean="0"/>
              <a:t>For each item, generate </a:t>
            </a:r>
            <a:r>
              <a:rPr lang="en-US" b="1" dirty="0" smtClean="0"/>
              <a:t>K</a:t>
            </a:r>
            <a:r>
              <a:rPr lang="en-US" dirty="0" smtClean="0"/>
              <a:t> random numbers in the range </a:t>
            </a:r>
            <a:r>
              <a:rPr lang="en-US" b="1" dirty="0" smtClean="0"/>
              <a:t>[0,</a:t>
            </a:r>
            <a:r>
              <a:rPr lang="en-US" dirty="0" smtClean="0"/>
              <a:t> </a:t>
            </a:r>
            <a:r>
              <a:rPr lang="en-US" b="1" dirty="0" smtClean="0"/>
              <a:t>M-1]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If an item actually exists, set the corresponding </a:t>
            </a:r>
            <a:r>
              <a:rPr lang="en-US" b="1" dirty="0" smtClean="0"/>
              <a:t>K</a:t>
            </a:r>
            <a:r>
              <a:rPr lang="en-US" dirty="0" smtClean="0"/>
              <a:t> bits to 1. </a:t>
            </a:r>
          </a:p>
          <a:p>
            <a:r>
              <a:rPr lang="en-US" dirty="0" smtClean="0"/>
              <a:t>To check:</a:t>
            </a:r>
          </a:p>
          <a:p>
            <a:pPr lvl="1"/>
            <a:r>
              <a:rPr lang="en-US" dirty="0" smtClean="0"/>
              <a:t>An item exists only if all its </a:t>
            </a:r>
            <a:r>
              <a:rPr lang="en-US" b="1" dirty="0" smtClean="0"/>
              <a:t>K</a:t>
            </a:r>
            <a:r>
              <a:rPr lang="en-US" dirty="0" smtClean="0"/>
              <a:t> bits are 1</a:t>
            </a:r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004117" y="2493818"/>
            <a:ext cx="135082" cy="135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192192" y="2482388"/>
            <a:ext cx="135082" cy="1350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186256" y="2467711"/>
            <a:ext cx="135082" cy="1350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600508" y="2472084"/>
            <a:ext cx="135082" cy="135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787591" y="2475331"/>
            <a:ext cx="135082" cy="1350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987788" y="2467711"/>
            <a:ext cx="135082" cy="1350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409658" y="2467711"/>
            <a:ext cx="135082" cy="1350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823910" y="2464377"/>
            <a:ext cx="135082" cy="1350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592586" y="2472084"/>
            <a:ext cx="135082" cy="1350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401223" y="2483514"/>
            <a:ext cx="135082" cy="1350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014760" y="2456844"/>
            <a:ext cx="135082" cy="1350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27274" y="3166110"/>
            <a:ext cx="209031" cy="1600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548254" y="3169920"/>
            <a:ext cx="209031" cy="1600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769234" y="3162300"/>
            <a:ext cx="209031" cy="1600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990214" y="3166110"/>
            <a:ext cx="209031" cy="1600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211194" y="3169920"/>
            <a:ext cx="209031" cy="1600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432174" y="3162300"/>
            <a:ext cx="209031" cy="1600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653154" y="3166110"/>
            <a:ext cx="209031" cy="1600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4" idx="5"/>
            <a:endCxn id="18" idx="0"/>
          </p:cNvCxnSpPr>
          <p:nvPr/>
        </p:nvCxnSpPr>
        <p:spPr>
          <a:xfrm>
            <a:off x="8119417" y="2609118"/>
            <a:ext cx="533353" cy="560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4" idx="5"/>
            <a:endCxn id="20" idx="0"/>
          </p:cNvCxnSpPr>
          <p:nvPr/>
        </p:nvCxnSpPr>
        <p:spPr>
          <a:xfrm>
            <a:off x="8119417" y="2609118"/>
            <a:ext cx="975313" cy="556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6" idx="3"/>
            <a:endCxn id="19" idx="0"/>
          </p:cNvCxnSpPr>
          <p:nvPr/>
        </p:nvCxnSpPr>
        <p:spPr>
          <a:xfrm flipH="1">
            <a:off x="8873750" y="2583011"/>
            <a:ext cx="332288" cy="57928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6" idx="5"/>
            <a:endCxn id="22" idx="0"/>
          </p:cNvCxnSpPr>
          <p:nvPr/>
        </p:nvCxnSpPr>
        <p:spPr>
          <a:xfrm>
            <a:off x="9301556" y="2583011"/>
            <a:ext cx="235134" cy="57928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7" idx="3"/>
            <a:endCxn id="20" idx="0"/>
          </p:cNvCxnSpPr>
          <p:nvPr/>
        </p:nvCxnSpPr>
        <p:spPr>
          <a:xfrm flipH="1">
            <a:off x="9094730" y="2587384"/>
            <a:ext cx="525560" cy="578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7" idx="4"/>
            <a:endCxn id="23" idx="0"/>
          </p:cNvCxnSpPr>
          <p:nvPr/>
        </p:nvCxnSpPr>
        <p:spPr>
          <a:xfrm>
            <a:off x="9668049" y="2607166"/>
            <a:ext cx="89621" cy="558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 descr="Image result for FS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094" y="58712"/>
            <a:ext cx="1171339" cy="11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64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CFM Decoding – Symbol Value Cost Calculation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Theorem.</a:t>
            </a:r>
            <a:r>
              <a:rPr lang="en-US" dirty="0"/>
              <a:t> </a:t>
            </a:r>
            <a:r>
              <a:rPr lang="en-US" dirty="0" smtClean="0"/>
              <a:t>Under a set of assumptions (details in the paper), the expected cost of the actual symbol value will be lower than that of other symbol values.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Image result for FS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094" y="58712"/>
            <a:ext cx="1171339" cy="11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17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CFM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88627" cy="4351338"/>
          </a:xfrm>
        </p:spPr>
        <p:txBody>
          <a:bodyPr/>
          <a:lstStyle/>
          <a:p>
            <a:r>
              <a:rPr lang="en-US" dirty="0" smtClean="0"/>
              <a:t>Evaluated with 802.11n model E</a:t>
            </a:r>
          </a:p>
          <a:p>
            <a:r>
              <a:rPr lang="en-US" dirty="0" smtClean="0"/>
              <a:t>When the SNR is 14 dB or above, lower than 10</a:t>
            </a:r>
            <a:r>
              <a:rPr lang="en-US" baseline="30000" dirty="0" smtClean="0"/>
              <a:t>-4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585" y="1825625"/>
            <a:ext cx="3380509" cy="3150542"/>
          </a:xfrm>
          <a:prstGeom prst="rect">
            <a:avLst/>
          </a:prstGeom>
        </p:spPr>
      </p:pic>
      <p:pic>
        <p:nvPicPr>
          <p:cNvPr id="5" name="Picture 2" descr="Image result for FS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094" y="58712"/>
            <a:ext cx="1171339" cy="11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2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</a:t>
            </a:r>
            <a:r>
              <a:rPr lang="en-US" dirty="0" smtClean="0"/>
              <a:t>Use </a:t>
            </a:r>
            <a:r>
              <a:rPr lang="en-US" dirty="0"/>
              <a:t>CFM to </a:t>
            </a:r>
            <a:r>
              <a:rPr lang="en-US" dirty="0" smtClean="0"/>
              <a:t>Obtain </a:t>
            </a:r>
            <a:r>
              <a:rPr lang="en-US" dirty="0"/>
              <a:t>for </a:t>
            </a:r>
            <a:r>
              <a:rPr lang="en-US" dirty="0" smtClean="0"/>
              <a:t>Free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52109" cy="4351338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 estimate of the channel states of each node</a:t>
            </a:r>
          </a:p>
          <a:p>
            <a:r>
              <a:rPr lang="en-US" dirty="0" smtClean="0"/>
              <a:t>An estimate of the propagation delay of each node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Image result for FS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094" y="58712"/>
            <a:ext cx="1171339" cy="11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884" y="1825625"/>
            <a:ext cx="4724400" cy="15621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873930" y="1477820"/>
            <a:ext cx="2493819" cy="25665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367749" y="1477820"/>
            <a:ext cx="2493819" cy="25665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7440930" y="880110"/>
            <a:ext cx="1371600" cy="59771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weak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>
            <a:off x="9906376" y="880110"/>
            <a:ext cx="1371600" cy="59771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strong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884" y="4392179"/>
            <a:ext cx="4953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1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Muqmac</a:t>
            </a:r>
            <a:r>
              <a:rPr lang="en-US" dirty="0"/>
              <a:t>:</a:t>
            </a:r>
            <a:r>
              <a:rPr lang="en-US" dirty="0" smtClean="0"/>
              <a:t> An Efficient Centralized Medium Access Protocol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096491" cy="4201102"/>
          </a:xfrm>
        </p:spPr>
        <p:txBody>
          <a:bodyPr>
            <a:normAutofit/>
          </a:bodyPr>
          <a:lstStyle/>
          <a:p>
            <a:r>
              <a:rPr lang="en-US" dirty="0" smtClean="0"/>
              <a:t>Centralized </a:t>
            </a:r>
          </a:p>
          <a:p>
            <a:r>
              <a:rPr lang="en-US" dirty="0" smtClean="0"/>
              <a:t>Considers only uplink here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411" y="1690688"/>
            <a:ext cx="7423206" cy="3623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60770" y="5314402"/>
            <a:ext cx="346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typical </a:t>
            </a:r>
            <a:r>
              <a:rPr lang="en-US" dirty="0" smtClean="0"/>
              <a:t>cycle of the protocol</a:t>
            </a:r>
            <a:endParaRPr lang="en-US" dirty="0"/>
          </a:p>
        </p:txBody>
      </p:sp>
      <p:pic>
        <p:nvPicPr>
          <p:cNvPr id="6" name="Picture 2" descr="Image result for FS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094" y="58712"/>
            <a:ext cx="1171339" cy="11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07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on the Microsoft </a:t>
            </a:r>
            <a:r>
              <a:rPr lang="en-US" dirty="0" err="1" smtClean="0"/>
              <a:t>Sora</a:t>
            </a:r>
            <a:r>
              <a:rPr lang="en-US" dirty="0" smtClean="0"/>
              <a:t> SDR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80709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Over 5,000 lines of C++ code, including </a:t>
            </a:r>
          </a:p>
          <a:p>
            <a:pPr lvl="1"/>
            <a:r>
              <a:rPr lang="en-US" dirty="0" smtClean="0"/>
              <a:t>ABF and CFM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medium access control sequence code</a:t>
            </a:r>
          </a:p>
          <a:p>
            <a:pPr lvl="1"/>
            <a:r>
              <a:rPr lang="en-US" dirty="0" smtClean="0"/>
              <a:t>A simple link layer protocol to cope with packet loss</a:t>
            </a:r>
          </a:p>
          <a:p>
            <a:pPr lvl="1"/>
            <a:r>
              <a:rPr lang="en-US" dirty="0" smtClean="0"/>
              <a:t>A simple scheduling algorithm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2" descr="Image result for FS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094" y="58712"/>
            <a:ext cx="1171339" cy="11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82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Overcoming Technical </a:t>
            </a:r>
            <a:r>
              <a:rPr lang="en-US" dirty="0"/>
              <a:t>C</a:t>
            </a:r>
            <a:r>
              <a:rPr lang="en-US" dirty="0" smtClean="0"/>
              <a:t>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Synchronization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nodes need to respond to the query simultaneously, without timestamps of samples, relied on using identical software and hardware and a trigger packet from the </a:t>
            </a:r>
            <a:r>
              <a:rPr lang="en-US" dirty="0" smtClean="0"/>
              <a:t>AP</a:t>
            </a:r>
          </a:p>
          <a:p>
            <a:r>
              <a:rPr lang="en-US" dirty="0" smtClean="0"/>
              <a:t>Decoding ABF </a:t>
            </a:r>
          </a:p>
          <a:p>
            <a:pPr lvl="1"/>
            <a:r>
              <a:rPr lang="en-US" dirty="0" smtClean="0"/>
              <a:t>used a dedicated thread for decoding ABF signal, typically 5 </a:t>
            </a:r>
            <a:r>
              <a:rPr lang="en-US" dirty="0" err="1" smtClean="0"/>
              <a:t>ms</a:t>
            </a:r>
            <a:r>
              <a:rPr lang="en-US" dirty="0" smtClean="0"/>
              <a:t>, schedule data transmissions while decoding </a:t>
            </a:r>
            <a:endParaRPr lang="en-US" dirty="0"/>
          </a:p>
          <a:p>
            <a:r>
              <a:rPr lang="en-US" dirty="0"/>
              <a:t>Reducing hardware </a:t>
            </a:r>
            <a:r>
              <a:rPr lang="en-US" dirty="0" smtClean="0"/>
              <a:t>errors </a:t>
            </a:r>
          </a:p>
          <a:p>
            <a:pPr lvl="1"/>
            <a:r>
              <a:rPr lang="en-US" dirty="0" smtClean="0"/>
              <a:t>pre-modulated </a:t>
            </a:r>
            <a:r>
              <a:rPr lang="en-US" dirty="0"/>
              <a:t>packets of certain sizes, when transmitting a data packet, pick the closest one with larger </a:t>
            </a:r>
            <a:r>
              <a:rPr lang="en-US" dirty="0" smtClean="0"/>
              <a:t>size</a:t>
            </a:r>
          </a:p>
          <a:p>
            <a:r>
              <a:rPr lang="en-US" dirty="0" smtClean="0"/>
              <a:t>Virtual node</a:t>
            </a:r>
          </a:p>
          <a:p>
            <a:pPr lvl="1"/>
            <a:r>
              <a:rPr lang="en-US" dirty="0" smtClean="0"/>
              <a:t>have only 1 machine as the AP and 2 machines as the nodes. A machine host many nodes, the signal is the addition of all nodes in the machine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Image result for FS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094" y="58712"/>
            <a:ext cx="1171339" cy="11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73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Muqmac</a:t>
            </a:r>
            <a:r>
              <a:rPr lang="en-US" dirty="0" smtClean="0"/>
              <a:t>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Compared method, implemented on ideal simulators with no PHY error</a:t>
            </a:r>
          </a:p>
          <a:p>
            <a:pPr lvl="1"/>
            <a:r>
              <a:rPr lang="en-US" dirty="0" smtClean="0"/>
              <a:t>Wi-Fi</a:t>
            </a:r>
          </a:p>
          <a:p>
            <a:pPr lvl="1"/>
            <a:r>
              <a:rPr lang="en-US" dirty="0" smtClean="0"/>
              <a:t>FICA [ACM </a:t>
            </a:r>
            <a:r>
              <a:rPr lang="en-US" dirty="0" err="1" smtClean="0"/>
              <a:t>Sigcomm</a:t>
            </a:r>
            <a:r>
              <a:rPr lang="en-US" dirty="0" smtClean="0"/>
              <a:t> 2010]</a:t>
            </a:r>
          </a:p>
          <a:p>
            <a:pPr lvl="1"/>
            <a:r>
              <a:rPr lang="en-US" dirty="0" smtClean="0"/>
              <a:t>D-Fi [</a:t>
            </a:r>
            <a:r>
              <a:rPr lang="nl-NL" i="1" dirty="0"/>
              <a:t>IEEE Trans. Mob. Comput.</a:t>
            </a:r>
            <a:r>
              <a:rPr lang="nl-NL" dirty="0"/>
              <a:t>, </a:t>
            </a:r>
            <a:r>
              <a:rPr lang="en-US" dirty="0"/>
              <a:t>2015]</a:t>
            </a:r>
            <a:endParaRPr lang="en-US" dirty="0" smtClean="0"/>
          </a:p>
          <a:p>
            <a:pPr lvl="2"/>
            <a:r>
              <a:rPr lang="en-US" dirty="0" err="1" smtClean="0"/>
              <a:t>dcD</a:t>
            </a:r>
            <a:r>
              <a:rPr lang="en-US" dirty="0" smtClean="0"/>
              <a:t>-Fi: without Machine </a:t>
            </a:r>
            <a:r>
              <a:rPr lang="en-US" dirty="0"/>
              <a:t>L</a:t>
            </a:r>
            <a:r>
              <a:rPr lang="en-US" dirty="0" smtClean="0"/>
              <a:t>earning decoding</a:t>
            </a:r>
          </a:p>
          <a:p>
            <a:pPr lvl="2"/>
            <a:r>
              <a:rPr lang="en-US" dirty="0" err="1" smtClean="0"/>
              <a:t>iD</a:t>
            </a:r>
            <a:r>
              <a:rPr lang="en-US" dirty="0" smtClean="0"/>
              <a:t>-Fi: ideal case assuming no decoding error</a:t>
            </a:r>
          </a:p>
          <a:p>
            <a:r>
              <a:rPr lang="en-US" dirty="0" smtClean="0"/>
              <a:t>Hardware speed: 6 Mbps as an upper bound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 descr="Image result for FS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094" y="58712"/>
            <a:ext cx="1171339" cy="11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43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42610" cy="4351338"/>
          </a:xfrm>
        </p:spPr>
        <p:txBody>
          <a:bodyPr/>
          <a:lstStyle/>
          <a:p>
            <a:r>
              <a:rPr lang="en-US" dirty="0" smtClean="0"/>
              <a:t>Three 5-sec traces traffic at </a:t>
            </a:r>
            <a:r>
              <a:rPr lang="en-US" sz="1800" dirty="0"/>
              <a:t>http://www.winlab.rutgers.edu/˜</a:t>
            </a:r>
            <a:r>
              <a:rPr lang="en-US" sz="1800" dirty="0" err="1"/>
              <a:t>ergin</a:t>
            </a:r>
            <a:r>
              <a:rPr lang="en-US" sz="1800" dirty="0"/>
              <a:t>/mobicom2007</a:t>
            </a:r>
            <a:r>
              <a:rPr lang="en-US" sz="1800" dirty="0" smtClean="0"/>
              <a:t>/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dirty="0" smtClean="0"/>
              <a:t>  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464" y="1542097"/>
            <a:ext cx="4352925" cy="4800714"/>
          </a:xfrm>
          <a:prstGeom prst="rect">
            <a:avLst/>
          </a:prstGeom>
        </p:spPr>
      </p:pic>
      <p:pic>
        <p:nvPicPr>
          <p:cNvPr id="5" name="Picture 2" descr="Image result for FS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094" y="58712"/>
            <a:ext cx="1171339" cy="11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4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31230" cy="435133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jMuqmac</a:t>
            </a:r>
            <a:r>
              <a:rPr lang="en-US" dirty="0" smtClean="0"/>
              <a:t>: removing platform-specific overhead</a:t>
            </a:r>
          </a:p>
          <a:p>
            <a:pPr lvl="1"/>
            <a:r>
              <a:rPr lang="en-US" dirty="0" smtClean="0"/>
              <a:t>trigger packets</a:t>
            </a:r>
          </a:p>
          <a:p>
            <a:pPr lvl="1"/>
            <a:r>
              <a:rPr lang="en-US" dirty="0" smtClean="0"/>
              <a:t>difference between </a:t>
            </a:r>
            <a:r>
              <a:rPr lang="en-US" dirty="0" err="1" smtClean="0"/>
              <a:t>premodulated</a:t>
            </a:r>
            <a:r>
              <a:rPr lang="en-US" dirty="0" smtClean="0"/>
              <a:t> packets and data</a:t>
            </a:r>
          </a:p>
          <a:p>
            <a:pPr lvl="1"/>
            <a:r>
              <a:rPr lang="en-US" dirty="0" smtClean="0"/>
              <a:t>modulation time of query and query response</a:t>
            </a:r>
          </a:p>
          <a:p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traffic 2 and </a:t>
            </a:r>
            <a:r>
              <a:rPr lang="en-US" dirty="0" smtClean="0"/>
              <a:t>3:</a:t>
            </a:r>
          </a:p>
          <a:p>
            <a:pPr lvl="1"/>
            <a:r>
              <a:rPr lang="en-US" dirty="0" err="1" smtClean="0"/>
              <a:t>Muqmac</a:t>
            </a:r>
            <a:r>
              <a:rPr lang="en-US" dirty="0" smtClean="0"/>
              <a:t> is much higher, despite packet loss, query loss, and the overhead</a:t>
            </a:r>
          </a:p>
          <a:p>
            <a:pPr lvl="1"/>
            <a:r>
              <a:rPr lang="en-US" dirty="0" err="1" smtClean="0"/>
              <a:t>jMuqmac</a:t>
            </a:r>
            <a:r>
              <a:rPr lang="en-US" dirty="0" smtClean="0"/>
              <a:t> is over 75% and 90% of the PHY speed, respectively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67" y="1690688"/>
            <a:ext cx="3978056" cy="3349942"/>
          </a:xfrm>
          <a:prstGeom prst="rect">
            <a:avLst/>
          </a:prstGeom>
        </p:spPr>
      </p:pic>
      <p:pic>
        <p:nvPicPr>
          <p:cNvPr id="5" name="Picture 2" descr="Image result for FS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094" y="58712"/>
            <a:ext cx="1171339" cy="11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67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0837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latency with </a:t>
            </a:r>
            <a:r>
              <a:rPr lang="en-US" dirty="0" err="1"/>
              <a:t>Muqmac</a:t>
            </a:r>
            <a:r>
              <a:rPr lang="en-US" dirty="0"/>
              <a:t> is reasonably </a:t>
            </a:r>
            <a:r>
              <a:rPr lang="en-US" dirty="0" smtClean="0"/>
              <a:t>small</a:t>
            </a:r>
          </a:p>
          <a:p>
            <a:r>
              <a:rPr lang="en-US" dirty="0" smtClean="0"/>
              <a:t>Despite </a:t>
            </a:r>
            <a:r>
              <a:rPr lang="en-US" dirty="0"/>
              <a:t>of the additional packet losses and overhead in the </a:t>
            </a:r>
            <a:r>
              <a:rPr lang="en-US" dirty="0" smtClean="0"/>
              <a:t>testbed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average latency of </a:t>
            </a:r>
            <a:r>
              <a:rPr lang="en-US" dirty="0" err="1"/>
              <a:t>Muqmac</a:t>
            </a:r>
            <a:r>
              <a:rPr lang="en-US" dirty="0"/>
              <a:t> is comparable with FICA and </a:t>
            </a:r>
            <a:r>
              <a:rPr lang="en-US" dirty="0" err="1" smtClean="0"/>
              <a:t>iD</a:t>
            </a:r>
            <a:r>
              <a:rPr lang="en-US" dirty="0" smtClean="0"/>
              <a:t>-Fi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latencies of FICA and </a:t>
            </a:r>
            <a:r>
              <a:rPr lang="en-US" dirty="0" err="1"/>
              <a:t>iD</a:t>
            </a:r>
            <a:r>
              <a:rPr lang="en-US" dirty="0"/>
              <a:t>-Fi </a:t>
            </a:r>
            <a:r>
              <a:rPr lang="en-US" dirty="0" smtClean="0"/>
              <a:t>are much more polarized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570" y="1610678"/>
            <a:ext cx="3994230" cy="2561272"/>
          </a:xfrm>
          <a:prstGeom prst="rect">
            <a:avLst/>
          </a:prstGeom>
        </p:spPr>
      </p:pic>
      <p:pic>
        <p:nvPicPr>
          <p:cNvPr id="5" name="Picture 2" descr="Image result for FS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094" y="58712"/>
            <a:ext cx="1171339" cy="11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22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Bloom </a:t>
            </a:r>
            <a:r>
              <a:rPr lang="en-US" dirty="0" smtClean="0"/>
              <a:t>Filter – Why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82690" cy="4351338"/>
          </a:xfrm>
        </p:spPr>
        <p:txBody>
          <a:bodyPr/>
          <a:lstStyle/>
          <a:p>
            <a:r>
              <a:rPr lang="en-US" dirty="0" smtClean="0"/>
              <a:t>Works when </a:t>
            </a:r>
            <a:r>
              <a:rPr lang="en-US" dirty="0" smtClean="0">
                <a:solidFill>
                  <a:srgbClr val="FF0000"/>
                </a:solidFill>
              </a:rPr>
              <a:t>the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number of actual items is much smaller than the total number of possible items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Therefore, only a small fraction of bits are set</a:t>
            </a:r>
          </a:p>
          <a:p>
            <a:pPr lvl="1"/>
            <a:r>
              <a:rPr lang="en-US" dirty="0" smtClean="0"/>
              <a:t>Bloom filter has no False Negatives. If </a:t>
            </a:r>
            <a:r>
              <a:rPr lang="en-US" dirty="0"/>
              <a:t>a small fraction of bits are </a:t>
            </a:r>
            <a:r>
              <a:rPr lang="en-US" dirty="0" smtClean="0"/>
              <a:t>set, the False Positive is also low.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004117" y="2493818"/>
            <a:ext cx="135082" cy="135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192192" y="2482388"/>
            <a:ext cx="135082" cy="1350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186256" y="2467711"/>
            <a:ext cx="135082" cy="1350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600508" y="2472084"/>
            <a:ext cx="135082" cy="135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787591" y="2475331"/>
            <a:ext cx="135082" cy="1350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987788" y="2467711"/>
            <a:ext cx="135082" cy="1350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409658" y="2467711"/>
            <a:ext cx="135082" cy="1350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823910" y="2464377"/>
            <a:ext cx="135082" cy="1350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592586" y="2472084"/>
            <a:ext cx="135082" cy="1350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401223" y="2483514"/>
            <a:ext cx="135082" cy="1350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014760" y="2456844"/>
            <a:ext cx="135082" cy="1350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27274" y="3166110"/>
            <a:ext cx="209031" cy="1600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48254" y="3169920"/>
            <a:ext cx="209031" cy="1600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69234" y="3162300"/>
            <a:ext cx="209031" cy="1600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90214" y="3166110"/>
            <a:ext cx="209031" cy="1600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211194" y="3169920"/>
            <a:ext cx="209031" cy="1600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432174" y="3162300"/>
            <a:ext cx="209031" cy="1600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653154" y="3166110"/>
            <a:ext cx="209031" cy="1600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4" idx="5"/>
            <a:endCxn id="16" idx="0"/>
          </p:cNvCxnSpPr>
          <p:nvPr/>
        </p:nvCxnSpPr>
        <p:spPr>
          <a:xfrm>
            <a:off x="8119417" y="2609118"/>
            <a:ext cx="533353" cy="560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5"/>
            <a:endCxn id="18" idx="0"/>
          </p:cNvCxnSpPr>
          <p:nvPr/>
        </p:nvCxnSpPr>
        <p:spPr>
          <a:xfrm>
            <a:off x="8119417" y="2609118"/>
            <a:ext cx="975313" cy="556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3"/>
            <a:endCxn id="17" idx="0"/>
          </p:cNvCxnSpPr>
          <p:nvPr/>
        </p:nvCxnSpPr>
        <p:spPr>
          <a:xfrm flipH="1">
            <a:off x="8873750" y="2583011"/>
            <a:ext cx="332288" cy="57928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5"/>
            <a:endCxn id="20" idx="0"/>
          </p:cNvCxnSpPr>
          <p:nvPr/>
        </p:nvCxnSpPr>
        <p:spPr>
          <a:xfrm>
            <a:off x="9301556" y="2583011"/>
            <a:ext cx="235134" cy="57928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3"/>
            <a:endCxn id="18" idx="0"/>
          </p:cNvCxnSpPr>
          <p:nvPr/>
        </p:nvCxnSpPr>
        <p:spPr>
          <a:xfrm flipH="1">
            <a:off x="9094730" y="2587384"/>
            <a:ext cx="525560" cy="578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4"/>
            <a:endCxn id="21" idx="0"/>
          </p:cNvCxnSpPr>
          <p:nvPr/>
        </p:nvCxnSpPr>
        <p:spPr>
          <a:xfrm>
            <a:off x="9668049" y="2607166"/>
            <a:ext cx="89621" cy="558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Image result for FS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094" y="58712"/>
            <a:ext cx="1171339" cy="11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4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23" y="0"/>
            <a:ext cx="10058400" cy="6726555"/>
          </a:xfrm>
          <a:prstGeom prst="rect">
            <a:avLst/>
          </a:prstGeom>
        </p:spPr>
      </p:pic>
      <p:pic>
        <p:nvPicPr>
          <p:cNvPr id="6" name="Picture 2" descr="Image result for FS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094" y="58712"/>
            <a:ext cx="1171339" cy="11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7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Bloom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8264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Consider a wireless network supporting </a:t>
            </a:r>
            <a:r>
              <a:rPr lang="en-US" b="1" dirty="0" smtClean="0"/>
              <a:t>W</a:t>
            </a:r>
            <a:r>
              <a:rPr lang="en-US" dirty="0" smtClean="0"/>
              <a:t> nodes, each may want to announce some 1-bit information  to the base station:</a:t>
            </a:r>
          </a:p>
          <a:p>
            <a:pPr lvl="1"/>
            <a:r>
              <a:rPr lang="en-US" dirty="0" smtClean="0"/>
              <a:t>I want to transmit some data</a:t>
            </a:r>
          </a:p>
          <a:p>
            <a:pPr lvl="1"/>
            <a:r>
              <a:rPr lang="en-US" dirty="0" smtClean="0"/>
              <a:t>I want to enter power saving mode</a:t>
            </a:r>
          </a:p>
          <a:p>
            <a:pPr lvl="1"/>
            <a:r>
              <a:rPr lang="en-US" dirty="0" smtClean="0"/>
              <a:t>I am back from the power saving mode </a:t>
            </a:r>
          </a:p>
          <a:p>
            <a:pPr lvl="1"/>
            <a:r>
              <a:rPr lang="en-US" dirty="0" smtClean="0"/>
              <a:t>I am a new comer, want to join your network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/>
          </a:p>
        </p:txBody>
      </p:sp>
      <p:pic>
        <p:nvPicPr>
          <p:cNvPr id="4" name="Picture 1053" descr="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6502" y="5029201"/>
            <a:ext cx="402050" cy="38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7288396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2" y="4343400"/>
            <a:ext cx="566110" cy="346704"/>
          </a:xfrm>
          <a:prstGeom prst="rect">
            <a:avLst/>
          </a:prstGeom>
        </p:spPr>
      </p:pic>
      <p:pic>
        <p:nvPicPr>
          <p:cNvPr id="6" name="Picture 5" descr="skd188256sd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1" y="3810000"/>
            <a:ext cx="541019" cy="463667"/>
          </a:xfrm>
          <a:prstGeom prst="rect">
            <a:avLst/>
          </a:prstGeom>
        </p:spPr>
      </p:pic>
      <p:pic>
        <p:nvPicPr>
          <p:cNvPr id="20" name="Picture 1050" descr="Deskt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0262" y="4953000"/>
            <a:ext cx="621697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213" y="4519277"/>
            <a:ext cx="499110" cy="5099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323" y="3756438"/>
            <a:ext cx="424091" cy="4897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854" y="4955885"/>
            <a:ext cx="432579" cy="6121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34" y="2849716"/>
            <a:ext cx="734568" cy="73456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253" y="1323065"/>
            <a:ext cx="1845202" cy="2168112"/>
          </a:xfrm>
          <a:prstGeom prst="rect">
            <a:avLst/>
          </a:prstGeom>
        </p:spPr>
      </p:pic>
      <p:sp>
        <p:nvSpPr>
          <p:cNvPr id="27" name="Oval Callout 26"/>
          <p:cNvSpPr/>
          <p:nvPr/>
        </p:nvSpPr>
        <p:spPr>
          <a:xfrm>
            <a:off x="8113109" y="3049588"/>
            <a:ext cx="908857" cy="56007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senddata</a:t>
            </a:r>
            <a:endParaRPr lang="en-US" dirty="0"/>
          </a:p>
        </p:txBody>
      </p:sp>
      <p:sp>
        <p:nvSpPr>
          <p:cNvPr id="28" name="Oval Callout 27"/>
          <p:cNvSpPr/>
          <p:nvPr/>
        </p:nvSpPr>
        <p:spPr>
          <a:xfrm>
            <a:off x="9237574" y="4283224"/>
            <a:ext cx="1177718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ower saving</a:t>
            </a:r>
            <a:endParaRPr lang="en-US" dirty="0"/>
          </a:p>
        </p:txBody>
      </p:sp>
      <p:sp>
        <p:nvSpPr>
          <p:cNvPr id="46" name="Oval Callout 45"/>
          <p:cNvSpPr/>
          <p:nvPr/>
        </p:nvSpPr>
        <p:spPr>
          <a:xfrm>
            <a:off x="10317950" y="3133942"/>
            <a:ext cx="1148695" cy="56007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want </a:t>
            </a:r>
            <a:r>
              <a:rPr lang="en-US" dirty="0"/>
              <a:t>t</a:t>
            </a:r>
            <a:r>
              <a:rPr lang="en-US" dirty="0" smtClean="0"/>
              <a:t>o join</a:t>
            </a:r>
            <a:endParaRPr lang="en-US" dirty="0"/>
          </a:p>
        </p:txBody>
      </p:sp>
      <p:pic>
        <p:nvPicPr>
          <p:cNvPr id="47" name="Picture 2" descr="Image result for FSU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094" y="58712"/>
            <a:ext cx="1171339" cy="11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55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Bloom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484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Analog Bloom Filter (ABF) is similar to the </a:t>
            </a:r>
            <a:r>
              <a:rPr lang="en-US" dirty="0"/>
              <a:t>Bloom </a:t>
            </a:r>
            <a:r>
              <a:rPr lang="en-US" dirty="0" smtClean="0"/>
              <a:t>filter:</a:t>
            </a:r>
          </a:p>
          <a:p>
            <a:pPr lvl="1"/>
            <a:r>
              <a:rPr lang="en-US" dirty="0" smtClean="0"/>
              <a:t>Use </a:t>
            </a:r>
            <a:r>
              <a:rPr lang="en-US" b="1" dirty="0"/>
              <a:t>M</a:t>
            </a:r>
            <a:r>
              <a:rPr lang="en-US" dirty="0"/>
              <a:t> OFDM subcarriers as the </a:t>
            </a:r>
            <a:r>
              <a:rPr lang="en-US" b="1" dirty="0"/>
              <a:t>M</a:t>
            </a:r>
            <a:r>
              <a:rPr lang="en-US" dirty="0"/>
              <a:t>-bit vector in the Bloom </a:t>
            </a:r>
            <a:r>
              <a:rPr lang="en-US" dirty="0" smtClean="0"/>
              <a:t>filter</a:t>
            </a:r>
          </a:p>
          <a:p>
            <a:pPr lvl="1"/>
            <a:r>
              <a:rPr lang="en-US" dirty="0" smtClean="0"/>
              <a:t>Each node is assigned </a:t>
            </a:r>
            <a:r>
              <a:rPr lang="en-US" b="1" dirty="0" smtClean="0"/>
              <a:t>K</a:t>
            </a:r>
            <a:r>
              <a:rPr lang="en-US" dirty="0" smtClean="0"/>
              <a:t> subcarriers, and may transmit unit power on assigned subcarriers if it has something to say, otherwise silent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61020" y="2880359"/>
            <a:ext cx="106680" cy="62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13420" y="2880359"/>
            <a:ext cx="106680" cy="62166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65820" y="2880359"/>
            <a:ext cx="106680" cy="6216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27820" y="2880359"/>
            <a:ext cx="106680" cy="6216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618220" y="2880359"/>
            <a:ext cx="106680" cy="62166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770620" y="2880359"/>
            <a:ext cx="106680" cy="62166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23020" y="2880359"/>
            <a:ext cx="106680" cy="62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075420" y="2880359"/>
            <a:ext cx="106680" cy="62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532620" y="2880359"/>
            <a:ext cx="106680" cy="62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685020" y="2880359"/>
            <a:ext cx="106680" cy="62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837420" y="2880359"/>
            <a:ext cx="106680" cy="62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89820" y="2880359"/>
            <a:ext cx="106680" cy="62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142220" y="2880359"/>
            <a:ext cx="106680" cy="62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294620" y="2880359"/>
            <a:ext cx="106680" cy="6216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47020" y="2880359"/>
            <a:ext cx="106680" cy="621665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380220" y="2880359"/>
            <a:ext cx="106680" cy="62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1053" descr="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4084" y="1591870"/>
            <a:ext cx="402050" cy="38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7288396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39" y="1637976"/>
            <a:ext cx="566110" cy="346704"/>
          </a:xfrm>
          <a:prstGeom prst="rect">
            <a:avLst/>
          </a:prstGeom>
        </p:spPr>
      </p:pic>
      <p:pic>
        <p:nvPicPr>
          <p:cNvPr id="28" name="Picture 27" descr="skd188256sd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730" y="1565777"/>
            <a:ext cx="541019" cy="463667"/>
          </a:xfrm>
          <a:prstGeom prst="rect">
            <a:avLst/>
          </a:prstGeom>
        </p:spPr>
      </p:pic>
      <p:pic>
        <p:nvPicPr>
          <p:cNvPr id="29" name="Picture 1050" descr="Deskt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7049" y="1552178"/>
            <a:ext cx="621697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0" y="1559384"/>
            <a:ext cx="499110" cy="50992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239" y="1539732"/>
            <a:ext cx="424091" cy="48971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810" y="1463024"/>
            <a:ext cx="432579" cy="6121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370" y="1390873"/>
            <a:ext cx="734568" cy="734568"/>
          </a:xfrm>
          <a:prstGeom prst="rect">
            <a:avLst/>
          </a:prstGeom>
        </p:spPr>
      </p:pic>
      <p:cxnSp>
        <p:nvCxnSpPr>
          <p:cNvPr id="39" name="Straight Arrow Connector 38"/>
          <p:cNvCxnSpPr>
            <a:stCxn id="31" idx="2"/>
            <a:endCxn id="7" idx="0"/>
          </p:cNvCxnSpPr>
          <p:nvPr/>
        </p:nvCxnSpPr>
        <p:spPr>
          <a:xfrm>
            <a:off x="8143285" y="2029444"/>
            <a:ext cx="375875" cy="850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1" idx="2"/>
            <a:endCxn id="13" idx="0"/>
          </p:cNvCxnSpPr>
          <p:nvPr/>
        </p:nvCxnSpPr>
        <p:spPr>
          <a:xfrm>
            <a:off x="8143285" y="2029444"/>
            <a:ext cx="1442675" cy="850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11" idx="0"/>
          </p:cNvCxnSpPr>
          <p:nvPr/>
        </p:nvCxnSpPr>
        <p:spPr>
          <a:xfrm flipH="1">
            <a:off x="8976360" y="1980489"/>
            <a:ext cx="762000" cy="899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17" idx="0"/>
          </p:cNvCxnSpPr>
          <p:nvPr/>
        </p:nvCxnSpPr>
        <p:spPr>
          <a:xfrm>
            <a:off x="9791700" y="1980489"/>
            <a:ext cx="403860" cy="899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8" idx="0"/>
          </p:cNvCxnSpPr>
          <p:nvPr/>
        </p:nvCxnSpPr>
        <p:spPr>
          <a:xfrm flipH="1">
            <a:off x="9281160" y="1980489"/>
            <a:ext cx="914400" cy="899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19" idx="0"/>
          </p:cNvCxnSpPr>
          <p:nvPr/>
        </p:nvCxnSpPr>
        <p:spPr>
          <a:xfrm>
            <a:off x="10195560" y="1980489"/>
            <a:ext cx="304800" cy="899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14" idx="0"/>
          </p:cNvCxnSpPr>
          <p:nvPr/>
        </p:nvCxnSpPr>
        <p:spPr>
          <a:xfrm flipH="1">
            <a:off x="9738360" y="2016998"/>
            <a:ext cx="1360170" cy="86336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16" idx="0"/>
          </p:cNvCxnSpPr>
          <p:nvPr/>
        </p:nvCxnSpPr>
        <p:spPr>
          <a:xfrm flipH="1">
            <a:off x="10043160" y="2016998"/>
            <a:ext cx="1066800" cy="86336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Down Arrow 90"/>
          <p:cNvSpPr/>
          <p:nvPr/>
        </p:nvSpPr>
        <p:spPr>
          <a:xfrm>
            <a:off x="9124950" y="3611880"/>
            <a:ext cx="403860" cy="422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Group 118"/>
          <p:cNvGrpSpPr/>
          <p:nvPr/>
        </p:nvGrpSpPr>
        <p:grpSpPr>
          <a:xfrm>
            <a:off x="7931239" y="4520880"/>
            <a:ext cx="3054895" cy="630874"/>
            <a:chOff x="7931239" y="4520880"/>
            <a:chExt cx="3054895" cy="630874"/>
          </a:xfrm>
        </p:grpSpPr>
        <p:sp>
          <p:nvSpPr>
            <p:cNvPr id="59" name="Rectangle 58"/>
            <p:cNvSpPr/>
            <p:nvPr/>
          </p:nvSpPr>
          <p:spPr>
            <a:xfrm>
              <a:off x="8161020" y="4994910"/>
              <a:ext cx="106680" cy="1568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313420" y="4994910"/>
              <a:ext cx="106680" cy="156844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618220" y="4994910"/>
              <a:ext cx="106680" cy="15684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770620" y="4994910"/>
              <a:ext cx="106680" cy="156844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075420" y="4994910"/>
              <a:ext cx="106680" cy="15684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685020" y="4994910"/>
              <a:ext cx="106680" cy="15684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837420" y="4994910"/>
              <a:ext cx="106680" cy="15684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989820" y="4994910"/>
              <a:ext cx="106680" cy="15684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0294620" y="4994910"/>
              <a:ext cx="106680" cy="156844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380220" y="4994910"/>
              <a:ext cx="106680" cy="15684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465820" y="4520881"/>
              <a:ext cx="106680" cy="62166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9227820" y="4520881"/>
              <a:ext cx="106680" cy="62166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8923020" y="4520881"/>
              <a:ext cx="106680" cy="6216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9532620" y="4530089"/>
              <a:ext cx="106680" cy="62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0142220" y="4520880"/>
              <a:ext cx="106680" cy="62166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0447020" y="4530089"/>
              <a:ext cx="106680" cy="621665"/>
            </a:xfrm>
            <a:prstGeom prst="rect">
              <a:avLst/>
            </a:prstGeom>
            <a:solidFill>
              <a:srgbClr val="66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Straight Connector 108"/>
            <p:cNvCxnSpPr/>
            <p:nvPr/>
          </p:nvCxnSpPr>
          <p:spPr>
            <a:xfrm flipV="1">
              <a:off x="7931239" y="4849090"/>
              <a:ext cx="3054895" cy="1385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8194516" y="5404587"/>
            <a:ext cx="2679130" cy="917083"/>
            <a:chOff x="8194516" y="5404587"/>
            <a:chExt cx="2679130" cy="917083"/>
          </a:xfrm>
        </p:grpSpPr>
        <p:pic>
          <p:nvPicPr>
            <p:cNvPr id="112" name="Picture 111" descr="skd188256sdc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2627" y="5553505"/>
              <a:ext cx="541019" cy="463667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3453" y="5527460"/>
              <a:ext cx="424091" cy="489712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3993" y="5450520"/>
              <a:ext cx="432579" cy="612140"/>
            </a:xfrm>
            <a:prstGeom prst="rect">
              <a:avLst/>
            </a:prstGeom>
          </p:spPr>
        </p:pic>
        <p:pic>
          <p:nvPicPr>
            <p:cNvPr id="120" name="Picture 2" descr="C:\Users\zhenghao\AppData\Local\Microsoft\Windows\Temporary Internet Files\Content.IE5\JO5WNH5R\MC900082391[1].wm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194516" y="5404587"/>
              <a:ext cx="839787" cy="917083"/>
            </a:xfrm>
            <a:prstGeom prst="rect">
              <a:avLst/>
            </a:prstGeom>
            <a:noFill/>
          </p:spPr>
        </p:pic>
      </p:grpSp>
      <p:pic>
        <p:nvPicPr>
          <p:cNvPr id="122" name="Picture 2" descr="Image result for FSU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094" y="58712"/>
            <a:ext cx="1171339" cy="11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60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Bloom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484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Key advantage: </a:t>
            </a:r>
            <a:r>
              <a:rPr lang="en-US" b="1" dirty="0" smtClean="0"/>
              <a:t>Just one OFDM symbol (or just part of the subcarriers in one symbol), will learn the states of all nodes in the network</a:t>
            </a:r>
          </a:p>
          <a:p>
            <a:r>
              <a:rPr lang="en-US" dirty="0" smtClean="0"/>
              <a:t>Again, it works when the number of active nodes is small</a:t>
            </a:r>
          </a:p>
          <a:p>
            <a:pPr lvl="1"/>
            <a:r>
              <a:rPr lang="en-US" dirty="0" smtClean="0"/>
              <a:t>True in the application scenario because not many nodes will turn active during two </a:t>
            </a:r>
            <a:r>
              <a:rPr lang="en-US" dirty="0" smtClean="0"/>
              <a:t>queries</a:t>
            </a:r>
          </a:p>
          <a:p>
            <a:r>
              <a:rPr lang="en-US" dirty="0" smtClean="0"/>
              <a:t>Good for 5G</a:t>
            </a:r>
          </a:p>
          <a:p>
            <a:pPr lvl="1"/>
            <a:r>
              <a:rPr lang="en-US" dirty="0" smtClean="0"/>
              <a:t>Number of nodes is very large with </a:t>
            </a:r>
            <a:r>
              <a:rPr lang="en-US" dirty="0" err="1" smtClean="0"/>
              <a:t>IoT</a:t>
            </a:r>
            <a:endParaRPr lang="en-US" dirty="0" smtClean="0"/>
          </a:p>
          <a:p>
            <a:pPr lvl="1"/>
            <a:r>
              <a:rPr lang="en-US" dirty="0" smtClean="0"/>
              <a:t>Latency is very low, 1ms, have to </a:t>
            </a:r>
            <a:r>
              <a:rPr lang="en-US" smtClean="0"/>
              <a:t>query every 1ms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61020" y="2880359"/>
            <a:ext cx="106680" cy="62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13420" y="2880359"/>
            <a:ext cx="106680" cy="62166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65820" y="2880359"/>
            <a:ext cx="106680" cy="6216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27820" y="2880359"/>
            <a:ext cx="106680" cy="6216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618220" y="2880359"/>
            <a:ext cx="106680" cy="62166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770620" y="2880359"/>
            <a:ext cx="106680" cy="62166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23020" y="2880359"/>
            <a:ext cx="106680" cy="62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075420" y="2880359"/>
            <a:ext cx="106680" cy="62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532620" y="2880359"/>
            <a:ext cx="106680" cy="62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685020" y="2880359"/>
            <a:ext cx="106680" cy="62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837420" y="2880359"/>
            <a:ext cx="106680" cy="62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89820" y="2880359"/>
            <a:ext cx="106680" cy="62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142220" y="2880359"/>
            <a:ext cx="106680" cy="62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294620" y="2880359"/>
            <a:ext cx="106680" cy="6216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47020" y="2880359"/>
            <a:ext cx="106680" cy="621665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380220" y="2880359"/>
            <a:ext cx="106680" cy="62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1053" descr="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4084" y="1591870"/>
            <a:ext cx="402050" cy="38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7288396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39" y="1637976"/>
            <a:ext cx="566110" cy="346704"/>
          </a:xfrm>
          <a:prstGeom prst="rect">
            <a:avLst/>
          </a:prstGeom>
        </p:spPr>
      </p:pic>
      <p:pic>
        <p:nvPicPr>
          <p:cNvPr id="28" name="Picture 27" descr="skd188256sd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730" y="1565777"/>
            <a:ext cx="541019" cy="463667"/>
          </a:xfrm>
          <a:prstGeom prst="rect">
            <a:avLst/>
          </a:prstGeom>
        </p:spPr>
      </p:pic>
      <p:pic>
        <p:nvPicPr>
          <p:cNvPr id="29" name="Picture 1050" descr="Deskt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7049" y="1552178"/>
            <a:ext cx="621697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0" y="1559384"/>
            <a:ext cx="499110" cy="50992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239" y="1539732"/>
            <a:ext cx="424091" cy="48971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810" y="1463024"/>
            <a:ext cx="432579" cy="6121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370" y="1390873"/>
            <a:ext cx="734568" cy="734568"/>
          </a:xfrm>
          <a:prstGeom prst="rect">
            <a:avLst/>
          </a:prstGeom>
        </p:spPr>
      </p:pic>
      <p:cxnSp>
        <p:nvCxnSpPr>
          <p:cNvPr id="39" name="Straight Arrow Connector 38"/>
          <p:cNvCxnSpPr>
            <a:stCxn id="31" idx="2"/>
            <a:endCxn id="7" idx="0"/>
          </p:cNvCxnSpPr>
          <p:nvPr/>
        </p:nvCxnSpPr>
        <p:spPr>
          <a:xfrm>
            <a:off x="8143285" y="2029444"/>
            <a:ext cx="375875" cy="850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1" idx="2"/>
            <a:endCxn id="13" idx="0"/>
          </p:cNvCxnSpPr>
          <p:nvPr/>
        </p:nvCxnSpPr>
        <p:spPr>
          <a:xfrm>
            <a:off x="8143285" y="2029444"/>
            <a:ext cx="1442675" cy="850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11" idx="0"/>
          </p:cNvCxnSpPr>
          <p:nvPr/>
        </p:nvCxnSpPr>
        <p:spPr>
          <a:xfrm flipH="1">
            <a:off x="8976360" y="1980489"/>
            <a:ext cx="762000" cy="899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17" idx="0"/>
          </p:cNvCxnSpPr>
          <p:nvPr/>
        </p:nvCxnSpPr>
        <p:spPr>
          <a:xfrm>
            <a:off x="9791700" y="1980489"/>
            <a:ext cx="403860" cy="899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8" idx="0"/>
          </p:cNvCxnSpPr>
          <p:nvPr/>
        </p:nvCxnSpPr>
        <p:spPr>
          <a:xfrm flipH="1">
            <a:off x="9281160" y="1980489"/>
            <a:ext cx="914400" cy="899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19" idx="0"/>
          </p:cNvCxnSpPr>
          <p:nvPr/>
        </p:nvCxnSpPr>
        <p:spPr>
          <a:xfrm>
            <a:off x="10195560" y="1980489"/>
            <a:ext cx="304800" cy="899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14" idx="0"/>
          </p:cNvCxnSpPr>
          <p:nvPr/>
        </p:nvCxnSpPr>
        <p:spPr>
          <a:xfrm flipH="1">
            <a:off x="9738360" y="2016998"/>
            <a:ext cx="1360170" cy="86336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16" idx="0"/>
          </p:cNvCxnSpPr>
          <p:nvPr/>
        </p:nvCxnSpPr>
        <p:spPr>
          <a:xfrm flipH="1">
            <a:off x="10043160" y="2016998"/>
            <a:ext cx="1066800" cy="86336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Down Arrow 90"/>
          <p:cNvSpPr/>
          <p:nvPr/>
        </p:nvSpPr>
        <p:spPr>
          <a:xfrm>
            <a:off x="9124950" y="3611880"/>
            <a:ext cx="403860" cy="422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Group 118"/>
          <p:cNvGrpSpPr/>
          <p:nvPr/>
        </p:nvGrpSpPr>
        <p:grpSpPr>
          <a:xfrm>
            <a:off x="7931239" y="4520880"/>
            <a:ext cx="3054895" cy="630874"/>
            <a:chOff x="7931239" y="4520880"/>
            <a:chExt cx="3054895" cy="630874"/>
          </a:xfrm>
        </p:grpSpPr>
        <p:sp>
          <p:nvSpPr>
            <p:cNvPr id="59" name="Rectangle 58"/>
            <p:cNvSpPr/>
            <p:nvPr/>
          </p:nvSpPr>
          <p:spPr>
            <a:xfrm>
              <a:off x="8161020" y="4994910"/>
              <a:ext cx="106680" cy="1568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313420" y="4994910"/>
              <a:ext cx="106680" cy="156844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618220" y="4994910"/>
              <a:ext cx="106680" cy="15684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770620" y="4994910"/>
              <a:ext cx="106680" cy="156844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075420" y="4994910"/>
              <a:ext cx="106680" cy="15684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685020" y="4994910"/>
              <a:ext cx="106680" cy="15684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837420" y="4994910"/>
              <a:ext cx="106680" cy="15684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989820" y="4994910"/>
              <a:ext cx="106680" cy="15684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0294620" y="4994910"/>
              <a:ext cx="106680" cy="156844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380220" y="4994910"/>
              <a:ext cx="106680" cy="15684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465820" y="4520881"/>
              <a:ext cx="106680" cy="62166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9227820" y="4520881"/>
              <a:ext cx="106680" cy="62166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8923020" y="4520881"/>
              <a:ext cx="106680" cy="6216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9532620" y="4530089"/>
              <a:ext cx="106680" cy="62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0142220" y="4520880"/>
              <a:ext cx="106680" cy="62166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0447020" y="4530089"/>
              <a:ext cx="106680" cy="621665"/>
            </a:xfrm>
            <a:prstGeom prst="rect">
              <a:avLst/>
            </a:prstGeom>
            <a:solidFill>
              <a:srgbClr val="66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Straight Connector 108"/>
            <p:cNvCxnSpPr/>
            <p:nvPr/>
          </p:nvCxnSpPr>
          <p:spPr>
            <a:xfrm flipV="1">
              <a:off x="7931239" y="4849090"/>
              <a:ext cx="3054895" cy="1385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8194516" y="5404587"/>
            <a:ext cx="2679130" cy="917083"/>
            <a:chOff x="8194516" y="5404587"/>
            <a:chExt cx="2679130" cy="917083"/>
          </a:xfrm>
        </p:grpSpPr>
        <p:pic>
          <p:nvPicPr>
            <p:cNvPr id="112" name="Picture 111" descr="skd188256sdc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2627" y="5553505"/>
              <a:ext cx="541019" cy="463667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3453" y="5527460"/>
              <a:ext cx="424091" cy="489712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3993" y="5450520"/>
              <a:ext cx="432579" cy="612140"/>
            </a:xfrm>
            <a:prstGeom prst="rect">
              <a:avLst/>
            </a:prstGeom>
          </p:spPr>
        </p:pic>
        <p:pic>
          <p:nvPicPr>
            <p:cNvPr id="120" name="Picture 2" descr="C:\Users\zhenghao\AppData\Local\Microsoft\Windows\Temporary Internet Files\Content.IE5\JO5WNH5R\MC900082391[1].wm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194516" y="5404587"/>
              <a:ext cx="839787" cy="917083"/>
            </a:xfrm>
            <a:prstGeom prst="rect">
              <a:avLst/>
            </a:prstGeom>
            <a:noFill/>
          </p:spPr>
        </p:pic>
      </p:grpSp>
      <p:pic>
        <p:nvPicPr>
          <p:cNvPr id="122" name="Picture 2" descr="Image result for FSU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094" y="58712"/>
            <a:ext cx="1171339" cy="11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27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Decoding the ABF 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34050" cy="4351338"/>
          </a:xfrm>
        </p:spPr>
        <p:txBody>
          <a:bodyPr/>
          <a:lstStyle/>
          <a:p>
            <a:r>
              <a:rPr lang="en-US" dirty="0" smtClean="0"/>
              <a:t>That’s it? Not really. The main challenge is the decoding of the signal</a:t>
            </a:r>
          </a:p>
          <a:p>
            <a:pPr lvl="1"/>
            <a:r>
              <a:rPr lang="en-US" dirty="0" smtClean="0"/>
              <a:t>The signal power on different subcarriers are different  </a:t>
            </a:r>
          </a:p>
          <a:p>
            <a:pPr lvl="2"/>
            <a:r>
              <a:rPr lang="en-US" dirty="0" smtClean="0"/>
              <a:t>Frequency selective fading</a:t>
            </a:r>
          </a:p>
          <a:p>
            <a:pPr lvl="1"/>
            <a:r>
              <a:rPr lang="en-US" dirty="0" smtClean="0"/>
              <a:t>The decoder does not know the channel state information (CSI)</a:t>
            </a:r>
          </a:p>
          <a:p>
            <a:pPr lvl="2"/>
            <a:r>
              <a:rPr lang="en-US" dirty="0" smtClean="0"/>
              <a:t>Note that the node may sit idle for a long time and this is the first message it sends, so nothing to learn the CSI from</a:t>
            </a:r>
          </a:p>
          <a:p>
            <a:pPr lvl="2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161020" y="2880359"/>
            <a:ext cx="106680" cy="62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13420" y="2880359"/>
            <a:ext cx="106680" cy="62166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65820" y="2880359"/>
            <a:ext cx="106680" cy="6216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227820" y="2880359"/>
            <a:ext cx="106680" cy="6216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18220" y="2880359"/>
            <a:ext cx="106680" cy="62166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770620" y="2880359"/>
            <a:ext cx="106680" cy="62166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23020" y="2880359"/>
            <a:ext cx="106680" cy="62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075420" y="2880359"/>
            <a:ext cx="106680" cy="62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532620" y="2880359"/>
            <a:ext cx="106680" cy="62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685020" y="2880359"/>
            <a:ext cx="106680" cy="62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837420" y="2880359"/>
            <a:ext cx="106680" cy="62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989820" y="2880359"/>
            <a:ext cx="106680" cy="62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142220" y="2880359"/>
            <a:ext cx="106680" cy="62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294620" y="2880359"/>
            <a:ext cx="106680" cy="6216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7020" y="2880359"/>
            <a:ext cx="106680" cy="621665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380220" y="2880359"/>
            <a:ext cx="106680" cy="62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053" descr="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4084" y="1591870"/>
            <a:ext cx="402050" cy="38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7288396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39" y="1637976"/>
            <a:ext cx="566110" cy="346704"/>
          </a:xfrm>
          <a:prstGeom prst="rect">
            <a:avLst/>
          </a:prstGeom>
        </p:spPr>
      </p:pic>
      <p:pic>
        <p:nvPicPr>
          <p:cNvPr id="22" name="Picture 21" descr="skd188256sd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730" y="1565777"/>
            <a:ext cx="541019" cy="463667"/>
          </a:xfrm>
          <a:prstGeom prst="rect">
            <a:avLst/>
          </a:prstGeom>
        </p:spPr>
      </p:pic>
      <p:pic>
        <p:nvPicPr>
          <p:cNvPr id="23" name="Picture 1050" descr="Deskt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7049" y="1552178"/>
            <a:ext cx="621697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0" y="1559384"/>
            <a:ext cx="499110" cy="50992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239" y="1539732"/>
            <a:ext cx="424091" cy="4897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810" y="1463024"/>
            <a:ext cx="432579" cy="6121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370" y="1390873"/>
            <a:ext cx="734568" cy="734568"/>
          </a:xfrm>
          <a:prstGeom prst="rect">
            <a:avLst/>
          </a:prstGeom>
        </p:spPr>
      </p:pic>
      <p:cxnSp>
        <p:nvCxnSpPr>
          <p:cNvPr id="28" name="Straight Arrow Connector 27"/>
          <p:cNvCxnSpPr>
            <a:stCxn id="25" idx="2"/>
            <a:endCxn id="6" idx="0"/>
          </p:cNvCxnSpPr>
          <p:nvPr/>
        </p:nvCxnSpPr>
        <p:spPr>
          <a:xfrm>
            <a:off x="8143285" y="2029444"/>
            <a:ext cx="375875" cy="850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2"/>
            <a:endCxn id="12" idx="0"/>
          </p:cNvCxnSpPr>
          <p:nvPr/>
        </p:nvCxnSpPr>
        <p:spPr>
          <a:xfrm>
            <a:off x="8143285" y="2029444"/>
            <a:ext cx="1442675" cy="850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0" idx="0"/>
          </p:cNvCxnSpPr>
          <p:nvPr/>
        </p:nvCxnSpPr>
        <p:spPr>
          <a:xfrm flipH="1">
            <a:off x="8976360" y="1980489"/>
            <a:ext cx="762000" cy="899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6" idx="0"/>
          </p:cNvCxnSpPr>
          <p:nvPr/>
        </p:nvCxnSpPr>
        <p:spPr>
          <a:xfrm>
            <a:off x="9791700" y="1980489"/>
            <a:ext cx="403860" cy="899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7" idx="0"/>
          </p:cNvCxnSpPr>
          <p:nvPr/>
        </p:nvCxnSpPr>
        <p:spPr>
          <a:xfrm flipH="1">
            <a:off x="9281160" y="1980489"/>
            <a:ext cx="914400" cy="899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8" idx="0"/>
          </p:cNvCxnSpPr>
          <p:nvPr/>
        </p:nvCxnSpPr>
        <p:spPr>
          <a:xfrm>
            <a:off x="10195560" y="1980489"/>
            <a:ext cx="304800" cy="899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3" idx="0"/>
          </p:cNvCxnSpPr>
          <p:nvPr/>
        </p:nvCxnSpPr>
        <p:spPr>
          <a:xfrm flipH="1">
            <a:off x="9738360" y="2016998"/>
            <a:ext cx="1360170" cy="86336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5" idx="0"/>
          </p:cNvCxnSpPr>
          <p:nvPr/>
        </p:nvCxnSpPr>
        <p:spPr>
          <a:xfrm flipH="1">
            <a:off x="10043160" y="2016998"/>
            <a:ext cx="1066800" cy="86336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Down Arrow 45"/>
          <p:cNvSpPr/>
          <p:nvPr/>
        </p:nvSpPr>
        <p:spPr>
          <a:xfrm>
            <a:off x="9124950" y="3611880"/>
            <a:ext cx="403860" cy="422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8155825" y="4026132"/>
            <a:ext cx="2392680" cy="1135380"/>
            <a:chOff x="8141970" y="5120641"/>
            <a:chExt cx="2392680" cy="1135380"/>
          </a:xfrm>
        </p:grpSpPr>
        <p:sp>
          <p:nvSpPr>
            <p:cNvPr id="53" name="Rectangle 52"/>
            <p:cNvSpPr/>
            <p:nvPr/>
          </p:nvSpPr>
          <p:spPr>
            <a:xfrm>
              <a:off x="8141970" y="6099176"/>
              <a:ext cx="106680" cy="1568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294370" y="6099176"/>
              <a:ext cx="106680" cy="156844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599170" y="6099176"/>
              <a:ext cx="106680" cy="15684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751570" y="6099176"/>
              <a:ext cx="106680" cy="156844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056370" y="6099176"/>
              <a:ext cx="106680" cy="15684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9665970" y="6099176"/>
              <a:ext cx="106680" cy="15684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9818370" y="6099176"/>
              <a:ext cx="106680" cy="15684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9970770" y="6099176"/>
              <a:ext cx="106680" cy="15684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0275570" y="6099176"/>
              <a:ext cx="106680" cy="156844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9361170" y="6099176"/>
              <a:ext cx="106680" cy="15684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446770" y="5966460"/>
              <a:ext cx="106680" cy="28035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9227820" y="5120641"/>
              <a:ext cx="87630" cy="112617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903970" y="5966460"/>
              <a:ext cx="106680" cy="28035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513570" y="5330191"/>
              <a:ext cx="105176" cy="9258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0121666" y="5966460"/>
              <a:ext cx="108184" cy="28035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0426466" y="5817870"/>
              <a:ext cx="108184" cy="438150"/>
            </a:xfrm>
            <a:prstGeom prst="rect">
              <a:avLst/>
            </a:prstGeom>
            <a:solidFill>
              <a:srgbClr val="66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8161020" y="4520880"/>
            <a:ext cx="2392680" cy="630874"/>
            <a:chOff x="8161020" y="4520880"/>
            <a:chExt cx="2392680" cy="630874"/>
          </a:xfrm>
        </p:grpSpPr>
        <p:sp>
          <p:nvSpPr>
            <p:cNvPr id="69" name="Rectangle 68"/>
            <p:cNvSpPr/>
            <p:nvPr/>
          </p:nvSpPr>
          <p:spPr>
            <a:xfrm>
              <a:off x="8161020" y="4994910"/>
              <a:ext cx="106680" cy="1568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313420" y="4994910"/>
              <a:ext cx="106680" cy="156844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8618220" y="4994910"/>
              <a:ext cx="106680" cy="15684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8770620" y="4994910"/>
              <a:ext cx="106680" cy="156844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9075420" y="4994910"/>
              <a:ext cx="106680" cy="15684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685020" y="4994910"/>
              <a:ext cx="106680" cy="15684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9837420" y="4994910"/>
              <a:ext cx="106680" cy="15684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9989820" y="4994910"/>
              <a:ext cx="106680" cy="15684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0294620" y="4994910"/>
              <a:ext cx="106680" cy="156844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9380220" y="4994910"/>
              <a:ext cx="106680" cy="15684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8465820" y="4520881"/>
              <a:ext cx="106680" cy="62166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9227820" y="4520881"/>
              <a:ext cx="106680" cy="62166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8923020" y="4520881"/>
              <a:ext cx="106680" cy="6216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9532620" y="4530089"/>
              <a:ext cx="106680" cy="62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0142220" y="4520880"/>
              <a:ext cx="106680" cy="62166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0447020" y="4530089"/>
              <a:ext cx="106680" cy="621665"/>
            </a:xfrm>
            <a:prstGeom prst="rect">
              <a:avLst/>
            </a:prstGeom>
            <a:solidFill>
              <a:srgbClr val="66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7" name="Straight Connector 86"/>
          <p:cNvCxnSpPr/>
          <p:nvPr/>
        </p:nvCxnSpPr>
        <p:spPr>
          <a:xfrm flipV="1">
            <a:off x="7931239" y="4849090"/>
            <a:ext cx="3054895" cy="1385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105" y="5373772"/>
            <a:ext cx="1049396" cy="1157954"/>
          </a:xfrm>
          <a:prstGeom prst="rect">
            <a:avLst/>
          </a:prstGeom>
        </p:spPr>
      </p:pic>
      <p:pic>
        <p:nvPicPr>
          <p:cNvPr id="94" name="Picture 2" descr="Image result for FSU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094" y="58712"/>
            <a:ext cx="1171339" cy="11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68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Decoding the ABF signal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484" y="1690688"/>
            <a:ext cx="4204855" cy="913967"/>
          </a:xfrm>
        </p:spPr>
        <p:txBody>
          <a:bodyPr/>
          <a:lstStyle/>
          <a:p>
            <a:r>
              <a:rPr lang="en-US" dirty="0" smtClean="0"/>
              <a:t>Amplitude of some 20 MHz measurements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34" y="2771343"/>
            <a:ext cx="4531557" cy="2940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725" y="2834968"/>
            <a:ext cx="4791075" cy="287655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855834" y="1695441"/>
            <a:ext cx="4204855" cy="913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256 subcarriers, 8 active nodes, K=8</a:t>
            </a:r>
            <a:endParaRPr lang="en-US" dirty="0"/>
          </a:p>
        </p:txBody>
      </p:sp>
      <p:pic>
        <p:nvPicPr>
          <p:cNvPr id="7" name="Picture 2" descr="Image result for FS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094" y="58712"/>
            <a:ext cx="1171339" cy="11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18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23366</TotalTime>
  <Words>1939</Words>
  <Application>Microsoft Office PowerPoint</Application>
  <PresentationFormat>Widescreen</PresentationFormat>
  <Paragraphs>244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宋体</vt:lpstr>
      <vt:lpstr>Arial</vt:lpstr>
      <vt:lpstr>Calibri</vt:lpstr>
      <vt:lpstr>Calibri Light</vt:lpstr>
      <vt:lpstr>Cambria Math</vt:lpstr>
      <vt:lpstr>Times New Roman</vt:lpstr>
      <vt:lpstr>Office Theme</vt:lpstr>
      <vt:lpstr>Analog Bloom Filter (ABF) for Ultra-low Latency Random Access in Wireless Networks</vt:lpstr>
      <vt:lpstr>Let’s Start with Bloom Filter – The Problem</vt:lpstr>
      <vt:lpstr>Let’s Start with Bloom Filter – Solution</vt:lpstr>
      <vt:lpstr>Let’s Start with Bloom Filter – Why It Works</vt:lpstr>
      <vt:lpstr>Analog Bloom Filter</vt:lpstr>
      <vt:lpstr>Analog Bloom Filter</vt:lpstr>
      <vt:lpstr>Analog Bloom Filter</vt:lpstr>
      <vt:lpstr>Challenges in Decoding the ABF signal</vt:lpstr>
      <vt:lpstr>Challenges in Decoding the ABF signal</vt:lpstr>
      <vt:lpstr>BelFix – Energy-based Decoding</vt:lpstr>
      <vt:lpstr>BelFix – Challenge</vt:lpstr>
      <vt:lpstr>BelFix – The Intuition</vt:lpstr>
      <vt:lpstr>BelFix</vt:lpstr>
      <vt:lpstr>BelFix – Some Details </vt:lpstr>
      <vt:lpstr>BelFix -- Convergence</vt:lpstr>
      <vt:lpstr>BelFix -- Complexity</vt:lpstr>
      <vt:lpstr>BelFix -- Implementation</vt:lpstr>
      <vt:lpstr>BelFix Real-World Example (1) </vt:lpstr>
      <vt:lpstr>BelFix Real-World Example (2) </vt:lpstr>
      <vt:lpstr>BelFix Real-World Example (3) </vt:lpstr>
      <vt:lpstr>BelFix -- Performance</vt:lpstr>
      <vt:lpstr>BelFix – Evaluations with Channel Model</vt:lpstr>
      <vt:lpstr>BelFix – Evaluations with Channel Model</vt:lpstr>
      <vt:lpstr>BelFix – Evaluations with SDR Implementation</vt:lpstr>
      <vt:lpstr>Usage Case – A Highly Efficient MAC Protocol</vt:lpstr>
      <vt:lpstr>Contention-Free Multi-bit Query (CFM) – Allowing the AP to Obtain Multiple Bits</vt:lpstr>
      <vt:lpstr>CFM Encoding and Modulation</vt:lpstr>
      <vt:lpstr>CFM Decoding – High Level</vt:lpstr>
      <vt:lpstr>CFM Decoding – Symbol Value Cost Calculation</vt:lpstr>
      <vt:lpstr>CFM Decoding – Symbol Value Cost Calculation</vt:lpstr>
      <vt:lpstr>CFM Performance</vt:lpstr>
      <vt:lpstr>Can Use CFM to Obtain for Free:</vt:lpstr>
      <vt:lpstr>Muqmac: An Efficient Centralized Medium Access Protocol </vt:lpstr>
      <vt:lpstr>Implementation on the Microsoft Sora SDR</vt:lpstr>
      <vt:lpstr>Overcoming Technical Challenges</vt:lpstr>
      <vt:lpstr>Muqmac Performance</vt:lpstr>
      <vt:lpstr>Traffic </vt:lpstr>
      <vt:lpstr>Throughput Comparison</vt:lpstr>
      <vt:lpstr>Latency Comparison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mEEC: A Novel Error Estimation Code with Multi-Dimensional Feature</dc:title>
  <dc:creator>Zhenghao Zhang</dc:creator>
  <cp:lastModifiedBy>Zhenghao Zhang</cp:lastModifiedBy>
  <cp:revision>411</cp:revision>
  <dcterms:created xsi:type="dcterms:W3CDTF">2017-05-01T14:30:12Z</dcterms:created>
  <dcterms:modified xsi:type="dcterms:W3CDTF">2017-07-23T23:50:28Z</dcterms:modified>
</cp:coreProperties>
</file>