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7" r:id="rId15"/>
    <p:sldId id="269" r:id="rId16"/>
    <p:sldId id="270" r:id="rId17"/>
    <p:sldId id="271" r:id="rId18"/>
    <p:sldId id="272" r:id="rId19"/>
    <p:sldId id="273" r:id="rId20"/>
    <p:sldId id="274" r:id="rId21"/>
    <p:sldId id="275" r:id="rId22"/>
    <p:sldId id="277" r:id="rId23"/>
    <p:sldId id="278" r:id="rId24"/>
    <p:sldId id="280" r:id="rId25"/>
    <p:sldId id="284" r:id="rId26"/>
    <p:sldId id="285" r:id="rId27"/>
    <p:sldId id="286" r:id="rId28"/>
    <p:sldId id="288"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E0F7E2D-4095-4F0D-B00D-CA03484973F4}" type="datetimeFigureOut">
              <a:rPr lang="en-US"/>
              <a:pPr>
                <a:defRPr/>
              </a:pPr>
              <a:t>10/26/2015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2F56AF-916B-45F4-BB2F-DB6AC1D1EC5E}" type="slidenum">
              <a:rPr lang="en-US"/>
              <a:pPr>
                <a:defRPr/>
              </a:pPr>
              <a:t>‹#›</a:t>
            </a:fld>
            <a:endParaRPr lang="en-US"/>
          </a:p>
        </p:txBody>
      </p:sp>
    </p:spTree>
    <p:extLst>
      <p:ext uri="{BB962C8B-B14F-4D97-AF65-F5344CB8AC3E}">
        <p14:creationId xmlns:p14="http://schemas.microsoft.com/office/powerpoint/2010/main" val="139050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4F5ABEF-9AF4-4C79-801E-CDC9AFE04264}" type="datetimeFigureOut">
              <a:rPr lang="en-US"/>
              <a:pPr>
                <a:defRPr/>
              </a:pPr>
              <a:t>10/26/2015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FB4104-4550-426F-844A-25A41D417E41}" type="slidenum">
              <a:rPr lang="en-US"/>
              <a:pPr>
                <a:defRPr/>
              </a:pPr>
              <a:t>‹#›</a:t>
            </a:fld>
            <a:endParaRPr lang="en-US"/>
          </a:p>
        </p:txBody>
      </p:sp>
    </p:spTree>
    <p:extLst>
      <p:ext uri="{BB962C8B-B14F-4D97-AF65-F5344CB8AC3E}">
        <p14:creationId xmlns:p14="http://schemas.microsoft.com/office/powerpoint/2010/main" val="2740817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645231-3C92-422E-B6CC-F4F09E3FA47E}" type="datetimeFigureOut">
              <a:rPr lang="en-US"/>
              <a:pPr>
                <a:defRPr/>
              </a:pPr>
              <a:t>10/26/2015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6F1581-76AC-42FE-880E-1832A10C48E6}" type="slidenum">
              <a:rPr lang="en-US"/>
              <a:pPr>
                <a:defRPr/>
              </a:pPr>
              <a:t>‹#›</a:t>
            </a:fld>
            <a:endParaRPr lang="en-US"/>
          </a:p>
        </p:txBody>
      </p:sp>
    </p:spTree>
    <p:extLst>
      <p:ext uri="{BB962C8B-B14F-4D97-AF65-F5344CB8AC3E}">
        <p14:creationId xmlns:p14="http://schemas.microsoft.com/office/powerpoint/2010/main" val="1252656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C8769E-03A2-402E-B121-29A2A1B63805}" type="datetimeFigureOut">
              <a:rPr lang="en-US"/>
              <a:pPr>
                <a:defRPr/>
              </a:pPr>
              <a:t>10/26/2015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BFBE2B-CAAD-453D-8980-3D8338419BA2}" type="slidenum">
              <a:rPr lang="en-US"/>
              <a:pPr>
                <a:defRPr/>
              </a:pPr>
              <a:t>‹#›</a:t>
            </a:fld>
            <a:endParaRPr lang="en-US"/>
          </a:p>
        </p:txBody>
      </p:sp>
    </p:spTree>
    <p:extLst>
      <p:ext uri="{BB962C8B-B14F-4D97-AF65-F5344CB8AC3E}">
        <p14:creationId xmlns:p14="http://schemas.microsoft.com/office/powerpoint/2010/main" val="287851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8F9D59B-E3F5-4629-BF02-0F631819FBE3}" type="datetimeFigureOut">
              <a:rPr lang="en-US"/>
              <a:pPr>
                <a:defRPr/>
              </a:pPr>
              <a:t>10/26/2015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477F08-4512-4624-8866-629E92BFAA6F}" type="slidenum">
              <a:rPr lang="en-US"/>
              <a:pPr>
                <a:defRPr/>
              </a:pPr>
              <a:t>‹#›</a:t>
            </a:fld>
            <a:endParaRPr lang="en-US"/>
          </a:p>
        </p:txBody>
      </p:sp>
    </p:spTree>
    <p:extLst>
      <p:ext uri="{BB962C8B-B14F-4D97-AF65-F5344CB8AC3E}">
        <p14:creationId xmlns:p14="http://schemas.microsoft.com/office/powerpoint/2010/main" val="210407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C722E13-8D7A-48D6-BE35-2145A903C86C}" type="datetimeFigureOut">
              <a:rPr lang="en-US"/>
              <a:pPr>
                <a:defRPr/>
              </a:pPr>
              <a:t>10/26/2015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EC96242-E66C-4837-99AA-56DB1D3B7B08}" type="slidenum">
              <a:rPr lang="en-US"/>
              <a:pPr>
                <a:defRPr/>
              </a:pPr>
              <a:t>‹#›</a:t>
            </a:fld>
            <a:endParaRPr lang="en-US"/>
          </a:p>
        </p:txBody>
      </p:sp>
    </p:spTree>
    <p:extLst>
      <p:ext uri="{BB962C8B-B14F-4D97-AF65-F5344CB8AC3E}">
        <p14:creationId xmlns:p14="http://schemas.microsoft.com/office/powerpoint/2010/main" val="2938782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847C411-B84B-4028-ACE8-6F9B8E6D22CB}" type="datetimeFigureOut">
              <a:rPr lang="en-US"/>
              <a:pPr>
                <a:defRPr/>
              </a:pPr>
              <a:t>10/26/2015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B0AD52B-02BA-4911-A0B5-13457CB2B450}" type="slidenum">
              <a:rPr lang="en-US"/>
              <a:pPr>
                <a:defRPr/>
              </a:pPr>
              <a:t>‹#›</a:t>
            </a:fld>
            <a:endParaRPr lang="en-US"/>
          </a:p>
        </p:txBody>
      </p:sp>
    </p:spTree>
    <p:extLst>
      <p:ext uri="{BB962C8B-B14F-4D97-AF65-F5344CB8AC3E}">
        <p14:creationId xmlns:p14="http://schemas.microsoft.com/office/powerpoint/2010/main" val="1890696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8B7DCC3-F769-489A-AF7C-376E3E7E60E0}" type="datetimeFigureOut">
              <a:rPr lang="en-US"/>
              <a:pPr>
                <a:defRPr/>
              </a:pPr>
              <a:t>10/26/2015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F3CA571-F41E-4B41-AEB1-9CFF7F27E985}" type="slidenum">
              <a:rPr lang="en-US"/>
              <a:pPr>
                <a:defRPr/>
              </a:pPr>
              <a:t>‹#›</a:t>
            </a:fld>
            <a:endParaRPr lang="en-US"/>
          </a:p>
        </p:txBody>
      </p:sp>
    </p:spTree>
    <p:extLst>
      <p:ext uri="{BB962C8B-B14F-4D97-AF65-F5344CB8AC3E}">
        <p14:creationId xmlns:p14="http://schemas.microsoft.com/office/powerpoint/2010/main" val="3096921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9A88A2-E499-482C-9C3F-9A840F192ABD}" type="datetimeFigureOut">
              <a:rPr lang="en-US"/>
              <a:pPr>
                <a:defRPr/>
              </a:pPr>
              <a:t>10/26/2015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5283276-1D26-4957-B72F-AC9928023332}" type="slidenum">
              <a:rPr lang="en-US"/>
              <a:pPr>
                <a:defRPr/>
              </a:pPr>
              <a:t>‹#›</a:t>
            </a:fld>
            <a:endParaRPr lang="en-US"/>
          </a:p>
        </p:txBody>
      </p:sp>
    </p:spTree>
    <p:extLst>
      <p:ext uri="{BB962C8B-B14F-4D97-AF65-F5344CB8AC3E}">
        <p14:creationId xmlns:p14="http://schemas.microsoft.com/office/powerpoint/2010/main" val="414329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ABF06F-D683-4D65-B722-9F7735AE8E97}" type="datetimeFigureOut">
              <a:rPr lang="en-US"/>
              <a:pPr>
                <a:defRPr/>
              </a:pPr>
              <a:t>10/26/2015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2EB469A-0B7C-4F2B-9360-B4ED73678A37}" type="slidenum">
              <a:rPr lang="en-US"/>
              <a:pPr>
                <a:defRPr/>
              </a:pPr>
              <a:t>‹#›</a:t>
            </a:fld>
            <a:endParaRPr lang="en-US"/>
          </a:p>
        </p:txBody>
      </p:sp>
    </p:spTree>
    <p:extLst>
      <p:ext uri="{BB962C8B-B14F-4D97-AF65-F5344CB8AC3E}">
        <p14:creationId xmlns:p14="http://schemas.microsoft.com/office/powerpoint/2010/main" val="1452907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D9FD3D-9BE4-4EF0-B969-14A9F4E24D69}" type="datetimeFigureOut">
              <a:rPr lang="en-US"/>
              <a:pPr>
                <a:defRPr/>
              </a:pPr>
              <a:t>10/26/2015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76D0CC-63A3-4D1F-8A5A-D5CA9E541035}" type="slidenum">
              <a:rPr lang="en-US"/>
              <a:pPr>
                <a:defRPr/>
              </a:pPr>
              <a:t>‹#›</a:t>
            </a:fld>
            <a:endParaRPr lang="en-US"/>
          </a:p>
        </p:txBody>
      </p:sp>
    </p:spTree>
    <p:extLst>
      <p:ext uri="{BB962C8B-B14F-4D97-AF65-F5344CB8AC3E}">
        <p14:creationId xmlns:p14="http://schemas.microsoft.com/office/powerpoint/2010/main" val="2005197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7A97A2E-88AB-467C-92D2-935EC56EE5CE}" type="datetimeFigureOut">
              <a:rPr lang="en-US"/>
              <a:pPr>
                <a:defRPr/>
              </a:pPr>
              <a:t>10/26/2015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11005FE5-3BE3-4C09-B9D0-C4AD36AE33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altLang="en-US" smtClean="0"/>
              <a:t>MIPS ALU</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Subtraction?</a:t>
            </a:r>
          </a:p>
        </p:txBody>
      </p:sp>
      <p:sp>
        <p:nvSpPr>
          <p:cNvPr id="16387" name="Content Placeholder 2"/>
          <p:cNvSpPr>
            <a:spLocks noGrp="1"/>
          </p:cNvSpPr>
          <p:nvPr>
            <p:ph idx="1"/>
          </p:nvPr>
        </p:nvSpPr>
        <p:spPr/>
        <p:txBody>
          <a:bodyPr/>
          <a:lstStyle/>
          <a:p>
            <a:pPr eaLnBrk="1" hangingPunct="1"/>
            <a:r>
              <a:rPr lang="en-US" altLang="en-US" smtClean="0"/>
              <a:t>How to implement subtraction?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C681BF2-415D-4F95-A0E6-AE599B4BF1A4}" type="slidenum">
              <a:rPr lang="en-US" altLang="en-US" sz="1200">
                <a:solidFill>
                  <a:srgbClr val="898989"/>
                </a:solidFill>
              </a:rPr>
              <a:pPr>
                <a:spcBef>
                  <a:spcPct val="0"/>
                </a:spcBef>
                <a:buFontTx/>
                <a:buNone/>
              </a:pPr>
              <a:t>11</a:t>
            </a:fld>
            <a:endParaRPr lang="en-US" altLang="en-US" sz="1200">
              <a:solidFill>
                <a:srgbClr val="898989"/>
              </a:solidFill>
            </a:endParaRPr>
          </a:p>
        </p:txBody>
      </p:sp>
      <p:sp>
        <p:nvSpPr>
          <p:cNvPr id="17411" name="Rectangle 2"/>
          <p:cNvSpPr>
            <a:spLocks noGrp="1" noChangeArrowheads="1"/>
          </p:cNvSpPr>
          <p:nvPr>
            <p:ph type="title"/>
          </p:nvPr>
        </p:nvSpPr>
        <p:spPr/>
        <p:txBody>
          <a:bodyPr/>
          <a:lstStyle/>
          <a:p>
            <a:pPr eaLnBrk="1" hangingPunct="1"/>
            <a:r>
              <a:rPr lang="en-US" altLang="en-US" sz="4000" smtClean="0"/>
              <a:t>Subtraction</a:t>
            </a:r>
          </a:p>
        </p:txBody>
      </p:sp>
      <p:sp>
        <p:nvSpPr>
          <p:cNvPr id="17412" name="Rectangle 3"/>
          <p:cNvSpPr>
            <a:spLocks noGrp="1" noChangeArrowheads="1"/>
          </p:cNvSpPr>
          <p:nvPr>
            <p:ph type="body" idx="1"/>
          </p:nvPr>
        </p:nvSpPr>
        <p:spPr>
          <a:xfrm>
            <a:off x="481013" y="1196975"/>
            <a:ext cx="8001000" cy="4724400"/>
          </a:xfrm>
        </p:spPr>
        <p:txBody>
          <a:bodyPr/>
          <a:lstStyle/>
          <a:p>
            <a:pPr eaLnBrk="1" hangingPunct="1"/>
            <a:r>
              <a:rPr lang="en-US" altLang="en-US" smtClean="0"/>
              <a:t>Using two’s complement representation, we can implement subtraction through addition</a:t>
            </a:r>
          </a:p>
          <a:p>
            <a:pPr eaLnBrk="1" hangingPunct="1"/>
            <a:endParaRPr lang="en-US" altLang="en-US" smtClean="0"/>
          </a:p>
          <a:p>
            <a:pPr eaLnBrk="1" hangingPunct="1"/>
            <a:r>
              <a:rPr lang="en-US" altLang="en-US" smtClean="0"/>
              <a:t>The reason is that a negative number </a:t>
            </a:r>
            <a:r>
              <a:rPr lang="en-US" altLang="en-US" i="1" smtClean="0">
                <a:latin typeface="Times New Roman" panose="02020603050405020304" pitchFamily="18" charset="0"/>
                <a:cs typeface="Times New Roman" panose="02020603050405020304" pitchFamily="18" charset="0"/>
              </a:rPr>
              <a:t>-b</a:t>
            </a:r>
            <a:r>
              <a:rPr lang="en-US" altLang="en-US" smtClean="0"/>
              <a:t> in 2’s complement is actually </a:t>
            </a:r>
            <a:r>
              <a:rPr lang="en-US" altLang="en-US" i="1" smtClean="0">
                <a:latin typeface="Times New Roman" panose="02020603050405020304" pitchFamily="18" charset="0"/>
                <a:cs typeface="Times New Roman" panose="02020603050405020304" pitchFamily="18" charset="0"/>
              </a:rPr>
              <a:t>2</a:t>
            </a:r>
            <a:r>
              <a:rPr lang="en-US" altLang="en-US" i="1" baseline="30000" smtClean="0">
                <a:latin typeface="Times New Roman" panose="02020603050405020304" pitchFamily="18" charset="0"/>
                <a:cs typeface="Times New Roman" panose="02020603050405020304" pitchFamily="18" charset="0"/>
              </a:rPr>
              <a:t>n</a:t>
            </a:r>
            <a:r>
              <a:rPr lang="en-US" altLang="en-US" i="1" smtClean="0">
                <a:latin typeface="Times New Roman" panose="02020603050405020304" pitchFamily="18" charset="0"/>
                <a:cs typeface="Times New Roman" panose="02020603050405020304" pitchFamily="18" charset="0"/>
              </a:rPr>
              <a:t>-b</a:t>
            </a:r>
            <a:r>
              <a:rPr lang="en-US" altLang="en-US" smtClean="0"/>
              <a:t>. So if you do </a:t>
            </a:r>
            <a:r>
              <a:rPr lang="en-US" altLang="en-US" i="1" smtClean="0">
                <a:latin typeface="Times New Roman" panose="02020603050405020304" pitchFamily="18" charset="0"/>
                <a:cs typeface="Times New Roman" panose="02020603050405020304" pitchFamily="18" charset="0"/>
              </a:rPr>
              <a:t>a+2</a:t>
            </a:r>
            <a:r>
              <a:rPr lang="en-US" altLang="en-US" i="1" baseline="30000" smtClean="0">
                <a:latin typeface="Times New Roman" panose="02020603050405020304" pitchFamily="18" charset="0"/>
                <a:cs typeface="Times New Roman" panose="02020603050405020304" pitchFamily="18" charset="0"/>
              </a:rPr>
              <a:t>n</a:t>
            </a:r>
            <a:r>
              <a:rPr lang="en-US" altLang="en-US" i="1" smtClean="0">
                <a:latin typeface="Times New Roman" panose="02020603050405020304" pitchFamily="18" charset="0"/>
                <a:cs typeface="Times New Roman" panose="02020603050405020304" pitchFamily="18" charset="0"/>
              </a:rPr>
              <a:t>-b</a:t>
            </a:r>
            <a:r>
              <a:rPr lang="en-US" altLang="en-US" smtClean="0"/>
              <a:t> and take only the lower </a:t>
            </a:r>
            <a:r>
              <a:rPr lang="en-US" altLang="en-US" i="1" smtClean="0">
                <a:latin typeface="Times New Roman" panose="02020603050405020304" pitchFamily="18" charset="0"/>
                <a:cs typeface="Times New Roman" panose="02020603050405020304" pitchFamily="18" charset="0"/>
              </a:rPr>
              <a:t>n</a:t>
            </a:r>
            <a:r>
              <a:rPr lang="en-US" altLang="en-US" smtClean="0"/>
              <a:t> bits, it becomes </a:t>
            </a:r>
            <a:r>
              <a:rPr lang="en-US" altLang="en-US" i="1" smtClean="0">
                <a:latin typeface="Times New Roman" panose="02020603050405020304" pitchFamily="18" charset="0"/>
                <a:cs typeface="Times New Roman" panose="02020603050405020304" pitchFamily="18" charset="0"/>
              </a:rPr>
              <a:t>a-b</a:t>
            </a:r>
            <a:r>
              <a:rPr lang="en-US" altLang="en-US" smtClean="0"/>
              <a:t> because </a:t>
            </a:r>
            <a:r>
              <a:rPr lang="en-US" altLang="en-US" i="1" smtClean="0">
                <a:latin typeface="Times New Roman" panose="02020603050405020304" pitchFamily="18" charset="0"/>
                <a:cs typeface="Times New Roman" panose="02020603050405020304" pitchFamily="18" charset="0"/>
              </a:rPr>
              <a:t>2</a:t>
            </a:r>
            <a:r>
              <a:rPr lang="en-US" altLang="en-US" i="1" baseline="30000" smtClean="0">
                <a:latin typeface="Times New Roman" panose="02020603050405020304" pitchFamily="18" charset="0"/>
                <a:cs typeface="Times New Roman" panose="02020603050405020304" pitchFamily="18" charset="0"/>
              </a:rPr>
              <a:t>n</a:t>
            </a:r>
            <a:r>
              <a:rPr lang="en-US" altLang="en-US" baseline="30000" smtClean="0"/>
              <a:t> </a:t>
            </a:r>
            <a:r>
              <a:rPr lang="en-US" altLang="en-US" smtClean="0"/>
              <a:t>is a one bit at bit </a:t>
            </a:r>
            <a:r>
              <a:rPr lang="en-US" altLang="en-US" i="1" smtClean="0">
                <a:latin typeface="Times New Roman" panose="02020603050405020304" pitchFamily="18" charset="0"/>
                <a:cs typeface="Times New Roman" panose="02020603050405020304" pitchFamily="18" charset="0"/>
              </a:rPr>
              <a:t>n</a:t>
            </a:r>
            <a:r>
              <a:rPr lang="en-US" altLang="en-US" smtClean="0"/>
              <a:t> (bit indices are </a:t>
            </a:r>
            <a:r>
              <a:rPr lang="en-US" altLang="en-US" i="1" smtClean="0">
                <a:latin typeface="Times New Roman" panose="02020603050405020304" pitchFamily="18" charset="0"/>
                <a:cs typeface="Times New Roman" panose="02020603050405020304" pitchFamily="18" charset="0"/>
              </a:rPr>
              <a:t>0,1,2,…, n-1, n</a:t>
            </a:r>
            <a:r>
              <a:rPr lang="en-US" altLang="en-US" smtClean="0"/>
              <a:t>).</a:t>
            </a:r>
          </a:p>
          <a:p>
            <a:pPr eaLnBrk="1" hangingPunct="1"/>
            <a:r>
              <a:rPr lang="en-US" altLang="en-US" smtClean="0"/>
              <a:t>What do we need to add to the ALU we have in order to be able to perform subtraction?</a:t>
            </a:r>
          </a:p>
        </p:txBody>
      </p:sp>
      <p:pic>
        <p:nvPicPr>
          <p:cNvPr id="1741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286000"/>
            <a:ext cx="68246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36A6887-A0B6-42A7-8E21-428CD2E9A605}" type="slidenum">
              <a:rPr lang="en-US" altLang="en-US" sz="1200">
                <a:solidFill>
                  <a:srgbClr val="898989"/>
                </a:solidFill>
              </a:rPr>
              <a:pPr>
                <a:spcBef>
                  <a:spcPct val="0"/>
                </a:spcBef>
                <a:buFontTx/>
                <a:buNone/>
              </a:pPr>
              <a:t>12</a:t>
            </a:fld>
            <a:endParaRPr lang="en-US" altLang="en-US" sz="1200">
              <a:solidFill>
                <a:srgbClr val="898989"/>
              </a:solidFill>
            </a:endParaRPr>
          </a:p>
        </p:txBody>
      </p:sp>
      <p:sp>
        <p:nvSpPr>
          <p:cNvPr id="18435" name="Rectangle 2"/>
          <p:cNvSpPr>
            <a:spLocks noGrp="1" noChangeArrowheads="1"/>
          </p:cNvSpPr>
          <p:nvPr>
            <p:ph type="title"/>
          </p:nvPr>
        </p:nvSpPr>
        <p:spPr/>
        <p:txBody>
          <a:bodyPr/>
          <a:lstStyle/>
          <a:p>
            <a:pPr eaLnBrk="1" hangingPunct="1"/>
            <a:r>
              <a:rPr lang="en-US" altLang="en-US" sz="4000" smtClean="0"/>
              <a:t>1-Bit ALU That can Do Subtraction</a:t>
            </a:r>
          </a:p>
        </p:txBody>
      </p:sp>
      <p:pic>
        <p:nvPicPr>
          <p:cNvPr id="1843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011362"/>
            <a:ext cx="3670300" cy="30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a:xfrm>
            <a:off x="457200" y="1600200"/>
            <a:ext cx="3633788" cy="4724400"/>
          </a:xfrm>
          <a:prstGeom prst="rect">
            <a:avLst/>
          </a:prstGeom>
        </p:spPr>
        <p:txBody>
          <a:bodyPr/>
          <a:lstStyle/>
          <a:p>
            <a:pPr marL="342900" indent="-342900" eaLnBrk="1" fontAlgn="auto" hangingPunct="1">
              <a:spcBef>
                <a:spcPct val="20000"/>
              </a:spcBef>
              <a:spcAft>
                <a:spcPts val="0"/>
              </a:spcAft>
              <a:buFont typeface="Arial" charset="0"/>
              <a:buChar char="•"/>
              <a:defRPr/>
            </a:pPr>
            <a:r>
              <a:rPr lang="en-US" sz="2000" dirty="0">
                <a:latin typeface="+mn-lt"/>
                <a:cs typeface="+mn-cs"/>
              </a:rPr>
              <a:t>To do a-b, three things:</a:t>
            </a:r>
          </a:p>
          <a:p>
            <a:pPr marL="971550" lvl="1" indent="-514350" eaLnBrk="1" fontAlgn="auto" hangingPunct="1">
              <a:spcBef>
                <a:spcPct val="20000"/>
              </a:spcBef>
              <a:spcAft>
                <a:spcPts val="0"/>
              </a:spcAft>
              <a:buFont typeface="+mj-lt"/>
              <a:buAutoNum type="arabicPeriod"/>
              <a:defRPr/>
            </a:pPr>
            <a:r>
              <a:rPr lang="en-US" sz="2000" dirty="0">
                <a:latin typeface="+mn-lt"/>
                <a:cs typeface="+mn-cs"/>
              </a:rPr>
              <a:t>Invert every bit of b.</a:t>
            </a:r>
          </a:p>
          <a:p>
            <a:pPr marL="971550" lvl="1" indent="-514350" eaLnBrk="1" fontAlgn="auto" hangingPunct="1">
              <a:spcBef>
                <a:spcPct val="20000"/>
              </a:spcBef>
              <a:spcAft>
                <a:spcPts val="0"/>
              </a:spcAft>
              <a:buFont typeface="+mj-lt"/>
              <a:buAutoNum type="arabicPeriod"/>
              <a:defRPr/>
            </a:pPr>
            <a:r>
              <a:rPr lang="en-US" sz="2000" dirty="0">
                <a:latin typeface="+mn-lt"/>
                <a:cs typeface="+mn-cs"/>
              </a:rPr>
              <a:t>Add 1.</a:t>
            </a:r>
          </a:p>
          <a:p>
            <a:pPr marL="971550" lvl="1" indent="-514350" eaLnBrk="1" fontAlgn="auto" hangingPunct="1">
              <a:spcBef>
                <a:spcPct val="20000"/>
              </a:spcBef>
              <a:spcAft>
                <a:spcPts val="0"/>
              </a:spcAft>
              <a:buFont typeface="+mj-lt"/>
              <a:buAutoNum type="arabicPeriod"/>
              <a:defRPr/>
            </a:pPr>
            <a:r>
              <a:rPr lang="en-US" sz="2000" dirty="0">
                <a:latin typeface="+mn-lt"/>
                <a:cs typeface="+mn-cs"/>
              </a:rPr>
              <a:t>Add with a.</a:t>
            </a:r>
          </a:p>
          <a:p>
            <a:pPr marL="514350" indent="-514350" eaLnBrk="1" fontAlgn="auto" hangingPunct="1">
              <a:spcBef>
                <a:spcPct val="20000"/>
              </a:spcBef>
              <a:spcAft>
                <a:spcPts val="0"/>
              </a:spcAft>
              <a:buFont typeface="Arial" pitchFamily="34" charset="0"/>
              <a:buChar char="•"/>
              <a:defRPr/>
            </a:pPr>
            <a:r>
              <a:rPr lang="en-US" sz="2000" dirty="0">
                <a:latin typeface="+mn-lt"/>
                <a:cs typeface="+mn-cs"/>
              </a:rPr>
              <a:t>So, if it is a subtraction, invert the second operand, set the </a:t>
            </a:r>
            <a:r>
              <a:rPr lang="en-US" sz="2000" dirty="0" err="1">
                <a:latin typeface="+mn-lt"/>
                <a:cs typeface="+mn-cs"/>
              </a:rPr>
              <a:t>CarryIn</a:t>
            </a:r>
            <a:r>
              <a:rPr lang="en-US" sz="2000" dirty="0">
                <a:latin typeface="+mn-lt"/>
                <a:cs typeface="+mn-cs"/>
              </a:rPr>
              <a:t> of the last one-bit full adder to be 1, then select the adder output.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Subtraction</a:t>
            </a:r>
          </a:p>
        </p:txBody>
      </p:sp>
      <p:sp>
        <p:nvSpPr>
          <p:cNvPr id="19459"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r>
              <a:rPr lang="en-US" altLang="en-US"/>
              <a:t>Notice that every time we want the ALU to subtract, we set both CarryIn and Binvert to 1. For add or logical operations, we want both control lines to be 0. We can therefore simplify control of the ALU by combining the CarryIn and Binvert to a single control line called </a:t>
            </a:r>
            <a:r>
              <a:rPr lang="en-US" altLang="en-US" i="1"/>
              <a:t>Bnegate.</a:t>
            </a:r>
            <a:endParaRPr lang="en-US" altLang="en-US"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949CFF-B216-4C6A-BC4F-8670D536BCE5}" type="slidenum">
              <a:rPr lang="en-US" altLang="en-US" sz="1200">
                <a:solidFill>
                  <a:srgbClr val="898989"/>
                </a:solidFill>
              </a:rPr>
              <a:pPr>
                <a:spcBef>
                  <a:spcPct val="0"/>
                </a:spcBef>
                <a:buFontTx/>
                <a:buNone/>
              </a:pPr>
              <a:t>14</a:t>
            </a:fld>
            <a:endParaRPr lang="en-US" altLang="en-US" sz="1200">
              <a:solidFill>
                <a:srgbClr val="898989"/>
              </a:solidFill>
            </a:endParaRPr>
          </a:p>
        </p:txBody>
      </p:sp>
      <p:sp>
        <p:nvSpPr>
          <p:cNvPr id="20483" name="Rectangle 2"/>
          <p:cNvSpPr>
            <a:spLocks noGrp="1" noChangeArrowheads="1"/>
          </p:cNvSpPr>
          <p:nvPr>
            <p:ph type="title"/>
          </p:nvPr>
        </p:nvSpPr>
        <p:spPr/>
        <p:txBody>
          <a:bodyPr/>
          <a:lstStyle/>
          <a:p>
            <a:pPr eaLnBrk="1" hangingPunct="1"/>
            <a:r>
              <a:rPr lang="en-US" altLang="en-US" sz="4000" smtClean="0"/>
              <a:t>Supporting Branch Instructions</a:t>
            </a:r>
          </a:p>
        </p:txBody>
      </p:sp>
      <p:sp>
        <p:nvSpPr>
          <p:cNvPr id="20484" name="Rectangle 3"/>
          <p:cNvSpPr>
            <a:spLocks noGrp="1" noChangeArrowheads="1"/>
          </p:cNvSpPr>
          <p:nvPr>
            <p:ph type="body" idx="1"/>
          </p:nvPr>
        </p:nvSpPr>
        <p:spPr>
          <a:xfrm>
            <a:off x="304800" y="1371600"/>
            <a:ext cx="8504238" cy="4724400"/>
          </a:xfrm>
        </p:spPr>
        <p:txBody>
          <a:bodyPr/>
          <a:lstStyle/>
          <a:p>
            <a:pPr eaLnBrk="1" hangingPunct="1"/>
            <a:r>
              <a:rPr lang="en-US" altLang="en-US" sz="2800" smtClean="0"/>
              <a:t>We need to be able to test if two numbers are the same</a:t>
            </a:r>
          </a:p>
        </p:txBody>
      </p:sp>
      <p:pic>
        <p:nvPicPr>
          <p:cNvPr id="2048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362200"/>
            <a:ext cx="3889375"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505200"/>
            <a:ext cx="80581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6EF3B94-2947-4B2E-96E3-4A5BA9EE1471}" type="slidenum">
              <a:rPr lang="en-US" altLang="en-US" sz="1200">
                <a:solidFill>
                  <a:srgbClr val="898989"/>
                </a:solidFill>
              </a:rPr>
              <a:pPr>
                <a:spcBef>
                  <a:spcPct val="0"/>
                </a:spcBef>
                <a:buFontTx/>
                <a:buNone/>
              </a:pPr>
              <a:t>15</a:t>
            </a:fld>
            <a:endParaRPr lang="en-US" altLang="en-US" sz="1200">
              <a:solidFill>
                <a:srgbClr val="898989"/>
              </a:solidFill>
            </a:endParaRPr>
          </a:p>
        </p:txBody>
      </p:sp>
      <p:sp>
        <p:nvSpPr>
          <p:cNvPr id="21507" name="Rectangle 2"/>
          <p:cNvSpPr>
            <a:spLocks noGrp="1" noChangeArrowheads="1"/>
          </p:cNvSpPr>
          <p:nvPr>
            <p:ph type="title"/>
          </p:nvPr>
        </p:nvSpPr>
        <p:spPr/>
        <p:txBody>
          <a:bodyPr/>
          <a:lstStyle/>
          <a:p>
            <a:pPr eaLnBrk="1" hangingPunct="1"/>
            <a:r>
              <a:rPr lang="en-US" altLang="en-US" sz="4000" smtClean="0"/>
              <a:t>Supporting Set Less Than</a:t>
            </a:r>
          </a:p>
        </p:txBody>
      </p:sp>
      <p:sp>
        <p:nvSpPr>
          <p:cNvPr id="21508" name="Rectangle 3"/>
          <p:cNvSpPr>
            <a:spLocks noGrp="1" noChangeArrowheads="1"/>
          </p:cNvSpPr>
          <p:nvPr>
            <p:ph type="body" idx="1"/>
          </p:nvPr>
        </p:nvSpPr>
        <p:spPr/>
        <p:txBody>
          <a:bodyPr/>
          <a:lstStyle/>
          <a:p>
            <a:pPr eaLnBrk="1" hangingPunct="1"/>
            <a:r>
              <a:rPr lang="en-US" altLang="en-US" smtClean="0"/>
              <a:t>Set less than instruction produces 1 if rs &lt; rt, and 0 otherwise</a:t>
            </a:r>
          </a:p>
          <a:p>
            <a:pPr lvl="1" eaLnBrk="1" hangingPunct="1"/>
            <a:r>
              <a:rPr lang="en-US" altLang="en-US" smtClean="0"/>
              <a:t>It needs to set all but the least significant bit to 0</a:t>
            </a:r>
          </a:p>
          <a:p>
            <a:pPr lvl="1" eaLnBrk="1" hangingPunct="1"/>
            <a:r>
              <a:rPr lang="en-US" altLang="en-US" smtClean="0"/>
              <a:t>The least significant bit is set according to the comparison</a:t>
            </a:r>
          </a:p>
          <a:p>
            <a:pPr lvl="2" eaLnBrk="1" hangingPunct="1"/>
            <a:r>
              <a:rPr lang="en-US" altLang="en-US" smtClean="0"/>
              <a:t>Which can be done using subtraction</a:t>
            </a:r>
          </a:p>
          <a:p>
            <a:pPr lvl="2" eaLnBrk="1" hangingPunct="1"/>
            <a:endParaRPr lang="en-US" altLang="en-US" smtClean="0"/>
          </a:p>
          <a:p>
            <a:pPr lvl="2" eaLnBrk="1" hangingPunct="1"/>
            <a:endParaRPr lang="en-US" altLang="en-US" smtClean="0"/>
          </a:p>
          <a:p>
            <a:pPr lvl="2" eaLnBrk="1" hangingPunct="1"/>
            <a:r>
              <a:rPr lang="en-US" altLang="en-US" smtClean="0"/>
              <a:t>That is, do a subtraction, check the sign bit (bit 31).</a:t>
            </a:r>
          </a:p>
        </p:txBody>
      </p:sp>
      <p:pic>
        <p:nvPicPr>
          <p:cNvPr id="2150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648200"/>
            <a:ext cx="512445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1DD876-F874-42AD-A8C6-EED0C22391C1}" type="slidenum">
              <a:rPr lang="en-US" altLang="en-US" sz="1200">
                <a:solidFill>
                  <a:srgbClr val="898989"/>
                </a:solidFill>
              </a:rPr>
              <a:pPr>
                <a:spcBef>
                  <a:spcPct val="0"/>
                </a:spcBef>
                <a:buFontTx/>
                <a:buNone/>
              </a:pPr>
              <a:t>16</a:t>
            </a:fld>
            <a:endParaRPr lang="en-US" altLang="en-US" sz="1200">
              <a:solidFill>
                <a:srgbClr val="898989"/>
              </a:solidFill>
            </a:endParaRPr>
          </a:p>
        </p:txBody>
      </p:sp>
      <p:sp>
        <p:nvSpPr>
          <p:cNvPr id="22531" name="Rectangle 2"/>
          <p:cNvSpPr>
            <a:spLocks noGrp="1" noChangeArrowheads="1"/>
          </p:cNvSpPr>
          <p:nvPr>
            <p:ph type="title"/>
          </p:nvPr>
        </p:nvSpPr>
        <p:spPr/>
        <p:txBody>
          <a:bodyPr/>
          <a:lstStyle/>
          <a:p>
            <a:pPr eaLnBrk="1" hangingPunct="1"/>
            <a:r>
              <a:rPr lang="en-US" altLang="en-US" sz="4000" smtClean="0"/>
              <a:t>Complication</a:t>
            </a:r>
          </a:p>
        </p:txBody>
      </p:sp>
      <p:sp>
        <p:nvSpPr>
          <p:cNvPr id="22532" name="Rectangle 3"/>
          <p:cNvSpPr>
            <a:spLocks noGrp="1" noChangeArrowheads="1"/>
          </p:cNvSpPr>
          <p:nvPr>
            <p:ph type="body" idx="1"/>
          </p:nvPr>
        </p:nvSpPr>
        <p:spPr>
          <a:xfrm>
            <a:off x="533400" y="1371600"/>
            <a:ext cx="8391525" cy="4724400"/>
          </a:xfrm>
        </p:spPr>
        <p:txBody>
          <a:bodyPr/>
          <a:lstStyle/>
          <a:p>
            <a:pPr eaLnBrk="1" hangingPunct="1"/>
            <a:r>
              <a:rPr lang="en-US" altLang="en-US" sz="2800" smtClean="0"/>
              <a:t>If we only use the sign bit of the adder, sometimes we will be wrong</a:t>
            </a:r>
          </a:p>
          <a:p>
            <a:pPr lvl="1" eaLnBrk="1" hangingPunct="1"/>
            <a:r>
              <a:rPr lang="en-US" altLang="en-US" sz="2400" smtClean="0"/>
              <a:t>For the following example (using 4 bits only), we have</a:t>
            </a:r>
          </a:p>
          <a:p>
            <a:pPr lvl="1" eaLnBrk="1" hangingPunct="1"/>
            <a:endParaRPr lang="en-US" altLang="en-US" sz="2400" smtClean="0"/>
          </a:p>
          <a:p>
            <a:pPr lvl="1" eaLnBrk="1" hangingPunct="1"/>
            <a:endParaRPr lang="en-US" altLang="en-US" sz="2400" smtClean="0"/>
          </a:p>
          <a:p>
            <a:pPr lvl="1" eaLnBrk="1" hangingPunct="1"/>
            <a:endParaRPr lang="en-US" altLang="en-US" sz="2400" smtClean="0"/>
          </a:p>
          <a:p>
            <a:pPr lvl="1" eaLnBrk="1" hangingPunct="1"/>
            <a:endParaRPr lang="en-US" altLang="en-US" sz="2400" smtClean="0"/>
          </a:p>
          <a:p>
            <a:pPr lvl="1" eaLnBrk="1" hangingPunct="1"/>
            <a:endParaRPr lang="en-US" altLang="en-US" sz="2400" smtClean="0"/>
          </a:p>
          <a:p>
            <a:pPr lvl="1" eaLnBrk="1" hangingPunct="1"/>
            <a:endParaRPr lang="en-US" altLang="en-US" sz="2400" smtClean="0"/>
          </a:p>
          <a:p>
            <a:pPr lvl="1" eaLnBrk="1" hangingPunct="1"/>
            <a:r>
              <a:rPr lang="en-US" altLang="en-US" sz="2400" smtClean="0"/>
              <a:t>Then we have                     , which is clearly wrong</a:t>
            </a:r>
          </a:p>
        </p:txBody>
      </p:sp>
      <p:pic>
        <p:nvPicPr>
          <p:cNvPr id="2253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5425" y="2857500"/>
            <a:ext cx="4781550" cy="243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2534" name="Object 2"/>
          <p:cNvGraphicFramePr>
            <a:graphicFrameLocks noChangeAspect="1"/>
          </p:cNvGraphicFramePr>
          <p:nvPr/>
        </p:nvGraphicFramePr>
        <p:xfrm>
          <a:off x="3167063" y="5402263"/>
          <a:ext cx="1476375" cy="474662"/>
        </p:xfrm>
        <a:graphic>
          <a:graphicData uri="http://schemas.openxmlformats.org/presentationml/2006/ole">
            <mc:AlternateContent xmlns:mc="http://schemas.openxmlformats.org/markup-compatibility/2006">
              <mc:Choice xmlns:v="urn:schemas-microsoft-com:vml" Requires="v">
                <p:oleObj spid="_x0000_s22540" name="Equation" r:id="rId4" imgW="711200" imgH="228600" progId="Equation.3">
                  <p:embed/>
                </p:oleObj>
              </mc:Choice>
              <mc:Fallback>
                <p:oleObj name="Equation" r:id="rId4" imgW="711200" imgH="2286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7063" y="5402263"/>
                        <a:ext cx="1476375"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Overflow</a:t>
            </a:r>
          </a:p>
        </p:txBody>
      </p:sp>
      <p:sp>
        <p:nvSpPr>
          <p:cNvPr id="23555" name="Content Placeholder 2"/>
          <p:cNvSpPr>
            <a:spLocks noGrp="1"/>
          </p:cNvSpPr>
          <p:nvPr>
            <p:ph idx="1"/>
          </p:nvPr>
        </p:nvSpPr>
        <p:spPr/>
        <p:txBody>
          <a:bodyPr/>
          <a:lstStyle/>
          <a:p>
            <a:pPr eaLnBrk="1" hangingPunct="1"/>
            <a:r>
              <a:rPr lang="en-US" altLang="en-US" smtClean="0"/>
              <a:t>The problem is that sometimes we have overflow. </a:t>
            </a:r>
          </a:p>
          <a:p>
            <a:pPr lvl="1" eaLnBrk="1" hangingPunct="1"/>
            <a:r>
              <a:rPr lang="en-US" altLang="en-US" smtClean="0"/>
              <a:t>If we have only 4 bits, a number greater than 7 or a number less than -8 will cause an overflow because it cannot be represented in 4 bits.</a:t>
            </a:r>
          </a:p>
          <a:p>
            <a:pPr lvl="1" eaLnBrk="1" hangingPunct="1"/>
            <a:r>
              <a:rPr lang="en-US" altLang="en-US" smtClean="0"/>
              <a:t>In the previous example, -7-6=-13, overflow.</a:t>
            </a:r>
          </a:p>
          <a:p>
            <a:pPr lvl="1" eaLnBrk="1" hangingPunct="1"/>
            <a:endParaRPr lang="en-US"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Dealing with overflow</a:t>
            </a:r>
          </a:p>
        </p:txBody>
      </p:sp>
      <p:sp>
        <p:nvSpPr>
          <p:cNvPr id="24579" name="Content Placeholder 2"/>
          <p:cNvSpPr>
            <a:spLocks noGrp="1"/>
          </p:cNvSpPr>
          <p:nvPr>
            <p:ph idx="1"/>
          </p:nvPr>
        </p:nvSpPr>
        <p:spPr/>
        <p:txBody>
          <a:bodyPr/>
          <a:lstStyle/>
          <a:p>
            <a:pPr eaLnBrk="1" hangingPunct="1"/>
            <a:r>
              <a:rPr lang="en-US" altLang="en-US" smtClean="0"/>
              <a:t>Overflow happens when the two numbers are of the same sign. </a:t>
            </a:r>
          </a:p>
          <a:p>
            <a:pPr lvl="1" eaLnBrk="1" hangingPunct="1"/>
            <a:r>
              <a:rPr lang="en-US" altLang="en-US" smtClean="0"/>
              <a:t>If they are of different signs, the addition result will be less than the larger one (the absolute value) and should be still within the range, assuming the two original numbers are within the range.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E8D3B3C-8935-4888-AA00-ECAC01E2A42E}" type="slidenum">
              <a:rPr lang="en-US" altLang="en-US" sz="1200">
                <a:solidFill>
                  <a:srgbClr val="898989"/>
                </a:solidFill>
              </a:rPr>
              <a:pPr>
                <a:spcBef>
                  <a:spcPct val="0"/>
                </a:spcBef>
                <a:buFontTx/>
                <a:buNone/>
              </a:pPr>
              <a:t>19</a:t>
            </a:fld>
            <a:endParaRPr lang="en-US" altLang="en-US" sz="1200">
              <a:solidFill>
                <a:srgbClr val="898989"/>
              </a:solidFill>
            </a:endParaRPr>
          </a:p>
        </p:txBody>
      </p:sp>
      <p:sp>
        <p:nvSpPr>
          <p:cNvPr id="25603" name="Rectangle 2"/>
          <p:cNvSpPr>
            <a:spLocks noGrp="1" noChangeArrowheads="1"/>
          </p:cNvSpPr>
          <p:nvPr>
            <p:ph type="title"/>
          </p:nvPr>
        </p:nvSpPr>
        <p:spPr/>
        <p:txBody>
          <a:bodyPr/>
          <a:lstStyle/>
          <a:p>
            <a:pPr eaLnBrk="1" hangingPunct="1"/>
            <a:r>
              <a:rPr lang="en-US" altLang="en-US" sz="4000" smtClean="0"/>
              <a:t>Overflow Detection</a:t>
            </a:r>
          </a:p>
        </p:txBody>
      </p:sp>
      <p:pic>
        <p:nvPicPr>
          <p:cNvPr id="2560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819400"/>
            <a:ext cx="6021388"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Rectangle 5"/>
          <p:cNvSpPr>
            <a:spLocks noChangeArrowheads="1"/>
          </p:cNvSpPr>
          <p:nvPr/>
        </p:nvSpPr>
        <p:spPr bwMode="auto">
          <a:xfrm>
            <a:off x="533400" y="1447800"/>
            <a:ext cx="7315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800"/>
              <a:t>One way to detect overflow is to check whether the sign bit is consistent with the sign of the inputs when the two inputs are of the same sign – if you added two positive numbers and got a negative number, something is wrong, and vice versa.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Building from the adder to ALU</a:t>
            </a:r>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ALU – Arithmetic Logic Unit, does the major calculations in the computer, including </a:t>
            </a:r>
          </a:p>
          <a:p>
            <a:pPr lvl="1" eaLnBrk="1" fontAlgn="auto" hangingPunct="1">
              <a:spcAft>
                <a:spcPts val="0"/>
              </a:spcAft>
              <a:defRPr/>
            </a:pPr>
            <a:r>
              <a:rPr lang="en-US" dirty="0" smtClean="0"/>
              <a:t>Add </a:t>
            </a:r>
          </a:p>
          <a:p>
            <a:pPr lvl="1" eaLnBrk="1" fontAlgn="auto" hangingPunct="1">
              <a:spcAft>
                <a:spcPts val="0"/>
              </a:spcAft>
              <a:defRPr/>
            </a:pPr>
            <a:r>
              <a:rPr lang="en-US" dirty="0" smtClean="0"/>
              <a:t>And</a:t>
            </a:r>
          </a:p>
          <a:p>
            <a:pPr lvl="1" eaLnBrk="1" fontAlgn="auto" hangingPunct="1">
              <a:spcAft>
                <a:spcPts val="0"/>
              </a:spcAft>
              <a:defRPr/>
            </a:pPr>
            <a:r>
              <a:rPr lang="en-US" dirty="0" smtClean="0"/>
              <a:t>Or</a:t>
            </a:r>
          </a:p>
          <a:p>
            <a:pPr lvl="1" eaLnBrk="1" fontAlgn="auto" hangingPunct="1">
              <a:spcAft>
                <a:spcPts val="0"/>
              </a:spcAft>
              <a:defRPr/>
            </a:pPr>
            <a:r>
              <a:rPr lang="en-US" dirty="0" smtClean="0"/>
              <a:t>Sub</a:t>
            </a:r>
          </a:p>
          <a:p>
            <a:pPr lvl="1" eaLnBrk="1" fontAlgn="auto" hangingPunct="1">
              <a:spcAft>
                <a:spcPts val="0"/>
              </a:spcAft>
              <a:defRPr/>
            </a:pPr>
            <a:r>
              <a:rPr lang="en-US" dirty="0" smtClean="0"/>
              <a:t>…</a:t>
            </a:r>
          </a:p>
          <a:p>
            <a:pPr eaLnBrk="1" fontAlgn="auto" hangingPunct="1">
              <a:spcAft>
                <a:spcPts val="0"/>
              </a:spcAft>
              <a:defRPr/>
            </a:pPr>
            <a:r>
              <a:rPr lang="en-US" dirty="0" smtClean="0"/>
              <a:t>In MIPS, the ALU takes two 32-bit inputs and produces one 32-bit output, plus some additional signals</a:t>
            </a:r>
          </a:p>
          <a:p>
            <a:pPr eaLnBrk="1" fontAlgn="auto" hangingPunct="1">
              <a:spcAft>
                <a:spcPts val="0"/>
              </a:spcAft>
              <a:defRPr/>
            </a:pPr>
            <a:r>
              <a:rPr lang="en-US" dirty="0" smtClean="0"/>
              <a:t>Add is only one of the functions, and in this lecture, we are going to see how an full ALU is designed</a:t>
            </a:r>
          </a:p>
          <a:p>
            <a:pPr eaLnBrk="1" fontAlgn="auto" hangingPunct="1">
              <a:spcAft>
                <a:spcPts val="0"/>
              </a:spcAft>
              <a:defRPr/>
            </a:pPr>
            <a:endParaRPr lang="en-US" dirty="0" smtClean="0"/>
          </a:p>
          <a:p>
            <a:pPr eaLnBrk="1" fontAlgn="auto" hangingPunct="1">
              <a:spcAft>
                <a:spcPts val="0"/>
              </a:spcAft>
              <a:buFont typeface="Arial" panose="020B0604020202020204" pitchFamily="34" charset="0"/>
              <a:buNone/>
              <a:defRPr/>
            </a:pPr>
            <a:endParaRPr lang="en-US" dirty="0" smtClean="0"/>
          </a:p>
          <a:p>
            <a:pPr eaLnBrk="1" fontAlgn="auto" hangingPunct="1">
              <a:spcAft>
                <a:spcPts val="0"/>
              </a:spcAft>
              <a:defRPr/>
            </a:pPr>
            <a:endParaRPr lang="en-US" dirty="0" smtClean="0"/>
          </a:p>
          <a:p>
            <a:pPr eaLnBrk="1" fontAlgn="auto" hangingPunct="1">
              <a:spcAft>
                <a:spcPts val="0"/>
              </a:spcAft>
              <a:defRPr/>
            </a:pPr>
            <a:endParaRPr lang="en-US" dirty="0" smtClean="0"/>
          </a:p>
          <a:p>
            <a:pPr eaLnBrk="1" fontAlgn="auto" hangingPunct="1">
              <a:spcAft>
                <a:spcPts val="0"/>
              </a:spcAft>
              <a:defRPr/>
            </a:pPr>
            <a:endParaRPr lang="en-US" dirty="0" smtClean="0"/>
          </a:p>
          <a:p>
            <a:pPr eaLnBrk="1" fontAlgn="auto" hangingPunct="1">
              <a:spcAft>
                <a:spcPts val="0"/>
              </a:spcAft>
              <a:defRPr/>
            </a:pPr>
            <a:endParaRPr lang="en-US" dirty="0" smtClean="0"/>
          </a:p>
          <a:p>
            <a:pPr eaLnBrk="1" fontAlgn="auto" hangingPunct="1">
              <a:spcAft>
                <a:spcPts val="0"/>
              </a:spcAft>
              <a:defRP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Dealing with overflow</a:t>
            </a:r>
          </a:p>
        </p:txBody>
      </p:sp>
      <p:sp>
        <p:nvSpPr>
          <p:cNvPr id="26627" name="Content Placeholder 2"/>
          <p:cNvSpPr>
            <a:spLocks noGrp="1"/>
          </p:cNvSpPr>
          <p:nvPr>
            <p:ph idx="1"/>
          </p:nvPr>
        </p:nvSpPr>
        <p:spPr/>
        <p:txBody>
          <a:bodyPr/>
          <a:lstStyle/>
          <a:p>
            <a:pPr eaLnBrk="1" hangingPunct="1"/>
            <a:r>
              <a:rPr lang="en-US" altLang="en-US" smtClean="0"/>
              <a:t>For two positive numbers, after the addition, </a:t>
            </a:r>
          </a:p>
          <a:p>
            <a:pPr lvl="1" eaLnBrk="1" hangingPunct="1"/>
            <a:r>
              <a:rPr lang="en-US" altLang="en-US" smtClean="0"/>
              <a:t>The carryout of ALU31 must be 0, because in 2’s complement, positive numbers go from 000…1 to 011..1. The largest number is 011…1 and adding two 011…1 will lead to 111…10, the carry out is still 0. </a:t>
            </a:r>
          </a:p>
          <a:p>
            <a:pPr lvl="1" eaLnBrk="1" hangingPunct="1"/>
            <a:r>
              <a:rPr lang="en-US" altLang="en-US" smtClean="0"/>
              <a:t>if no overflow, the sign bit (bit 31) should be 0, because the result is a positive number.</a:t>
            </a:r>
          </a:p>
          <a:p>
            <a:pPr lvl="1" eaLnBrk="1" hangingPunct="1"/>
            <a:r>
              <a:rPr lang="en-US" altLang="en-US" smtClean="0"/>
              <a:t>If overflowed, the sign bit (bit 31) will be 1, caused by a carryin to ALU31.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Dealing with overflow</a:t>
            </a:r>
          </a:p>
        </p:txBody>
      </p:sp>
      <p:sp>
        <p:nvSpPr>
          <p:cNvPr id="27651" name="Content Placeholder 2"/>
          <p:cNvSpPr>
            <a:spLocks noGrp="1"/>
          </p:cNvSpPr>
          <p:nvPr>
            <p:ph idx="1"/>
          </p:nvPr>
        </p:nvSpPr>
        <p:spPr/>
        <p:txBody>
          <a:bodyPr/>
          <a:lstStyle/>
          <a:p>
            <a:pPr eaLnBrk="1" hangingPunct="1"/>
            <a:r>
              <a:rPr lang="en-US" altLang="en-US" smtClean="0"/>
              <a:t>For two negative numbers, after the addition, </a:t>
            </a:r>
          </a:p>
          <a:p>
            <a:pPr lvl="1" eaLnBrk="1" hangingPunct="1"/>
            <a:r>
              <a:rPr lang="en-US" altLang="en-US" smtClean="0"/>
              <a:t>The carryout of ALU31 must be 1, because in 2’s complement, negative numbers go from 100…0 to 111..1. Even if you are just adding two 100…0, you will have 1000…00, the carry out is 1. </a:t>
            </a:r>
          </a:p>
          <a:p>
            <a:pPr lvl="1" eaLnBrk="1" hangingPunct="1"/>
            <a:r>
              <a:rPr lang="en-US" altLang="en-US" smtClean="0"/>
              <a:t>if no overflow, the sign bit (bit 31) should be 1, because the result is a negative number.</a:t>
            </a:r>
          </a:p>
          <a:p>
            <a:pPr lvl="1" eaLnBrk="1" hangingPunct="1"/>
            <a:r>
              <a:rPr lang="en-US" altLang="en-US" smtClean="0"/>
              <a:t>If overflowed, the sign bit (bit 31) will be 0, caused by having no carryin to ALU31.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5DA1AF6-39FA-4C4E-8F63-EB61D449F01A}" type="slidenum">
              <a:rPr lang="en-US" altLang="en-US" sz="1200">
                <a:solidFill>
                  <a:srgbClr val="898989"/>
                </a:solidFill>
              </a:rPr>
              <a:pPr>
                <a:spcBef>
                  <a:spcPct val="0"/>
                </a:spcBef>
                <a:buFontTx/>
                <a:buNone/>
              </a:pPr>
              <a:t>22</a:t>
            </a:fld>
            <a:endParaRPr lang="en-US" altLang="en-US" sz="1200">
              <a:solidFill>
                <a:srgbClr val="898989"/>
              </a:solidFill>
            </a:endParaRPr>
          </a:p>
        </p:txBody>
      </p:sp>
      <p:sp>
        <p:nvSpPr>
          <p:cNvPr id="28675" name="Rectangle 2"/>
          <p:cNvSpPr>
            <a:spLocks noGrp="1" noChangeArrowheads="1"/>
          </p:cNvSpPr>
          <p:nvPr>
            <p:ph type="title"/>
          </p:nvPr>
        </p:nvSpPr>
        <p:spPr/>
        <p:txBody>
          <a:bodyPr/>
          <a:lstStyle/>
          <a:p>
            <a:pPr eaLnBrk="1" hangingPunct="1"/>
            <a:r>
              <a:rPr lang="en-US" altLang="en-US" sz="4000" smtClean="0"/>
              <a:t>Overflow Detection</a:t>
            </a:r>
          </a:p>
        </p:txBody>
      </p:sp>
      <p:sp>
        <p:nvSpPr>
          <p:cNvPr id="28676" name="Rectangle 3"/>
          <p:cNvSpPr>
            <a:spLocks noGrp="1" noChangeArrowheads="1"/>
          </p:cNvSpPr>
          <p:nvPr>
            <p:ph type="body" idx="1"/>
          </p:nvPr>
        </p:nvSpPr>
        <p:spPr>
          <a:xfrm>
            <a:off x="452438" y="1196975"/>
            <a:ext cx="8154987" cy="4724400"/>
          </a:xfrm>
        </p:spPr>
        <p:txBody>
          <a:bodyPr/>
          <a:lstStyle/>
          <a:p>
            <a:pPr eaLnBrk="1" hangingPunct="1"/>
            <a:r>
              <a:rPr lang="en-US" altLang="en-US" sz="2800" smtClean="0"/>
              <a:t>So, we can detect the overflow by checking if the CarryIn and CarryOut of the most significant bit are different</a:t>
            </a:r>
          </a:p>
        </p:txBody>
      </p:sp>
      <p:pic>
        <p:nvPicPr>
          <p:cNvPr id="2867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450" y="2735263"/>
            <a:ext cx="8618538" cy="333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E0AA043-229C-40A7-9648-D9E07C1258C0}" type="slidenum">
              <a:rPr lang="en-US" altLang="en-US" sz="1200">
                <a:solidFill>
                  <a:srgbClr val="898989"/>
                </a:solidFill>
              </a:rPr>
              <a:pPr>
                <a:spcBef>
                  <a:spcPct val="0"/>
                </a:spcBef>
                <a:buFontTx/>
                <a:buNone/>
              </a:pPr>
              <a:t>23</a:t>
            </a:fld>
            <a:endParaRPr lang="en-US" altLang="en-US" sz="1200">
              <a:solidFill>
                <a:srgbClr val="898989"/>
              </a:solidFill>
            </a:endParaRPr>
          </a:p>
        </p:txBody>
      </p:sp>
      <p:sp>
        <p:nvSpPr>
          <p:cNvPr id="29699" name="Rectangle 2"/>
          <p:cNvSpPr>
            <a:spLocks noGrp="1" noChangeArrowheads="1"/>
          </p:cNvSpPr>
          <p:nvPr>
            <p:ph type="title"/>
          </p:nvPr>
        </p:nvSpPr>
        <p:spPr/>
        <p:txBody>
          <a:bodyPr/>
          <a:lstStyle/>
          <a:p>
            <a:pPr eaLnBrk="1" hangingPunct="1"/>
            <a:r>
              <a:rPr lang="en-US" altLang="en-US" sz="4000" smtClean="0"/>
              <a:t>Overflow</a:t>
            </a:r>
          </a:p>
        </p:txBody>
      </p:sp>
      <p:sp>
        <p:nvSpPr>
          <p:cNvPr id="29700" name="Rectangle 3"/>
          <p:cNvSpPr>
            <a:spLocks noGrp="1" noChangeArrowheads="1"/>
          </p:cNvSpPr>
          <p:nvPr>
            <p:ph type="body" idx="1"/>
          </p:nvPr>
        </p:nvSpPr>
        <p:spPr>
          <a:xfrm>
            <a:off x="533400" y="1166813"/>
            <a:ext cx="8001000" cy="4929187"/>
          </a:xfrm>
        </p:spPr>
        <p:txBody>
          <a:bodyPr/>
          <a:lstStyle/>
          <a:p>
            <a:pPr eaLnBrk="1" hangingPunct="1"/>
            <a:r>
              <a:rPr lang="en-US" altLang="en-US" sz="2800" smtClean="0"/>
              <a:t>The sign bit is correct if there is no overflow</a:t>
            </a:r>
          </a:p>
          <a:p>
            <a:pPr eaLnBrk="1" hangingPunct="1"/>
            <a:r>
              <a:rPr lang="en-US" altLang="en-US" sz="2800" smtClean="0"/>
              <a:t>If there is overflow, the sign bit will be wrong and needs to be inverted</a:t>
            </a:r>
          </a:p>
        </p:txBody>
      </p:sp>
      <p:pic>
        <p:nvPicPr>
          <p:cNvPr id="2970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775" y="2549525"/>
            <a:ext cx="6340475"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9A5D314-DA4C-4D46-B28B-B4F180B64FDA}" type="slidenum">
              <a:rPr lang="en-US" altLang="en-US" sz="1200">
                <a:solidFill>
                  <a:srgbClr val="898989"/>
                </a:solidFill>
              </a:rPr>
              <a:pPr>
                <a:spcBef>
                  <a:spcPct val="0"/>
                </a:spcBef>
                <a:buFontTx/>
                <a:buNone/>
              </a:pPr>
              <a:t>24</a:t>
            </a:fld>
            <a:endParaRPr lang="en-US" altLang="en-US" sz="1200">
              <a:solidFill>
                <a:srgbClr val="898989"/>
              </a:solidFill>
            </a:endParaRPr>
          </a:p>
        </p:txBody>
      </p:sp>
      <p:sp>
        <p:nvSpPr>
          <p:cNvPr id="30723" name="Rectangle 2"/>
          <p:cNvSpPr>
            <a:spLocks noGrp="1" noChangeArrowheads="1"/>
          </p:cNvSpPr>
          <p:nvPr>
            <p:ph type="title"/>
          </p:nvPr>
        </p:nvSpPr>
        <p:spPr/>
        <p:txBody>
          <a:bodyPr/>
          <a:lstStyle/>
          <a:p>
            <a:pPr eaLnBrk="1" hangingPunct="1"/>
            <a:r>
              <a:rPr lang="en-US" altLang="en-US" sz="3600" smtClean="0"/>
              <a:t>32-bit ALU that Supports Set Less Than</a:t>
            </a:r>
          </a:p>
        </p:txBody>
      </p:sp>
      <p:pic>
        <p:nvPicPr>
          <p:cNvPr id="3072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5725" y="1108075"/>
            <a:ext cx="3627438" cy="551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330200" y="460375"/>
            <a:ext cx="2119313" cy="2138363"/>
          </a:xfrm>
        </p:spPr>
        <p:txBody>
          <a:bodyPr/>
          <a:lstStyle/>
          <a:p>
            <a:pPr algn="l" eaLnBrk="1" hangingPunct="1"/>
            <a:r>
              <a:rPr lang="en-US" altLang="en-US" sz="4000" smtClean="0"/>
              <a:t>Final </a:t>
            </a:r>
            <a:br>
              <a:rPr lang="en-US" altLang="en-US" sz="4000" smtClean="0"/>
            </a:br>
            <a:r>
              <a:rPr lang="en-US" altLang="en-US" sz="4000" smtClean="0"/>
              <a:t>32-Bit </a:t>
            </a:r>
            <a:br>
              <a:rPr lang="en-US" altLang="en-US" sz="4000" smtClean="0"/>
            </a:br>
            <a:r>
              <a:rPr lang="en-US" altLang="en-US" sz="4000" smtClean="0"/>
              <a:t>ALU</a:t>
            </a:r>
          </a:p>
        </p:txBody>
      </p:sp>
      <p:pic>
        <p:nvPicPr>
          <p:cNvPr id="3174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975" y="3800475"/>
            <a:ext cx="2640013" cy="217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136525"/>
            <a:ext cx="6453188" cy="604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594224B-A928-4909-A10B-8A92FFD0910B}" type="slidenum">
              <a:rPr lang="en-US" altLang="en-US" sz="1200">
                <a:solidFill>
                  <a:srgbClr val="898989"/>
                </a:solidFill>
              </a:rPr>
              <a:pPr>
                <a:spcBef>
                  <a:spcPct val="0"/>
                </a:spcBef>
                <a:buFontTx/>
                <a:buNone/>
              </a:pPr>
              <a:t>26</a:t>
            </a:fld>
            <a:endParaRPr lang="en-US" altLang="en-US" sz="1200">
              <a:solidFill>
                <a:srgbClr val="898989"/>
              </a:solidFill>
            </a:endParaRPr>
          </a:p>
        </p:txBody>
      </p:sp>
      <p:sp>
        <p:nvSpPr>
          <p:cNvPr id="32771" name="Rectangle 2"/>
          <p:cNvSpPr>
            <a:spLocks noGrp="1" noChangeArrowheads="1"/>
          </p:cNvSpPr>
          <p:nvPr>
            <p:ph type="title"/>
          </p:nvPr>
        </p:nvSpPr>
        <p:spPr/>
        <p:txBody>
          <a:bodyPr/>
          <a:lstStyle/>
          <a:p>
            <a:pPr eaLnBrk="1" hangingPunct="1"/>
            <a:r>
              <a:rPr lang="en-US" altLang="en-US" sz="4000" smtClean="0"/>
              <a:t>Final 32-Bit ALU</a:t>
            </a:r>
          </a:p>
        </p:txBody>
      </p:sp>
      <p:sp>
        <p:nvSpPr>
          <p:cNvPr id="32772" name="Rectangle 3"/>
          <p:cNvSpPr>
            <a:spLocks noGrp="1" noChangeArrowheads="1"/>
          </p:cNvSpPr>
          <p:nvPr>
            <p:ph type="body" idx="1"/>
          </p:nvPr>
        </p:nvSpPr>
        <p:spPr>
          <a:xfrm>
            <a:off x="409575" y="1228725"/>
            <a:ext cx="8001000" cy="4724400"/>
          </a:xfrm>
        </p:spPr>
        <p:txBody>
          <a:bodyPr/>
          <a:lstStyle/>
          <a:p>
            <a:pPr eaLnBrk="1" hangingPunct="1"/>
            <a:r>
              <a:rPr lang="en-US" altLang="en-US" smtClean="0"/>
              <a:t>ALU control lines are 1-bit Ainvert line, 1-bit Bnegate line, and 2-bit operation lines</a:t>
            </a:r>
          </a:p>
        </p:txBody>
      </p:sp>
      <p:pic>
        <p:nvPicPr>
          <p:cNvPr id="3277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5713" y="2435225"/>
            <a:ext cx="6434137" cy="305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0AF5304-D14B-4AF6-B2D6-B5717FA354CD}" type="slidenum">
              <a:rPr lang="en-US" altLang="en-US" sz="1200">
                <a:solidFill>
                  <a:srgbClr val="898989"/>
                </a:solidFill>
              </a:rPr>
              <a:pPr>
                <a:spcBef>
                  <a:spcPct val="0"/>
                </a:spcBef>
                <a:buFontTx/>
                <a:buNone/>
              </a:pPr>
              <a:t>27</a:t>
            </a:fld>
            <a:endParaRPr lang="en-US" altLang="en-US" sz="1200">
              <a:solidFill>
                <a:srgbClr val="898989"/>
              </a:solidFill>
            </a:endParaRPr>
          </a:p>
        </p:txBody>
      </p:sp>
      <p:sp>
        <p:nvSpPr>
          <p:cNvPr id="33795" name="Rectangle 2"/>
          <p:cNvSpPr>
            <a:spLocks noGrp="1" noChangeArrowheads="1"/>
          </p:cNvSpPr>
          <p:nvPr>
            <p:ph type="title"/>
          </p:nvPr>
        </p:nvSpPr>
        <p:spPr/>
        <p:txBody>
          <a:bodyPr/>
          <a:lstStyle/>
          <a:p>
            <a:pPr eaLnBrk="1" hangingPunct="1"/>
            <a:r>
              <a:rPr lang="en-US" altLang="en-US" sz="4000" smtClean="0"/>
              <a:t>ALU Symbol</a:t>
            </a:r>
          </a:p>
        </p:txBody>
      </p:sp>
      <p:pic>
        <p:nvPicPr>
          <p:cNvPr id="3379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8588" y="1146175"/>
            <a:ext cx="329247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Statistics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524000"/>
            <a:ext cx="6934200" cy="5200650"/>
          </a:xfrm>
          <a:prstGeom prst="rect">
            <a:avLst/>
          </a:prstGeom>
        </p:spPr>
      </p:pic>
    </p:spTree>
    <p:extLst>
      <p:ext uri="{BB962C8B-B14F-4D97-AF65-F5344CB8AC3E}">
        <p14:creationId xmlns:p14="http://schemas.microsoft.com/office/powerpoint/2010/main" val="446513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mtClean="0"/>
              <a:t>ALU</a:t>
            </a:r>
          </a:p>
        </p:txBody>
      </p:sp>
      <p:pic>
        <p:nvPicPr>
          <p:cNvPr id="9219"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68625" y="1600200"/>
            <a:ext cx="3206750" cy="4525963"/>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smtClean="0"/>
              <a:t>Review</a:t>
            </a:r>
          </a:p>
        </p:txBody>
      </p:sp>
      <p:sp>
        <p:nvSpPr>
          <p:cNvPr id="10243" name="Content Placeholder 2"/>
          <p:cNvSpPr>
            <a:spLocks noGrp="1"/>
          </p:cNvSpPr>
          <p:nvPr>
            <p:ph idx="1"/>
          </p:nvPr>
        </p:nvSpPr>
        <p:spPr>
          <a:xfrm>
            <a:off x="457200" y="1600200"/>
            <a:ext cx="8229600" cy="609600"/>
          </a:xfrm>
        </p:spPr>
        <p:txBody>
          <a:bodyPr/>
          <a:lstStyle/>
          <a:p>
            <a:pPr eaLnBrk="1" hangingPunct="1"/>
            <a:r>
              <a:rPr lang="en-US" altLang="en-US" smtClean="0"/>
              <a:t>1-bit full adder</a:t>
            </a:r>
          </a:p>
        </p:txBody>
      </p:sp>
      <p:pic>
        <p:nvPicPr>
          <p:cNvPr id="1024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057400"/>
            <a:ext cx="4849813" cy="458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32-bit adder</a:t>
            </a:r>
          </a:p>
        </p:txBody>
      </p:sp>
      <p:pic>
        <p:nvPicPr>
          <p:cNvPr id="11267"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74988" y="1600200"/>
            <a:ext cx="2994025" cy="4525963"/>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Building 32-bit ALU with 1-bit ALU </a:t>
            </a:r>
          </a:p>
        </p:txBody>
      </p:sp>
      <p:sp>
        <p:nvSpPr>
          <p:cNvPr id="12291" name="Content Placeholder 2"/>
          <p:cNvSpPr>
            <a:spLocks noGrp="1"/>
          </p:cNvSpPr>
          <p:nvPr>
            <p:ph idx="1"/>
          </p:nvPr>
        </p:nvSpPr>
        <p:spPr>
          <a:xfrm>
            <a:off x="457200" y="1600200"/>
            <a:ext cx="8229600" cy="1219200"/>
          </a:xfrm>
        </p:spPr>
        <p:txBody>
          <a:bodyPr/>
          <a:lstStyle/>
          <a:p>
            <a:pPr eaLnBrk="1" hangingPunct="1"/>
            <a:r>
              <a:rPr lang="en-US" altLang="en-US" smtClean="0"/>
              <a:t>Build 32-bit ALU with 1-bit ALU. </a:t>
            </a:r>
          </a:p>
          <a:p>
            <a:pPr eaLnBrk="1" hangingPunct="1"/>
            <a:r>
              <a:rPr lang="en-US" altLang="en-US" smtClean="0"/>
              <a:t>Deal with the easy ones first – “and” and “or”</a:t>
            </a:r>
          </a:p>
          <a:p>
            <a:pPr eaLnBrk="1" hangingPunct="1">
              <a:buFont typeface="Arial" panose="020B0604020202020204" pitchFamily="34" charset="0"/>
              <a:buNone/>
            </a:pPr>
            <a:endParaRPr lang="en-US"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And and Or operations</a:t>
            </a:r>
          </a:p>
        </p:txBody>
      </p:sp>
      <p:sp>
        <p:nvSpPr>
          <p:cNvPr id="13315" name="Content Placeholder 2"/>
          <p:cNvSpPr>
            <a:spLocks noGrp="1"/>
          </p:cNvSpPr>
          <p:nvPr>
            <p:ph idx="1"/>
          </p:nvPr>
        </p:nvSpPr>
        <p:spPr>
          <a:xfrm>
            <a:off x="457200" y="1600200"/>
            <a:ext cx="8229600" cy="685800"/>
          </a:xfrm>
        </p:spPr>
        <p:txBody>
          <a:bodyPr/>
          <a:lstStyle/>
          <a:p>
            <a:pPr eaLnBrk="1" hangingPunct="1"/>
            <a:r>
              <a:rPr lang="en-US" altLang="en-US" smtClean="0"/>
              <a:t>And</a:t>
            </a:r>
          </a:p>
        </p:txBody>
      </p:sp>
      <p:cxnSp>
        <p:nvCxnSpPr>
          <p:cNvPr id="5" name="Straight Connector 4"/>
          <p:cNvCxnSpPr/>
          <p:nvPr/>
        </p:nvCxnSpPr>
        <p:spPr>
          <a:xfrm>
            <a:off x="2209800" y="2743200"/>
            <a:ext cx="914400" cy="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2209800" y="3048000"/>
            <a:ext cx="914400"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4114800" y="2895600"/>
            <a:ext cx="914400" cy="0"/>
          </a:xfrm>
          <a:prstGeom prst="line">
            <a:avLst/>
          </a:prstGeom>
        </p:spPr>
        <p:style>
          <a:lnRef idx="1">
            <a:schemeClr val="dk1"/>
          </a:lnRef>
          <a:fillRef idx="0">
            <a:schemeClr val="dk1"/>
          </a:fillRef>
          <a:effectRef idx="0">
            <a:schemeClr val="dk1"/>
          </a:effectRef>
          <a:fontRef idx="minor">
            <a:schemeClr val="tx1"/>
          </a:fontRef>
        </p:style>
      </p:cxnSp>
      <p:sp>
        <p:nvSpPr>
          <p:cNvPr id="13319" name="TextBox 14"/>
          <p:cNvSpPr txBox="1">
            <a:spLocks noChangeArrowheads="1"/>
          </p:cNvSpPr>
          <p:nvPr/>
        </p:nvSpPr>
        <p:spPr bwMode="auto">
          <a:xfrm>
            <a:off x="1828800" y="2514600"/>
            <a:ext cx="295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a</a:t>
            </a:r>
          </a:p>
        </p:txBody>
      </p:sp>
      <p:sp>
        <p:nvSpPr>
          <p:cNvPr id="13320" name="TextBox 15"/>
          <p:cNvSpPr txBox="1">
            <a:spLocks noChangeArrowheads="1"/>
          </p:cNvSpPr>
          <p:nvPr/>
        </p:nvSpPr>
        <p:spPr bwMode="auto">
          <a:xfrm>
            <a:off x="1828800" y="2830513"/>
            <a:ext cx="306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b</a:t>
            </a:r>
          </a:p>
        </p:txBody>
      </p:sp>
      <p:sp>
        <p:nvSpPr>
          <p:cNvPr id="13321" name="TextBox 16"/>
          <p:cNvSpPr txBox="1">
            <a:spLocks noChangeArrowheads="1"/>
          </p:cNvSpPr>
          <p:nvPr/>
        </p:nvSpPr>
        <p:spPr bwMode="auto">
          <a:xfrm>
            <a:off x="5105400" y="2667000"/>
            <a:ext cx="11477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And result</a:t>
            </a:r>
          </a:p>
        </p:txBody>
      </p:sp>
      <p:sp>
        <p:nvSpPr>
          <p:cNvPr id="13322" name="AutoShape 15"/>
          <p:cNvSpPr>
            <a:spLocks noChangeArrowheads="1"/>
          </p:cNvSpPr>
          <p:nvPr/>
        </p:nvSpPr>
        <p:spPr bwMode="auto">
          <a:xfrm>
            <a:off x="3124200" y="2590800"/>
            <a:ext cx="990600" cy="685800"/>
          </a:xfrm>
          <a:prstGeom prst="flowChartDelay">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2400" b="1"/>
          </a:p>
        </p:txBody>
      </p:sp>
      <p:sp>
        <p:nvSpPr>
          <p:cNvPr id="13323" name="Content Placeholder 2"/>
          <p:cNvSpPr txBox="1">
            <a:spLocks/>
          </p:cNvSpPr>
          <p:nvPr/>
        </p:nvSpPr>
        <p:spPr bwMode="auto">
          <a:xfrm>
            <a:off x="457200" y="34290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r>
              <a:rPr lang="en-US" altLang="en-US"/>
              <a:t>Or</a:t>
            </a:r>
          </a:p>
        </p:txBody>
      </p:sp>
      <p:grpSp>
        <p:nvGrpSpPr>
          <p:cNvPr id="13324" name="Group 21"/>
          <p:cNvGrpSpPr>
            <a:grpSpLocks/>
          </p:cNvGrpSpPr>
          <p:nvPr/>
        </p:nvGrpSpPr>
        <p:grpSpPr bwMode="auto">
          <a:xfrm>
            <a:off x="3124200" y="4419600"/>
            <a:ext cx="1066800" cy="609600"/>
            <a:chOff x="1594" y="2854"/>
            <a:chExt cx="480" cy="384"/>
          </a:xfrm>
        </p:grpSpPr>
        <p:sp>
          <p:nvSpPr>
            <p:cNvPr id="13331" name="Line 22"/>
            <p:cNvSpPr>
              <a:spLocks noChangeShapeType="1"/>
            </p:cNvSpPr>
            <p:nvPr/>
          </p:nvSpPr>
          <p:spPr bwMode="auto">
            <a:xfrm>
              <a:off x="1594" y="3238"/>
              <a:ext cx="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3332" name="Freeform 23"/>
            <p:cNvSpPr>
              <a:spLocks/>
            </p:cNvSpPr>
            <p:nvPr/>
          </p:nvSpPr>
          <p:spPr bwMode="auto">
            <a:xfrm>
              <a:off x="1738" y="3046"/>
              <a:ext cx="336" cy="192"/>
            </a:xfrm>
            <a:custGeom>
              <a:avLst/>
              <a:gdLst>
                <a:gd name="T0" fmla="*/ 0 w 288"/>
                <a:gd name="T1" fmla="*/ 192 h 192"/>
                <a:gd name="T2" fmla="*/ 1458 w 288"/>
                <a:gd name="T3" fmla="*/ 144 h 192"/>
                <a:gd name="T4" fmla="*/ 2906 w 288"/>
                <a:gd name="T5" fmla="*/ 0 h 192"/>
                <a:gd name="T6" fmla="*/ 0 60000 65536"/>
                <a:gd name="T7" fmla="*/ 0 60000 65536"/>
                <a:gd name="T8" fmla="*/ 0 60000 65536"/>
                <a:gd name="T9" fmla="*/ 0 w 288"/>
                <a:gd name="T10" fmla="*/ 0 h 192"/>
                <a:gd name="T11" fmla="*/ 288 w 288"/>
                <a:gd name="T12" fmla="*/ 192 h 192"/>
              </a:gdLst>
              <a:ahLst/>
              <a:cxnLst>
                <a:cxn ang="T6">
                  <a:pos x="T0" y="T1"/>
                </a:cxn>
                <a:cxn ang="T7">
                  <a:pos x="T2" y="T3"/>
                </a:cxn>
                <a:cxn ang="T8">
                  <a:pos x="T4" y="T5"/>
                </a:cxn>
              </a:cxnLst>
              <a:rect l="T9" t="T10" r="T11" b="T12"/>
              <a:pathLst>
                <a:path w="288" h="192">
                  <a:moveTo>
                    <a:pt x="0" y="192"/>
                  </a:moveTo>
                  <a:cubicBezTo>
                    <a:pt x="48" y="184"/>
                    <a:pt x="96" y="176"/>
                    <a:pt x="144" y="144"/>
                  </a:cubicBezTo>
                  <a:cubicBezTo>
                    <a:pt x="192" y="112"/>
                    <a:pt x="240" y="56"/>
                    <a:pt x="288" y="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3333" name="Freeform 24"/>
            <p:cNvSpPr>
              <a:spLocks/>
            </p:cNvSpPr>
            <p:nvPr/>
          </p:nvSpPr>
          <p:spPr bwMode="auto">
            <a:xfrm flipV="1">
              <a:off x="1738" y="2854"/>
              <a:ext cx="336" cy="192"/>
            </a:xfrm>
            <a:custGeom>
              <a:avLst/>
              <a:gdLst>
                <a:gd name="T0" fmla="*/ 0 w 288"/>
                <a:gd name="T1" fmla="*/ 192 h 192"/>
                <a:gd name="T2" fmla="*/ 1458 w 288"/>
                <a:gd name="T3" fmla="*/ 144 h 192"/>
                <a:gd name="T4" fmla="*/ 2906 w 288"/>
                <a:gd name="T5" fmla="*/ 0 h 192"/>
                <a:gd name="T6" fmla="*/ 0 60000 65536"/>
                <a:gd name="T7" fmla="*/ 0 60000 65536"/>
                <a:gd name="T8" fmla="*/ 0 60000 65536"/>
                <a:gd name="T9" fmla="*/ 0 w 288"/>
                <a:gd name="T10" fmla="*/ 0 h 192"/>
                <a:gd name="T11" fmla="*/ 288 w 288"/>
                <a:gd name="T12" fmla="*/ 192 h 192"/>
              </a:gdLst>
              <a:ahLst/>
              <a:cxnLst>
                <a:cxn ang="T6">
                  <a:pos x="T0" y="T1"/>
                </a:cxn>
                <a:cxn ang="T7">
                  <a:pos x="T2" y="T3"/>
                </a:cxn>
                <a:cxn ang="T8">
                  <a:pos x="T4" y="T5"/>
                </a:cxn>
              </a:cxnLst>
              <a:rect l="T9" t="T10" r="T11" b="T12"/>
              <a:pathLst>
                <a:path w="288" h="192">
                  <a:moveTo>
                    <a:pt x="0" y="192"/>
                  </a:moveTo>
                  <a:cubicBezTo>
                    <a:pt x="48" y="184"/>
                    <a:pt x="96" y="176"/>
                    <a:pt x="144" y="144"/>
                  </a:cubicBezTo>
                  <a:cubicBezTo>
                    <a:pt x="192" y="112"/>
                    <a:pt x="240" y="56"/>
                    <a:pt x="288" y="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3334" name="Line 25"/>
            <p:cNvSpPr>
              <a:spLocks noChangeShapeType="1"/>
            </p:cNvSpPr>
            <p:nvPr/>
          </p:nvSpPr>
          <p:spPr bwMode="auto">
            <a:xfrm>
              <a:off x="1594" y="2854"/>
              <a:ext cx="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3335" name="Freeform 26"/>
            <p:cNvSpPr>
              <a:spLocks/>
            </p:cNvSpPr>
            <p:nvPr/>
          </p:nvSpPr>
          <p:spPr bwMode="auto">
            <a:xfrm>
              <a:off x="1594" y="2854"/>
              <a:ext cx="96" cy="384"/>
            </a:xfrm>
            <a:custGeom>
              <a:avLst/>
              <a:gdLst>
                <a:gd name="T0" fmla="*/ 0 w 96"/>
                <a:gd name="T1" fmla="*/ 384 h 384"/>
                <a:gd name="T2" fmla="*/ 96 w 96"/>
                <a:gd name="T3" fmla="*/ 192 h 384"/>
                <a:gd name="T4" fmla="*/ 0 w 96"/>
                <a:gd name="T5" fmla="*/ 0 h 384"/>
                <a:gd name="T6" fmla="*/ 0 60000 65536"/>
                <a:gd name="T7" fmla="*/ 0 60000 65536"/>
                <a:gd name="T8" fmla="*/ 0 60000 65536"/>
                <a:gd name="T9" fmla="*/ 0 w 96"/>
                <a:gd name="T10" fmla="*/ 0 h 384"/>
                <a:gd name="T11" fmla="*/ 96 w 96"/>
                <a:gd name="T12" fmla="*/ 384 h 384"/>
              </a:gdLst>
              <a:ahLst/>
              <a:cxnLst>
                <a:cxn ang="T6">
                  <a:pos x="T0" y="T1"/>
                </a:cxn>
                <a:cxn ang="T7">
                  <a:pos x="T2" y="T3"/>
                </a:cxn>
                <a:cxn ang="T8">
                  <a:pos x="T4" y="T5"/>
                </a:cxn>
              </a:cxnLst>
              <a:rect l="T9" t="T10" r="T11" b="T12"/>
              <a:pathLst>
                <a:path w="96" h="384">
                  <a:moveTo>
                    <a:pt x="0" y="384"/>
                  </a:moveTo>
                  <a:cubicBezTo>
                    <a:pt x="48" y="320"/>
                    <a:pt x="96" y="256"/>
                    <a:pt x="96" y="192"/>
                  </a:cubicBezTo>
                  <a:cubicBezTo>
                    <a:pt x="96" y="128"/>
                    <a:pt x="48" y="64"/>
                    <a:pt x="0" y="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cxnSp>
        <p:nvCxnSpPr>
          <p:cNvPr id="19" name="Straight Connector 18"/>
          <p:cNvCxnSpPr/>
          <p:nvPr/>
        </p:nvCxnSpPr>
        <p:spPr>
          <a:xfrm>
            <a:off x="2362200" y="4572000"/>
            <a:ext cx="914400"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2362200" y="4876800"/>
            <a:ext cx="914400" cy="0"/>
          </a:xfrm>
          <a:prstGeom prst="line">
            <a:avLst/>
          </a:prstGeom>
        </p:spPr>
        <p:style>
          <a:lnRef idx="1">
            <a:schemeClr val="dk1"/>
          </a:lnRef>
          <a:fillRef idx="0">
            <a:schemeClr val="dk1"/>
          </a:fillRef>
          <a:effectRef idx="0">
            <a:schemeClr val="dk1"/>
          </a:effectRef>
          <a:fontRef idx="minor">
            <a:schemeClr val="tx1"/>
          </a:fontRef>
        </p:style>
      </p:cxnSp>
      <p:sp>
        <p:nvSpPr>
          <p:cNvPr id="13327" name="TextBox 14"/>
          <p:cNvSpPr txBox="1">
            <a:spLocks noChangeArrowheads="1"/>
          </p:cNvSpPr>
          <p:nvPr/>
        </p:nvSpPr>
        <p:spPr bwMode="auto">
          <a:xfrm>
            <a:off x="1981200" y="4343400"/>
            <a:ext cx="295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a</a:t>
            </a:r>
          </a:p>
        </p:txBody>
      </p:sp>
      <p:sp>
        <p:nvSpPr>
          <p:cNvPr id="13328" name="TextBox 15"/>
          <p:cNvSpPr txBox="1">
            <a:spLocks noChangeArrowheads="1"/>
          </p:cNvSpPr>
          <p:nvPr/>
        </p:nvSpPr>
        <p:spPr bwMode="auto">
          <a:xfrm>
            <a:off x="1981200" y="4659313"/>
            <a:ext cx="306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b</a:t>
            </a:r>
          </a:p>
        </p:txBody>
      </p:sp>
      <p:cxnSp>
        <p:nvCxnSpPr>
          <p:cNvPr id="23" name="Straight Connector 22"/>
          <p:cNvCxnSpPr/>
          <p:nvPr/>
        </p:nvCxnSpPr>
        <p:spPr>
          <a:xfrm>
            <a:off x="4191000" y="4724400"/>
            <a:ext cx="914400" cy="0"/>
          </a:xfrm>
          <a:prstGeom prst="line">
            <a:avLst/>
          </a:prstGeom>
        </p:spPr>
        <p:style>
          <a:lnRef idx="1">
            <a:schemeClr val="dk1"/>
          </a:lnRef>
          <a:fillRef idx="0">
            <a:schemeClr val="dk1"/>
          </a:fillRef>
          <a:effectRef idx="0">
            <a:schemeClr val="dk1"/>
          </a:effectRef>
          <a:fontRef idx="minor">
            <a:schemeClr val="tx1"/>
          </a:fontRef>
        </p:style>
      </p:cxnSp>
      <p:sp>
        <p:nvSpPr>
          <p:cNvPr id="13330" name="TextBox 16"/>
          <p:cNvSpPr txBox="1">
            <a:spLocks noChangeArrowheads="1"/>
          </p:cNvSpPr>
          <p:nvPr/>
        </p:nvSpPr>
        <p:spPr bwMode="auto">
          <a:xfrm>
            <a:off x="5181600" y="4495800"/>
            <a:ext cx="1003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Or result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t>Putting them together</a:t>
            </a:r>
          </a:p>
        </p:txBody>
      </p:sp>
      <p:sp>
        <p:nvSpPr>
          <p:cNvPr id="14339" name="Content Placeholder 2"/>
          <p:cNvSpPr>
            <a:spLocks noGrp="1"/>
          </p:cNvSpPr>
          <p:nvPr>
            <p:ph idx="1"/>
          </p:nvPr>
        </p:nvSpPr>
        <p:spPr/>
        <p:txBody>
          <a:bodyPr/>
          <a:lstStyle/>
          <a:p>
            <a:pPr eaLnBrk="1" hangingPunct="1"/>
            <a:r>
              <a:rPr lang="en-US" altLang="en-US" smtClean="0"/>
              <a:t>Sometimes the instruction is add, sometimes it is or, sometimes is and, how to “put them together?” </a:t>
            </a:r>
          </a:p>
          <a:p>
            <a:pPr eaLnBrk="1" hangingPunct="1"/>
            <a:r>
              <a:rPr lang="en-US" altLang="en-US" smtClean="0"/>
              <a:t>In MIPS instructions, there are many fields: op, funct, rs, rt, rd, shamt…</a:t>
            </a:r>
          </a:p>
          <a:p>
            <a:pPr eaLnBrk="1" hangingPunct="1">
              <a:buFont typeface="Arial" panose="020B0604020202020204" pitchFamily="34" charset="0"/>
              <a:buNone/>
            </a:pPr>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Putting them together</a:t>
            </a:r>
          </a:p>
        </p:txBody>
      </p:sp>
      <p:sp>
        <p:nvSpPr>
          <p:cNvPr id="15363" name="Content Placeholder 2"/>
          <p:cNvSpPr>
            <a:spLocks noGrp="1"/>
          </p:cNvSpPr>
          <p:nvPr>
            <p:ph idx="1"/>
          </p:nvPr>
        </p:nvSpPr>
        <p:spPr>
          <a:xfrm>
            <a:off x="457200" y="1600200"/>
            <a:ext cx="3886200" cy="4525963"/>
          </a:xfrm>
        </p:spPr>
        <p:txBody>
          <a:bodyPr/>
          <a:lstStyle/>
          <a:p>
            <a:pPr eaLnBrk="1" hangingPunct="1"/>
            <a:r>
              <a:rPr lang="en-US" altLang="en-US" smtClean="0"/>
              <a:t>Just do everything (add, and, or) and then select one </a:t>
            </a:r>
            <a:r>
              <a:rPr lang="en-US" altLang="en-US" b="1" smtClean="0"/>
              <a:t>AS</a:t>
            </a:r>
            <a:r>
              <a:rPr lang="en-US" altLang="en-US" smtClean="0"/>
              <a:t> the output with a selector.</a:t>
            </a:r>
          </a:p>
          <a:p>
            <a:pPr eaLnBrk="1" hangingPunct="1"/>
            <a:endParaRPr lang="en-US" altLang="en-US" smtClean="0"/>
          </a:p>
        </p:txBody>
      </p:sp>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905000"/>
            <a:ext cx="4046538" cy="400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TotalTime>
  <Words>962</Words>
  <Application>Microsoft Office PowerPoint</Application>
  <PresentationFormat>On-screen Show (4:3)</PresentationFormat>
  <Paragraphs>112</Paragraphs>
  <Slides>28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Calibri</vt:lpstr>
      <vt:lpstr>Times New Roman</vt:lpstr>
      <vt:lpstr>Office Theme</vt:lpstr>
      <vt:lpstr>Equation</vt:lpstr>
      <vt:lpstr>MIPS ALU</vt:lpstr>
      <vt:lpstr>Building from the adder to ALU</vt:lpstr>
      <vt:lpstr>ALU</vt:lpstr>
      <vt:lpstr>Review</vt:lpstr>
      <vt:lpstr>32-bit adder</vt:lpstr>
      <vt:lpstr>Building 32-bit ALU with 1-bit ALU </vt:lpstr>
      <vt:lpstr>And and Or operations</vt:lpstr>
      <vt:lpstr>Putting them together</vt:lpstr>
      <vt:lpstr>Putting them together</vt:lpstr>
      <vt:lpstr>Subtraction?</vt:lpstr>
      <vt:lpstr>Subtraction</vt:lpstr>
      <vt:lpstr>1-Bit ALU That can Do Subtraction</vt:lpstr>
      <vt:lpstr>Subtraction</vt:lpstr>
      <vt:lpstr>Supporting Branch Instructions</vt:lpstr>
      <vt:lpstr>Supporting Set Less Than</vt:lpstr>
      <vt:lpstr>Complication</vt:lpstr>
      <vt:lpstr>Overflow</vt:lpstr>
      <vt:lpstr>Dealing with overflow</vt:lpstr>
      <vt:lpstr>Overflow Detection</vt:lpstr>
      <vt:lpstr>Dealing with overflow</vt:lpstr>
      <vt:lpstr>Dealing with overflow</vt:lpstr>
      <vt:lpstr>Overflow Detection</vt:lpstr>
      <vt:lpstr>Overflow</vt:lpstr>
      <vt:lpstr>32-bit ALU that Supports Set Less Than</vt:lpstr>
      <vt:lpstr>Final  32-Bit  ALU</vt:lpstr>
      <vt:lpstr>Final 32-Bit ALU</vt:lpstr>
      <vt:lpstr>ALU Symbol</vt:lpstr>
      <vt:lpstr>Midterm Statistics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MIPS ALU</dc:title>
  <dc:creator>zhenghao</dc:creator>
  <cp:lastModifiedBy>Zhenghao Zhang</cp:lastModifiedBy>
  <cp:revision>12</cp:revision>
  <dcterms:created xsi:type="dcterms:W3CDTF">2009-10-26T22:00:49Z</dcterms:created>
  <dcterms:modified xsi:type="dcterms:W3CDTF">2015-10-26T21:34:23Z</dcterms:modified>
</cp:coreProperties>
</file>