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6" r:id="rId2"/>
    <p:sldId id="283" r:id="rId3"/>
    <p:sldId id="296" r:id="rId4"/>
    <p:sldId id="297" r:id="rId5"/>
    <p:sldId id="277" r:id="rId6"/>
    <p:sldId id="295" r:id="rId7"/>
    <p:sldId id="298" r:id="rId8"/>
    <p:sldId id="299" r:id="rId9"/>
    <p:sldId id="300" r:id="rId10"/>
    <p:sldId id="301" r:id="rId11"/>
    <p:sldId id="302" r:id="rId12"/>
    <p:sldId id="303" r:id="rId13"/>
    <p:sldId id="278" r:id="rId14"/>
    <p:sldId id="279" r:id="rId15"/>
    <p:sldId id="280" r:id="rId16"/>
    <p:sldId id="281" r:id="rId17"/>
    <p:sldId id="304" r:id="rId18"/>
    <p:sldId id="305" r:id="rId19"/>
    <p:sldId id="306" r:id="rId20"/>
    <p:sldId id="307" r:id="rId21"/>
    <p:sldId id="308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49E61EF-4AE6-42E0-8723-F67520988611}" type="datetimeFigureOut">
              <a:rPr lang="en-US"/>
              <a:pPr>
                <a:defRPr/>
              </a:pPr>
              <a:t>10/21/2015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1D4AFF3-C515-4407-A25C-A1EA6C37A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93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Notes: </a:t>
            </a: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marL="228600" indent="-228600">
              <a:buFontTx/>
              <a:buAutoNum type="arabicPeriod"/>
              <a:defRPr/>
            </a:pPr>
            <a:r>
              <a:rPr lang="en-US" dirty="0" smtClean="0"/>
              <a:t>The two goals do not conflict with each other, because given any optimal schedule, if one box is not covered by the maximum size circle, just replace it with a maximum size circle.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dirty="0" smtClean="0"/>
              <a:t>So any box is always covered by the largest circle.</a:t>
            </a:r>
          </a:p>
          <a:p>
            <a:pPr marL="228600" indent="-228600">
              <a:buFontTx/>
              <a:buAutoNum type="arabicPeriod"/>
              <a:defRPr/>
            </a:pPr>
            <a:r>
              <a:rPr lang="en-US" dirty="0" smtClean="0"/>
              <a:t>How many circles? Each box needs one circle, i.e., one of the largest ones. Some of these circles may cover more boxes, other less. So the problem is a set covering problem: using the minimum number of circles to cover all boxes.   </a:t>
            </a:r>
            <a:endParaRPr 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47073D0-AF9A-41B3-A5B7-2D4269AFA9BC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8912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BAA3DC-FAF7-402E-AF5B-87AE34319597}" type="datetime1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10/21/2015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CDA3100 week09-1.ppt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59C976-2681-4852-9FE6-3DFEBB677B9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186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AB81A-2723-408C-B88D-14E737E3F798}" type="datetimeFigureOut">
              <a:rPr lang="en-US"/>
              <a:pPr>
                <a:defRPr/>
              </a:pPr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7CCD8-59F3-4272-8145-7D9FBD39A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8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1BB8C-939D-4AD3-8295-DA84D37F3055}" type="datetimeFigureOut">
              <a:rPr lang="en-US"/>
              <a:pPr>
                <a:defRPr/>
              </a:pPr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810DC-1728-4CCD-89A0-F33E8F66A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9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00872-E6A8-4EEC-B503-A5339B2C8B9D}" type="datetimeFigureOut">
              <a:rPr lang="en-US"/>
              <a:pPr>
                <a:defRPr/>
              </a:pPr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14646-2F83-45E9-9A73-4D769257B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8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7FB57-E76B-4132-8F76-EB13DA2162C3}" type="datetimeFigureOut">
              <a:rPr lang="en-US"/>
              <a:pPr>
                <a:defRPr/>
              </a:pPr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FB5DA-1188-45BF-BF20-070A3D913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6B039-AA8D-43B8-BA6D-BDB683DE5244}" type="datetimeFigureOut">
              <a:rPr lang="en-US"/>
              <a:pPr>
                <a:defRPr/>
              </a:pPr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C4FD1-36E1-470F-A3A9-981E000E5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9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9002-18FB-469D-B38A-480A0C4C3FE6}" type="datetimeFigureOut">
              <a:rPr lang="en-US"/>
              <a:pPr>
                <a:defRPr/>
              </a:pPr>
              <a:t>10/21/2015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137E5-4E42-4A53-953E-11685CE86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5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30C86-3D8C-4534-B23D-7984BE133B98}" type="datetimeFigureOut">
              <a:rPr lang="en-US"/>
              <a:pPr>
                <a:defRPr/>
              </a:pPr>
              <a:t>10/21/2015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5392C-93F2-4681-89DE-373AAE28A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4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F35DB-DB53-4326-9491-5ABA0FDD3890}" type="datetimeFigureOut">
              <a:rPr lang="en-US"/>
              <a:pPr>
                <a:defRPr/>
              </a:pPr>
              <a:t>10/21/2015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FC9A1-335E-4C6C-B87E-2F8A0E6DA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3CA5D-D2B2-4CB6-8793-E92303BE6597}" type="datetimeFigureOut">
              <a:rPr lang="en-US"/>
              <a:pPr>
                <a:defRPr/>
              </a:pPr>
              <a:t>10/21/2015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4C39F-6344-4FA9-B0DE-A049AAE1B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2C5E7-EA5C-4288-82A6-A461A00C8B28}" type="datetimeFigureOut">
              <a:rPr lang="en-US"/>
              <a:pPr>
                <a:defRPr/>
              </a:pPr>
              <a:t>10/21/2015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B6F69-8586-4AA7-B71F-30660C6BF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95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F5CDD-6797-4B13-B71B-3783F93A585E}" type="datetimeFigureOut">
              <a:rPr lang="en-US"/>
              <a:pPr>
                <a:defRPr/>
              </a:pPr>
              <a:t>10/21/2015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36C6A-E1E6-4B0D-8A85-C2C357944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0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055FC3-C59B-4BEE-8841-9C2B5FE8E7B9}" type="datetimeFigureOut">
              <a:rPr lang="en-US"/>
              <a:pPr>
                <a:defRPr/>
              </a:pPr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EFBC8C-3B8E-417D-881F-228DB725D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Karnaugh Map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K-map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F=a’bc’+a’bc+abc’+abc+a’b’c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F=b+a’c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590800"/>
          <a:ext cx="6096000" cy="74295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8933" name="TextBox 4"/>
          <p:cNvSpPr txBox="1">
            <a:spLocks noChangeArrowheads="1"/>
          </p:cNvSpPr>
          <p:nvPr/>
        </p:nvSpPr>
        <p:spPr bwMode="auto">
          <a:xfrm>
            <a:off x="2019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00</a:t>
            </a:r>
          </a:p>
        </p:txBody>
      </p:sp>
      <p:sp>
        <p:nvSpPr>
          <p:cNvPr id="38934" name="TextBox 5"/>
          <p:cNvSpPr txBox="1">
            <a:spLocks noChangeArrowheads="1"/>
          </p:cNvSpPr>
          <p:nvPr/>
        </p:nvSpPr>
        <p:spPr bwMode="auto">
          <a:xfrm>
            <a:off x="34671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01</a:t>
            </a:r>
          </a:p>
        </p:txBody>
      </p:sp>
      <p:sp>
        <p:nvSpPr>
          <p:cNvPr id="38935" name="TextBox 6"/>
          <p:cNvSpPr txBox="1">
            <a:spLocks noChangeArrowheads="1"/>
          </p:cNvSpPr>
          <p:nvPr/>
        </p:nvSpPr>
        <p:spPr bwMode="auto">
          <a:xfrm>
            <a:off x="5029200" y="22209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38936" name="TextBox 7"/>
          <p:cNvSpPr txBox="1">
            <a:spLocks noChangeArrowheads="1"/>
          </p:cNvSpPr>
          <p:nvPr/>
        </p:nvSpPr>
        <p:spPr bwMode="auto">
          <a:xfrm>
            <a:off x="6591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  <p:sp>
        <p:nvSpPr>
          <p:cNvPr id="38937" name="TextBox 8"/>
          <p:cNvSpPr txBox="1">
            <a:spLocks noChangeArrowheads="1"/>
          </p:cNvSpPr>
          <p:nvPr/>
        </p:nvSpPr>
        <p:spPr bwMode="auto">
          <a:xfrm>
            <a:off x="1028700" y="26019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38938" name="TextBox 9"/>
          <p:cNvSpPr txBox="1">
            <a:spLocks noChangeArrowheads="1"/>
          </p:cNvSpPr>
          <p:nvPr/>
        </p:nvSpPr>
        <p:spPr bwMode="auto">
          <a:xfrm>
            <a:off x="1028700" y="29067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990600" y="21336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40" name="TextBox 11"/>
          <p:cNvSpPr txBox="1">
            <a:spLocks noChangeArrowheads="1"/>
          </p:cNvSpPr>
          <p:nvPr/>
        </p:nvSpPr>
        <p:spPr bwMode="auto">
          <a:xfrm>
            <a:off x="1143000" y="1981200"/>
            <a:ext cx="417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ab</a:t>
            </a:r>
          </a:p>
        </p:txBody>
      </p:sp>
      <p:sp>
        <p:nvSpPr>
          <p:cNvPr id="38941" name="TextBox 12"/>
          <p:cNvSpPr txBox="1">
            <a:spLocks noChangeArrowheads="1"/>
          </p:cNvSpPr>
          <p:nvPr/>
        </p:nvSpPr>
        <p:spPr bwMode="auto">
          <a:xfrm>
            <a:off x="838200" y="2209800"/>
            <a:ext cx="282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</a:t>
            </a:r>
          </a:p>
        </p:txBody>
      </p:sp>
      <p:sp>
        <p:nvSpPr>
          <p:cNvPr id="18" name="Oval 17"/>
          <p:cNvSpPr/>
          <p:nvPr/>
        </p:nvSpPr>
        <p:spPr>
          <a:xfrm>
            <a:off x="1295400" y="2971800"/>
            <a:ext cx="2362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819400" y="2362200"/>
            <a:ext cx="2209800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8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K-map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F=a’bc’d+a’bcd+abc’d+abcd+a’b’c’d+abcd’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3352800"/>
          <a:ext cx="6096000" cy="14859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9967" name="TextBox 4"/>
          <p:cNvSpPr txBox="1">
            <a:spLocks noChangeArrowheads="1"/>
          </p:cNvSpPr>
          <p:nvPr/>
        </p:nvSpPr>
        <p:spPr bwMode="auto">
          <a:xfrm>
            <a:off x="2019300" y="2971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00</a:t>
            </a:r>
          </a:p>
        </p:txBody>
      </p:sp>
      <p:sp>
        <p:nvSpPr>
          <p:cNvPr id="39968" name="TextBox 5"/>
          <p:cNvSpPr txBox="1">
            <a:spLocks noChangeArrowheads="1"/>
          </p:cNvSpPr>
          <p:nvPr/>
        </p:nvSpPr>
        <p:spPr bwMode="auto">
          <a:xfrm>
            <a:off x="3467100" y="2971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01</a:t>
            </a:r>
          </a:p>
        </p:txBody>
      </p:sp>
      <p:sp>
        <p:nvSpPr>
          <p:cNvPr id="39969" name="TextBox 6"/>
          <p:cNvSpPr txBox="1">
            <a:spLocks noChangeArrowheads="1"/>
          </p:cNvSpPr>
          <p:nvPr/>
        </p:nvSpPr>
        <p:spPr bwMode="auto">
          <a:xfrm>
            <a:off x="5029200" y="29829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39970" name="TextBox 7"/>
          <p:cNvSpPr txBox="1">
            <a:spLocks noChangeArrowheads="1"/>
          </p:cNvSpPr>
          <p:nvPr/>
        </p:nvSpPr>
        <p:spPr bwMode="auto">
          <a:xfrm>
            <a:off x="6591300" y="2971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  <p:sp>
        <p:nvSpPr>
          <p:cNvPr id="39971" name="TextBox 8"/>
          <p:cNvSpPr txBox="1">
            <a:spLocks noChangeArrowheads="1"/>
          </p:cNvSpPr>
          <p:nvPr/>
        </p:nvSpPr>
        <p:spPr bwMode="auto">
          <a:xfrm>
            <a:off x="1028700" y="33639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00</a:t>
            </a:r>
          </a:p>
        </p:txBody>
      </p:sp>
      <p:sp>
        <p:nvSpPr>
          <p:cNvPr id="39972" name="TextBox 9"/>
          <p:cNvSpPr txBox="1">
            <a:spLocks noChangeArrowheads="1"/>
          </p:cNvSpPr>
          <p:nvPr/>
        </p:nvSpPr>
        <p:spPr bwMode="auto">
          <a:xfrm>
            <a:off x="1028700" y="36687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01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990600" y="28956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74" name="TextBox 11"/>
          <p:cNvSpPr txBox="1">
            <a:spLocks noChangeArrowheads="1"/>
          </p:cNvSpPr>
          <p:nvPr/>
        </p:nvSpPr>
        <p:spPr bwMode="auto">
          <a:xfrm>
            <a:off x="1143000" y="2743200"/>
            <a:ext cx="417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ab</a:t>
            </a:r>
          </a:p>
        </p:txBody>
      </p:sp>
      <p:sp>
        <p:nvSpPr>
          <p:cNvPr id="39975" name="TextBox 12"/>
          <p:cNvSpPr txBox="1">
            <a:spLocks noChangeArrowheads="1"/>
          </p:cNvSpPr>
          <p:nvPr/>
        </p:nvSpPr>
        <p:spPr bwMode="auto">
          <a:xfrm>
            <a:off x="838200" y="2971800"/>
            <a:ext cx="404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cd</a:t>
            </a:r>
          </a:p>
        </p:txBody>
      </p:sp>
      <p:sp>
        <p:nvSpPr>
          <p:cNvPr id="39976" name="TextBox 9"/>
          <p:cNvSpPr txBox="1">
            <a:spLocks noChangeArrowheads="1"/>
          </p:cNvSpPr>
          <p:nvPr/>
        </p:nvSpPr>
        <p:spPr bwMode="auto">
          <a:xfrm>
            <a:off x="1028700" y="40497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39977" name="TextBox 9"/>
          <p:cNvSpPr txBox="1">
            <a:spLocks noChangeArrowheads="1"/>
          </p:cNvSpPr>
          <p:nvPr/>
        </p:nvSpPr>
        <p:spPr bwMode="auto">
          <a:xfrm>
            <a:off x="1028700" y="44196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13312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K-map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F=a’bc’d+a’bcd+abc’d+abcd+a’b’c’d+abcd’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F=bd+a’c’d+abc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590800"/>
          <a:ext cx="6096000" cy="14859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40991" name="TextBox 4"/>
          <p:cNvSpPr txBox="1">
            <a:spLocks noChangeArrowheads="1"/>
          </p:cNvSpPr>
          <p:nvPr/>
        </p:nvSpPr>
        <p:spPr bwMode="auto">
          <a:xfrm>
            <a:off x="2019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00</a:t>
            </a:r>
          </a:p>
        </p:txBody>
      </p:sp>
      <p:sp>
        <p:nvSpPr>
          <p:cNvPr id="40992" name="TextBox 5"/>
          <p:cNvSpPr txBox="1">
            <a:spLocks noChangeArrowheads="1"/>
          </p:cNvSpPr>
          <p:nvPr/>
        </p:nvSpPr>
        <p:spPr bwMode="auto">
          <a:xfrm>
            <a:off x="34671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01</a:t>
            </a:r>
          </a:p>
        </p:txBody>
      </p:sp>
      <p:sp>
        <p:nvSpPr>
          <p:cNvPr id="40993" name="TextBox 6"/>
          <p:cNvSpPr txBox="1">
            <a:spLocks noChangeArrowheads="1"/>
          </p:cNvSpPr>
          <p:nvPr/>
        </p:nvSpPr>
        <p:spPr bwMode="auto">
          <a:xfrm>
            <a:off x="5029200" y="22209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40994" name="TextBox 7"/>
          <p:cNvSpPr txBox="1">
            <a:spLocks noChangeArrowheads="1"/>
          </p:cNvSpPr>
          <p:nvPr/>
        </p:nvSpPr>
        <p:spPr bwMode="auto">
          <a:xfrm>
            <a:off x="6591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  <p:sp>
        <p:nvSpPr>
          <p:cNvPr id="40995" name="TextBox 8"/>
          <p:cNvSpPr txBox="1">
            <a:spLocks noChangeArrowheads="1"/>
          </p:cNvSpPr>
          <p:nvPr/>
        </p:nvSpPr>
        <p:spPr bwMode="auto">
          <a:xfrm>
            <a:off x="1028700" y="26019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00</a:t>
            </a:r>
          </a:p>
        </p:txBody>
      </p:sp>
      <p:sp>
        <p:nvSpPr>
          <p:cNvPr id="40996" name="TextBox 9"/>
          <p:cNvSpPr txBox="1">
            <a:spLocks noChangeArrowheads="1"/>
          </p:cNvSpPr>
          <p:nvPr/>
        </p:nvSpPr>
        <p:spPr bwMode="auto">
          <a:xfrm>
            <a:off x="1028700" y="29067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01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990600" y="21336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98" name="TextBox 11"/>
          <p:cNvSpPr txBox="1">
            <a:spLocks noChangeArrowheads="1"/>
          </p:cNvSpPr>
          <p:nvPr/>
        </p:nvSpPr>
        <p:spPr bwMode="auto">
          <a:xfrm>
            <a:off x="1143000" y="1981200"/>
            <a:ext cx="417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ab</a:t>
            </a:r>
          </a:p>
        </p:txBody>
      </p:sp>
      <p:sp>
        <p:nvSpPr>
          <p:cNvPr id="40999" name="TextBox 12"/>
          <p:cNvSpPr txBox="1">
            <a:spLocks noChangeArrowheads="1"/>
          </p:cNvSpPr>
          <p:nvPr/>
        </p:nvSpPr>
        <p:spPr bwMode="auto">
          <a:xfrm>
            <a:off x="838200" y="2209800"/>
            <a:ext cx="404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cd</a:t>
            </a:r>
          </a:p>
        </p:txBody>
      </p:sp>
      <p:sp>
        <p:nvSpPr>
          <p:cNvPr id="18" name="Oval 17"/>
          <p:cNvSpPr/>
          <p:nvPr/>
        </p:nvSpPr>
        <p:spPr>
          <a:xfrm>
            <a:off x="1295400" y="2971800"/>
            <a:ext cx="2362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819400" y="2743200"/>
            <a:ext cx="2209800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002" name="TextBox 9"/>
          <p:cNvSpPr txBox="1">
            <a:spLocks noChangeArrowheads="1"/>
          </p:cNvSpPr>
          <p:nvPr/>
        </p:nvSpPr>
        <p:spPr bwMode="auto">
          <a:xfrm>
            <a:off x="1028700" y="32877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41003" name="TextBox 9"/>
          <p:cNvSpPr txBox="1">
            <a:spLocks noChangeArrowheads="1"/>
          </p:cNvSpPr>
          <p:nvPr/>
        </p:nvSpPr>
        <p:spPr bwMode="auto">
          <a:xfrm>
            <a:off x="1028700" y="36576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  <p:sp>
        <p:nvSpPr>
          <p:cNvPr id="19" name="Oval 18"/>
          <p:cNvSpPr/>
          <p:nvPr/>
        </p:nvSpPr>
        <p:spPr>
          <a:xfrm>
            <a:off x="4495800" y="3276600"/>
            <a:ext cx="304800" cy="1066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1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Simplifying digital circuit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There are many methods. </a:t>
            </a:r>
          </a:p>
          <a:p>
            <a:pPr lvl="1" eaLnBrk="1" hangingPunct="1"/>
            <a:r>
              <a:rPr lang="en-US" altLang="en-US" smtClean="0"/>
              <a:t>Using boolean algebra</a:t>
            </a:r>
          </a:p>
          <a:p>
            <a:pPr lvl="1" eaLnBrk="1" hangingPunct="1"/>
            <a:r>
              <a:rPr lang="en-US" altLang="en-US" smtClean="0"/>
              <a:t>Using K-map</a:t>
            </a:r>
          </a:p>
          <a:p>
            <a:pPr lvl="1" eaLnBrk="1" hangingPunct="1"/>
            <a:r>
              <a:rPr lang="en-US" altLang="en-US" smtClean="0"/>
              <a:t>By just being really smart…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3360E2-47DF-4214-8A1E-638E04C0BD3F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Boolean Algebra Laws</a:t>
            </a:r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1354138"/>
            <a:ext cx="7575550" cy="397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685800" y="5410200"/>
            <a:ext cx="487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  <a:t>   A+A=A, A*A=A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5562600"/>
            <a:ext cx="152400" cy="152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Boolean Algebra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 use Boolean algebra, note that CO= abc’+ab’c+a’bc+abc</a:t>
            </a:r>
          </a:p>
          <a:p>
            <a:pPr eaLnBrk="1" hangingPunct="1"/>
            <a:r>
              <a:rPr lang="en-US" altLang="en-US" smtClean="0"/>
              <a:t>Now, </a:t>
            </a:r>
          </a:p>
          <a:p>
            <a:pPr lvl="1" eaLnBrk="1" hangingPunct="1"/>
            <a:r>
              <a:rPr lang="en-US" altLang="en-US" smtClean="0"/>
              <a:t>abc’+abc=ab(c’+c)=ab.</a:t>
            </a:r>
          </a:p>
          <a:p>
            <a:pPr lvl="1" eaLnBrk="1" hangingPunct="1"/>
            <a:r>
              <a:rPr lang="en-US" altLang="en-US" smtClean="0"/>
              <a:t>ab’c+abc=ac(b’+b)=ac</a:t>
            </a:r>
          </a:p>
          <a:p>
            <a:pPr lvl="1" eaLnBrk="1" hangingPunct="1"/>
            <a:r>
              <a:rPr lang="en-US" altLang="en-US" smtClean="0"/>
              <a:t>a’bc+abc=bc(a’+a)=bc</a:t>
            </a:r>
          </a:p>
          <a:p>
            <a:pPr lvl="1" eaLnBrk="1" hangingPunct="1"/>
            <a:r>
              <a:rPr lang="en-US" altLang="en-US" smtClean="0"/>
              <a:t>We used term abc three times because abc=abc+abc+abc!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K-map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 smtClean="0"/>
              <a:t>It is actually more convenient to use K-map to simplify digital circuits.</a:t>
            </a:r>
          </a:p>
          <a:p>
            <a:pPr eaLnBrk="1" hangingPunct="1"/>
            <a:r>
              <a:rPr lang="en-US" altLang="en-US" smtClean="0"/>
              <a:t>K-map is a very mechanical procedure. Nothing fancy. </a:t>
            </a:r>
          </a:p>
          <a:p>
            <a:pPr eaLnBrk="1" hangingPunct="1"/>
            <a:r>
              <a:rPr lang="en-US" altLang="en-US" smtClean="0"/>
              <a:t>It basically uses two rules: A+A=A, and AB+AB’=A.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Exercise – Design a selector?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Design</a:t>
            </a:r>
            <a:r>
              <a:rPr lang="en-US" altLang="en-US" dirty="0" smtClean="0"/>
              <a:t> </a:t>
            </a:r>
            <a:r>
              <a:rPr lang="en-US" altLang="en-US" dirty="0" smtClean="0"/>
              <a:t>a circuit that takes two input bits, a and b, and a selector  bit s. The function is that if s=0, f=a. if s=1, f=b.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102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Selector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676525"/>
          <a:ext cx="8229600" cy="334327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86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Selector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43275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24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K-map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Draw the K-map. Remember to make sure that </a:t>
            </a:r>
            <a:r>
              <a:rPr lang="en-US" b="1" dirty="0" smtClean="0">
                <a:solidFill>
                  <a:srgbClr val="FF0000"/>
                </a:solidFill>
              </a:rPr>
              <a:t>the adjacent  rows/columns differ by only one bit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According to the truth table, write 1 in the boxes.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Draw a circle around a rectangle </a:t>
            </a:r>
            <a:r>
              <a:rPr lang="en-US" b="1" dirty="0" smtClean="0">
                <a:solidFill>
                  <a:srgbClr val="FF0000"/>
                </a:solidFill>
              </a:rPr>
              <a:t>with all 1s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The rectangle must have size 1,2,4,8,16…</a:t>
            </a:r>
            <a:r>
              <a:rPr lang="en-US" dirty="0" smtClean="0"/>
              <a:t>Then, reduce the terms </a:t>
            </a:r>
            <a:r>
              <a:rPr lang="en-US" b="1" dirty="0" smtClean="0">
                <a:solidFill>
                  <a:srgbClr val="FF0000"/>
                </a:solidFill>
              </a:rPr>
              <a:t>by writing down the variables whose values do not </a:t>
            </a:r>
            <a:r>
              <a:rPr lang="en-US" b="1" dirty="0" smtClean="0">
                <a:solidFill>
                  <a:srgbClr val="FF0000"/>
                </a:solidFill>
              </a:rPr>
              <a:t>change in the circle</a:t>
            </a:r>
            <a:r>
              <a:rPr lang="en-US" dirty="0" smtClean="0"/>
              <a:t>. 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For example, if there is a rectangle with two 1s representing </a:t>
            </a:r>
            <a:r>
              <a:rPr lang="en-US" dirty="0" err="1" smtClean="0"/>
              <a:t>ab’c</a:t>
            </a:r>
            <a:r>
              <a:rPr lang="en-US" dirty="0" smtClean="0"/>
              <a:t>’ and </a:t>
            </a:r>
            <a:r>
              <a:rPr lang="en-US" dirty="0" err="1" smtClean="0"/>
              <a:t>ab’c</a:t>
            </a:r>
            <a:r>
              <a:rPr lang="en-US" dirty="0" smtClean="0"/>
              <a:t>, you write a term as </a:t>
            </a:r>
            <a:r>
              <a:rPr lang="en-US" dirty="0" err="1" smtClean="0"/>
              <a:t>ab</a:t>
            </a:r>
            <a:r>
              <a:rPr lang="en-US" dirty="0" smtClean="0"/>
              <a:t>’.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Note that 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A term may be covered in multiple circles!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rectangle can wrap-around!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Simplify to the simplest circuits possible: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Try to get a circle as large as possible. 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Try to get the minimum number of circles.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K-map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F=s’ab’+s’ab+sa’b+sab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590800"/>
          <a:ext cx="6096000" cy="74295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6165" name="TextBox 4"/>
          <p:cNvSpPr txBox="1">
            <a:spLocks noChangeArrowheads="1"/>
          </p:cNvSpPr>
          <p:nvPr/>
        </p:nvSpPr>
        <p:spPr bwMode="auto">
          <a:xfrm>
            <a:off x="2019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00</a:t>
            </a:r>
          </a:p>
        </p:txBody>
      </p:sp>
      <p:sp>
        <p:nvSpPr>
          <p:cNvPr id="6166" name="TextBox 5"/>
          <p:cNvSpPr txBox="1">
            <a:spLocks noChangeArrowheads="1"/>
          </p:cNvSpPr>
          <p:nvPr/>
        </p:nvSpPr>
        <p:spPr bwMode="auto">
          <a:xfrm>
            <a:off x="34671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01</a:t>
            </a:r>
          </a:p>
        </p:txBody>
      </p:sp>
      <p:sp>
        <p:nvSpPr>
          <p:cNvPr id="6167" name="TextBox 6"/>
          <p:cNvSpPr txBox="1">
            <a:spLocks noChangeArrowheads="1"/>
          </p:cNvSpPr>
          <p:nvPr/>
        </p:nvSpPr>
        <p:spPr bwMode="auto">
          <a:xfrm>
            <a:off x="5029200" y="22209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6168" name="TextBox 7"/>
          <p:cNvSpPr txBox="1">
            <a:spLocks noChangeArrowheads="1"/>
          </p:cNvSpPr>
          <p:nvPr/>
        </p:nvSpPr>
        <p:spPr bwMode="auto">
          <a:xfrm>
            <a:off x="6591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  <p:sp>
        <p:nvSpPr>
          <p:cNvPr id="6169" name="TextBox 8"/>
          <p:cNvSpPr txBox="1">
            <a:spLocks noChangeArrowheads="1"/>
          </p:cNvSpPr>
          <p:nvPr/>
        </p:nvSpPr>
        <p:spPr bwMode="auto">
          <a:xfrm>
            <a:off x="1028700" y="26019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6170" name="TextBox 9"/>
          <p:cNvSpPr txBox="1">
            <a:spLocks noChangeArrowheads="1"/>
          </p:cNvSpPr>
          <p:nvPr/>
        </p:nvSpPr>
        <p:spPr bwMode="auto">
          <a:xfrm>
            <a:off x="1028700" y="29067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990600" y="21336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2" name="TextBox 11"/>
          <p:cNvSpPr txBox="1">
            <a:spLocks noChangeArrowheads="1"/>
          </p:cNvSpPr>
          <p:nvPr/>
        </p:nvSpPr>
        <p:spPr bwMode="auto">
          <a:xfrm>
            <a:off x="1143000" y="1981200"/>
            <a:ext cx="385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sa</a:t>
            </a:r>
          </a:p>
        </p:txBody>
      </p:sp>
      <p:sp>
        <p:nvSpPr>
          <p:cNvPr id="6173" name="TextBox 12"/>
          <p:cNvSpPr txBox="1">
            <a:spLocks noChangeArrowheads="1"/>
          </p:cNvSpPr>
          <p:nvPr/>
        </p:nvSpPr>
        <p:spPr bwMode="auto">
          <a:xfrm>
            <a:off x="838200" y="2209800"/>
            <a:ext cx="306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67273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K-map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F=s’ab’+s’ab+sa’b+sab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F=s’a+sb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590800"/>
          <a:ext cx="6096000" cy="74295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7189" name="TextBox 4"/>
          <p:cNvSpPr txBox="1">
            <a:spLocks noChangeArrowheads="1"/>
          </p:cNvSpPr>
          <p:nvPr/>
        </p:nvSpPr>
        <p:spPr bwMode="auto">
          <a:xfrm>
            <a:off x="2019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00</a:t>
            </a:r>
          </a:p>
        </p:txBody>
      </p:sp>
      <p:sp>
        <p:nvSpPr>
          <p:cNvPr id="7190" name="TextBox 5"/>
          <p:cNvSpPr txBox="1">
            <a:spLocks noChangeArrowheads="1"/>
          </p:cNvSpPr>
          <p:nvPr/>
        </p:nvSpPr>
        <p:spPr bwMode="auto">
          <a:xfrm>
            <a:off x="34671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01</a:t>
            </a:r>
          </a:p>
        </p:txBody>
      </p:sp>
      <p:sp>
        <p:nvSpPr>
          <p:cNvPr id="7191" name="TextBox 6"/>
          <p:cNvSpPr txBox="1">
            <a:spLocks noChangeArrowheads="1"/>
          </p:cNvSpPr>
          <p:nvPr/>
        </p:nvSpPr>
        <p:spPr bwMode="auto">
          <a:xfrm>
            <a:off x="5029200" y="22209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7192" name="TextBox 7"/>
          <p:cNvSpPr txBox="1">
            <a:spLocks noChangeArrowheads="1"/>
          </p:cNvSpPr>
          <p:nvPr/>
        </p:nvSpPr>
        <p:spPr bwMode="auto">
          <a:xfrm>
            <a:off x="6591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  <p:sp>
        <p:nvSpPr>
          <p:cNvPr id="7193" name="TextBox 8"/>
          <p:cNvSpPr txBox="1">
            <a:spLocks noChangeArrowheads="1"/>
          </p:cNvSpPr>
          <p:nvPr/>
        </p:nvSpPr>
        <p:spPr bwMode="auto">
          <a:xfrm>
            <a:off x="1028700" y="26019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7194" name="TextBox 9"/>
          <p:cNvSpPr txBox="1">
            <a:spLocks noChangeArrowheads="1"/>
          </p:cNvSpPr>
          <p:nvPr/>
        </p:nvSpPr>
        <p:spPr bwMode="auto">
          <a:xfrm>
            <a:off x="1028700" y="29067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990600" y="21336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6" name="TextBox 11"/>
          <p:cNvSpPr txBox="1">
            <a:spLocks noChangeArrowheads="1"/>
          </p:cNvSpPr>
          <p:nvPr/>
        </p:nvSpPr>
        <p:spPr bwMode="auto">
          <a:xfrm>
            <a:off x="1143000" y="1981200"/>
            <a:ext cx="385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sa</a:t>
            </a:r>
          </a:p>
        </p:txBody>
      </p:sp>
      <p:sp>
        <p:nvSpPr>
          <p:cNvPr id="7197" name="TextBox 12"/>
          <p:cNvSpPr txBox="1">
            <a:spLocks noChangeArrowheads="1"/>
          </p:cNvSpPr>
          <p:nvPr/>
        </p:nvSpPr>
        <p:spPr bwMode="auto">
          <a:xfrm>
            <a:off x="838200" y="2209800"/>
            <a:ext cx="306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</a:t>
            </a:r>
          </a:p>
        </p:txBody>
      </p:sp>
      <p:sp>
        <p:nvSpPr>
          <p:cNvPr id="14" name="Oval 13"/>
          <p:cNvSpPr/>
          <p:nvPr/>
        </p:nvSpPr>
        <p:spPr>
          <a:xfrm>
            <a:off x="2971800" y="2438400"/>
            <a:ext cx="304800" cy="1066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191000" y="2971800"/>
            <a:ext cx="2362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6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K-map for exercise 1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191000" y="1524000"/>
            <a:ext cx="44958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K-map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Y = X2’</a:t>
            </a:r>
          </a:p>
          <a:p>
            <a:pPr eaLnBrk="1" hangingPunct="1"/>
            <a:r>
              <a:rPr lang="en-US" altLang="en-US" sz="2000" dirty="0" smtClean="0"/>
              <a:t>Because x1 and x0 both take different values in some boxes in the circle, while x2 is 0 in all such boxes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139009"/>
              </p:ext>
            </p:extLst>
          </p:nvPr>
        </p:nvGraphicFramePr>
        <p:xfrm>
          <a:off x="5029200" y="2819400"/>
          <a:ext cx="3124200" cy="731520"/>
        </p:xfrm>
        <a:graphic>
          <a:graphicData uri="http://schemas.openxmlformats.org/drawingml/2006/table">
            <a:tbl>
              <a:tblPr/>
              <a:tblGrid>
                <a:gridCol w="781050"/>
                <a:gridCol w="781050"/>
                <a:gridCol w="781050"/>
                <a:gridCol w="781050"/>
              </a:tblGrid>
              <a:tr h="3429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429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8693" name="TextBox 4"/>
          <p:cNvSpPr txBox="1">
            <a:spLocks noChangeArrowheads="1"/>
          </p:cNvSpPr>
          <p:nvPr/>
        </p:nvSpPr>
        <p:spPr bwMode="auto">
          <a:xfrm>
            <a:off x="5257801" y="2460625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00</a:t>
            </a:r>
          </a:p>
        </p:txBody>
      </p:sp>
      <p:sp>
        <p:nvSpPr>
          <p:cNvPr id="28694" name="TextBox 5"/>
          <p:cNvSpPr txBox="1">
            <a:spLocks noChangeArrowheads="1"/>
          </p:cNvSpPr>
          <p:nvPr/>
        </p:nvSpPr>
        <p:spPr bwMode="auto">
          <a:xfrm>
            <a:off x="5995490" y="24384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01</a:t>
            </a:r>
          </a:p>
        </p:txBody>
      </p:sp>
      <p:sp>
        <p:nvSpPr>
          <p:cNvPr id="28695" name="TextBox 6"/>
          <p:cNvSpPr txBox="1">
            <a:spLocks noChangeArrowheads="1"/>
          </p:cNvSpPr>
          <p:nvPr/>
        </p:nvSpPr>
        <p:spPr bwMode="auto">
          <a:xfrm>
            <a:off x="6751092" y="2438401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28696" name="TextBox 7"/>
          <p:cNvSpPr txBox="1">
            <a:spLocks noChangeArrowheads="1"/>
          </p:cNvSpPr>
          <p:nvPr/>
        </p:nvSpPr>
        <p:spPr bwMode="auto">
          <a:xfrm>
            <a:off x="7536905" y="2434001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10</a:t>
            </a:r>
          </a:p>
        </p:txBody>
      </p:sp>
      <p:sp>
        <p:nvSpPr>
          <p:cNvPr id="28697" name="TextBox 8"/>
          <p:cNvSpPr txBox="1">
            <a:spLocks noChangeArrowheads="1"/>
          </p:cNvSpPr>
          <p:nvPr/>
        </p:nvSpPr>
        <p:spPr bwMode="auto">
          <a:xfrm>
            <a:off x="4610100" y="28305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28698" name="TextBox 9"/>
          <p:cNvSpPr txBox="1">
            <a:spLocks noChangeArrowheads="1"/>
          </p:cNvSpPr>
          <p:nvPr/>
        </p:nvSpPr>
        <p:spPr bwMode="auto">
          <a:xfrm>
            <a:off x="4610100" y="31353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4572000" y="23622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00" name="TextBox 11"/>
          <p:cNvSpPr txBox="1">
            <a:spLocks noChangeArrowheads="1"/>
          </p:cNvSpPr>
          <p:nvPr/>
        </p:nvSpPr>
        <p:spPr bwMode="auto">
          <a:xfrm>
            <a:off x="4724400" y="2209800"/>
            <a:ext cx="61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x2x1</a:t>
            </a:r>
          </a:p>
        </p:txBody>
      </p:sp>
      <p:sp>
        <p:nvSpPr>
          <p:cNvPr id="28701" name="TextBox 12"/>
          <p:cNvSpPr txBox="1">
            <a:spLocks noChangeArrowheads="1"/>
          </p:cNvSpPr>
          <p:nvPr/>
        </p:nvSpPr>
        <p:spPr bwMode="auto">
          <a:xfrm>
            <a:off x="4419600" y="2438400"/>
            <a:ext cx="40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x0</a:t>
            </a:r>
          </a:p>
        </p:txBody>
      </p:sp>
      <p:sp>
        <p:nvSpPr>
          <p:cNvPr id="2" name="Oval 1"/>
          <p:cNvSpPr/>
          <p:nvPr/>
        </p:nvSpPr>
        <p:spPr>
          <a:xfrm>
            <a:off x="4800600" y="2667000"/>
            <a:ext cx="1554899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2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8334016"/>
              </p:ext>
            </p:extLst>
          </p:nvPr>
        </p:nvGraphicFramePr>
        <p:xfrm>
          <a:off x="476480" y="1676400"/>
          <a:ext cx="3429000" cy="3343275"/>
        </p:xfrm>
        <a:graphic>
          <a:graphicData uri="http://schemas.openxmlformats.org/drawingml/2006/table">
            <a:tbl>
              <a:tblPr/>
              <a:tblGrid>
                <a:gridCol w="857250"/>
                <a:gridCol w="857250"/>
                <a:gridCol w="857250"/>
                <a:gridCol w="85725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886200" y="2209800"/>
            <a:ext cx="121920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86200" y="2971800"/>
            <a:ext cx="2057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886200" y="3352800"/>
            <a:ext cx="2057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886200" y="2579688"/>
            <a:ext cx="1219200" cy="77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57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K-map for exercise 2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90486" y="1432327"/>
            <a:ext cx="43434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K-map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Y = X0</a:t>
            </a:r>
          </a:p>
          <a:p>
            <a:pPr eaLnBrk="1" hangingPunct="1"/>
            <a:r>
              <a:rPr lang="en-US" altLang="en-US" sz="2000" dirty="0"/>
              <a:t>Because </a:t>
            </a:r>
            <a:r>
              <a:rPr lang="en-US" altLang="en-US" sz="2000" dirty="0" smtClean="0"/>
              <a:t>x2 </a:t>
            </a:r>
            <a:r>
              <a:rPr lang="en-US" altLang="en-US" sz="2000" dirty="0"/>
              <a:t>and </a:t>
            </a:r>
            <a:r>
              <a:rPr lang="en-US" altLang="en-US" sz="2000" dirty="0" smtClean="0"/>
              <a:t>x1 </a:t>
            </a:r>
            <a:r>
              <a:rPr lang="en-US" altLang="en-US" sz="2000" dirty="0"/>
              <a:t>both take different values in some boxes in the </a:t>
            </a:r>
            <a:r>
              <a:rPr lang="en-US" altLang="en-US" sz="2000" dirty="0" smtClean="0"/>
              <a:t>circle, while x0 is 1 in all such boxes</a:t>
            </a:r>
            <a:endParaRPr lang="en-US" altLang="en-US" sz="2000" dirty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257404"/>
              </p:ext>
            </p:extLst>
          </p:nvPr>
        </p:nvGraphicFramePr>
        <p:xfrm>
          <a:off x="5410199" y="2590800"/>
          <a:ext cx="3124200" cy="742950"/>
        </p:xfrm>
        <a:graphic>
          <a:graphicData uri="http://schemas.openxmlformats.org/drawingml/2006/table">
            <a:tbl>
              <a:tblPr/>
              <a:tblGrid>
                <a:gridCol w="781050"/>
                <a:gridCol w="781050"/>
                <a:gridCol w="781050"/>
                <a:gridCol w="78105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9717" name="TextBox 4"/>
          <p:cNvSpPr txBox="1">
            <a:spLocks noChangeArrowheads="1"/>
          </p:cNvSpPr>
          <p:nvPr/>
        </p:nvSpPr>
        <p:spPr bwMode="auto">
          <a:xfrm>
            <a:off x="5583237" y="2220912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00</a:t>
            </a:r>
          </a:p>
        </p:txBody>
      </p:sp>
      <p:sp>
        <p:nvSpPr>
          <p:cNvPr id="29718" name="TextBox 5"/>
          <p:cNvSpPr txBox="1">
            <a:spLocks noChangeArrowheads="1"/>
          </p:cNvSpPr>
          <p:nvPr/>
        </p:nvSpPr>
        <p:spPr bwMode="auto">
          <a:xfrm>
            <a:off x="6439817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01</a:t>
            </a:r>
          </a:p>
        </p:txBody>
      </p:sp>
      <p:sp>
        <p:nvSpPr>
          <p:cNvPr id="29719" name="TextBox 6"/>
          <p:cNvSpPr txBox="1">
            <a:spLocks noChangeArrowheads="1"/>
          </p:cNvSpPr>
          <p:nvPr/>
        </p:nvSpPr>
        <p:spPr bwMode="auto">
          <a:xfrm>
            <a:off x="7151175" y="2209800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11</a:t>
            </a:r>
          </a:p>
        </p:txBody>
      </p:sp>
      <p:sp>
        <p:nvSpPr>
          <p:cNvPr id="29720" name="TextBox 7"/>
          <p:cNvSpPr txBox="1">
            <a:spLocks noChangeArrowheads="1"/>
          </p:cNvSpPr>
          <p:nvPr/>
        </p:nvSpPr>
        <p:spPr bwMode="auto">
          <a:xfrm>
            <a:off x="7913122" y="2195857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10</a:t>
            </a:r>
          </a:p>
        </p:txBody>
      </p:sp>
      <p:sp>
        <p:nvSpPr>
          <p:cNvPr id="29721" name="TextBox 8"/>
          <p:cNvSpPr txBox="1">
            <a:spLocks noChangeArrowheads="1"/>
          </p:cNvSpPr>
          <p:nvPr/>
        </p:nvSpPr>
        <p:spPr bwMode="auto">
          <a:xfrm>
            <a:off x="4991099" y="26019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29722" name="TextBox 9"/>
          <p:cNvSpPr txBox="1">
            <a:spLocks noChangeArrowheads="1"/>
          </p:cNvSpPr>
          <p:nvPr/>
        </p:nvSpPr>
        <p:spPr bwMode="auto">
          <a:xfrm>
            <a:off x="4991099" y="29067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4952999" y="21336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4" name="TextBox 11"/>
          <p:cNvSpPr txBox="1">
            <a:spLocks noChangeArrowheads="1"/>
          </p:cNvSpPr>
          <p:nvPr/>
        </p:nvSpPr>
        <p:spPr bwMode="auto">
          <a:xfrm>
            <a:off x="5105399" y="1981200"/>
            <a:ext cx="617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x2x1</a:t>
            </a:r>
          </a:p>
        </p:txBody>
      </p:sp>
      <p:sp>
        <p:nvSpPr>
          <p:cNvPr id="29725" name="TextBox 12"/>
          <p:cNvSpPr txBox="1">
            <a:spLocks noChangeArrowheads="1"/>
          </p:cNvSpPr>
          <p:nvPr/>
        </p:nvSpPr>
        <p:spPr bwMode="auto">
          <a:xfrm>
            <a:off x="4800599" y="2209800"/>
            <a:ext cx="40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x0</a:t>
            </a:r>
          </a:p>
        </p:txBody>
      </p:sp>
      <p:sp>
        <p:nvSpPr>
          <p:cNvPr id="3" name="Oval 2"/>
          <p:cNvSpPr/>
          <p:nvPr/>
        </p:nvSpPr>
        <p:spPr>
          <a:xfrm>
            <a:off x="5410198" y="2895600"/>
            <a:ext cx="3124201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432280"/>
              </p:ext>
            </p:extLst>
          </p:nvPr>
        </p:nvGraphicFramePr>
        <p:xfrm>
          <a:off x="476480" y="1676400"/>
          <a:ext cx="3429000" cy="3343275"/>
        </p:xfrm>
        <a:graphic>
          <a:graphicData uri="http://schemas.openxmlformats.org/drawingml/2006/table">
            <a:tbl>
              <a:tblPr/>
              <a:tblGrid>
                <a:gridCol w="857250"/>
                <a:gridCol w="857250"/>
                <a:gridCol w="857250"/>
                <a:gridCol w="85725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X0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886200" y="2601913"/>
            <a:ext cx="1697037" cy="5222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886200" y="3124200"/>
            <a:ext cx="243840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886200" y="3124200"/>
            <a:ext cx="4026922" cy="990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886200" y="3124200"/>
            <a:ext cx="3264975" cy="1676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639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Simplifying Digital Circuits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Reconsider the 1-bit full adder. The carry bit is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But we can implement the function with a much simpler circuit: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How to get there?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2209800"/>
            <a:ext cx="64103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810000"/>
            <a:ext cx="40957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581400"/>
            <a:ext cx="3108325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K-map for CO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K-map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CO = ab + ac + </a:t>
            </a:r>
            <a:r>
              <a:rPr lang="en-US" altLang="en-US" dirty="0" err="1" smtClean="0"/>
              <a:t>bc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Notice that the 111 box is covered 3 times!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590800"/>
          <a:ext cx="6096000" cy="74295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7669" name="TextBox 4"/>
          <p:cNvSpPr txBox="1">
            <a:spLocks noChangeArrowheads="1"/>
          </p:cNvSpPr>
          <p:nvPr/>
        </p:nvSpPr>
        <p:spPr bwMode="auto">
          <a:xfrm>
            <a:off x="2019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00</a:t>
            </a:r>
          </a:p>
        </p:txBody>
      </p:sp>
      <p:sp>
        <p:nvSpPr>
          <p:cNvPr id="27670" name="TextBox 5"/>
          <p:cNvSpPr txBox="1">
            <a:spLocks noChangeArrowheads="1"/>
          </p:cNvSpPr>
          <p:nvPr/>
        </p:nvSpPr>
        <p:spPr bwMode="auto">
          <a:xfrm>
            <a:off x="34671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01</a:t>
            </a:r>
          </a:p>
        </p:txBody>
      </p:sp>
      <p:sp>
        <p:nvSpPr>
          <p:cNvPr id="27671" name="TextBox 6"/>
          <p:cNvSpPr txBox="1">
            <a:spLocks noChangeArrowheads="1"/>
          </p:cNvSpPr>
          <p:nvPr/>
        </p:nvSpPr>
        <p:spPr bwMode="auto">
          <a:xfrm>
            <a:off x="5029200" y="22209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27672" name="TextBox 7"/>
          <p:cNvSpPr txBox="1">
            <a:spLocks noChangeArrowheads="1"/>
          </p:cNvSpPr>
          <p:nvPr/>
        </p:nvSpPr>
        <p:spPr bwMode="auto">
          <a:xfrm>
            <a:off x="6591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  <p:sp>
        <p:nvSpPr>
          <p:cNvPr id="27673" name="TextBox 8"/>
          <p:cNvSpPr txBox="1">
            <a:spLocks noChangeArrowheads="1"/>
          </p:cNvSpPr>
          <p:nvPr/>
        </p:nvSpPr>
        <p:spPr bwMode="auto">
          <a:xfrm>
            <a:off x="1028700" y="26019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27674" name="TextBox 9"/>
          <p:cNvSpPr txBox="1">
            <a:spLocks noChangeArrowheads="1"/>
          </p:cNvSpPr>
          <p:nvPr/>
        </p:nvSpPr>
        <p:spPr bwMode="auto">
          <a:xfrm>
            <a:off x="1028700" y="29067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990600" y="21336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76" name="TextBox 11"/>
          <p:cNvSpPr txBox="1">
            <a:spLocks noChangeArrowheads="1"/>
          </p:cNvSpPr>
          <p:nvPr/>
        </p:nvSpPr>
        <p:spPr bwMode="auto">
          <a:xfrm>
            <a:off x="1143000" y="1981200"/>
            <a:ext cx="417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ab</a:t>
            </a:r>
          </a:p>
        </p:txBody>
      </p:sp>
      <p:sp>
        <p:nvSpPr>
          <p:cNvPr id="27677" name="TextBox 12"/>
          <p:cNvSpPr txBox="1">
            <a:spLocks noChangeArrowheads="1"/>
          </p:cNvSpPr>
          <p:nvPr/>
        </p:nvSpPr>
        <p:spPr bwMode="auto">
          <a:xfrm>
            <a:off x="838200" y="2209800"/>
            <a:ext cx="282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4495800" y="2438400"/>
            <a:ext cx="304800" cy="1066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667000" y="2971800"/>
            <a:ext cx="2362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7200" y="2971800"/>
            <a:ext cx="2362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K-map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F=a’bc’+a’bc+a’b’c+ab’c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590800"/>
          <a:ext cx="6096000" cy="74295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5861" name="TextBox 4"/>
          <p:cNvSpPr txBox="1">
            <a:spLocks noChangeArrowheads="1"/>
          </p:cNvSpPr>
          <p:nvPr/>
        </p:nvSpPr>
        <p:spPr bwMode="auto">
          <a:xfrm>
            <a:off x="2019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00</a:t>
            </a:r>
          </a:p>
        </p:txBody>
      </p:sp>
      <p:sp>
        <p:nvSpPr>
          <p:cNvPr id="35862" name="TextBox 5"/>
          <p:cNvSpPr txBox="1">
            <a:spLocks noChangeArrowheads="1"/>
          </p:cNvSpPr>
          <p:nvPr/>
        </p:nvSpPr>
        <p:spPr bwMode="auto">
          <a:xfrm>
            <a:off x="34671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01</a:t>
            </a:r>
          </a:p>
        </p:txBody>
      </p:sp>
      <p:sp>
        <p:nvSpPr>
          <p:cNvPr id="35863" name="TextBox 6"/>
          <p:cNvSpPr txBox="1">
            <a:spLocks noChangeArrowheads="1"/>
          </p:cNvSpPr>
          <p:nvPr/>
        </p:nvSpPr>
        <p:spPr bwMode="auto">
          <a:xfrm>
            <a:off x="5029200" y="22209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35864" name="TextBox 7"/>
          <p:cNvSpPr txBox="1">
            <a:spLocks noChangeArrowheads="1"/>
          </p:cNvSpPr>
          <p:nvPr/>
        </p:nvSpPr>
        <p:spPr bwMode="auto">
          <a:xfrm>
            <a:off x="6591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  <p:sp>
        <p:nvSpPr>
          <p:cNvPr id="35865" name="TextBox 8"/>
          <p:cNvSpPr txBox="1">
            <a:spLocks noChangeArrowheads="1"/>
          </p:cNvSpPr>
          <p:nvPr/>
        </p:nvSpPr>
        <p:spPr bwMode="auto">
          <a:xfrm>
            <a:off x="1028700" y="26019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35866" name="TextBox 9"/>
          <p:cNvSpPr txBox="1">
            <a:spLocks noChangeArrowheads="1"/>
          </p:cNvSpPr>
          <p:nvPr/>
        </p:nvSpPr>
        <p:spPr bwMode="auto">
          <a:xfrm>
            <a:off x="1028700" y="29067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990600" y="21336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8" name="TextBox 11"/>
          <p:cNvSpPr txBox="1">
            <a:spLocks noChangeArrowheads="1"/>
          </p:cNvSpPr>
          <p:nvPr/>
        </p:nvSpPr>
        <p:spPr bwMode="auto">
          <a:xfrm>
            <a:off x="1143000" y="1981200"/>
            <a:ext cx="417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ab</a:t>
            </a:r>
          </a:p>
        </p:txBody>
      </p:sp>
      <p:sp>
        <p:nvSpPr>
          <p:cNvPr id="35869" name="TextBox 12"/>
          <p:cNvSpPr txBox="1">
            <a:spLocks noChangeArrowheads="1"/>
          </p:cNvSpPr>
          <p:nvPr/>
        </p:nvSpPr>
        <p:spPr bwMode="auto">
          <a:xfrm>
            <a:off x="838200" y="2209800"/>
            <a:ext cx="282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08349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K-map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F=a’</a:t>
            </a:r>
            <a:r>
              <a:rPr lang="en-US" altLang="en-US" dirty="0" err="1" smtClean="0"/>
              <a:t>bc</a:t>
            </a:r>
            <a:r>
              <a:rPr lang="en-US" altLang="en-US" dirty="0" smtClean="0"/>
              <a:t>’+</a:t>
            </a:r>
            <a:r>
              <a:rPr lang="en-US" altLang="en-US" dirty="0" err="1" smtClean="0"/>
              <a:t>a’bc+a’b’c+ab’c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F=</a:t>
            </a:r>
            <a:r>
              <a:rPr lang="en-US" altLang="en-US" dirty="0" err="1" smtClean="0"/>
              <a:t>a’b+b’c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Notice the wrap around! 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590800"/>
          <a:ext cx="6096000" cy="74295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6885" name="TextBox 4"/>
          <p:cNvSpPr txBox="1">
            <a:spLocks noChangeArrowheads="1"/>
          </p:cNvSpPr>
          <p:nvPr/>
        </p:nvSpPr>
        <p:spPr bwMode="auto">
          <a:xfrm>
            <a:off x="2019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00</a:t>
            </a:r>
          </a:p>
        </p:txBody>
      </p:sp>
      <p:sp>
        <p:nvSpPr>
          <p:cNvPr id="36886" name="TextBox 5"/>
          <p:cNvSpPr txBox="1">
            <a:spLocks noChangeArrowheads="1"/>
          </p:cNvSpPr>
          <p:nvPr/>
        </p:nvSpPr>
        <p:spPr bwMode="auto">
          <a:xfrm>
            <a:off x="34671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01</a:t>
            </a:r>
          </a:p>
        </p:txBody>
      </p:sp>
      <p:sp>
        <p:nvSpPr>
          <p:cNvPr id="36887" name="TextBox 6"/>
          <p:cNvSpPr txBox="1">
            <a:spLocks noChangeArrowheads="1"/>
          </p:cNvSpPr>
          <p:nvPr/>
        </p:nvSpPr>
        <p:spPr bwMode="auto">
          <a:xfrm>
            <a:off x="5029200" y="22209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36888" name="TextBox 7"/>
          <p:cNvSpPr txBox="1">
            <a:spLocks noChangeArrowheads="1"/>
          </p:cNvSpPr>
          <p:nvPr/>
        </p:nvSpPr>
        <p:spPr bwMode="auto">
          <a:xfrm>
            <a:off x="6591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  <p:sp>
        <p:nvSpPr>
          <p:cNvPr id="36889" name="TextBox 8"/>
          <p:cNvSpPr txBox="1">
            <a:spLocks noChangeArrowheads="1"/>
          </p:cNvSpPr>
          <p:nvPr/>
        </p:nvSpPr>
        <p:spPr bwMode="auto">
          <a:xfrm>
            <a:off x="1028700" y="26019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36890" name="TextBox 9"/>
          <p:cNvSpPr txBox="1">
            <a:spLocks noChangeArrowheads="1"/>
          </p:cNvSpPr>
          <p:nvPr/>
        </p:nvSpPr>
        <p:spPr bwMode="auto">
          <a:xfrm>
            <a:off x="1028700" y="29067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990600" y="21336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92" name="TextBox 11"/>
          <p:cNvSpPr txBox="1">
            <a:spLocks noChangeArrowheads="1"/>
          </p:cNvSpPr>
          <p:nvPr/>
        </p:nvSpPr>
        <p:spPr bwMode="auto">
          <a:xfrm>
            <a:off x="1143000" y="1981200"/>
            <a:ext cx="417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ab</a:t>
            </a:r>
          </a:p>
        </p:txBody>
      </p:sp>
      <p:sp>
        <p:nvSpPr>
          <p:cNvPr id="36893" name="TextBox 12"/>
          <p:cNvSpPr txBox="1">
            <a:spLocks noChangeArrowheads="1"/>
          </p:cNvSpPr>
          <p:nvPr/>
        </p:nvSpPr>
        <p:spPr bwMode="auto">
          <a:xfrm>
            <a:off x="838200" y="2209800"/>
            <a:ext cx="282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2971800" y="2438400"/>
            <a:ext cx="304800" cy="1066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688013" y="2974975"/>
            <a:ext cx="1176337" cy="425450"/>
          </a:xfrm>
          <a:custGeom>
            <a:avLst/>
            <a:gdLst>
              <a:gd name="connsiteX0" fmla="*/ 1150513 w 1176270"/>
              <a:gd name="connsiteY0" fmla="*/ 0 h 425003"/>
              <a:gd name="connsiteX1" fmla="*/ 4293 w 1176270"/>
              <a:gd name="connsiteY1" fmla="*/ 167425 h 425003"/>
              <a:gd name="connsiteX2" fmla="*/ 1124755 w 1176270"/>
              <a:gd name="connsiteY2" fmla="*/ 412124 h 425003"/>
              <a:gd name="connsiteX3" fmla="*/ 1124755 w 1176270"/>
              <a:gd name="connsiteY3" fmla="*/ 412124 h 425003"/>
              <a:gd name="connsiteX4" fmla="*/ 1137634 w 1176270"/>
              <a:gd name="connsiteY4" fmla="*/ 412124 h 425003"/>
              <a:gd name="connsiteX5" fmla="*/ 1176270 w 1176270"/>
              <a:gd name="connsiteY5" fmla="*/ 425003 h 42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270" h="425003">
                <a:moveTo>
                  <a:pt x="1150513" y="0"/>
                </a:moveTo>
                <a:cubicBezTo>
                  <a:pt x="579549" y="49369"/>
                  <a:pt x="8586" y="98738"/>
                  <a:pt x="4293" y="167425"/>
                </a:cubicBezTo>
                <a:cubicBezTo>
                  <a:pt x="0" y="236112"/>
                  <a:pt x="1124755" y="412124"/>
                  <a:pt x="1124755" y="412124"/>
                </a:cubicBezTo>
                <a:lnTo>
                  <a:pt x="1124755" y="412124"/>
                </a:lnTo>
                <a:cubicBezTo>
                  <a:pt x="1126901" y="412124"/>
                  <a:pt x="1129048" y="409978"/>
                  <a:pt x="1137634" y="412124"/>
                </a:cubicBezTo>
                <a:cubicBezTo>
                  <a:pt x="1146220" y="414270"/>
                  <a:pt x="1161245" y="419636"/>
                  <a:pt x="1176270" y="42500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1017588" y="2859088"/>
            <a:ext cx="1025525" cy="579437"/>
          </a:xfrm>
          <a:custGeom>
            <a:avLst/>
            <a:gdLst>
              <a:gd name="connsiteX0" fmla="*/ 0 w 1026017"/>
              <a:gd name="connsiteY0" fmla="*/ 0 h 579549"/>
              <a:gd name="connsiteX1" fmla="*/ 1017431 w 1026017"/>
              <a:gd name="connsiteY1" fmla="*/ 283335 h 579549"/>
              <a:gd name="connsiteX2" fmla="*/ 51515 w 1026017"/>
              <a:gd name="connsiteY2" fmla="*/ 579549 h 579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6017" h="579549">
                <a:moveTo>
                  <a:pt x="0" y="0"/>
                </a:moveTo>
                <a:cubicBezTo>
                  <a:pt x="504422" y="93372"/>
                  <a:pt x="1008845" y="186744"/>
                  <a:pt x="1017431" y="283335"/>
                </a:cubicBezTo>
                <a:cubicBezTo>
                  <a:pt x="1026017" y="379926"/>
                  <a:pt x="538766" y="479737"/>
                  <a:pt x="51515" y="57954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0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K-map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F=a’bc’+a’bc+abc’+abc+a’b’c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590800"/>
          <a:ext cx="6096000" cy="74295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7909" name="TextBox 4"/>
          <p:cNvSpPr txBox="1">
            <a:spLocks noChangeArrowheads="1"/>
          </p:cNvSpPr>
          <p:nvPr/>
        </p:nvSpPr>
        <p:spPr bwMode="auto">
          <a:xfrm>
            <a:off x="2019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00</a:t>
            </a:r>
          </a:p>
        </p:txBody>
      </p:sp>
      <p:sp>
        <p:nvSpPr>
          <p:cNvPr id="37910" name="TextBox 5"/>
          <p:cNvSpPr txBox="1">
            <a:spLocks noChangeArrowheads="1"/>
          </p:cNvSpPr>
          <p:nvPr/>
        </p:nvSpPr>
        <p:spPr bwMode="auto">
          <a:xfrm>
            <a:off x="34671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01</a:t>
            </a:r>
          </a:p>
        </p:txBody>
      </p:sp>
      <p:sp>
        <p:nvSpPr>
          <p:cNvPr id="37911" name="TextBox 6"/>
          <p:cNvSpPr txBox="1">
            <a:spLocks noChangeArrowheads="1"/>
          </p:cNvSpPr>
          <p:nvPr/>
        </p:nvSpPr>
        <p:spPr bwMode="auto">
          <a:xfrm>
            <a:off x="5029200" y="22209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37912" name="TextBox 7"/>
          <p:cNvSpPr txBox="1">
            <a:spLocks noChangeArrowheads="1"/>
          </p:cNvSpPr>
          <p:nvPr/>
        </p:nvSpPr>
        <p:spPr bwMode="auto">
          <a:xfrm>
            <a:off x="6591300" y="22098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  <p:sp>
        <p:nvSpPr>
          <p:cNvPr id="37913" name="TextBox 8"/>
          <p:cNvSpPr txBox="1">
            <a:spLocks noChangeArrowheads="1"/>
          </p:cNvSpPr>
          <p:nvPr/>
        </p:nvSpPr>
        <p:spPr bwMode="auto">
          <a:xfrm>
            <a:off x="1028700" y="26019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0</a:t>
            </a:r>
          </a:p>
        </p:txBody>
      </p:sp>
      <p:sp>
        <p:nvSpPr>
          <p:cNvPr id="37914" name="TextBox 9"/>
          <p:cNvSpPr txBox="1">
            <a:spLocks noChangeArrowheads="1"/>
          </p:cNvSpPr>
          <p:nvPr/>
        </p:nvSpPr>
        <p:spPr bwMode="auto">
          <a:xfrm>
            <a:off x="1028700" y="29067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990600" y="2133600"/>
            <a:ext cx="457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16" name="TextBox 11"/>
          <p:cNvSpPr txBox="1">
            <a:spLocks noChangeArrowheads="1"/>
          </p:cNvSpPr>
          <p:nvPr/>
        </p:nvSpPr>
        <p:spPr bwMode="auto">
          <a:xfrm>
            <a:off x="1143000" y="1981200"/>
            <a:ext cx="4175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ab</a:t>
            </a:r>
          </a:p>
        </p:txBody>
      </p:sp>
      <p:sp>
        <p:nvSpPr>
          <p:cNvPr id="37917" name="TextBox 12"/>
          <p:cNvSpPr txBox="1">
            <a:spLocks noChangeArrowheads="1"/>
          </p:cNvSpPr>
          <p:nvPr/>
        </p:nvSpPr>
        <p:spPr bwMode="auto">
          <a:xfrm>
            <a:off x="838200" y="2209800"/>
            <a:ext cx="282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51970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2383</TotalTime>
  <Words>853</Words>
  <Application>Microsoft Office PowerPoint</Application>
  <PresentationFormat>On-screen Show (4:3)</PresentationFormat>
  <Paragraphs>421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Office Theme</vt:lpstr>
      <vt:lpstr>The Karnaugh Map </vt:lpstr>
      <vt:lpstr>K-map rules</vt:lpstr>
      <vt:lpstr>K-map for exercise 1</vt:lpstr>
      <vt:lpstr>K-map for exercise 2</vt:lpstr>
      <vt:lpstr>Simplifying Digital Circuits</vt:lpstr>
      <vt:lpstr>K-map for CO</vt:lpstr>
      <vt:lpstr>K-map</vt:lpstr>
      <vt:lpstr>K-map</vt:lpstr>
      <vt:lpstr>K-map</vt:lpstr>
      <vt:lpstr>K-map</vt:lpstr>
      <vt:lpstr>K-map</vt:lpstr>
      <vt:lpstr>K-map</vt:lpstr>
      <vt:lpstr>Simplifying digital circuit</vt:lpstr>
      <vt:lpstr>Boolean Algebra Laws</vt:lpstr>
      <vt:lpstr>Boolean Algebra</vt:lpstr>
      <vt:lpstr>K-map</vt:lpstr>
      <vt:lpstr>Exercise – Design a selector?</vt:lpstr>
      <vt:lpstr>Selector</vt:lpstr>
      <vt:lpstr>Selector</vt:lpstr>
      <vt:lpstr>K-map</vt:lpstr>
      <vt:lpstr>K-map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zhenghao</dc:creator>
  <cp:lastModifiedBy>Zhenghao Zhang</cp:lastModifiedBy>
  <cp:revision>37</cp:revision>
  <dcterms:created xsi:type="dcterms:W3CDTF">2009-10-15T20:44:34Z</dcterms:created>
  <dcterms:modified xsi:type="dcterms:W3CDTF">2015-10-21T18:13:47Z</dcterms:modified>
</cp:coreProperties>
</file>