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6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EA98F3B-5AEC-4CDA-BB44-BC62EF102F15}" type="datetimeFigureOut">
              <a:rPr lang="en-US"/>
              <a:pPr>
                <a:defRPr/>
              </a:pPr>
              <a:t>10/12/2015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41C885C-1450-41B2-BD8B-10E368D196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273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1"/>
          <p:cNvSpPr>
            <a:spLocks noGrp="1" noChangeArrowheads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B1E6EA-C30F-4166-9866-6B79997EDA97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10/12/2015</a:t>
            </a:fld>
            <a:endParaRPr lang="en-US" smtClean="0"/>
          </a:p>
        </p:txBody>
      </p:sp>
      <p:sp>
        <p:nvSpPr>
          <p:cNvPr id="33795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 week08-5.ppt</a:t>
            </a:r>
          </a:p>
        </p:txBody>
      </p:sp>
      <p:sp>
        <p:nvSpPr>
          <p:cNvPr id="5124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0725B45-E4E7-421D-B815-7D59A1DD886C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51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87388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834891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634596A-4A82-4190-A89C-1FA14BFFF440}" type="slidenum">
              <a:rPr lang="en-US" altLang="en-US"/>
              <a:pPr>
                <a:spcBef>
                  <a:spcPct val="0"/>
                </a:spcBef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61464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F0C7E82-D8E3-4D80-92A8-3AE361A33ABB}" type="slidenum">
              <a:rPr lang="en-US" altLang="en-US"/>
              <a:pPr>
                <a:spcBef>
                  <a:spcPct val="0"/>
                </a:spcBef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53693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6253F0-0B76-4723-B985-133B08BAFE0E}" type="slidenum">
              <a:rPr lang="en-US" altLang="en-US"/>
              <a:pPr>
                <a:spcBef>
                  <a:spcPct val="0"/>
                </a:spcBef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12175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994B819-BCF3-42BD-8ADF-57A9D0CE7ACD}" type="slidenum">
              <a:rPr lang="en-US" altLang="en-US"/>
              <a:pPr>
                <a:spcBef>
                  <a:spcPct val="0"/>
                </a:spcBef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02665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FF76938-F6B0-4087-A4DD-04D0E0188A51}" type="slidenum">
              <a:rPr lang="en-US" altLang="en-US"/>
              <a:pPr>
                <a:spcBef>
                  <a:spcPct val="0"/>
                </a:spcBef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27692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C05EEF1-F6B5-45CD-8CAA-9C46A53AF51D}" type="slidenum">
              <a:rPr lang="en-US" altLang="en-US"/>
              <a:pPr>
                <a:spcBef>
                  <a:spcPct val="0"/>
                </a:spcBef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68855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46D9F80-93DD-426B-8351-FDB1983A0EA0}" type="slidenum">
              <a:rPr lang="en-US" altLang="en-US"/>
              <a:pPr>
                <a:spcBef>
                  <a:spcPct val="0"/>
                </a:spcBef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445093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A4CA01E-E5EC-4EC1-AC96-4A319FD175E8}" type="slidenum">
              <a:rPr lang="en-US" altLang="en-US"/>
              <a:pPr>
                <a:spcBef>
                  <a:spcPct val="0"/>
                </a:spcBef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61739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04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3DF6724-2663-40EA-B5BD-402DFD8BAD21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10/12/2015</a:t>
            </a:fld>
            <a:endParaRPr lang="en-US" smtClean="0"/>
          </a:p>
        </p:txBody>
      </p:sp>
      <p:sp>
        <p:nvSpPr>
          <p:cNvPr id="51205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 week09-1.ppt</a:t>
            </a:r>
          </a:p>
        </p:txBody>
      </p:sp>
      <p:sp>
        <p:nvSpPr>
          <p:cNvPr id="39942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4623B9B-B0C1-49D2-BF85-D4D09E6C8060}" type="slidenum">
              <a:rPr lang="en-US" altLang="en-US"/>
              <a:pPr>
                <a:spcBef>
                  <a:spcPct val="0"/>
                </a:spcBef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922506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2228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F361A0A-1B34-4247-918A-1AAB86F60CDB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10/12/2015</a:t>
            </a:fld>
            <a:endParaRPr lang="en-US" smtClean="0"/>
          </a:p>
        </p:txBody>
      </p:sp>
      <p:sp>
        <p:nvSpPr>
          <p:cNvPr id="52229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 week09-1.ppt</a:t>
            </a:r>
          </a:p>
        </p:txBody>
      </p:sp>
      <p:sp>
        <p:nvSpPr>
          <p:cNvPr id="41990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BAE411F-8AD7-4521-A57F-BCDBC821A2A4}" type="slidenum">
              <a:rPr lang="en-US" altLang="en-US"/>
              <a:pPr>
                <a:spcBef>
                  <a:spcPct val="0"/>
                </a:spcBef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8592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659E8F-E7B0-424C-A6AF-24BBBA6CB45B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10/12/2015</a:t>
            </a:fld>
            <a:endParaRPr lang="en-US" smtClean="0"/>
          </a:p>
        </p:txBody>
      </p:sp>
      <p:sp>
        <p:nvSpPr>
          <p:cNvPr id="34819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 week08-5.ppt</a:t>
            </a:r>
          </a:p>
        </p:txBody>
      </p:sp>
      <p:sp>
        <p:nvSpPr>
          <p:cNvPr id="7172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6EF9248-30B9-4449-B99F-DBDAF8FA3E74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717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87388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2887905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3252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11CCE0-C88B-4C34-9C33-080D169C6198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10/12/2015</a:t>
            </a:fld>
            <a:endParaRPr lang="en-US" smtClean="0"/>
          </a:p>
        </p:txBody>
      </p:sp>
      <p:sp>
        <p:nvSpPr>
          <p:cNvPr id="53253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 week09-1.ppt</a:t>
            </a:r>
          </a:p>
        </p:txBody>
      </p:sp>
      <p:sp>
        <p:nvSpPr>
          <p:cNvPr id="44038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5EEC615-B44B-4435-BF42-F9C3B4974ADD}" type="slidenum">
              <a:rPr lang="en-US" altLang="en-US"/>
              <a:pPr>
                <a:spcBef>
                  <a:spcPct val="0"/>
                </a:spcBef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91830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460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C495393-B616-4E83-A096-BECB433C4DFA}" type="slidenum">
              <a:rPr lang="en-US" altLang="en-US"/>
              <a:pPr>
                <a:spcBef>
                  <a:spcPct val="0"/>
                </a:spcBef>
              </a:pPr>
              <a:t>22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98342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5300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814C4A7-53A1-4840-9EB8-780568424D39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10/12/2015</a:t>
            </a:fld>
            <a:endParaRPr lang="en-US" smtClean="0"/>
          </a:p>
        </p:txBody>
      </p:sp>
      <p:sp>
        <p:nvSpPr>
          <p:cNvPr id="55301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 week08-5.ppt</a:t>
            </a:r>
          </a:p>
        </p:txBody>
      </p:sp>
      <p:sp>
        <p:nvSpPr>
          <p:cNvPr id="49158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FEAA00-6DB7-4225-8C87-400EDAC76884}" type="slidenum">
              <a:rPr lang="en-US" altLang="en-US"/>
              <a:pPr>
                <a:spcBef>
                  <a:spcPct val="0"/>
                </a:spcBef>
              </a:pPr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28157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39D2C79-42B2-4DC4-8B76-889F659B93F1}" type="slidenum">
              <a:rPr lang="en-US" altLang="en-US"/>
              <a:pPr>
                <a:spcBef>
                  <a:spcPct val="0"/>
                </a:spcBef>
              </a:pPr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059988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B8C82C-6D0C-4206-B8AD-1FDCAB1D4B16}" type="slidenum">
              <a:rPr lang="en-US" altLang="en-US"/>
              <a:pPr>
                <a:spcBef>
                  <a:spcPct val="0"/>
                </a:spcBef>
              </a:pPr>
              <a:t>26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375602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34A7347-2BD3-4CB3-B8A0-C31F77250CE2}" type="slidenum">
              <a:rPr lang="en-US" altLang="en-US"/>
              <a:pPr>
                <a:spcBef>
                  <a:spcPct val="0"/>
                </a:spcBef>
              </a:pPr>
              <a:t>27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397060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6628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B1B0AC-CC9F-4B14-BC7A-51CD58944A78}" type="datetime1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10/12/2015</a:t>
            </a:fld>
            <a:endParaRPr lang="en-US"/>
          </a:p>
        </p:txBody>
      </p:sp>
      <p:sp>
        <p:nvSpPr>
          <p:cNvPr id="26629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/>
              <a:t>CDA3100 week09-1.ppt</a:t>
            </a:r>
          </a:p>
        </p:txBody>
      </p:sp>
      <p:sp>
        <p:nvSpPr>
          <p:cNvPr id="58374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2AE979D-C6FC-49A3-80F2-5E5F1F78DF6C}" type="slidenum">
              <a:rPr lang="en-US" altLang="en-US"/>
              <a:pPr>
                <a:spcBef>
                  <a:spcPct val="0"/>
                </a:spcBef>
              </a:pPr>
              <a:t>29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795377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69F7CD6-C695-4D61-ACDC-586E03EFCE17}" type="slidenum">
              <a:rPr lang="en-US" altLang="en-US"/>
              <a:pPr>
                <a:spcBef>
                  <a:spcPct val="0"/>
                </a:spcBef>
              </a:pPr>
              <a:t>30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58593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9FBAEC1-BA67-4A35-8733-3859F3D8F8D4}" type="slidenum">
              <a:rPr lang="en-US" altLang="en-US"/>
              <a:pPr>
                <a:spcBef>
                  <a:spcPct val="0"/>
                </a:spcBef>
              </a:pPr>
              <a:t>31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9333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1"/>
          <p:cNvSpPr>
            <a:spLocks noGrp="1" noChangeArrowheads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BF2B3F-A3C4-48A1-9E0C-30E9C47FE091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10/12/2015</a:t>
            </a:fld>
            <a:endParaRPr lang="en-US" smtClean="0"/>
          </a:p>
        </p:txBody>
      </p:sp>
      <p:sp>
        <p:nvSpPr>
          <p:cNvPr id="35843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 week08-5.ppt</a:t>
            </a:r>
          </a:p>
        </p:txBody>
      </p:sp>
      <p:sp>
        <p:nvSpPr>
          <p:cNvPr id="9220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878F71C-BA66-4CEE-94DB-AB899125EE11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92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87388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40984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1"/>
          <p:cNvSpPr>
            <a:spLocks noGrp="1" noChangeArrowheads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80136C6-D973-4F2E-8255-55A11FC5C0BD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10/12/2015</a:t>
            </a:fld>
            <a:endParaRPr lang="en-US" smtClean="0"/>
          </a:p>
        </p:txBody>
      </p:sp>
      <p:sp>
        <p:nvSpPr>
          <p:cNvPr id="36867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 week08-5.ppt</a:t>
            </a:r>
          </a:p>
        </p:txBody>
      </p:sp>
      <p:sp>
        <p:nvSpPr>
          <p:cNvPr id="11268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C9B2EB8-1A4A-4C64-94EB-0F67BD13644E}" type="slidenum">
              <a:rPr lang="en-US" altLang="en-US"/>
              <a:pPr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112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87388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7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85625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1"/>
          <p:cNvSpPr>
            <a:spLocks noGrp="1" noChangeArrowheads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CB9DAB-9F4C-4469-B8E5-48E7905B399A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10/12/2015</a:t>
            </a:fld>
            <a:endParaRPr lang="en-US" smtClean="0"/>
          </a:p>
        </p:txBody>
      </p:sp>
      <p:sp>
        <p:nvSpPr>
          <p:cNvPr id="37891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 week08-5.ppt</a:t>
            </a:r>
          </a:p>
        </p:txBody>
      </p:sp>
      <p:sp>
        <p:nvSpPr>
          <p:cNvPr id="13316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4E817B5-97BA-4116-A8FE-99EC1D67F6CB}" type="slidenum">
              <a:rPr lang="en-US" altLang="en-US"/>
              <a:pPr>
                <a:spcBef>
                  <a:spcPct val="0"/>
                </a:spcBef>
              </a:pPr>
              <a:t>6</a:t>
            </a:fld>
            <a:endParaRPr lang="en-US" altLang="en-US"/>
          </a:p>
        </p:txBody>
      </p:sp>
      <p:sp>
        <p:nvSpPr>
          <p:cNvPr id="1331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87388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185114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1"/>
          <p:cNvSpPr>
            <a:spLocks noGrp="1" noChangeArrowheads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C2503A-F827-4D88-830A-256677BAA766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10/12/2015</a:t>
            </a:fld>
            <a:endParaRPr lang="en-US" smtClean="0"/>
          </a:p>
        </p:txBody>
      </p:sp>
      <p:sp>
        <p:nvSpPr>
          <p:cNvPr id="38915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 week08-5.ppt</a:t>
            </a:r>
          </a:p>
        </p:txBody>
      </p:sp>
      <p:sp>
        <p:nvSpPr>
          <p:cNvPr id="15364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BBD6F82-EB9D-4A6A-AE65-662776E71E5B}" type="slidenum">
              <a:rPr lang="en-US" altLang="en-US"/>
              <a:pPr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1536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1413" y="687388"/>
            <a:ext cx="4573587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321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717816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39940" name="Date Placeholder 3"/>
          <p:cNvSpPr>
            <a:spLocks noGrp="1"/>
          </p:cNvSpPr>
          <p:nvPr>
            <p:ph type="dt" sz="quarter" idx="1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02B5BE-7FF9-4C4B-9701-A541AC87F2E4}" type="datetime1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10/12/2015</a:t>
            </a:fld>
            <a:endParaRPr lang="en-US" smtClean="0"/>
          </a:p>
        </p:txBody>
      </p:sp>
      <p:sp>
        <p:nvSpPr>
          <p:cNvPr id="39941" name="Footer Placeholder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/>
              <a:t>CDA3100 week08-5.ppt</a:t>
            </a:r>
          </a:p>
        </p:txBody>
      </p:sp>
      <p:sp>
        <p:nvSpPr>
          <p:cNvPr id="17414" name="Slide Number Placeholder 5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69EC77C-ED08-473A-ADB8-BCBCEE6A39B0}" type="slidenum">
              <a:rPr lang="en-US" altLang="en-US"/>
              <a:pPr>
                <a:spcBef>
                  <a:spcPct val="0"/>
                </a:spcBef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77427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FBCD076-2701-4FFA-87F7-E012268489D2}" type="slidenum">
              <a:rPr lang="en-US" altLang="en-US"/>
              <a:pPr>
                <a:spcBef>
                  <a:spcPct val="0"/>
                </a:spcBef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737779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78CA085-8720-466D-90F7-C7F59E11969D}" type="slidenum">
              <a:rPr lang="en-US" altLang="en-US"/>
              <a:pPr>
                <a:spcBef>
                  <a:spcPct val="0"/>
                </a:spcBef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378242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A9B5F-6EAB-43F5-BD4F-E6E6BFE2E5E1}" type="datetimeFigureOut">
              <a:rPr lang="en-US"/>
              <a:pPr>
                <a:defRPr/>
              </a:pPr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E80D35-04C9-4471-BB03-3E886E9F8C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716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A6B0B1-344D-463F-874F-A0C278D3E14E}" type="datetimeFigureOut">
              <a:rPr lang="en-US"/>
              <a:pPr>
                <a:defRPr/>
              </a:pPr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FA483C-6868-4B0A-A91E-4D68846EE9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269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C1A14-8BA2-4D17-8CCA-CC8FD634AF75}" type="datetimeFigureOut">
              <a:rPr lang="en-US"/>
              <a:pPr>
                <a:defRPr/>
              </a:pPr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070EF-03C3-431B-9EEC-857C247D21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445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5DB5B-A043-4414-9B23-06B8F256F007}" type="datetimeFigureOut">
              <a:rPr lang="en-US"/>
              <a:pPr>
                <a:defRPr/>
              </a:pPr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BD67D-6FE6-4FEA-B51A-225A603F7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843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74EC9-3BF9-48F3-AF52-B1059CFA901A}" type="datetimeFigureOut">
              <a:rPr lang="en-US"/>
              <a:pPr>
                <a:defRPr/>
              </a:pPr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B824B-2C82-4BB9-8ED0-CF32232B23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8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9AFA6-91D3-4671-B461-8E16195FF240}" type="datetimeFigureOut">
              <a:rPr lang="en-US"/>
              <a:pPr>
                <a:defRPr/>
              </a:pPr>
              <a:t>10/12/2015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BD181-75FB-4E35-9808-189C3A7E0E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195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08DEC-D907-41DA-B55E-534990D984BD}" type="datetimeFigureOut">
              <a:rPr lang="en-US"/>
              <a:pPr>
                <a:defRPr/>
              </a:pPr>
              <a:t>10/12/2015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BDAC92-059B-4486-B20E-BE8BE63362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029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5A375-ADE9-4C2C-B811-5B8FB80049EA}" type="datetimeFigureOut">
              <a:rPr lang="en-US"/>
              <a:pPr>
                <a:defRPr/>
              </a:pPr>
              <a:t>10/12/2015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EF810-B6F6-461A-B945-2FF0782DE3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237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B69B4-B55D-42D1-9D04-D177DC7B5337}" type="datetimeFigureOut">
              <a:rPr lang="en-US"/>
              <a:pPr>
                <a:defRPr/>
              </a:pPr>
              <a:t>10/12/2015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A2C8C3-8DBB-485D-8BE4-6A4796A3B6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343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AFC15-A79B-45FA-B411-917C0A59E26D}" type="datetimeFigureOut">
              <a:rPr lang="en-US"/>
              <a:pPr>
                <a:defRPr/>
              </a:pPr>
              <a:t>10/12/2015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3AC312-CF18-4DF5-9E61-7CABD010F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867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82914D-E80F-4E4F-91C6-7607229B4693}" type="datetimeFigureOut">
              <a:rPr lang="en-US"/>
              <a:pPr>
                <a:defRPr/>
              </a:pPr>
              <a:t>10/12/2015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E3C44-F419-4B00-BDBA-3ABCF1F542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2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45BED7-BF33-44BF-A9B9-0E1DA84F1C1A}" type="datetimeFigureOut">
              <a:rPr lang="en-US"/>
              <a:pPr>
                <a:defRPr/>
              </a:pPr>
              <a:t>10/12/2015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DA6C569-78B0-4BC9-A7FF-8821EF5581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Digital Logic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Half-adder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to implement a half-adder with logic gates?</a:t>
            </a:r>
          </a:p>
          <a:p>
            <a:pPr eaLnBrk="1" hangingPunct="1"/>
            <a:r>
              <a:rPr lang="en-US" altLang="en-US" smtClean="0"/>
              <a:t>A half adder takes two inputs, a and b, and generates two outputs,  sum and carry. The inputs and outputs are all one-bit values. 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sp>
        <p:nvSpPr>
          <p:cNvPr id="4" name="Rectangle 3"/>
          <p:cNvSpPr/>
          <p:nvPr/>
        </p:nvSpPr>
        <p:spPr>
          <a:xfrm>
            <a:off x="3657600" y="4343400"/>
            <a:ext cx="14478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2971800" y="4648200"/>
            <a:ext cx="6858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2971800" y="5332413"/>
            <a:ext cx="6858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5105400" y="4646613"/>
            <a:ext cx="6858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5105400" y="5332413"/>
            <a:ext cx="6858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9" name="TextBox 9"/>
          <p:cNvSpPr txBox="1">
            <a:spLocks noChangeArrowheads="1"/>
          </p:cNvSpPr>
          <p:nvPr/>
        </p:nvSpPr>
        <p:spPr bwMode="auto">
          <a:xfrm>
            <a:off x="2590800" y="4495800"/>
            <a:ext cx="295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</a:t>
            </a:r>
          </a:p>
        </p:txBody>
      </p:sp>
      <p:sp>
        <p:nvSpPr>
          <p:cNvPr id="20490" name="TextBox 10"/>
          <p:cNvSpPr txBox="1">
            <a:spLocks noChangeArrowheads="1"/>
          </p:cNvSpPr>
          <p:nvPr/>
        </p:nvSpPr>
        <p:spPr bwMode="auto">
          <a:xfrm>
            <a:off x="2590800" y="5105400"/>
            <a:ext cx="3063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b</a:t>
            </a:r>
          </a:p>
        </p:txBody>
      </p:sp>
      <p:sp>
        <p:nvSpPr>
          <p:cNvPr id="20491" name="TextBox 11"/>
          <p:cNvSpPr txBox="1">
            <a:spLocks noChangeArrowheads="1"/>
          </p:cNvSpPr>
          <p:nvPr/>
        </p:nvSpPr>
        <p:spPr bwMode="auto">
          <a:xfrm>
            <a:off x="5943600" y="5105400"/>
            <a:ext cx="657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carry</a:t>
            </a:r>
          </a:p>
        </p:txBody>
      </p:sp>
      <p:sp>
        <p:nvSpPr>
          <p:cNvPr id="20492" name="TextBox 12"/>
          <p:cNvSpPr txBox="1">
            <a:spLocks noChangeArrowheads="1"/>
          </p:cNvSpPr>
          <p:nvPr/>
        </p:nvSpPr>
        <p:spPr bwMode="auto">
          <a:xfrm>
            <a:off x="5943600" y="4495800"/>
            <a:ext cx="581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Half-adder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First, how many possible combinations of inputs?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Half-adder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Four combinations. 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914400" y="3941763"/>
          <a:ext cx="6096000" cy="185112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37134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sum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carry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34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34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34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563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Half-adder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value of sum should be? Carry?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914400" y="2189163"/>
          <a:ext cx="6096000" cy="185112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37134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sum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carry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34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134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7134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6563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T="45704" marB="45704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Half-adder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336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Okay. We have two outputs. But let’s implement them one by one.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First, how to get sum? Hint: look at the truth table.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066800" y="4038600"/>
          <a:ext cx="4457700" cy="1828800"/>
        </p:xfrm>
        <a:graphic>
          <a:graphicData uri="http://schemas.openxmlformats.org/drawingml/2006/table">
            <a:tbl>
              <a:tblPr/>
              <a:tblGrid>
                <a:gridCol w="1485900"/>
                <a:gridCol w="1485900"/>
                <a:gridCol w="1485900"/>
              </a:tblGrid>
              <a:tr h="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Half-adder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</a:t>
            </a:r>
          </a:p>
          <a:p>
            <a:pPr eaLnBrk="1" hangingPunct="1"/>
            <a:endParaRPr lang="en-US" altLang="en-US" smtClean="0"/>
          </a:p>
          <a:p>
            <a:pPr eaLnBrk="1" hangingPunct="1"/>
            <a:endParaRPr lang="en-US" altLang="en-US" smtClean="0"/>
          </a:p>
        </p:txBody>
      </p:sp>
      <p:grpSp>
        <p:nvGrpSpPr>
          <p:cNvPr id="30724" name="Group 21"/>
          <p:cNvGrpSpPr>
            <a:grpSpLocks/>
          </p:cNvGrpSpPr>
          <p:nvPr/>
        </p:nvGrpSpPr>
        <p:grpSpPr bwMode="auto">
          <a:xfrm>
            <a:off x="3048000" y="2590800"/>
            <a:ext cx="1066800" cy="609600"/>
            <a:chOff x="1594" y="2854"/>
            <a:chExt cx="480" cy="384"/>
          </a:xfrm>
        </p:grpSpPr>
        <p:sp>
          <p:nvSpPr>
            <p:cNvPr id="30732" name="Line 22"/>
            <p:cNvSpPr>
              <a:spLocks noChangeShapeType="1"/>
            </p:cNvSpPr>
            <p:nvPr/>
          </p:nvSpPr>
          <p:spPr bwMode="auto">
            <a:xfrm>
              <a:off x="1594" y="323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33" name="Freeform 23"/>
            <p:cNvSpPr>
              <a:spLocks/>
            </p:cNvSpPr>
            <p:nvPr/>
          </p:nvSpPr>
          <p:spPr bwMode="auto">
            <a:xfrm>
              <a:off x="1738" y="3046"/>
              <a:ext cx="336" cy="192"/>
            </a:xfrm>
            <a:custGeom>
              <a:avLst/>
              <a:gdLst>
                <a:gd name="T0" fmla="*/ 0 w 288"/>
                <a:gd name="T1" fmla="*/ 192 h 192"/>
                <a:gd name="T2" fmla="*/ 4289 w 288"/>
                <a:gd name="T3" fmla="*/ 144 h 192"/>
                <a:gd name="T4" fmla="*/ 8548 w 288"/>
                <a:gd name="T5" fmla="*/ 0 h 192"/>
                <a:gd name="T6" fmla="*/ 0 60000 65536"/>
                <a:gd name="T7" fmla="*/ 0 60000 65536"/>
                <a:gd name="T8" fmla="*/ 0 60000 65536"/>
                <a:gd name="T9" fmla="*/ 0 w 288"/>
                <a:gd name="T10" fmla="*/ 0 h 192"/>
                <a:gd name="T11" fmla="*/ 288 w 288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92">
                  <a:moveTo>
                    <a:pt x="0" y="192"/>
                  </a:moveTo>
                  <a:cubicBezTo>
                    <a:pt x="48" y="184"/>
                    <a:pt x="96" y="176"/>
                    <a:pt x="144" y="144"/>
                  </a:cubicBezTo>
                  <a:cubicBezTo>
                    <a:pt x="192" y="112"/>
                    <a:pt x="240" y="56"/>
                    <a:pt x="288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34" name="Freeform 24"/>
            <p:cNvSpPr>
              <a:spLocks/>
            </p:cNvSpPr>
            <p:nvPr/>
          </p:nvSpPr>
          <p:spPr bwMode="auto">
            <a:xfrm flipV="1">
              <a:off x="1738" y="2854"/>
              <a:ext cx="336" cy="192"/>
            </a:xfrm>
            <a:custGeom>
              <a:avLst/>
              <a:gdLst>
                <a:gd name="T0" fmla="*/ 0 w 288"/>
                <a:gd name="T1" fmla="*/ 192 h 192"/>
                <a:gd name="T2" fmla="*/ 4289 w 288"/>
                <a:gd name="T3" fmla="*/ 144 h 192"/>
                <a:gd name="T4" fmla="*/ 8548 w 288"/>
                <a:gd name="T5" fmla="*/ 0 h 192"/>
                <a:gd name="T6" fmla="*/ 0 60000 65536"/>
                <a:gd name="T7" fmla="*/ 0 60000 65536"/>
                <a:gd name="T8" fmla="*/ 0 60000 65536"/>
                <a:gd name="T9" fmla="*/ 0 w 288"/>
                <a:gd name="T10" fmla="*/ 0 h 192"/>
                <a:gd name="T11" fmla="*/ 288 w 288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92">
                  <a:moveTo>
                    <a:pt x="0" y="192"/>
                  </a:moveTo>
                  <a:cubicBezTo>
                    <a:pt x="48" y="184"/>
                    <a:pt x="96" y="176"/>
                    <a:pt x="144" y="144"/>
                  </a:cubicBezTo>
                  <a:cubicBezTo>
                    <a:pt x="192" y="112"/>
                    <a:pt x="240" y="56"/>
                    <a:pt x="288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35" name="Line 25"/>
            <p:cNvSpPr>
              <a:spLocks noChangeShapeType="1"/>
            </p:cNvSpPr>
            <p:nvPr/>
          </p:nvSpPr>
          <p:spPr bwMode="auto">
            <a:xfrm>
              <a:off x="1594" y="285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0736" name="Freeform 26"/>
            <p:cNvSpPr>
              <a:spLocks/>
            </p:cNvSpPr>
            <p:nvPr/>
          </p:nvSpPr>
          <p:spPr bwMode="auto">
            <a:xfrm>
              <a:off x="1594" y="2854"/>
              <a:ext cx="96" cy="384"/>
            </a:xfrm>
            <a:custGeom>
              <a:avLst/>
              <a:gdLst>
                <a:gd name="T0" fmla="*/ 0 w 96"/>
                <a:gd name="T1" fmla="*/ 384 h 384"/>
                <a:gd name="T2" fmla="*/ 96 w 96"/>
                <a:gd name="T3" fmla="*/ 192 h 384"/>
                <a:gd name="T4" fmla="*/ 0 w 96"/>
                <a:gd name="T5" fmla="*/ 0 h 384"/>
                <a:gd name="T6" fmla="*/ 0 60000 65536"/>
                <a:gd name="T7" fmla="*/ 0 60000 65536"/>
                <a:gd name="T8" fmla="*/ 0 60000 65536"/>
                <a:gd name="T9" fmla="*/ 0 w 96"/>
                <a:gd name="T10" fmla="*/ 0 h 384"/>
                <a:gd name="T11" fmla="*/ 96 w 96"/>
                <a:gd name="T12" fmla="*/ 384 h 3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" h="384">
                  <a:moveTo>
                    <a:pt x="0" y="384"/>
                  </a:moveTo>
                  <a:cubicBezTo>
                    <a:pt x="48" y="320"/>
                    <a:pt x="96" y="256"/>
                    <a:pt x="96" y="192"/>
                  </a:cubicBezTo>
                  <a:cubicBezTo>
                    <a:pt x="96" y="128"/>
                    <a:pt x="48" y="64"/>
                    <a:pt x="0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0725" name="Freeform 27"/>
          <p:cNvSpPr>
            <a:spLocks/>
          </p:cNvSpPr>
          <p:nvPr/>
        </p:nvSpPr>
        <p:spPr bwMode="auto">
          <a:xfrm>
            <a:off x="2971800" y="2590800"/>
            <a:ext cx="228600" cy="609600"/>
          </a:xfrm>
          <a:custGeom>
            <a:avLst/>
            <a:gdLst>
              <a:gd name="T0" fmla="*/ 0 w 96"/>
              <a:gd name="T1" fmla="*/ 2147483646 h 384"/>
              <a:gd name="T2" fmla="*/ 2147483646 w 96"/>
              <a:gd name="T3" fmla="*/ 2147483646 h 384"/>
              <a:gd name="T4" fmla="*/ 0 w 96"/>
              <a:gd name="T5" fmla="*/ 0 h 384"/>
              <a:gd name="T6" fmla="*/ 0 60000 65536"/>
              <a:gd name="T7" fmla="*/ 0 60000 65536"/>
              <a:gd name="T8" fmla="*/ 0 60000 65536"/>
              <a:gd name="T9" fmla="*/ 0 w 96"/>
              <a:gd name="T10" fmla="*/ 0 h 384"/>
              <a:gd name="T11" fmla="*/ 96 w 96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" h="384">
                <a:moveTo>
                  <a:pt x="0" y="384"/>
                </a:moveTo>
                <a:cubicBezTo>
                  <a:pt x="48" y="320"/>
                  <a:pt x="96" y="256"/>
                  <a:pt x="96" y="192"/>
                </a:cubicBezTo>
                <a:cubicBezTo>
                  <a:pt x="96" y="128"/>
                  <a:pt x="48" y="64"/>
                  <a:pt x="0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2209800" y="2743200"/>
            <a:ext cx="914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209800" y="3048000"/>
            <a:ext cx="914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114800" y="2895600"/>
            <a:ext cx="914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729" name="TextBox 20"/>
          <p:cNvSpPr txBox="1">
            <a:spLocks noChangeArrowheads="1"/>
          </p:cNvSpPr>
          <p:nvPr/>
        </p:nvSpPr>
        <p:spPr bwMode="auto">
          <a:xfrm>
            <a:off x="1828800" y="2514600"/>
            <a:ext cx="295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</a:t>
            </a:r>
          </a:p>
        </p:txBody>
      </p:sp>
      <p:sp>
        <p:nvSpPr>
          <p:cNvPr id="30730" name="TextBox 21"/>
          <p:cNvSpPr txBox="1">
            <a:spLocks noChangeArrowheads="1"/>
          </p:cNvSpPr>
          <p:nvPr/>
        </p:nvSpPr>
        <p:spPr bwMode="auto">
          <a:xfrm>
            <a:off x="1828800" y="2830513"/>
            <a:ext cx="3063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b</a:t>
            </a:r>
          </a:p>
        </p:txBody>
      </p:sp>
      <p:sp>
        <p:nvSpPr>
          <p:cNvPr id="30731" name="TextBox 22"/>
          <p:cNvSpPr txBox="1">
            <a:spLocks noChangeArrowheads="1"/>
          </p:cNvSpPr>
          <p:nvPr/>
        </p:nvSpPr>
        <p:spPr bwMode="auto">
          <a:xfrm>
            <a:off x="5105400" y="2667000"/>
            <a:ext cx="581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How about carry?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The truth table is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71500" y="2895600"/>
          <a:ext cx="4457700" cy="1828800"/>
        </p:xfrm>
        <a:graphic>
          <a:graphicData uri="http://schemas.openxmlformats.org/drawingml/2006/table">
            <a:tbl>
              <a:tblPr/>
              <a:tblGrid>
                <a:gridCol w="1485900"/>
                <a:gridCol w="1485900"/>
                <a:gridCol w="1485900"/>
              </a:tblGrid>
              <a:tr h="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carry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0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8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Carry</a:t>
            </a:r>
          </a:p>
        </p:txBody>
      </p:sp>
      <p:sp>
        <p:nvSpPr>
          <p:cNvPr id="3481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762000"/>
          </a:xfrm>
        </p:spPr>
        <p:txBody>
          <a:bodyPr/>
          <a:lstStyle/>
          <a:p>
            <a:pPr eaLnBrk="1" hangingPunct="1"/>
            <a:r>
              <a:rPr lang="en-US" altLang="en-US" smtClean="0"/>
              <a:t>So, the circuit for carry is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209800" y="2743200"/>
            <a:ext cx="914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209800" y="3048000"/>
            <a:ext cx="914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114800" y="2895600"/>
            <a:ext cx="914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823" name="TextBox 14"/>
          <p:cNvSpPr txBox="1">
            <a:spLocks noChangeArrowheads="1"/>
          </p:cNvSpPr>
          <p:nvPr/>
        </p:nvSpPr>
        <p:spPr bwMode="auto">
          <a:xfrm>
            <a:off x="1828800" y="2514600"/>
            <a:ext cx="295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</a:t>
            </a:r>
          </a:p>
        </p:txBody>
      </p:sp>
      <p:sp>
        <p:nvSpPr>
          <p:cNvPr id="34824" name="TextBox 15"/>
          <p:cNvSpPr txBox="1">
            <a:spLocks noChangeArrowheads="1"/>
          </p:cNvSpPr>
          <p:nvPr/>
        </p:nvSpPr>
        <p:spPr bwMode="auto">
          <a:xfrm>
            <a:off x="1828800" y="2830513"/>
            <a:ext cx="3063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b</a:t>
            </a:r>
          </a:p>
        </p:txBody>
      </p:sp>
      <p:sp>
        <p:nvSpPr>
          <p:cNvPr id="34825" name="TextBox 16"/>
          <p:cNvSpPr txBox="1">
            <a:spLocks noChangeArrowheads="1"/>
          </p:cNvSpPr>
          <p:nvPr/>
        </p:nvSpPr>
        <p:spPr bwMode="auto">
          <a:xfrm>
            <a:off x="5105400" y="2667000"/>
            <a:ext cx="657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carry</a:t>
            </a:r>
          </a:p>
        </p:txBody>
      </p:sp>
      <p:sp>
        <p:nvSpPr>
          <p:cNvPr id="34826" name="AutoShape 15"/>
          <p:cNvSpPr>
            <a:spLocks noChangeArrowheads="1"/>
          </p:cNvSpPr>
          <p:nvPr/>
        </p:nvSpPr>
        <p:spPr bwMode="auto">
          <a:xfrm>
            <a:off x="3124200" y="2590800"/>
            <a:ext cx="990600" cy="685800"/>
          </a:xfrm>
          <a:prstGeom prst="flowChartDelay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2362200" y="2286000"/>
            <a:ext cx="2057400" cy="2209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686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Half-adder</a:t>
            </a:r>
          </a:p>
        </p:txBody>
      </p:sp>
      <p:sp>
        <p:nvSpPr>
          <p:cNvPr id="36868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mtClean="0"/>
              <a:t>Put them together, we get</a:t>
            </a:r>
          </a:p>
        </p:txBody>
      </p:sp>
      <p:grpSp>
        <p:nvGrpSpPr>
          <p:cNvPr id="36869" name="Group 21"/>
          <p:cNvGrpSpPr>
            <a:grpSpLocks/>
          </p:cNvGrpSpPr>
          <p:nvPr/>
        </p:nvGrpSpPr>
        <p:grpSpPr bwMode="auto">
          <a:xfrm>
            <a:off x="3048000" y="2590800"/>
            <a:ext cx="1066800" cy="609600"/>
            <a:chOff x="1594" y="2854"/>
            <a:chExt cx="480" cy="384"/>
          </a:xfrm>
        </p:grpSpPr>
        <p:sp>
          <p:nvSpPr>
            <p:cNvPr id="36884" name="Line 22"/>
            <p:cNvSpPr>
              <a:spLocks noChangeShapeType="1"/>
            </p:cNvSpPr>
            <p:nvPr/>
          </p:nvSpPr>
          <p:spPr bwMode="auto">
            <a:xfrm>
              <a:off x="1594" y="323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885" name="Freeform 23"/>
            <p:cNvSpPr>
              <a:spLocks/>
            </p:cNvSpPr>
            <p:nvPr/>
          </p:nvSpPr>
          <p:spPr bwMode="auto">
            <a:xfrm>
              <a:off x="1738" y="3046"/>
              <a:ext cx="336" cy="192"/>
            </a:xfrm>
            <a:custGeom>
              <a:avLst/>
              <a:gdLst>
                <a:gd name="T0" fmla="*/ 0 w 288"/>
                <a:gd name="T1" fmla="*/ 192 h 192"/>
                <a:gd name="T2" fmla="*/ 4289 w 288"/>
                <a:gd name="T3" fmla="*/ 144 h 192"/>
                <a:gd name="T4" fmla="*/ 8548 w 288"/>
                <a:gd name="T5" fmla="*/ 0 h 192"/>
                <a:gd name="T6" fmla="*/ 0 60000 65536"/>
                <a:gd name="T7" fmla="*/ 0 60000 65536"/>
                <a:gd name="T8" fmla="*/ 0 60000 65536"/>
                <a:gd name="T9" fmla="*/ 0 w 288"/>
                <a:gd name="T10" fmla="*/ 0 h 192"/>
                <a:gd name="T11" fmla="*/ 288 w 288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92">
                  <a:moveTo>
                    <a:pt x="0" y="192"/>
                  </a:moveTo>
                  <a:cubicBezTo>
                    <a:pt x="48" y="184"/>
                    <a:pt x="96" y="176"/>
                    <a:pt x="144" y="144"/>
                  </a:cubicBezTo>
                  <a:cubicBezTo>
                    <a:pt x="192" y="112"/>
                    <a:pt x="240" y="56"/>
                    <a:pt x="288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886" name="Freeform 24"/>
            <p:cNvSpPr>
              <a:spLocks/>
            </p:cNvSpPr>
            <p:nvPr/>
          </p:nvSpPr>
          <p:spPr bwMode="auto">
            <a:xfrm flipV="1">
              <a:off x="1738" y="2854"/>
              <a:ext cx="336" cy="192"/>
            </a:xfrm>
            <a:custGeom>
              <a:avLst/>
              <a:gdLst>
                <a:gd name="T0" fmla="*/ 0 w 288"/>
                <a:gd name="T1" fmla="*/ 192 h 192"/>
                <a:gd name="T2" fmla="*/ 4289 w 288"/>
                <a:gd name="T3" fmla="*/ 144 h 192"/>
                <a:gd name="T4" fmla="*/ 8548 w 288"/>
                <a:gd name="T5" fmla="*/ 0 h 192"/>
                <a:gd name="T6" fmla="*/ 0 60000 65536"/>
                <a:gd name="T7" fmla="*/ 0 60000 65536"/>
                <a:gd name="T8" fmla="*/ 0 60000 65536"/>
                <a:gd name="T9" fmla="*/ 0 w 288"/>
                <a:gd name="T10" fmla="*/ 0 h 192"/>
                <a:gd name="T11" fmla="*/ 288 w 288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92">
                  <a:moveTo>
                    <a:pt x="0" y="192"/>
                  </a:moveTo>
                  <a:cubicBezTo>
                    <a:pt x="48" y="184"/>
                    <a:pt x="96" y="176"/>
                    <a:pt x="144" y="144"/>
                  </a:cubicBezTo>
                  <a:cubicBezTo>
                    <a:pt x="192" y="112"/>
                    <a:pt x="240" y="56"/>
                    <a:pt x="288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887" name="Line 25"/>
            <p:cNvSpPr>
              <a:spLocks noChangeShapeType="1"/>
            </p:cNvSpPr>
            <p:nvPr/>
          </p:nvSpPr>
          <p:spPr bwMode="auto">
            <a:xfrm>
              <a:off x="1594" y="285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36888" name="Freeform 26"/>
            <p:cNvSpPr>
              <a:spLocks/>
            </p:cNvSpPr>
            <p:nvPr/>
          </p:nvSpPr>
          <p:spPr bwMode="auto">
            <a:xfrm>
              <a:off x="1594" y="2854"/>
              <a:ext cx="96" cy="384"/>
            </a:xfrm>
            <a:custGeom>
              <a:avLst/>
              <a:gdLst>
                <a:gd name="T0" fmla="*/ 0 w 96"/>
                <a:gd name="T1" fmla="*/ 384 h 384"/>
                <a:gd name="T2" fmla="*/ 96 w 96"/>
                <a:gd name="T3" fmla="*/ 192 h 384"/>
                <a:gd name="T4" fmla="*/ 0 w 96"/>
                <a:gd name="T5" fmla="*/ 0 h 384"/>
                <a:gd name="T6" fmla="*/ 0 60000 65536"/>
                <a:gd name="T7" fmla="*/ 0 60000 65536"/>
                <a:gd name="T8" fmla="*/ 0 60000 65536"/>
                <a:gd name="T9" fmla="*/ 0 w 96"/>
                <a:gd name="T10" fmla="*/ 0 h 384"/>
                <a:gd name="T11" fmla="*/ 96 w 96"/>
                <a:gd name="T12" fmla="*/ 384 h 3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" h="384">
                  <a:moveTo>
                    <a:pt x="0" y="384"/>
                  </a:moveTo>
                  <a:cubicBezTo>
                    <a:pt x="48" y="320"/>
                    <a:pt x="96" y="256"/>
                    <a:pt x="96" y="192"/>
                  </a:cubicBezTo>
                  <a:cubicBezTo>
                    <a:pt x="96" y="128"/>
                    <a:pt x="48" y="64"/>
                    <a:pt x="0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36870" name="Freeform 27"/>
          <p:cNvSpPr>
            <a:spLocks/>
          </p:cNvSpPr>
          <p:nvPr/>
        </p:nvSpPr>
        <p:spPr bwMode="auto">
          <a:xfrm>
            <a:off x="2971800" y="2590800"/>
            <a:ext cx="228600" cy="609600"/>
          </a:xfrm>
          <a:custGeom>
            <a:avLst/>
            <a:gdLst>
              <a:gd name="T0" fmla="*/ 0 w 96"/>
              <a:gd name="T1" fmla="*/ 2147483646 h 384"/>
              <a:gd name="T2" fmla="*/ 2147483646 w 96"/>
              <a:gd name="T3" fmla="*/ 2147483646 h 384"/>
              <a:gd name="T4" fmla="*/ 0 w 96"/>
              <a:gd name="T5" fmla="*/ 0 h 384"/>
              <a:gd name="T6" fmla="*/ 0 60000 65536"/>
              <a:gd name="T7" fmla="*/ 0 60000 65536"/>
              <a:gd name="T8" fmla="*/ 0 60000 65536"/>
              <a:gd name="T9" fmla="*/ 0 w 96"/>
              <a:gd name="T10" fmla="*/ 0 h 384"/>
              <a:gd name="T11" fmla="*/ 96 w 96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" h="384">
                <a:moveTo>
                  <a:pt x="0" y="384"/>
                </a:moveTo>
                <a:cubicBezTo>
                  <a:pt x="48" y="320"/>
                  <a:pt x="96" y="256"/>
                  <a:pt x="96" y="192"/>
                </a:cubicBezTo>
                <a:cubicBezTo>
                  <a:pt x="96" y="128"/>
                  <a:pt x="48" y="64"/>
                  <a:pt x="0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2209800" y="2743200"/>
            <a:ext cx="914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2209800" y="3048000"/>
            <a:ext cx="914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114800" y="2895600"/>
            <a:ext cx="914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874" name="TextBox 13"/>
          <p:cNvSpPr txBox="1">
            <a:spLocks noChangeArrowheads="1"/>
          </p:cNvSpPr>
          <p:nvPr/>
        </p:nvSpPr>
        <p:spPr bwMode="auto">
          <a:xfrm>
            <a:off x="1828800" y="2514600"/>
            <a:ext cx="2952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</a:t>
            </a:r>
          </a:p>
        </p:txBody>
      </p:sp>
      <p:sp>
        <p:nvSpPr>
          <p:cNvPr id="36875" name="TextBox 14"/>
          <p:cNvSpPr txBox="1">
            <a:spLocks noChangeArrowheads="1"/>
          </p:cNvSpPr>
          <p:nvPr/>
        </p:nvSpPr>
        <p:spPr bwMode="auto">
          <a:xfrm>
            <a:off x="1828800" y="2830513"/>
            <a:ext cx="30638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b</a:t>
            </a:r>
          </a:p>
        </p:txBody>
      </p:sp>
      <p:sp>
        <p:nvSpPr>
          <p:cNvPr id="36876" name="TextBox 15"/>
          <p:cNvSpPr txBox="1">
            <a:spLocks noChangeArrowheads="1"/>
          </p:cNvSpPr>
          <p:nvPr/>
        </p:nvSpPr>
        <p:spPr bwMode="auto">
          <a:xfrm>
            <a:off x="5105400" y="2667000"/>
            <a:ext cx="5810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sum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143375" y="3733800"/>
            <a:ext cx="9144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878" name="TextBox 17"/>
          <p:cNvSpPr txBox="1">
            <a:spLocks noChangeArrowheads="1"/>
          </p:cNvSpPr>
          <p:nvPr/>
        </p:nvSpPr>
        <p:spPr bwMode="auto">
          <a:xfrm>
            <a:off x="5133975" y="3505200"/>
            <a:ext cx="6572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carry</a:t>
            </a:r>
          </a:p>
        </p:txBody>
      </p:sp>
      <p:sp>
        <p:nvSpPr>
          <p:cNvPr id="36879" name="AutoShape 15"/>
          <p:cNvSpPr>
            <a:spLocks noChangeArrowheads="1"/>
          </p:cNvSpPr>
          <p:nvPr/>
        </p:nvSpPr>
        <p:spPr bwMode="auto">
          <a:xfrm>
            <a:off x="3152775" y="3429000"/>
            <a:ext cx="990600" cy="685800"/>
          </a:xfrm>
          <a:prstGeom prst="flowChartDelay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cxnSp>
        <p:nvCxnSpPr>
          <p:cNvPr id="26" name="Straight Connector 25"/>
          <p:cNvCxnSpPr/>
          <p:nvPr/>
        </p:nvCxnSpPr>
        <p:spPr>
          <a:xfrm rot="5400000">
            <a:off x="2324101" y="3162300"/>
            <a:ext cx="838200" cy="31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2743200" y="3581400"/>
            <a:ext cx="3810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rot="5400000">
            <a:off x="2171701" y="3467100"/>
            <a:ext cx="838200" cy="31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2590800" y="3886200"/>
            <a:ext cx="609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63EDA07-1DED-48C8-8C72-CFBF9D208B16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1-Bit Adder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3238" y="1217613"/>
            <a:ext cx="8001000" cy="47244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1-bit full adder</a:t>
            </a:r>
          </a:p>
          <a:p>
            <a:pPr lvl="1" eaLnBrk="1" hangingPunct="1"/>
            <a:r>
              <a:rPr lang="en-US" altLang="en-US" sz="2400" smtClean="0"/>
              <a:t>Also called a (3, 2) adder</a:t>
            </a:r>
          </a:p>
        </p:txBody>
      </p:sp>
      <p:pic>
        <p:nvPicPr>
          <p:cNvPr id="3891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4163" y="2667000"/>
            <a:ext cx="3665537" cy="345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A268738-A9DB-4161-A386-0F5047BCAB57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Abstractions in CS (gates)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Basic Gate: Inverter</a:t>
            </a:r>
          </a:p>
        </p:txBody>
      </p:sp>
      <p:sp>
        <p:nvSpPr>
          <p:cNvPr id="4101" name="Line 4"/>
          <p:cNvSpPr>
            <a:spLocks noChangeShapeType="1"/>
          </p:cNvSpPr>
          <p:nvPr/>
        </p:nvSpPr>
        <p:spPr bwMode="auto">
          <a:xfrm>
            <a:off x="2209800" y="2971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2" name="Line 5"/>
          <p:cNvSpPr>
            <a:spLocks noChangeShapeType="1"/>
          </p:cNvSpPr>
          <p:nvPr/>
        </p:nvSpPr>
        <p:spPr bwMode="auto">
          <a:xfrm>
            <a:off x="2590800" y="2971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3" name="Line 6"/>
          <p:cNvSpPr>
            <a:spLocks noChangeShapeType="1"/>
          </p:cNvSpPr>
          <p:nvPr/>
        </p:nvSpPr>
        <p:spPr bwMode="auto">
          <a:xfrm>
            <a:off x="1828800" y="29718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4" name="Line 7"/>
          <p:cNvSpPr>
            <a:spLocks noChangeShapeType="1"/>
          </p:cNvSpPr>
          <p:nvPr/>
        </p:nvSpPr>
        <p:spPr bwMode="auto">
          <a:xfrm>
            <a:off x="1828800" y="32004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4105" name="Text Box 8"/>
          <p:cNvSpPr txBox="1">
            <a:spLocks noChangeArrowheads="1"/>
          </p:cNvSpPr>
          <p:nvPr/>
        </p:nvSpPr>
        <p:spPr bwMode="auto">
          <a:xfrm>
            <a:off x="1828800" y="28194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I</a:t>
            </a:r>
          </a:p>
        </p:txBody>
      </p:sp>
      <p:sp>
        <p:nvSpPr>
          <p:cNvPr id="4106" name="Text Box 9"/>
          <p:cNvSpPr txBox="1">
            <a:spLocks noChangeArrowheads="1"/>
          </p:cNvSpPr>
          <p:nvPr/>
        </p:nvSpPr>
        <p:spPr bwMode="auto">
          <a:xfrm>
            <a:off x="2209800" y="28194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O</a:t>
            </a:r>
          </a:p>
        </p:txBody>
      </p:sp>
      <p:sp>
        <p:nvSpPr>
          <p:cNvPr id="4107" name="Text Box 10"/>
          <p:cNvSpPr txBox="1">
            <a:spLocks noChangeArrowheads="1"/>
          </p:cNvSpPr>
          <p:nvPr/>
        </p:nvSpPr>
        <p:spPr bwMode="auto">
          <a:xfrm>
            <a:off x="1828800" y="3200400"/>
            <a:ext cx="3365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sp>
        <p:nvSpPr>
          <p:cNvPr id="4108" name="Text Box 11"/>
          <p:cNvSpPr txBox="1">
            <a:spLocks noChangeArrowheads="1"/>
          </p:cNvSpPr>
          <p:nvPr/>
        </p:nvSpPr>
        <p:spPr bwMode="auto">
          <a:xfrm>
            <a:off x="2209800" y="3200400"/>
            <a:ext cx="3365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733800" y="2557463"/>
            <a:ext cx="3697288" cy="1066800"/>
            <a:chOff x="2352" y="1611"/>
            <a:chExt cx="2329" cy="672"/>
          </a:xfrm>
        </p:grpSpPr>
        <p:sp>
          <p:nvSpPr>
            <p:cNvPr id="4135" name="Oval 13"/>
            <p:cNvSpPr>
              <a:spLocks noChangeArrowheads="1"/>
            </p:cNvSpPr>
            <p:nvPr/>
          </p:nvSpPr>
          <p:spPr bwMode="auto">
            <a:xfrm>
              <a:off x="3754" y="1894"/>
              <a:ext cx="96" cy="9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 b="1"/>
            </a:p>
          </p:txBody>
        </p:sp>
        <p:sp>
          <p:nvSpPr>
            <p:cNvPr id="4136" name="Line 14"/>
            <p:cNvSpPr>
              <a:spLocks noChangeShapeType="1"/>
            </p:cNvSpPr>
            <p:nvPr/>
          </p:nvSpPr>
          <p:spPr bwMode="auto">
            <a:xfrm>
              <a:off x="2592" y="1944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37" name="Line 15"/>
            <p:cNvSpPr>
              <a:spLocks noChangeShapeType="1"/>
            </p:cNvSpPr>
            <p:nvPr/>
          </p:nvSpPr>
          <p:spPr bwMode="auto">
            <a:xfrm>
              <a:off x="3850" y="1942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4138" name="Text Box 16"/>
            <p:cNvSpPr txBox="1">
              <a:spLocks noChangeArrowheads="1"/>
            </p:cNvSpPr>
            <p:nvPr/>
          </p:nvSpPr>
          <p:spPr bwMode="auto">
            <a:xfrm>
              <a:off x="2352" y="1776"/>
              <a:ext cx="19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I</a:t>
              </a:r>
            </a:p>
          </p:txBody>
        </p:sp>
        <p:sp>
          <p:nvSpPr>
            <p:cNvPr id="4139" name="Text Box 17"/>
            <p:cNvSpPr txBox="1">
              <a:spLocks noChangeArrowheads="1"/>
            </p:cNvSpPr>
            <p:nvPr/>
          </p:nvSpPr>
          <p:spPr bwMode="auto">
            <a:xfrm>
              <a:off x="4416" y="1776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O</a:t>
              </a:r>
            </a:p>
          </p:txBody>
        </p:sp>
        <p:sp>
          <p:nvSpPr>
            <p:cNvPr id="4140" name="AutoShape 18"/>
            <p:cNvSpPr>
              <a:spLocks noChangeArrowheads="1"/>
            </p:cNvSpPr>
            <p:nvPr/>
          </p:nvSpPr>
          <p:spPr bwMode="auto">
            <a:xfrm rot="5400000">
              <a:off x="3099" y="1635"/>
              <a:ext cx="672" cy="624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581400" y="3886200"/>
            <a:ext cx="2895600" cy="1295400"/>
            <a:chOff x="2256" y="2448"/>
            <a:chExt cx="1824" cy="816"/>
          </a:xfrm>
        </p:grpSpPr>
        <p:sp>
          <p:nvSpPr>
            <p:cNvPr id="4129" name="Rectangle 20"/>
            <p:cNvSpPr>
              <a:spLocks noChangeArrowheads="1"/>
            </p:cNvSpPr>
            <p:nvPr/>
          </p:nvSpPr>
          <p:spPr bwMode="auto">
            <a:xfrm>
              <a:off x="2256" y="2448"/>
              <a:ext cx="1824" cy="8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 b="1"/>
            </a:p>
          </p:txBody>
        </p:sp>
        <p:pic>
          <p:nvPicPr>
            <p:cNvPr id="4130" name="Picture 21" descr="trans_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28" t="23645" r="7425" b="19606"/>
            <a:stretch>
              <a:fillRect/>
            </a:stretch>
          </p:blipFill>
          <p:spPr bwMode="auto">
            <a:xfrm>
              <a:off x="2448" y="2640"/>
              <a:ext cx="912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131" name="Text Box 22"/>
            <p:cNvSpPr txBox="1">
              <a:spLocks noChangeArrowheads="1"/>
            </p:cNvSpPr>
            <p:nvPr/>
          </p:nvSpPr>
          <p:spPr bwMode="auto">
            <a:xfrm>
              <a:off x="2256" y="2448"/>
              <a:ext cx="4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GND</a:t>
              </a:r>
            </a:p>
          </p:txBody>
        </p:sp>
        <p:sp>
          <p:nvSpPr>
            <p:cNvPr id="4132" name="Text Box 23"/>
            <p:cNvSpPr txBox="1">
              <a:spLocks noChangeArrowheads="1"/>
            </p:cNvSpPr>
            <p:nvPr/>
          </p:nvSpPr>
          <p:spPr bwMode="auto">
            <a:xfrm>
              <a:off x="2832" y="2448"/>
              <a:ext cx="178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I</a:t>
              </a:r>
            </a:p>
          </p:txBody>
        </p:sp>
        <p:sp>
          <p:nvSpPr>
            <p:cNvPr id="4133" name="Text Box 24"/>
            <p:cNvSpPr txBox="1">
              <a:spLocks noChangeArrowheads="1"/>
            </p:cNvSpPr>
            <p:nvPr/>
          </p:nvSpPr>
          <p:spPr bwMode="auto">
            <a:xfrm>
              <a:off x="3792" y="2496"/>
              <a:ext cx="240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O</a:t>
              </a:r>
            </a:p>
          </p:txBody>
        </p:sp>
        <p:sp>
          <p:nvSpPr>
            <p:cNvPr id="4134" name="Line 25"/>
            <p:cNvSpPr>
              <a:spLocks noChangeShapeType="1"/>
            </p:cNvSpPr>
            <p:nvPr/>
          </p:nvSpPr>
          <p:spPr bwMode="auto">
            <a:xfrm>
              <a:off x="3360" y="2640"/>
              <a:ext cx="453" cy="0"/>
            </a:xfrm>
            <a:prstGeom prst="line">
              <a:avLst/>
            </a:prstGeom>
            <a:noFill/>
            <a:ln w="28575">
              <a:solidFill>
                <a:srgbClr val="FF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4" name="Group 26"/>
          <p:cNvGrpSpPr>
            <a:grpSpLocks/>
          </p:cNvGrpSpPr>
          <p:nvPr/>
        </p:nvGrpSpPr>
        <p:grpSpPr bwMode="auto">
          <a:xfrm>
            <a:off x="5562600" y="4191000"/>
            <a:ext cx="552450" cy="1028700"/>
            <a:chOff x="3504" y="2640"/>
            <a:chExt cx="348" cy="648"/>
          </a:xfrm>
        </p:grpSpPr>
        <p:sp>
          <p:nvSpPr>
            <p:cNvPr id="4127" name="Text Box 27"/>
            <p:cNvSpPr txBox="1">
              <a:spLocks noChangeArrowheads="1"/>
            </p:cNvSpPr>
            <p:nvPr/>
          </p:nvSpPr>
          <p:spPr bwMode="auto">
            <a:xfrm>
              <a:off x="3504" y="3057"/>
              <a:ext cx="348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b="1"/>
                <a:t>Vcc</a:t>
              </a:r>
            </a:p>
          </p:txBody>
        </p:sp>
        <p:sp>
          <p:nvSpPr>
            <p:cNvPr id="4128" name="Line 28"/>
            <p:cNvSpPr>
              <a:spLocks noChangeShapeType="1"/>
            </p:cNvSpPr>
            <p:nvPr/>
          </p:nvSpPr>
          <p:spPr bwMode="auto">
            <a:xfrm flipV="1">
              <a:off x="3648" y="2640"/>
              <a:ext cx="0" cy="480"/>
            </a:xfrm>
            <a:prstGeom prst="line">
              <a:avLst/>
            </a:prstGeom>
            <a:noFill/>
            <a:ln w="28575">
              <a:solidFill>
                <a:srgbClr val="FF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5" name="Group 29"/>
          <p:cNvGrpSpPr>
            <a:grpSpLocks/>
          </p:cNvGrpSpPr>
          <p:nvPr/>
        </p:nvGrpSpPr>
        <p:grpSpPr bwMode="auto">
          <a:xfrm>
            <a:off x="5562600" y="4267200"/>
            <a:ext cx="2946400" cy="457200"/>
            <a:chOff x="3504" y="2688"/>
            <a:chExt cx="1856" cy="288"/>
          </a:xfrm>
        </p:grpSpPr>
        <p:grpSp>
          <p:nvGrpSpPr>
            <p:cNvPr id="4114" name="Group 30"/>
            <p:cNvGrpSpPr>
              <a:grpSpLocks/>
            </p:cNvGrpSpPr>
            <p:nvPr/>
          </p:nvGrpSpPr>
          <p:grpSpPr bwMode="auto">
            <a:xfrm>
              <a:off x="3504" y="2688"/>
              <a:ext cx="288" cy="288"/>
              <a:chOff x="3504" y="2688"/>
              <a:chExt cx="288" cy="288"/>
            </a:xfrm>
          </p:grpSpPr>
          <p:sp>
            <p:nvSpPr>
              <p:cNvPr id="4116" name="Rectangle 31"/>
              <p:cNvSpPr>
                <a:spLocks noChangeArrowheads="1"/>
              </p:cNvSpPr>
              <p:nvPr/>
            </p:nvSpPr>
            <p:spPr bwMode="auto">
              <a:xfrm>
                <a:off x="3504" y="2688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4117" name="Group 32"/>
              <p:cNvGrpSpPr>
                <a:grpSpLocks/>
              </p:cNvGrpSpPr>
              <p:nvPr/>
            </p:nvGrpSpPr>
            <p:grpSpPr bwMode="auto">
              <a:xfrm flipH="1">
                <a:off x="3600" y="2688"/>
                <a:ext cx="96" cy="288"/>
                <a:chOff x="4032" y="2640"/>
                <a:chExt cx="192" cy="384"/>
              </a:xfrm>
            </p:grpSpPr>
            <p:sp>
              <p:nvSpPr>
                <p:cNvPr id="4118" name="Line 33"/>
                <p:cNvSpPr>
                  <a:spLocks noChangeShapeType="1"/>
                </p:cNvSpPr>
                <p:nvPr/>
              </p:nvSpPr>
              <p:spPr bwMode="auto">
                <a:xfrm flipH="1" flipV="1">
                  <a:off x="4128" y="2640"/>
                  <a:ext cx="96" cy="4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4119" name="Group 34"/>
                <p:cNvGrpSpPr>
                  <a:grpSpLocks/>
                </p:cNvGrpSpPr>
                <p:nvPr/>
              </p:nvGrpSpPr>
              <p:grpSpPr bwMode="auto">
                <a:xfrm>
                  <a:off x="4032" y="2688"/>
                  <a:ext cx="192" cy="336"/>
                  <a:chOff x="4032" y="2688"/>
                  <a:chExt cx="192" cy="336"/>
                </a:xfrm>
              </p:grpSpPr>
              <p:sp>
                <p:nvSpPr>
                  <p:cNvPr id="4120" name="Line 35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28" y="2976"/>
                    <a:ext cx="96" cy="48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121" name="Line 36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032" y="2928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122" name="Line 3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32" y="2880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123" name="Line 38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032" y="2832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124" name="Line 39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32" y="2784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125" name="Line 40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032" y="2736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4126" name="Line 4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32" y="2688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</p:grpSp>
        <p:sp>
          <p:nvSpPr>
            <p:cNvPr id="4115" name="Text Box 42"/>
            <p:cNvSpPr txBox="1">
              <a:spLocks noChangeArrowheads="1"/>
            </p:cNvSpPr>
            <p:nvPr/>
          </p:nvSpPr>
          <p:spPr bwMode="auto">
            <a:xfrm>
              <a:off x="3744" y="2736"/>
              <a:ext cx="1616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600"/>
                <a:t>Resister (limits conductivity)</a:t>
              </a:r>
            </a:p>
          </p:txBody>
        </p:sp>
      </p:grpSp>
      <p:sp>
        <p:nvSpPr>
          <p:cNvPr id="4113" name="Text Box 43"/>
          <p:cNvSpPr txBox="1">
            <a:spLocks noChangeArrowheads="1"/>
          </p:cNvSpPr>
          <p:nvPr/>
        </p:nvSpPr>
        <p:spPr bwMode="auto">
          <a:xfrm>
            <a:off x="1676400" y="2514600"/>
            <a:ext cx="11509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Truth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92AFB3-1500-45AC-911F-0297A4C6A66C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smtClean="0"/>
              <a:t>Constructing Truth Table for 1-Bit Adder</a:t>
            </a:r>
          </a:p>
        </p:txBody>
      </p:sp>
      <p:pic>
        <p:nvPicPr>
          <p:cNvPr id="4096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8225" y="3046413"/>
            <a:ext cx="7267575" cy="3506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3B52A8A-F24B-45DD-ADDD-D414E798D8F1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Truth Table for a 1-Bit Adder</a:t>
            </a:r>
          </a:p>
        </p:txBody>
      </p:sp>
      <p:pic>
        <p:nvPicPr>
          <p:cNvPr id="4301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913" y="1608138"/>
            <a:ext cx="8008937" cy="2927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Sum?</a:t>
            </a:r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 is `1’ when one of the following four cases is true:</a:t>
            </a:r>
          </a:p>
          <a:p>
            <a:pPr lvl="1" eaLnBrk="1" hangingPunct="1"/>
            <a:r>
              <a:rPr lang="en-US" altLang="en-US" smtClean="0"/>
              <a:t>a=1, b=0, c=0</a:t>
            </a:r>
          </a:p>
          <a:p>
            <a:pPr lvl="1" eaLnBrk="1" hangingPunct="1"/>
            <a:r>
              <a:rPr lang="en-US" altLang="en-US" smtClean="0"/>
              <a:t>a=0, b=1, c=0</a:t>
            </a:r>
          </a:p>
          <a:p>
            <a:pPr lvl="1" eaLnBrk="1" hangingPunct="1"/>
            <a:r>
              <a:rPr lang="en-US" altLang="en-US" smtClean="0"/>
              <a:t>a=0, b=0, c=1</a:t>
            </a:r>
          </a:p>
          <a:p>
            <a:pPr lvl="1" eaLnBrk="1" hangingPunct="1"/>
            <a:r>
              <a:rPr lang="en-US" altLang="en-US" smtClean="0"/>
              <a:t>a=1, b=1, c=1</a:t>
            </a:r>
          </a:p>
          <a:p>
            <a:pPr lvl="1" eaLnBrk="1" hangingPunct="1"/>
            <a:endParaRPr lang="en-US" altLang="en-US" smtClean="0"/>
          </a:p>
          <a:p>
            <a:pPr eaLnBrk="1" hangingPunct="1">
              <a:buFont typeface="Arial" panose="020B0604020202020204" pitchFamily="34" charset="0"/>
              <a:buNone/>
            </a:pPr>
            <a:r>
              <a:rPr lang="en-US" alt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Sum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smtClean="0"/>
              <a:t>The idea is that we will build a circuit made of </a:t>
            </a:r>
            <a:r>
              <a:rPr lang="en-US" altLang="en-US" sz="2000" b="1" smtClean="0"/>
              <a:t>and</a:t>
            </a:r>
            <a:r>
              <a:rPr lang="en-US" altLang="en-US" sz="2000" smtClean="0"/>
              <a:t> gates and </a:t>
            </a:r>
            <a:r>
              <a:rPr lang="en-US" altLang="en-US" sz="2000" b="1" smtClean="0"/>
              <a:t>or</a:t>
            </a:r>
            <a:r>
              <a:rPr lang="en-US" altLang="en-US" sz="2000" smtClean="0"/>
              <a:t> gate </a:t>
            </a:r>
            <a:r>
              <a:rPr lang="en-US" altLang="en-US" sz="2000" b="1" smtClean="0"/>
              <a:t>faithfully</a:t>
            </a:r>
            <a:r>
              <a:rPr lang="en-US" altLang="en-US" sz="2000" smtClean="0"/>
              <a:t> according to the truth table.</a:t>
            </a:r>
          </a:p>
          <a:p>
            <a:pPr lvl="1"/>
            <a:r>
              <a:rPr lang="en-US" altLang="en-US" sz="2000" smtClean="0"/>
              <a:t>Each and gate corresponds to one ``true’’ row in the truth table. The and gate should output a ```1’’ if and only if the input combination is the same as this row. If all other cases, the output is ``0.’’</a:t>
            </a:r>
          </a:p>
          <a:p>
            <a:pPr lvl="1"/>
            <a:r>
              <a:rPr lang="en-US" altLang="en-US" sz="2000" smtClean="0"/>
              <a:t>So, whenever the input combination falls in one of the ``true’’ rows, one of the and gates is ``1’’, so the output of the or gate is 1.</a:t>
            </a:r>
          </a:p>
          <a:p>
            <a:pPr lvl="1"/>
            <a:r>
              <a:rPr lang="en-US" altLang="en-US" sz="2000" smtClean="0"/>
              <a:t>If the input combination does not fall into any of the ``true’’ rows, none of the and gates will output a ``1’’, so the output of the or gate is 0.</a:t>
            </a:r>
          </a:p>
          <a:p>
            <a:pPr lvl="1"/>
            <a:endParaRPr lang="en-US" altLang="en-US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4CFB3A-3880-4F33-820A-64E7C2563292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481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Boolean Algebra</a:t>
            </a: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We express logic functions using logic equations using Boolean algebra</a:t>
            </a:r>
          </a:p>
          <a:p>
            <a:pPr lvl="1" eaLnBrk="1" hangingPunct="1"/>
            <a:r>
              <a:rPr lang="en-US" altLang="en-US" smtClean="0"/>
              <a:t>The OR operator is written as +, as in A + B.</a:t>
            </a:r>
          </a:p>
          <a:p>
            <a:pPr lvl="1" eaLnBrk="1" hangingPunct="1"/>
            <a:r>
              <a:rPr lang="en-US" altLang="en-US" smtClean="0"/>
              <a:t>The AND operator is written as </a:t>
            </a:r>
            <a:r>
              <a:rPr lang="en-US" altLang="en-US" smtClean="0">
                <a:cs typeface="Times New Roman" panose="02020603050405020304" pitchFamily="18" charset="0"/>
              </a:rPr>
              <a:t>·, as A · B.</a:t>
            </a:r>
          </a:p>
          <a:p>
            <a:pPr lvl="1" eaLnBrk="1" hangingPunct="1"/>
            <a:r>
              <a:rPr lang="en-US" altLang="en-US" smtClean="0"/>
              <a:t>The unary operator NOT is written as    . or A’. </a:t>
            </a:r>
          </a:p>
          <a:p>
            <a:pPr eaLnBrk="1" hangingPunct="1"/>
            <a:r>
              <a:rPr lang="en-US" altLang="en-US" b="1" smtClean="0">
                <a:solidFill>
                  <a:srgbClr val="FF0000"/>
                </a:solidFill>
                <a:cs typeface="Times New Roman" panose="02020603050405020304" pitchFamily="18" charset="0"/>
              </a:rPr>
              <a:t>Remember: </a:t>
            </a:r>
            <a:r>
              <a:rPr lang="en-US" altLang="en-US" smtClean="0">
                <a:solidFill>
                  <a:srgbClr val="FF0000"/>
                </a:solidFill>
                <a:cs typeface="Times New Roman" panose="02020603050405020304" pitchFamily="18" charset="0"/>
              </a:rPr>
              <a:t> This is not the binary field. Here 0+0=0, 0+1=1+0=1,</a:t>
            </a:r>
            <a:r>
              <a:rPr lang="en-US" altLang="en-US" b="1" smtClean="0">
                <a:solidFill>
                  <a:srgbClr val="FF0000"/>
                </a:solidFill>
                <a:cs typeface="Times New Roman" panose="02020603050405020304" pitchFamily="18" charset="0"/>
              </a:rPr>
              <a:t> 1+1=1.</a:t>
            </a:r>
          </a:p>
          <a:p>
            <a:pPr lvl="1" eaLnBrk="1" hangingPunct="1"/>
            <a:endParaRPr lang="en-US" altLang="en-US" smtClean="0"/>
          </a:p>
        </p:txBody>
      </p:sp>
      <p:pic>
        <p:nvPicPr>
          <p:cNvPr id="48133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3733800"/>
            <a:ext cx="242888" cy="404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Sum</a:t>
            </a:r>
          </a:p>
        </p:txBody>
      </p:sp>
      <p:pic>
        <p:nvPicPr>
          <p:cNvPr id="5017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981200"/>
            <a:ext cx="7569200" cy="35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0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895600"/>
            <a:ext cx="4121150" cy="295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Carryout bit?</a:t>
            </a:r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219200"/>
          </a:xfrm>
        </p:spPr>
        <p:txBody>
          <a:bodyPr/>
          <a:lstStyle/>
          <a:p>
            <a:r>
              <a:rPr lang="en-US" altLang="en-US" smtClean="0"/>
              <a:t>Carryout bit is ‘1’ also on four cases. When a, b and carryin are 110, 101, 011, 111.</a:t>
            </a:r>
          </a:p>
        </p:txBody>
      </p:sp>
      <p:pic>
        <p:nvPicPr>
          <p:cNvPr id="5222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838" y="2895600"/>
            <a:ext cx="64103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9" name="Content Placeholder 2"/>
          <p:cNvSpPr txBox="1">
            <a:spLocks/>
          </p:cNvSpPr>
          <p:nvPr/>
        </p:nvSpPr>
        <p:spPr bwMode="auto">
          <a:xfrm>
            <a:off x="457200" y="3505200"/>
            <a:ext cx="822960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/>
              <a:t>Does it mean that we need a similar circuit as sum?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Carryout bit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685800"/>
          </a:xfrm>
        </p:spPr>
        <p:txBody>
          <a:bodyPr/>
          <a:lstStyle/>
          <a:p>
            <a:r>
              <a:rPr lang="en-US" altLang="en-US" smtClean="0"/>
              <a:t>Actually, it can be simpler</a:t>
            </a:r>
          </a:p>
        </p:txBody>
      </p:sp>
      <p:pic>
        <p:nvPicPr>
          <p:cNvPr id="5427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8250" y="1676400"/>
            <a:ext cx="4095750" cy="70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427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362200"/>
            <a:ext cx="487997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Delay</a:t>
            </a:r>
          </a:p>
        </p:txBody>
      </p:sp>
      <p:sp>
        <p:nvSpPr>
          <p:cNvPr id="56323" name="Content Placeholder 2"/>
          <p:cNvSpPr txBox="1">
            <a:spLocks/>
          </p:cNvSpPr>
          <p:nvPr/>
        </p:nvSpPr>
        <p:spPr bwMode="auto">
          <a:xfrm>
            <a:off x="457200" y="1600200"/>
            <a:ext cx="82296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/>
              <a:t>Hardware has delays.</a:t>
            </a:r>
          </a:p>
          <a:p>
            <a:pPr eaLnBrk="1" hangingPunct="1"/>
            <a:r>
              <a:rPr lang="en-US" altLang="en-US"/>
              <a:t>Delay is defined as the time since the input is stable to the time when the output is stable.</a:t>
            </a:r>
          </a:p>
          <a:p>
            <a:pPr eaLnBrk="1" hangingPunct="1"/>
            <a:r>
              <a:rPr lang="en-US" altLang="en-US"/>
              <a:t>How much delay do you think the one-bit half adder is and the one-bit full adder is?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02E6EE2-0823-4769-90C8-5BA943BBD808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29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 smtClean="0"/>
              <a:t>1-Bit Adder</a:t>
            </a:r>
          </a:p>
        </p:txBody>
      </p:sp>
      <p:pic>
        <p:nvPicPr>
          <p:cNvPr id="5734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963" y="1169988"/>
            <a:ext cx="4849812" cy="458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EBA6280-D42B-4142-8308-4AF452D483DA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Abstractions in CS (gates)</a:t>
            </a:r>
          </a:p>
        </p:txBody>
      </p:sp>
      <p:sp>
        <p:nvSpPr>
          <p:cNvPr id="6148" name="Line 3"/>
          <p:cNvSpPr>
            <a:spLocks noChangeShapeType="1"/>
          </p:cNvSpPr>
          <p:nvPr/>
        </p:nvSpPr>
        <p:spPr bwMode="auto">
          <a:xfrm>
            <a:off x="685800" y="2133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49" name="Line 4"/>
          <p:cNvSpPr>
            <a:spLocks noChangeShapeType="1"/>
          </p:cNvSpPr>
          <p:nvPr/>
        </p:nvSpPr>
        <p:spPr bwMode="auto">
          <a:xfrm>
            <a:off x="1066800" y="2133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50" name="Line 5"/>
          <p:cNvSpPr>
            <a:spLocks noChangeShapeType="1"/>
          </p:cNvSpPr>
          <p:nvPr/>
        </p:nvSpPr>
        <p:spPr bwMode="auto">
          <a:xfrm>
            <a:off x="304800" y="2133600"/>
            <a:ext cx="0" cy="990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51" name="Line 6"/>
          <p:cNvSpPr>
            <a:spLocks noChangeShapeType="1"/>
          </p:cNvSpPr>
          <p:nvPr/>
        </p:nvSpPr>
        <p:spPr bwMode="auto">
          <a:xfrm>
            <a:off x="304800" y="23622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6152" name="Text Box 7"/>
          <p:cNvSpPr txBox="1">
            <a:spLocks noChangeArrowheads="1"/>
          </p:cNvSpPr>
          <p:nvPr/>
        </p:nvSpPr>
        <p:spPr bwMode="auto">
          <a:xfrm>
            <a:off x="304800" y="1981200"/>
            <a:ext cx="2857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I</a:t>
            </a:r>
          </a:p>
        </p:txBody>
      </p:sp>
      <p:sp>
        <p:nvSpPr>
          <p:cNvPr id="6153" name="Text Box 8"/>
          <p:cNvSpPr txBox="1">
            <a:spLocks noChangeArrowheads="1"/>
          </p:cNvSpPr>
          <p:nvPr/>
        </p:nvSpPr>
        <p:spPr bwMode="auto">
          <a:xfrm>
            <a:off x="685800" y="19812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O</a:t>
            </a:r>
          </a:p>
        </p:txBody>
      </p:sp>
      <p:sp>
        <p:nvSpPr>
          <p:cNvPr id="6154" name="Text Box 9"/>
          <p:cNvSpPr txBox="1">
            <a:spLocks noChangeArrowheads="1"/>
          </p:cNvSpPr>
          <p:nvPr/>
        </p:nvSpPr>
        <p:spPr bwMode="auto">
          <a:xfrm>
            <a:off x="304800" y="2362200"/>
            <a:ext cx="3365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sp>
        <p:nvSpPr>
          <p:cNvPr id="6155" name="Text Box 10"/>
          <p:cNvSpPr txBox="1">
            <a:spLocks noChangeArrowheads="1"/>
          </p:cNvSpPr>
          <p:nvPr/>
        </p:nvSpPr>
        <p:spPr bwMode="auto">
          <a:xfrm>
            <a:off x="685800" y="2362200"/>
            <a:ext cx="3365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1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133600" y="1752600"/>
            <a:ext cx="3697288" cy="1066800"/>
            <a:chOff x="2352" y="1611"/>
            <a:chExt cx="2329" cy="672"/>
          </a:xfrm>
        </p:grpSpPr>
        <p:sp>
          <p:nvSpPr>
            <p:cNvPr id="6160" name="Oval 12"/>
            <p:cNvSpPr>
              <a:spLocks noChangeArrowheads="1"/>
            </p:cNvSpPr>
            <p:nvPr/>
          </p:nvSpPr>
          <p:spPr bwMode="auto">
            <a:xfrm>
              <a:off x="3754" y="1894"/>
              <a:ext cx="96" cy="9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 b="1"/>
            </a:p>
          </p:txBody>
        </p:sp>
        <p:sp>
          <p:nvSpPr>
            <p:cNvPr id="6161" name="Line 13"/>
            <p:cNvSpPr>
              <a:spLocks noChangeShapeType="1"/>
            </p:cNvSpPr>
            <p:nvPr/>
          </p:nvSpPr>
          <p:spPr bwMode="auto">
            <a:xfrm>
              <a:off x="2592" y="1944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62" name="Line 14"/>
            <p:cNvSpPr>
              <a:spLocks noChangeShapeType="1"/>
            </p:cNvSpPr>
            <p:nvPr/>
          </p:nvSpPr>
          <p:spPr bwMode="auto">
            <a:xfrm>
              <a:off x="3850" y="1942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63" name="Text Box 15"/>
            <p:cNvSpPr txBox="1">
              <a:spLocks noChangeArrowheads="1"/>
            </p:cNvSpPr>
            <p:nvPr/>
          </p:nvSpPr>
          <p:spPr bwMode="auto">
            <a:xfrm>
              <a:off x="2352" y="1776"/>
              <a:ext cx="191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I</a:t>
              </a:r>
            </a:p>
          </p:txBody>
        </p:sp>
        <p:sp>
          <p:nvSpPr>
            <p:cNvPr id="6164" name="Text Box 16"/>
            <p:cNvSpPr txBox="1">
              <a:spLocks noChangeArrowheads="1"/>
            </p:cNvSpPr>
            <p:nvPr/>
          </p:nvSpPr>
          <p:spPr bwMode="auto">
            <a:xfrm>
              <a:off x="4416" y="1776"/>
              <a:ext cx="26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O</a:t>
              </a:r>
            </a:p>
          </p:txBody>
        </p:sp>
        <p:sp>
          <p:nvSpPr>
            <p:cNvPr id="6165" name="AutoShape 17"/>
            <p:cNvSpPr>
              <a:spLocks noChangeArrowheads="1"/>
            </p:cNvSpPr>
            <p:nvPr/>
          </p:nvSpPr>
          <p:spPr bwMode="auto">
            <a:xfrm rot="5400000">
              <a:off x="3099" y="1635"/>
              <a:ext cx="672" cy="624"/>
            </a:xfrm>
            <a:prstGeom prst="triangle">
              <a:avLst>
                <a:gd name="adj" fmla="val 50000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/>
            </a:p>
          </p:txBody>
        </p:sp>
      </p:grpSp>
      <p:sp>
        <p:nvSpPr>
          <p:cNvPr id="6157" name="Text Box 18"/>
          <p:cNvSpPr txBox="1">
            <a:spLocks noChangeArrowheads="1"/>
          </p:cNvSpPr>
          <p:nvPr/>
        </p:nvSpPr>
        <p:spPr bwMode="auto">
          <a:xfrm>
            <a:off x="152400" y="1676400"/>
            <a:ext cx="11509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Truth Table</a:t>
            </a:r>
          </a:p>
        </p:txBody>
      </p:sp>
      <p:pic>
        <p:nvPicPr>
          <p:cNvPr id="6158" name="Picture 19" descr="de-74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191000"/>
            <a:ext cx="2743200" cy="163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9" name="Picture 20" descr="de-gat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0" y="2743200"/>
            <a:ext cx="2857500" cy="3863975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32-bit adder</a:t>
            </a:r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How to get the 32-bit adder used in MIPS?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32-bit adder</a:t>
            </a:r>
          </a:p>
        </p:txBody>
      </p:sp>
      <p:pic>
        <p:nvPicPr>
          <p:cNvPr id="61443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74988" y="1600200"/>
            <a:ext cx="2994025" cy="4525963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D5062BB-2751-4911-A618-D54328BF0B0F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Abstractions in CS (gates)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Basic Gate: NAND (Negated AND)</a:t>
            </a:r>
          </a:p>
        </p:txBody>
      </p:sp>
      <p:grpSp>
        <p:nvGrpSpPr>
          <p:cNvPr id="8197" name="Group 4"/>
          <p:cNvGrpSpPr>
            <a:grpSpLocks/>
          </p:cNvGrpSpPr>
          <p:nvPr/>
        </p:nvGrpSpPr>
        <p:grpSpPr bwMode="auto">
          <a:xfrm>
            <a:off x="1828800" y="2819400"/>
            <a:ext cx="1166813" cy="1933575"/>
            <a:chOff x="1152" y="1776"/>
            <a:chExt cx="735" cy="1218"/>
          </a:xfrm>
        </p:grpSpPr>
        <p:sp>
          <p:nvSpPr>
            <p:cNvPr id="8233" name="Line 5"/>
            <p:cNvSpPr>
              <a:spLocks noChangeShapeType="1"/>
            </p:cNvSpPr>
            <p:nvPr/>
          </p:nvSpPr>
          <p:spPr bwMode="auto">
            <a:xfrm>
              <a:off x="1392" y="187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34" name="Line 6"/>
            <p:cNvSpPr>
              <a:spLocks noChangeShapeType="1"/>
            </p:cNvSpPr>
            <p:nvPr/>
          </p:nvSpPr>
          <p:spPr bwMode="auto">
            <a:xfrm>
              <a:off x="1632" y="187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35" name="Line 7"/>
            <p:cNvSpPr>
              <a:spLocks noChangeShapeType="1"/>
            </p:cNvSpPr>
            <p:nvPr/>
          </p:nvSpPr>
          <p:spPr bwMode="auto">
            <a:xfrm>
              <a:off x="1152" y="187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36" name="Line 8"/>
            <p:cNvSpPr>
              <a:spLocks noChangeShapeType="1"/>
            </p:cNvSpPr>
            <p:nvPr/>
          </p:nvSpPr>
          <p:spPr bwMode="auto">
            <a:xfrm>
              <a:off x="1152" y="201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37" name="Text Box 9"/>
            <p:cNvSpPr txBox="1">
              <a:spLocks noChangeArrowheads="1"/>
            </p:cNvSpPr>
            <p:nvPr/>
          </p:nvSpPr>
          <p:spPr bwMode="auto">
            <a:xfrm>
              <a:off x="1152" y="1776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A</a:t>
              </a:r>
            </a:p>
          </p:txBody>
        </p:sp>
        <p:sp>
          <p:nvSpPr>
            <p:cNvPr id="8238" name="Text Box 10"/>
            <p:cNvSpPr txBox="1">
              <a:spLocks noChangeArrowheads="1"/>
            </p:cNvSpPr>
            <p:nvPr/>
          </p:nvSpPr>
          <p:spPr bwMode="auto">
            <a:xfrm>
              <a:off x="1392" y="1776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B</a:t>
              </a:r>
            </a:p>
          </p:txBody>
        </p:sp>
        <p:sp>
          <p:nvSpPr>
            <p:cNvPr id="8239" name="Text Box 11"/>
            <p:cNvSpPr txBox="1">
              <a:spLocks noChangeArrowheads="1"/>
            </p:cNvSpPr>
            <p:nvPr/>
          </p:nvSpPr>
          <p:spPr bwMode="auto">
            <a:xfrm>
              <a:off x="1152" y="2016"/>
              <a:ext cx="212" cy="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1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1</a:t>
              </a:r>
            </a:p>
          </p:txBody>
        </p:sp>
        <p:sp>
          <p:nvSpPr>
            <p:cNvPr id="8240" name="Text Box 12"/>
            <p:cNvSpPr txBox="1">
              <a:spLocks noChangeArrowheads="1"/>
            </p:cNvSpPr>
            <p:nvPr/>
          </p:nvSpPr>
          <p:spPr bwMode="auto">
            <a:xfrm>
              <a:off x="1392" y="2016"/>
              <a:ext cx="212" cy="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1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1</a:t>
              </a:r>
            </a:p>
          </p:txBody>
        </p:sp>
        <p:sp>
          <p:nvSpPr>
            <p:cNvPr id="8241" name="Text Box 13"/>
            <p:cNvSpPr txBox="1">
              <a:spLocks noChangeArrowheads="1"/>
            </p:cNvSpPr>
            <p:nvPr/>
          </p:nvSpPr>
          <p:spPr bwMode="auto">
            <a:xfrm>
              <a:off x="1632" y="2016"/>
              <a:ext cx="212" cy="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1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1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1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0</a:t>
              </a:r>
            </a:p>
          </p:txBody>
        </p:sp>
        <p:sp>
          <p:nvSpPr>
            <p:cNvPr id="8242" name="Text Box 14"/>
            <p:cNvSpPr txBox="1">
              <a:spLocks noChangeArrowheads="1"/>
            </p:cNvSpPr>
            <p:nvPr/>
          </p:nvSpPr>
          <p:spPr bwMode="auto">
            <a:xfrm>
              <a:off x="1632" y="1776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Y</a:t>
              </a:r>
            </a:p>
          </p:txBody>
        </p:sp>
      </p:grpSp>
      <p:grpSp>
        <p:nvGrpSpPr>
          <p:cNvPr id="8198" name="Group 15"/>
          <p:cNvGrpSpPr>
            <a:grpSpLocks/>
          </p:cNvGrpSpPr>
          <p:nvPr/>
        </p:nvGrpSpPr>
        <p:grpSpPr bwMode="auto">
          <a:xfrm>
            <a:off x="3733800" y="2667000"/>
            <a:ext cx="3681413" cy="822325"/>
            <a:chOff x="2438" y="1466"/>
            <a:chExt cx="2319" cy="518"/>
          </a:xfrm>
        </p:grpSpPr>
        <p:sp>
          <p:nvSpPr>
            <p:cNvPr id="8226" name="AutoShape 16"/>
            <p:cNvSpPr>
              <a:spLocks noChangeArrowheads="1"/>
            </p:cNvSpPr>
            <p:nvPr/>
          </p:nvSpPr>
          <p:spPr bwMode="auto">
            <a:xfrm>
              <a:off x="3216" y="1536"/>
              <a:ext cx="624" cy="432"/>
            </a:xfrm>
            <a:prstGeom prst="flowChartDelay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 b="1"/>
            </a:p>
          </p:txBody>
        </p:sp>
        <p:sp>
          <p:nvSpPr>
            <p:cNvPr id="8227" name="Oval 17"/>
            <p:cNvSpPr>
              <a:spLocks noChangeArrowheads="1"/>
            </p:cNvSpPr>
            <p:nvPr/>
          </p:nvSpPr>
          <p:spPr bwMode="auto">
            <a:xfrm>
              <a:off x="3840" y="1680"/>
              <a:ext cx="96" cy="96"/>
            </a:xfrm>
            <a:prstGeom prst="ellips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 b="1"/>
            </a:p>
          </p:txBody>
        </p:sp>
        <p:sp>
          <p:nvSpPr>
            <p:cNvPr id="8228" name="Line 18"/>
            <p:cNvSpPr>
              <a:spLocks noChangeShapeType="1"/>
            </p:cNvSpPr>
            <p:nvPr/>
          </p:nvSpPr>
          <p:spPr bwMode="auto">
            <a:xfrm>
              <a:off x="2688" y="1872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29" name="Line 19"/>
            <p:cNvSpPr>
              <a:spLocks noChangeShapeType="1"/>
            </p:cNvSpPr>
            <p:nvPr/>
          </p:nvSpPr>
          <p:spPr bwMode="auto">
            <a:xfrm>
              <a:off x="2688" y="1632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30" name="Line 20"/>
            <p:cNvSpPr>
              <a:spLocks noChangeShapeType="1"/>
            </p:cNvSpPr>
            <p:nvPr/>
          </p:nvSpPr>
          <p:spPr bwMode="auto">
            <a:xfrm>
              <a:off x="3936" y="1728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31" name="Text Box 21"/>
            <p:cNvSpPr txBox="1">
              <a:spLocks noChangeArrowheads="1"/>
            </p:cNvSpPr>
            <p:nvPr/>
          </p:nvSpPr>
          <p:spPr bwMode="auto">
            <a:xfrm>
              <a:off x="2438" y="1466"/>
              <a:ext cx="255" cy="5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A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B</a:t>
              </a:r>
            </a:p>
          </p:txBody>
        </p:sp>
        <p:sp>
          <p:nvSpPr>
            <p:cNvPr id="8232" name="Text Box 22"/>
            <p:cNvSpPr txBox="1">
              <a:spLocks noChangeArrowheads="1"/>
            </p:cNvSpPr>
            <p:nvPr/>
          </p:nvSpPr>
          <p:spPr bwMode="auto">
            <a:xfrm>
              <a:off x="4502" y="1562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Y</a:t>
              </a:r>
            </a:p>
          </p:txBody>
        </p:sp>
      </p:grpSp>
      <p:grpSp>
        <p:nvGrpSpPr>
          <p:cNvPr id="4" name="Group 23"/>
          <p:cNvGrpSpPr>
            <a:grpSpLocks/>
          </p:cNvGrpSpPr>
          <p:nvPr/>
        </p:nvGrpSpPr>
        <p:grpSpPr bwMode="auto">
          <a:xfrm>
            <a:off x="3581400" y="3810000"/>
            <a:ext cx="4800600" cy="1333500"/>
            <a:chOff x="2256" y="2400"/>
            <a:chExt cx="3024" cy="840"/>
          </a:xfrm>
        </p:grpSpPr>
        <p:sp>
          <p:nvSpPr>
            <p:cNvPr id="8201" name="Rectangle 24"/>
            <p:cNvSpPr>
              <a:spLocks noChangeArrowheads="1"/>
            </p:cNvSpPr>
            <p:nvPr/>
          </p:nvSpPr>
          <p:spPr bwMode="auto">
            <a:xfrm>
              <a:off x="2256" y="2400"/>
              <a:ext cx="3024" cy="81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 b="1"/>
            </a:p>
          </p:txBody>
        </p:sp>
        <p:pic>
          <p:nvPicPr>
            <p:cNvPr id="8202" name="Picture 25" descr="trans_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28" t="23645" r="7425" b="19606"/>
            <a:stretch>
              <a:fillRect/>
            </a:stretch>
          </p:blipFill>
          <p:spPr bwMode="auto">
            <a:xfrm>
              <a:off x="2448" y="2592"/>
              <a:ext cx="912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03" name="Text Box 26"/>
            <p:cNvSpPr txBox="1">
              <a:spLocks noChangeArrowheads="1"/>
            </p:cNvSpPr>
            <p:nvPr/>
          </p:nvSpPr>
          <p:spPr bwMode="auto">
            <a:xfrm>
              <a:off x="2256" y="2400"/>
              <a:ext cx="47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GND</a:t>
              </a:r>
            </a:p>
          </p:txBody>
        </p:sp>
        <p:pic>
          <p:nvPicPr>
            <p:cNvPr id="8204" name="Picture 27" descr="trans_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628" t="23645" r="7425" b="19606"/>
            <a:stretch>
              <a:fillRect/>
            </a:stretch>
          </p:blipFill>
          <p:spPr bwMode="auto">
            <a:xfrm>
              <a:off x="3696" y="2592"/>
              <a:ext cx="912" cy="5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8205" name="Rectangle 28"/>
            <p:cNvSpPr>
              <a:spLocks noChangeArrowheads="1"/>
            </p:cNvSpPr>
            <p:nvPr/>
          </p:nvSpPr>
          <p:spPr bwMode="auto">
            <a:xfrm>
              <a:off x="3312" y="2592"/>
              <a:ext cx="528" cy="144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FFFFFF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 b="1">
                <a:solidFill>
                  <a:srgbClr val="FFFFFF"/>
                </a:solidFill>
              </a:endParaRPr>
            </a:p>
          </p:txBody>
        </p:sp>
        <p:sp>
          <p:nvSpPr>
            <p:cNvPr id="8206" name="Freeform 29"/>
            <p:cNvSpPr>
              <a:spLocks/>
            </p:cNvSpPr>
            <p:nvPr/>
          </p:nvSpPr>
          <p:spPr bwMode="auto">
            <a:xfrm>
              <a:off x="3252" y="2692"/>
              <a:ext cx="598" cy="134"/>
            </a:xfrm>
            <a:custGeom>
              <a:avLst/>
              <a:gdLst>
                <a:gd name="T0" fmla="*/ 0 w 598"/>
                <a:gd name="T1" fmla="*/ 134 h 134"/>
                <a:gd name="T2" fmla="*/ 30 w 598"/>
                <a:gd name="T3" fmla="*/ 110 h 134"/>
                <a:gd name="T4" fmla="*/ 180 w 598"/>
                <a:gd name="T5" fmla="*/ 14 h 134"/>
                <a:gd name="T6" fmla="*/ 242 w 598"/>
                <a:gd name="T7" fmla="*/ 4 h 134"/>
                <a:gd name="T8" fmla="*/ 262 w 598"/>
                <a:gd name="T9" fmla="*/ 0 h 134"/>
                <a:gd name="T10" fmla="*/ 412 w 598"/>
                <a:gd name="T11" fmla="*/ 6 h 134"/>
                <a:gd name="T12" fmla="*/ 512 w 598"/>
                <a:gd name="T13" fmla="*/ 44 h 134"/>
                <a:gd name="T14" fmla="*/ 598 w 598"/>
                <a:gd name="T15" fmla="*/ 134 h 13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598"/>
                <a:gd name="T25" fmla="*/ 0 h 134"/>
                <a:gd name="T26" fmla="*/ 598 w 598"/>
                <a:gd name="T27" fmla="*/ 134 h 13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598" h="134">
                  <a:moveTo>
                    <a:pt x="0" y="134"/>
                  </a:moveTo>
                  <a:cubicBezTo>
                    <a:pt x="12" y="130"/>
                    <a:pt x="19" y="117"/>
                    <a:pt x="30" y="110"/>
                  </a:cubicBezTo>
                  <a:cubicBezTo>
                    <a:pt x="68" y="53"/>
                    <a:pt x="119" y="34"/>
                    <a:pt x="180" y="14"/>
                  </a:cubicBezTo>
                  <a:cubicBezTo>
                    <a:pt x="199" y="8"/>
                    <a:pt x="222" y="8"/>
                    <a:pt x="242" y="4"/>
                  </a:cubicBezTo>
                  <a:cubicBezTo>
                    <a:pt x="249" y="3"/>
                    <a:pt x="262" y="0"/>
                    <a:pt x="262" y="0"/>
                  </a:cubicBezTo>
                  <a:cubicBezTo>
                    <a:pt x="312" y="2"/>
                    <a:pt x="362" y="4"/>
                    <a:pt x="412" y="6"/>
                  </a:cubicBezTo>
                  <a:cubicBezTo>
                    <a:pt x="447" y="11"/>
                    <a:pt x="486" y="20"/>
                    <a:pt x="512" y="44"/>
                  </a:cubicBezTo>
                  <a:cubicBezTo>
                    <a:pt x="542" y="71"/>
                    <a:pt x="561" y="116"/>
                    <a:pt x="598" y="134"/>
                  </a:cubicBezTo>
                </a:path>
              </a:pathLst>
            </a:custGeom>
            <a:noFill/>
            <a:ln w="28575">
              <a:solidFill>
                <a:srgbClr val="FF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8207" name="Text Box 30"/>
            <p:cNvSpPr txBox="1">
              <a:spLocks noChangeArrowheads="1"/>
            </p:cNvSpPr>
            <p:nvPr/>
          </p:nvSpPr>
          <p:spPr bwMode="auto">
            <a:xfrm>
              <a:off x="2832" y="2400"/>
              <a:ext cx="23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A</a:t>
              </a:r>
            </a:p>
          </p:txBody>
        </p:sp>
        <p:sp>
          <p:nvSpPr>
            <p:cNvPr id="8208" name="Text Box 31"/>
            <p:cNvSpPr txBox="1">
              <a:spLocks noChangeArrowheads="1"/>
            </p:cNvSpPr>
            <p:nvPr/>
          </p:nvSpPr>
          <p:spPr bwMode="auto">
            <a:xfrm>
              <a:off x="4080" y="2400"/>
              <a:ext cx="223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B</a:t>
              </a:r>
            </a:p>
          </p:txBody>
        </p:sp>
        <p:sp>
          <p:nvSpPr>
            <p:cNvPr id="8209" name="Text Box 32"/>
            <p:cNvSpPr txBox="1">
              <a:spLocks noChangeArrowheads="1"/>
            </p:cNvSpPr>
            <p:nvPr/>
          </p:nvSpPr>
          <p:spPr bwMode="auto">
            <a:xfrm>
              <a:off x="4944" y="2400"/>
              <a:ext cx="232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000" b="1"/>
                <a:t>Y</a:t>
              </a:r>
            </a:p>
          </p:txBody>
        </p:sp>
        <p:sp>
          <p:nvSpPr>
            <p:cNvPr id="8210" name="Line 33"/>
            <p:cNvSpPr>
              <a:spLocks noChangeShapeType="1"/>
            </p:cNvSpPr>
            <p:nvPr/>
          </p:nvSpPr>
          <p:spPr bwMode="auto">
            <a:xfrm>
              <a:off x="4608" y="2592"/>
              <a:ext cx="384" cy="0"/>
            </a:xfrm>
            <a:prstGeom prst="line">
              <a:avLst/>
            </a:prstGeom>
            <a:noFill/>
            <a:ln w="19050">
              <a:solidFill>
                <a:srgbClr val="FF99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grpSp>
          <p:nvGrpSpPr>
            <p:cNvPr id="8211" name="Group 34"/>
            <p:cNvGrpSpPr>
              <a:grpSpLocks/>
            </p:cNvGrpSpPr>
            <p:nvPr/>
          </p:nvGrpSpPr>
          <p:grpSpPr bwMode="auto">
            <a:xfrm>
              <a:off x="4704" y="2592"/>
              <a:ext cx="348" cy="648"/>
              <a:chOff x="3504" y="2640"/>
              <a:chExt cx="348" cy="648"/>
            </a:xfrm>
          </p:grpSpPr>
          <p:sp>
            <p:nvSpPr>
              <p:cNvPr id="8224" name="Text Box 35"/>
              <p:cNvSpPr txBox="1">
                <a:spLocks noChangeArrowheads="1"/>
              </p:cNvSpPr>
              <p:nvPr/>
            </p:nvSpPr>
            <p:spPr bwMode="auto">
              <a:xfrm>
                <a:off x="3504" y="3057"/>
                <a:ext cx="34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800" b="1"/>
                  <a:t>Vcc</a:t>
                </a:r>
              </a:p>
            </p:txBody>
          </p:sp>
          <p:sp>
            <p:nvSpPr>
              <p:cNvPr id="8225" name="Line 36"/>
              <p:cNvSpPr>
                <a:spLocks noChangeShapeType="1"/>
              </p:cNvSpPr>
              <p:nvPr/>
            </p:nvSpPr>
            <p:spPr bwMode="auto">
              <a:xfrm flipV="1">
                <a:off x="3648" y="2640"/>
                <a:ext cx="0" cy="480"/>
              </a:xfrm>
              <a:prstGeom prst="line">
                <a:avLst/>
              </a:prstGeom>
              <a:noFill/>
              <a:ln w="28575">
                <a:solidFill>
                  <a:srgbClr val="FF9966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grpSp>
          <p:nvGrpSpPr>
            <p:cNvPr id="8212" name="Group 37"/>
            <p:cNvGrpSpPr>
              <a:grpSpLocks/>
            </p:cNvGrpSpPr>
            <p:nvPr/>
          </p:nvGrpSpPr>
          <p:grpSpPr bwMode="auto">
            <a:xfrm>
              <a:off x="4704" y="2640"/>
              <a:ext cx="288" cy="288"/>
              <a:chOff x="3504" y="2688"/>
              <a:chExt cx="288" cy="288"/>
            </a:xfrm>
          </p:grpSpPr>
          <p:sp>
            <p:nvSpPr>
              <p:cNvPr id="8213" name="Rectangle 38"/>
              <p:cNvSpPr>
                <a:spLocks noChangeArrowheads="1"/>
              </p:cNvSpPr>
              <p:nvPr/>
            </p:nvSpPr>
            <p:spPr bwMode="auto">
              <a:xfrm>
                <a:off x="3504" y="2688"/>
                <a:ext cx="288" cy="28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2857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grpSp>
            <p:nvGrpSpPr>
              <p:cNvPr id="8214" name="Group 39"/>
              <p:cNvGrpSpPr>
                <a:grpSpLocks/>
              </p:cNvGrpSpPr>
              <p:nvPr/>
            </p:nvGrpSpPr>
            <p:grpSpPr bwMode="auto">
              <a:xfrm flipH="1">
                <a:off x="3600" y="2688"/>
                <a:ext cx="96" cy="288"/>
                <a:chOff x="4032" y="2640"/>
                <a:chExt cx="192" cy="384"/>
              </a:xfrm>
            </p:grpSpPr>
            <p:sp>
              <p:nvSpPr>
                <p:cNvPr id="8215" name="Line 40"/>
                <p:cNvSpPr>
                  <a:spLocks noChangeShapeType="1"/>
                </p:cNvSpPr>
                <p:nvPr/>
              </p:nvSpPr>
              <p:spPr bwMode="auto">
                <a:xfrm flipH="1" flipV="1">
                  <a:off x="4128" y="2640"/>
                  <a:ext cx="96" cy="48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/>
                <a:lstStyle/>
                <a:p>
                  <a:endParaRPr lang="en-US"/>
                </a:p>
              </p:txBody>
            </p:sp>
            <p:grpSp>
              <p:nvGrpSpPr>
                <p:cNvPr id="8216" name="Group 41"/>
                <p:cNvGrpSpPr>
                  <a:grpSpLocks/>
                </p:cNvGrpSpPr>
                <p:nvPr/>
              </p:nvGrpSpPr>
              <p:grpSpPr bwMode="auto">
                <a:xfrm>
                  <a:off x="4032" y="2688"/>
                  <a:ext cx="192" cy="336"/>
                  <a:chOff x="4032" y="2688"/>
                  <a:chExt cx="192" cy="336"/>
                </a:xfrm>
              </p:grpSpPr>
              <p:sp>
                <p:nvSpPr>
                  <p:cNvPr id="8217" name="Line 42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128" y="2976"/>
                    <a:ext cx="96" cy="48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8218" name="Line 43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032" y="2928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8219" name="Line 4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32" y="2880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8220" name="Line 45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032" y="2832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8221" name="Line 46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32" y="2784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8222" name="Line 47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4032" y="2736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  <p:sp>
                <p:nvSpPr>
                  <p:cNvPr id="8223" name="Line 48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032" y="2688"/>
                    <a:ext cx="192" cy="48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 wrap="none"/>
                  <a:lstStyle/>
                  <a:p>
                    <a:endParaRPr lang="en-US"/>
                  </a:p>
                </p:txBody>
              </p:sp>
            </p:grpSp>
          </p:grpSp>
        </p:grpSp>
      </p:grpSp>
      <p:sp>
        <p:nvSpPr>
          <p:cNvPr id="8200" name="Text Box 49"/>
          <p:cNvSpPr txBox="1">
            <a:spLocks noChangeArrowheads="1"/>
          </p:cNvSpPr>
          <p:nvPr/>
        </p:nvSpPr>
        <p:spPr bwMode="auto">
          <a:xfrm>
            <a:off x="1828800" y="2514600"/>
            <a:ext cx="11509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Truth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A9E82FC-B4B2-4BBC-B81F-8423854E970E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Abstractions in CS (gates)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Basic Gate: AND</a:t>
            </a:r>
          </a:p>
        </p:txBody>
      </p:sp>
      <p:grpSp>
        <p:nvGrpSpPr>
          <p:cNvPr id="10245" name="Group 4"/>
          <p:cNvGrpSpPr>
            <a:grpSpLocks/>
          </p:cNvGrpSpPr>
          <p:nvPr/>
        </p:nvGrpSpPr>
        <p:grpSpPr bwMode="auto">
          <a:xfrm>
            <a:off x="1828800" y="2819400"/>
            <a:ext cx="1166813" cy="1933575"/>
            <a:chOff x="1152" y="1776"/>
            <a:chExt cx="735" cy="1218"/>
          </a:xfrm>
        </p:grpSpPr>
        <p:sp>
          <p:nvSpPr>
            <p:cNvPr id="10253" name="Line 5"/>
            <p:cNvSpPr>
              <a:spLocks noChangeShapeType="1"/>
            </p:cNvSpPr>
            <p:nvPr/>
          </p:nvSpPr>
          <p:spPr bwMode="auto">
            <a:xfrm>
              <a:off x="1392" y="187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4" name="Line 6"/>
            <p:cNvSpPr>
              <a:spLocks noChangeShapeType="1"/>
            </p:cNvSpPr>
            <p:nvPr/>
          </p:nvSpPr>
          <p:spPr bwMode="auto">
            <a:xfrm>
              <a:off x="1632" y="187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5" name="Line 7"/>
            <p:cNvSpPr>
              <a:spLocks noChangeShapeType="1"/>
            </p:cNvSpPr>
            <p:nvPr/>
          </p:nvSpPr>
          <p:spPr bwMode="auto">
            <a:xfrm>
              <a:off x="1152" y="187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6" name="Line 8"/>
            <p:cNvSpPr>
              <a:spLocks noChangeShapeType="1"/>
            </p:cNvSpPr>
            <p:nvPr/>
          </p:nvSpPr>
          <p:spPr bwMode="auto">
            <a:xfrm>
              <a:off x="1152" y="201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0257" name="Text Box 9"/>
            <p:cNvSpPr txBox="1">
              <a:spLocks noChangeArrowheads="1"/>
            </p:cNvSpPr>
            <p:nvPr/>
          </p:nvSpPr>
          <p:spPr bwMode="auto">
            <a:xfrm>
              <a:off x="1152" y="1776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A</a:t>
              </a:r>
            </a:p>
          </p:txBody>
        </p:sp>
        <p:sp>
          <p:nvSpPr>
            <p:cNvPr id="10258" name="Text Box 10"/>
            <p:cNvSpPr txBox="1">
              <a:spLocks noChangeArrowheads="1"/>
            </p:cNvSpPr>
            <p:nvPr/>
          </p:nvSpPr>
          <p:spPr bwMode="auto">
            <a:xfrm>
              <a:off x="1392" y="1776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B</a:t>
              </a:r>
            </a:p>
          </p:txBody>
        </p:sp>
        <p:sp>
          <p:nvSpPr>
            <p:cNvPr id="10259" name="Text Box 11"/>
            <p:cNvSpPr txBox="1">
              <a:spLocks noChangeArrowheads="1"/>
            </p:cNvSpPr>
            <p:nvPr/>
          </p:nvSpPr>
          <p:spPr bwMode="auto">
            <a:xfrm>
              <a:off x="1152" y="2016"/>
              <a:ext cx="212" cy="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1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1</a:t>
              </a:r>
            </a:p>
          </p:txBody>
        </p:sp>
        <p:sp>
          <p:nvSpPr>
            <p:cNvPr id="10260" name="Text Box 12"/>
            <p:cNvSpPr txBox="1">
              <a:spLocks noChangeArrowheads="1"/>
            </p:cNvSpPr>
            <p:nvPr/>
          </p:nvSpPr>
          <p:spPr bwMode="auto">
            <a:xfrm>
              <a:off x="1392" y="2016"/>
              <a:ext cx="212" cy="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1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1</a:t>
              </a:r>
            </a:p>
          </p:txBody>
        </p:sp>
        <p:sp>
          <p:nvSpPr>
            <p:cNvPr id="10261" name="Text Box 13"/>
            <p:cNvSpPr txBox="1">
              <a:spLocks noChangeArrowheads="1"/>
            </p:cNvSpPr>
            <p:nvPr/>
          </p:nvSpPr>
          <p:spPr bwMode="auto">
            <a:xfrm>
              <a:off x="1632" y="2016"/>
              <a:ext cx="212" cy="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1</a:t>
              </a:r>
            </a:p>
          </p:txBody>
        </p:sp>
        <p:sp>
          <p:nvSpPr>
            <p:cNvPr id="10262" name="Text Box 14"/>
            <p:cNvSpPr txBox="1">
              <a:spLocks noChangeArrowheads="1"/>
            </p:cNvSpPr>
            <p:nvPr/>
          </p:nvSpPr>
          <p:spPr bwMode="auto">
            <a:xfrm>
              <a:off x="1632" y="1776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Y</a:t>
              </a:r>
            </a:p>
          </p:txBody>
        </p:sp>
      </p:grpSp>
      <p:sp>
        <p:nvSpPr>
          <p:cNvPr id="10246" name="AutoShape 15"/>
          <p:cNvSpPr>
            <a:spLocks noChangeArrowheads="1"/>
          </p:cNvSpPr>
          <p:nvPr/>
        </p:nvSpPr>
        <p:spPr bwMode="auto">
          <a:xfrm>
            <a:off x="4968875" y="3616325"/>
            <a:ext cx="990600" cy="685800"/>
          </a:xfrm>
          <a:prstGeom prst="flowChartDelay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b="1"/>
          </a:p>
        </p:txBody>
      </p:sp>
      <p:sp>
        <p:nvSpPr>
          <p:cNvPr id="10247" name="Line 16"/>
          <p:cNvSpPr>
            <a:spLocks noChangeShapeType="1"/>
          </p:cNvSpPr>
          <p:nvPr/>
        </p:nvSpPr>
        <p:spPr bwMode="auto">
          <a:xfrm>
            <a:off x="4130675" y="4149725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8" name="Line 17"/>
          <p:cNvSpPr>
            <a:spLocks noChangeShapeType="1"/>
          </p:cNvSpPr>
          <p:nvPr/>
        </p:nvSpPr>
        <p:spPr bwMode="auto">
          <a:xfrm>
            <a:off x="4130675" y="3768725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49" name="Line 18"/>
          <p:cNvSpPr>
            <a:spLocks noChangeShapeType="1"/>
          </p:cNvSpPr>
          <p:nvPr/>
        </p:nvSpPr>
        <p:spPr bwMode="auto">
          <a:xfrm>
            <a:off x="5943600" y="39624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0250" name="Text Box 19"/>
          <p:cNvSpPr txBox="1">
            <a:spLocks noChangeArrowheads="1"/>
          </p:cNvSpPr>
          <p:nvPr/>
        </p:nvSpPr>
        <p:spPr bwMode="auto">
          <a:xfrm>
            <a:off x="3733800" y="3505200"/>
            <a:ext cx="4048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B</a:t>
            </a:r>
          </a:p>
        </p:txBody>
      </p:sp>
      <p:sp>
        <p:nvSpPr>
          <p:cNvPr id="10251" name="Text Box 20"/>
          <p:cNvSpPr txBox="1">
            <a:spLocks noChangeArrowheads="1"/>
          </p:cNvSpPr>
          <p:nvPr/>
        </p:nvSpPr>
        <p:spPr bwMode="auto">
          <a:xfrm>
            <a:off x="6858000" y="37338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Y</a:t>
            </a:r>
          </a:p>
        </p:txBody>
      </p:sp>
      <p:sp>
        <p:nvSpPr>
          <p:cNvPr id="10252" name="Text Box 21"/>
          <p:cNvSpPr txBox="1">
            <a:spLocks noChangeArrowheads="1"/>
          </p:cNvSpPr>
          <p:nvPr/>
        </p:nvSpPr>
        <p:spPr bwMode="auto">
          <a:xfrm>
            <a:off x="1828800" y="2514600"/>
            <a:ext cx="11509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Truth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649A4CC-58AE-401D-915E-05F084EB5AE2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Abstractions in CS (gates)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Other Basic Gates: OR gate</a:t>
            </a:r>
          </a:p>
        </p:txBody>
      </p:sp>
      <p:grpSp>
        <p:nvGrpSpPr>
          <p:cNvPr id="12293" name="Group 4"/>
          <p:cNvGrpSpPr>
            <a:grpSpLocks/>
          </p:cNvGrpSpPr>
          <p:nvPr/>
        </p:nvGrpSpPr>
        <p:grpSpPr bwMode="auto">
          <a:xfrm>
            <a:off x="1828800" y="2819400"/>
            <a:ext cx="1166813" cy="1933575"/>
            <a:chOff x="1152" y="1776"/>
            <a:chExt cx="735" cy="1218"/>
          </a:xfrm>
        </p:grpSpPr>
        <p:sp>
          <p:nvSpPr>
            <p:cNvPr id="12306" name="Line 5"/>
            <p:cNvSpPr>
              <a:spLocks noChangeShapeType="1"/>
            </p:cNvSpPr>
            <p:nvPr/>
          </p:nvSpPr>
          <p:spPr bwMode="auto">
            <a:xfrm>
              <a:off x="1392" y="187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307" name="Line 6"/>
            <p:cNvSpPr>
              <a:spLocks noChangeShapeType="1"/>
            </p:cNvSpPr>
            <p:nvPr/>
          </p:nvSpPr>
          <p:spPr bwMode="auto">
            <a:xfrm>
              <a:off x="1632" y="187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308" name="Line 7"/>
            <p:cNvSpPr>
              <a:spLocks noChangeShapeType="1"/>
            </p:cNvSpPr>
            <p:nvPr/>
          </p:nvSpPr>
          <p:spPr bwMode="auto">
            <a:xfrm>
              <a:off x="1152" y="187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309" name="Line 8"/>
            <p:cNvSpPr>
              <a:spLocks noChangeShapeType="1"/>
            </p:cNvSpPr>
            <p:nvPr/>
          </p:nvSpPr>
          <p:spPr bwMode="auto">
            <a:xfrm>
              <a:off x="1152" y="201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310" name="Text Box 9"/>
            <p:cNvSpPr txBox="1">
              <a:spLocks noChangeArrowheads="1"/>
            </p:cNvSpPr>
            <p:nvPr/>
          </p:nvSpPr>
          <p:spPr bwMode="auto">
            <a:xfrm>
              <a:off x="1152" y="1776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A</a:t>
              </a:r>
            </a:p>
          </p:txBody>
        </p:sp>
        <p:sp>
          <p:nvSpPr>
            <p:cNvPr id="12311" name="Text Box 10"/>
            <p:cNvSpPr txBox="1">
              <a:spLocks noChangeArrowheads="1"/>
            </p:cNvSpPr>
            <p:nvPr/>
          </p:nvSpPr>
          <p:spPr bwMode="auto">
            <a:xfrm>
              <a:off x="1392" y="1776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B</a:t>
              </a:r>
            </a:p>
          </p:txBody>
        </p:sp>
        <p:sp>
          <p:nvSpPr>
            <p:cNvPr id="12312" name="Text Box 11"/>
            <p:cNvSpPr txBox="1">
              <a:spLocks noChangeArrowheads="1"/>
            </p:cNvSpPr>
            <p:nvPr/>
          </p:nvSpPr>
          <p:spPr bwMode="auto">
            <a:xfrm>
              <a:off x="1152" y="2016"/>
              <a:ext cx="212" cy="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1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1</a:t>
              </a:r>
            </a:p>
          </p:txBody>
        </p:sp>
        <p:sp>
          <p:nvSpPr>
            <p:cNvPr id="12313" name="Text Box 12"/>
            <p:cNvSpPr txBox="1">
              <a:spLocks noChangeArrowheads="1"/>
            </p:cNvSpPr>
            <p:nvPr/>
          </p:nvSpPr>
          <p:spPr bwMode="auto">
            <a:xfrm>
              <a:off x="1392" y="2016"/>
              <a:ext cx="212" cy="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1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1</a:t>
              </a:r>
            </a:p>
          </p:txBody>
        </p:sp>
        <p:sp>
          <p:nvSpPr>
            <p:cNvPr id="12314" name="Text Box 13"/>
            <p:cNvSpPr txBox="1">
              <a:spLocks noChangeArrowheads="1"/>
            </p:cNvSpPr>
            <p:nvPr/>
          </p:nvSpPr>
          <p:spPr bwMode="auto">
            <a:xfrm>
              <a:off x="1632" y="2016"/>
              <a:ext cx="212" cy="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1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1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1</a:t>
              </a:r>
            </a:p>
          </p:txBody>
        </p:sp>
        <p:sp>
          <p:nvSpPr>
            <p:cNvPr id="12315" name="Text Box 14"/>
            <p:cNvSpPr txBox="1">
              <a:spLocks noChangeArrowheads="1"/>
            </p:cNvSpPr>
            <p:nvPr/>
          </p:nvSpPr>
          <p:spPr bwMode="auto">
            <a:xfrm>
              <a:off x="1632" y="1776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Y</a:t>
              </a:r>
            </a:p>
          </p:txBody>
        </p:sp>
      </p:grpSp>
      <p:sp>
        <p:nvSpPr>
          <p:cNvPr id="12294" name="Line 15"/>
          <p:cNvSpPr>
            <a:spLocks noChangeShapeType="1"/>
          </p:cNvSpPr>
          <p:nvPr/>
        </p:nvSpPr>
        <p:spPr bwMode="auto">
          <a:xfrm>
            <a:off x="4206875" y="3997325"/>
            <a:ext cx="9413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295" name="Line 16"/>
          <p:cNvSpPr>
            <a:spLocks noChangeShapeType="1"/>
          </p:cNvSpPr>
          <p:nvPr/>
        </p:nvSpPr>
        <p:spPr bwMode="auto">
          <a:xfrm>
            <a:off x="4206875" y="3616325"/>
            <a:ext cx="9334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296" name="Line 17"/>
          <p:cNvSpPr>
            <a:spLocks noChangeShapeType="1"/>
          </p:cNvSpPr>
          <p:nvPr/>
        </p:nvSpPr>
        <p:spPr bwMode="auto">
          <a:xfrm>
            <a:off x="6097588" y="3811588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2297" name="Text Box 18"/>
          <p:cNvSpPr txBox="1">
            <a:spLocks noChangeArrowheads="1"/>
          </p:cNvSpPr>
          <p:nvPr/>
        </p:nvSpPr>
        <p:spPr bwMode="auto">
          <a:xfrm>
            <a:off x="3810000" y="3352800"/>
            <a:ext cx="4048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B</a:t>
            </a:r>
          </a:p>
        </p:txBody>
      </p:sp>
      <p:sp>
        <p:nvSpPr>
          <p:cNvPr id="12298" name="Text Box 19"/>
          <p:cNvSpPr txBox="1">
            <a:spLocks noChangeArrowheads="1"/>
          </p:cNvSpPr>
          <p:nvPr/>
        </p:nvSpPr>
        <p:spPr bwMode="auto">
          <a:xfrm>
            <a:off x="7010400" y="35814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Y</a:t>
            </a:r>
          </a:p>
        </p:txBody>
      </p:sp>
      <p:sp>
        <p:nvSpPr>
          <p:cNvPr id="12299" name="Text Box 20"/>
          <p:cNvSpPr txBox="1">
            <a:spLocks noChangeArrowheads="1"/>
          </p:cNvSpPr>
          <p:nvPr/>
        </p:nvSpPr>
        <p:spPr bwMode="auto">
          <a:xfrm>
            <a:off x="1828800" y="2514600"/>
            <a:ext cx="11509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Truth Table</a:t>
            </a:r>
          </a:p>
        </p:txBody>
      </p:sp>
      <p:grpSp>
        <p:nvGrpSpPr>
          <p:cNvPr id="12300" name="Group 21"/>
          <p:cNvGrpSpPr>
            <a:grpSpLocks/>
          </p:cNvGrpSpPr>
          <p:nvPr/>
        </p:nvGrpSpPr>
        <p:grpSpPr bwMode="auto">
          <a:xfrm>
            <a:off x="5029200" y="3505200"/>
            <a:ext cx="1066800" cy="609600"/>
            <a:chOff x="1594" y="2854"/>
            <a:chExt cx="480" cy="384"/>
          </a:xfrm>
        </p:grpSpPr>
        <p:sp>
          <p:nvSpPr>
            <p:cNvPr id="12301" name="Line 22"/>
            <p:cNvSpPr>
              <a:spLocks noChangeShapeType="1"/>
            </p:cNvSpPr>
            <p:nvPr/>
          </p:nvSpPr>
          <p:spPr bwMode="auto">
            <a:xfrm>
              <a:off x="1594" y="323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302" name="Freeform 23"/>
            <p:cNvSpPr>
              <a:spLocks/>
            </p:cNvSpPr>
            <p:nvPr/>
          </p:nvSpPr>
          <p:spPr bwMode="auto">
            <a:xfrm>
              <a:off x="1738" y="3046"/>
              <a:ext cx="336" cy="192"/>
            </a:xfrm>
            <a:custGeom>
              <a:avLst/>
              <a:gdLst>
                <a:gd name="T0" fmla="*/ 0 w 288"/>
                <a:gd name="T1" fmla="*/ 192 h 192"/>
                <a:gd name="T2" fmla="*/ 4289 w 288"/>
                <a:gd name="T3" fmla="*/ 144 h 192"/>
                <a:gd name="T4" fmla="*/ 8548 w 288"/>
                <a:gd name="T5" fmla="*/ 0 h 192"/>
                <a:gd name="T6" fmla="*/ 0 60000 65536"/>
                <a:gd name="T7" fmla="*/ 0 60000 65536"/>
                <a:gd name="T8" fmla="*/ 0 60000 65536"/>
                <a:gd name="T9" fmla="*/ 0 w 288"/>
                <a:gd name="T10" fmla="*/ 0 h 192"/>
                <a:gd name="T11" fmla="*/ 288 w 288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92">
                  <a:moveTo>
                    <a:pt x="0" y="192"/>
                  </a:moveTo>
                  <a:cubicBezTo>
                    <a:pt x="48" y="184"/>
                    <a:pt x="96" y="176"/>
                    <a:pt x="144" y="144"/>
                  </a:cubicBezTo>
                  <a:cubicBezTo>
                    <a:pt x="192" y="112"/>
                    <a:pt x="240" y="56"/>
                    <a:pt x="288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303" name="Freeform 24"/>
            <p:cNvSpPr>
              <a:spLocks/>
            </p:cNvSpPr>
            <p:nvPr/>
          </p:nvSpPr>
          <p:spPr bwMode="auto">
            <a:xfrm flipV="1">
              <a:off x="1738" y="2854"/>
              <a:ext cx="336" cy="192"/>
            </a:xfrm>
            <a:custGeom>
              <a:avLst/>
              <a:gdLst>
                <a:gd name="T0" fmla="*/ 0 w 288"/>
                <a:gd name="T1" fmla="*/ 192 h 192"/>
                <a:gd name="T2" fmla="*/ 4289 w 288"/>
                <a:gd name="T3" fmla="*/ 144 h 192"/>
                <a:gd name="T4" fmla="*/ 8548 w 288"/>
                <a:gd name="T5" fmla="*/ 0 h 192"/>
                <a:gd name="T6" fmla="*/ 0 60000 65536"/>
                <a:gd name="T7" fmla="*/ 0 60000 65536"/>
                <a:gd name="T8" fmla="*/ 0 60000 65536"/>
                <a:gd name="T9" fmla="*/ 0 w 288"/>
                <a:gd name="T10" fmla="*/ 0 h 192"/>
                <a:gd name="T11" fmla="*/ 288 w 288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92">
                  <a:moveTo>
                    <a:pt x="0" y="192"/>
                  </a:moveTo>
                  <a:cubicBezTo>
                    <a:pt x="48" y="184"/>
                    <a:pt x="96" y="176"/>
                    <a:pt x="144" y="144"/>
                  </a:cubicBezTo>
                  <a:cubicBezTo>
                    <a:pt x="192" y="112"/>
                    <a:pt x="240" y="56"/>
                    <a:pt x="288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304" name="Line 25"/>
            <p:cNvSpPr>
              <a:spLocks noChangeShapeType="1"/>
            </p:cNvSpPr>
            <p:nvPr/>
          </p:nvSpPr>
          <p:spPr bwMode="auto">
            <a:xfrm>
              <a:off x="1594" y="285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2305" name="Freeform 26"/>
            <p:cNvSpPr>
              <a:spLocks/>
            </p:cNvSpPr>
            <p:nvPr/>
          </p:nvSpPr>
          <p:spPr bwMode="auto">
            <a:xfrm>
              <a:off x="1594" y="2854"/>
              <a:ext cx="96" cy="384"/>
            </a:xfrm>
            <a:custGeom>
              <a:avLst/>
              <a:gdLst>
                <a:gd name="T0" fmla="*/ 0 w 96"/>
                <a:gd name="T1" fmla="*/ 384 h 384"/>
                <a:gd name="T2" fmla="*/ 96 w 96"/>
                <a:gd name="T3" fmla="*/ 192 h 384"/>
                <a:gd name="T4" fmla="*/ 0 w 96"/>
                <a:gd name="T5" fmla="*/ 0 h 384"/>
                <a:gd name="T6" fmla="*/ 0 60000 65536"/>
                <a:gd name="T7" fmla="*/ 0 60000 65536"/>
                <a:gd name="T8" fmla="*/ 0 60000 65536"/>
                <a:gd name="T9" fmla="*/ 0 w 96"/>
                <a:gd name="T10" fmla="*/ 0 h 384"/>
                <a:gd name="T11" fmla="*/ 96 w 96"/>
                <a:gd name="T12" fmla="*/ 384 h 3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" h="384">
                  <a:moveTo>
                    <a:pt x="0" y="384"/>
                  </a:moveTo>
                  <a:cubicBezTo>
                    <a:pt x="48" y="320"/>
                    <a:pt x="96" y="256"/>
                    <a:pt x="96" y="192"/>
                  </a:cubicBezTo>
                  <a:cubicBezTo>
                    <a:pt x="96" y="128"/>
                    <a:pt x="48" y="64"/>
                    <a:pt x="0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9C2706-6B78-459A-BFE2-74C127D1FECC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Abstractions in CS (gates)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Other Basic Gates: XOR gate</a:t>
            </a:r>
          </a:p>
        </p:txBody>
      </p:sp>
      <p:grpSp>
        <p:nvGrpSpPr>
          <p:cNvPr id="14341" name="Group 4"/>
          <p:cNvGrpSpPr>
            <a:grpSpLocks/>
          </p:cNvGrpSpPr>
          <p:nvPr/>
        </p:nvGrpSpPr>
        <p:grpSpPr bwMode="auto">
          <a:xfrm>
            <a:off x="1828800" y="2819400"/>
            <a:ext cx="1166813" cy="1933575"/>
            <a:chOff x="1152" y="1776"/>
            <a:chExt cx="735" cy="1218"/>
          </a:xfrm>
        </p:grpSpPr>
        <p:sp>
          <p:nvSpPr>
            <p:cNvPr id="14355" name="Line 5"/>
            <p:cNvSpPr>
              <a:spLocks noChangeShapeType="1"/>
            </p:cNvSpPr>
            <p:nvPr/>
          </p:nvSpPr>
          <p:spPr bwMode="auto">
            <a:xfrm>
              <a:off x="1392" y="187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356" name="Line 6"/>
            <p:cNvSpPr>
              <a:spLocks noChangeShapeType="1"/>
            </p:cNvSpPr>
            <p:nvPr/>
          </p:nvSpPr>
          <p:spPr bwMode="auto">
            <a:xfrm>
              <a:off x="1632" y="187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357" name="Line 7"/>
            <p:cNvSpPr>
              <a:spLocks noChangeShapeType="1"/>
            </p:cNvSpPr>
            <p:nvPr/>
          </p:nvSpPr>
          <p:spPr bwMode="auto">
            <a:xfrm>
              <a:off x="1152" y="1872"/>
              <a:ext cx="0" cy="105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358" name="Line 8"/>
            <p:cNvSpPr>
              <a:spLocks noChangeShapeType="1"/>
            </p:cNvSpPr>
            <p:nvPr/>
          </p:nvSpPr>
          <p:spPr bwMode="auto">
            <a:xfrm>
              <a:off x="1152" y="201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359" name="Text Box 9"/>
            <p:cNvSpPr txBox="1">
              <a:spLocks noChangeArrowheads="1"/>
            </p:cNvSpPr>
            <p:nvPr/>
          </p:nvSpPr>
          <p:spPr bwMode="auto">
            <a:xfrm>
              <a:off x="1152" y="1776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A</a:t>
              </a:r>
            </a:p>
          </p:txBody>
        </p:sp>
        <p:sp>
          <p:nvSpPr>
            <p:cNvPr id="14360" name="Text Box 10"/>
            <p:cNvSpPr txBox="1">
              <a:spLocks noChangeArrowheads="1"/>
            </p:cNvSpPr>
            <p:nvPr/>
          </p:nvSpPr>
          <p:spPr bwMode="auto">
            <a:xfrm>
              <a:off x="1392" y="1776"/>
              <a:ext cx="2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B</a:t>
              </a:r>
            </a:p>
          </p:txBody>
        </p:sp>
        <p:sp>
          <p:nvSpPr>
            <p:cNvPr id="14361" name="Text Box 11"/>
            <p:cNvSpPr txBox="1">
              <a:spLocks noChangeArrowheads="1"/>
            </p:cNvSpPr>
            <p:nvPr/>
          </p:nvSpPr>
          <p:spPr bwMode="auto">
            <a:xfrm>
              <a:off x="1152" y="2016"/>
              <a:ext cx="212" cy="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1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1</a:t>
              </a:r>
            </a:p>
          </p:txBody>
        </p:sp>
        <p:sp>
          <p:nvSpPr>
            <p:cNvPr id="14362" name="Text Box 12"/>
            <p:cNvSpPr txBox="1">
              <a:spLocks noChangeArrowheads="1"/>
            </p:cNvSpPr>
            <p:nvPr/>
          </p:nvSpPr>
          <p:spPr bwMode="auto">
            <a:xfrm>
              <a:off x="1392" y="2016"/>
              <a:ext cx="212" cy="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1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1</a:t>
              </a:r>
            </a:p>
          </p:txBody>
        </p:sp>
        <p:sp>
          <p:nvSpPr>
            <p:cNvPr id="14363" name="Text Box 13"/>
            <p:cNvSpPr txBox="1">
              <a:spLocks noChangeArrowheads="1"/>
            </p:cNvSpPr>
            <p:nvPr/>
          </p:nvSpPr>
          <p:spPr bwMode="auto">
            <a:xfrm>
              <a:off x="1632" y="2016"/>
              <a:ext cx="212" cy="9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0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1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1</a:t>
              </a: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 b="1"/>
                <a:t>0</a:t>
              </a:r>
            </a:p>
          </p:txBody>
        </p:sp>
        <p:sp>
          <p:nvSpPr>
            <p:cNvPr id="14364" name="Text Box 14"/>
            <p:cNvSpPr txBox="1">
              <a:spLocks noChangeArrowheads="1"/>
            </p:cNvSpPr>
            <p:nvPr/>
          </p:nvSpPr>
          <p:spPr bwMode="auto">
            <a:xfrm>
              <a:off x="1632" y="1776"/>
              <a:ext cx="25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/>
                <a:t>Y</a:t>
              </a:r>
            </a:p>
          </p:txBody>
        </p:sp>
      </p:grpSp>
      <p:sp>
        <p:nvSpPr>
          <p:cNvPr id="14342" name="Line 15"/>
          <p:cNvSpPr>
            <a:spLocks noChangeShapeType="1"/>
          </p:cNvSpPr>
          <p:nvPr/>
        </p:nvSpPr>
        <p:spPr bwMode="auto">
          <a:xfrm flipV="1">
            <a:off x="4206875" y="3997325"/>
            <a:ext cx="8842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43" name="Line 16"/>
          <p:cNvSpPr>
            <a:spLocks noChangeShapeType="1"/>
          </p:cNvSpPr>
          <p:nvPr/>
        </p:nvSpPr>
        <p:spPr bwMode="auto">
          <a:xfrm>
            <a:off x="4206875" y="3616325"/>
            <a:ext cx="8620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44" name="Line 17"/>
          <p:cNvSpPr>
            <a:spLocks noChangeShapeType="1"/>
          </p:cNvSpPr>
          <p:nvPr/>
        </p:nvSpPr>
        <p:spPr bwMode="auto">
          <a:xfrm>
            <a:off x="6097588" y="3811588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  <p:sp>
        <p:nvSpPr>
          <p:cNvPr id="14345" name="Text Box 18"/>
          <p:cNvSpPr txBox="1">
            <a:spLocks noChangeArrowheads="1"/>
          </p:cNvSpPr>
          <p:nvPr/>
        </p:nvSpPr>
        <p:spPr bwMode="auto">
          <a:xfrm>
            <a:off x="3810000" y="3352800"/>
            <a:ext cx="404813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B</a:t>
            </a:r>
          </a:p>
        </p:txBody>
      </p:sp>
      <p:sp>
        <p:nvSpPr>
          <p:cNvPr id="14346" name="Text Box 19"/>
          <p:cNvSpPr txBox="1">
            <a:spLocks noChangeArrowheads="1"/>
          </p:cNvSpPr>
          <p:nvPr/>
        </p:nvSpPr>
        <p:spPr bwMode="auto">
          <a:xfrm>
            <a:off x="7010400" y="3581400"/>
            <a:ext cx="404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/>
              <a:t>Y</a:t>
            </a:r>
          </a:p>
        </p:txBody>
      </p:sp>
      <p:sp>
        <p:nvSpPr>
          <p:cNvPr id="14347" name="Text Box 20"/>
          <p:cNvSpPr txBox="1">
            <a:spLocks noChangeArrowheads="1"/>
          </p:cNvSpPr>
          <p:nvPr/>
        </p:nvSpPr>
        <p:spPr bwMode="auto">
          <a:xfrm>
            <a:off x="1828800" y="2514600"/>
            <a:ext cx="115093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/>
              <a:t>Truth Table</a:t>
            </a:r>
          </a:p>
        </p:txBody>
      </p:sp>
      <p:grpSp>
        <p:nvGrpSpPr>
          <p:cNvPr id="14348" name="Group 21"/>
          <p:cNvGrpSpPr>
            <a:grpSpLocks/>
          </p:cNvGrpSpPr>
          <p:nvPr/>
        </p:nvGrpSpPr>
        <p:grpSpPr bwMode="auto">
          <a:xfrm>
            <a:off x="5029200" y="3505200"/>
            <a:ext cx="1066800" cy="609600"/>
            <a:chOff x="1594" y="2854"/>
            <a:chExt cx="480" cy="384"/>
          </a:xfrm>
        </p:grpSpPr>
        <p:sp>
          <p:nvSpPr>
            <p:cNvPr id="14350" name="Line 22"/>
            <p:cNvSpPr>
              <a:spLocks noChangeShapeType="1"/>
            </p:cNvSpPr>
            <p:nvPr/>
          </p:nvSpPr>
          <p:spPr bwMode="auto">
            <a:xfrm>
              <a:off x="1594" y="3238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351" name="Freeform 23"/>
            <p:cNvSpPr>
              <a:spLocks/>
            </p:cNvSpPr>
            <p:nvPr/>
          </p:nvSpPr>
          <p:spPr bwMode="auto">
            <a:xfrm>
              <a:off x="1738" y="3046"/>
              <a:ext cx="336" cy="192"/>
            </a:xfrm>
            <a:custGeom>
              <a:avLst/>
              <a:gdLst>
                <a:gd name="T0" fmla="*/ 0 w 288"/>
                <a:gd name="T1" fmla="*/ 192 h 192"/>
                <a:gd name="T2" fmla="*/ 4289 w 288"/>
                <a:gd name="T3" fmla="*/ 144 h 192"/>
                <a:gd name="T4" fmla="*/ 8548 w 288"/>
                <a:gd name="T5" fmla="*/ 0 h 192"/>
                <a:gd name="T6" fmla="*/ 0 60000 65536"/>
                <a:gd name="T7" fmla="*/ 0 60000 65536"/>
                <a:gd name="T8" fmla="*/ 0 60000 65536"/>
                <a:gd name="T9" fmla="*/ 0 w 288"/>
                <a:gd name="T10" fmla="*/ 0 h 192"/>
                <a:gd name="T11" fmla="*/ 288 w 288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92">
                  <a:moveTo>
                    <a:pt x="0" y="192"/>
                  </a:moveTo>
                  <a:cubicBezTo>
                    <a:pt x="48" y="184"/>
                    <a:pt x="96" y="176"/>
                    <a:pt x="144" y="144"/>
                  </a:cubicBezTo>
                  <a:cubicBezTo>
                    <a:pt x="192" y="112"/>
                    <a:pt x="240" y="56"/>
                    <a:pt x="288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352" name="Freeform 24"/>
            <p:cNvSpPr>
              <a:spLocks/>
            </p:cNvSpPr>
            <p:nvPr/>
          </p:nvSpPr>
          <p:spPr bwMode="auto">
            <a:xfrm flipV="1">
              <a:off x="1738" y="2854"/>
              <a:ext cx="336" cy="192"/>
            </a:xfrm>
            <a:custGeom>
              <a:avLst/>
              <a:gdLst>
                <a:gd name="T0" fmla="*/ 0 w 288"/>
                <a:gd name="T1" fmla="*/ 192 h 192"/>
                <a:gd name="T2" fmla="*/ 4289 w 288"/>
                <a:gd name="T3" fmla="*/ 144 h 192"/>
                <a:gd name="T4" fmla="*/ 8548 w 288"/>
                <a:gd name="T5" fmla="*/ 0 h 192"/>
                <a:gd name="T6" fmla="*/ 0 60000 65536"/>
                <a:gd name="T7" fmla="*/ 0 60000 65536"/>
                <a:gd name="T8" fmla="*/ 0 60000 65536"/>
                <a:gd name="T9" fmla="*/ 0 w 288"/>
                <a:gd name="T10" fmla="*/ 0 h 192"/>
                <a:gd name="T11" fmla="*/ 288 w 288"/>
                <a:gd name="T12" fmla="*/ 192 h 19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8" h="192">
                  <a:moveTo>
                    <a:pt x="0" y="192"/>
                  </a:moveTo>
                  <a:cubicBezTo>
                    <a:pt x="48" y="184"/>
                    <a:pt x="96" y="176"/>
                    <a:pt x="144" y="144"/>
                  </a:cubicBezTo>
                  <a:cubicBezTo>
                    <a:pt x="192" y="112"/>
                    <a:pt x="240" y="56"/>
                    <a:pt x="288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353" name="Line 25"/>
            <p:cNvSpPr>
              <a:spLocks noChangeShapeType="1"/>
            </p:cNvSpPr>
            <p:nvPr/>
          </p:nvSpPr>
          <p:spPr bwMode="auto">
            <a:xfrm>
              <a:off x="1594" y="2854"/>
              <a:ext cx="14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354" name="Freeform 26"/>
            <p:cNvSpPr>
              <a:spLocks/>
            </p:cNvSpPr>
            <p:nvPr/>
          </p:nvSpPr>
          <p:spPr bwMode="auto">
            <a:xfrm>
              <a:off x="1594" y="2854"/>
              <a:ext cx="96" cy="384"/>
            </a:xfrm>
            <a:custGeom>
              <a:avLst/>
              <a:gdLst>
                <a:gd name="T0" fmla="*/ 0 w 96"/>
                <a:gd name="T1" fmla="*/ 384 h 384"/>
                <a:gd name="T2" fmla="*/ 96 w 96"/>
                <a:gd name="T3" fmla="*/ 192 h 384"/>
                <a:gd name="T4" fmla="*/ 0 w 96"/>
                <a:gd name="T5" fmla="*/ 0 h 384"/>
                <a:gd name="T6" fmla="*/ 0 60000 65536"/>
                <a:gd name="T7" fmla="*/ 0 60000 65536"/>
                <a:gd name="T8" fmla="*/ 0 60000 65536"/>
                <a:gd name="T9" fmla="*/ 0 w 96"/>
                <a:gd name="T10" fmla="*/ 0 h 384"/>
                <a:gd name="T11" fmla="*/ 96 w 96"/>
                <a:gd name="T12" fmla="*/ 384 h 3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" h="384">
                  <a:moveTo>
                    <a:pt x="0" y="384"/>
                  </a:moveTo>
                  <a:cubicBezTo>
                    <a:pt x="48" y="320"/>
                    <a:pt x="96" y="256"/>
                    <a:pt x="96" y="192"/>
                  </a:cubicBezTo>
                  <a:cubicBezTo>
                    <a:pt x="96" y="128"/>
                    <a:pt x="48" y="64"/>
                    <a:pt x="0" y="0"/>
                  </a:cubicBezTo>
                </a:path>
              </a:pathLst>
            </a:cu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4349" name="Freeform 27"/>
          <p:cNvSpPr>
            <a:spLocks/>
          </p:cNvSpPr>
          <p:nvPr/>
        </p:nvSpPr>
        <p:spPr bwMode="auto">
          <a:xfrm>
            <a:off x="4953000" y="3505200"/>
            <a:ext cx="228600" cy="609600"/>
          </a:xfrm>
          <a:custGeom>
            <a:avLst/>
            <a:gdLst>
              <a:gd name="T0" fmla="*/ 0 w 96"/>
              <a:gd name="T1" fmla="*/ 2147483646 h 384"/>
              <a:gd name="T2" fmla="*/ 2147483646 w 96"/>
              <a:gd name="T3" fmla="*/ 2147483646 h 384"/>
              <a:gd name="T4" fmla="*/ 0 w 96"/>
              <a:gd name="T5" fmla="*/ 0 h 384"/>
              <a:gd name="T6" fmla="*/ 0 60000 65536"/>
              <a:gd name="T7" fmla="*/ 0 60000 65536"/>
              <a:gd name="T8" fmla="*/ 0 60000 65536"/>
              <a:gd name="T9" fmla="*/ 0 w 96"/>
              <a:gd name="T10" fmla="*/ 0 h 384"/>
              <a:gd name="T11" fmla="*/ 96 w 96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96" h="384">
                <a:moveTo>
                  <a:pt x="0" y="384"/>
                </a:moveTo>
                <a:cubicBezTo>
                  <a:pt x="48" y="320"/>
                  <a:pt x="96" y="256"/>
                  <a:pt x="96" y="192"/>
                </a:cubicBezTo>
                <a:cubicBezTo>
                  <a:pt x="96" y="128"/>
                  <a:pt x="48" y="64"/>
                  <a:pt x="0" y="0"/>
                </a:cubicBez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B1250A-3DE9-4D43-9CFA-3E6DC4E153B7}" type="slidenum">
              <a:rPr lang="en-US" altLang="en-US" sz="120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>
              <a:solidFill>
                <a:srgbClr val="898989"/>
              </a:solidFill>
            </a:endParaRP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Logic Blocks</a:t>
            </a:r>
          </a:p>
        </p:txBody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Logic blocks are built from gates that implement basic logic functions</a:t>
            </a:r>
          </a:p>
          <a:p>
            <a:pPr lvl="1" eaLnBrk="1" hangingPunct="1"/>
            <a:r>
              <a:rPr lang="en-US" altLang="en-US" smtClean="0"/>
              <a:t>Any logical function can be constructed using AND gates, OR gates, and inversion.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Adder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 computers, the most common task is add.</a:t>
            </a:r>
          </a:p>
          <a:p>
            <a:pPr eaLnBrk="1" hangingPunct="1"/>
            <a:r>
              <a:rPr lang="en-US" altLang="en-US" smtClean="0"/>
              <a:t>In MIPS, we write “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add $t0, $t1, $t2</a:t>
            </a:r>
            <a:r>
              <a:rPr lang="en-US" altLang="en-US" smtClean="0"/>
              <a:t>.” The hardware will get the values of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$t1 </a:t>
            </a:r>
            <a:r>
              <a:rPr lang="en-US" altLang="en-US" smtClean="0"/>
              <a:t>and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$t2</a:t>
            </a:r>
            <a:r>
              <a:rPr lang="en-US" altLang="en-US" smtClean="0"/>
              <a:t>, feed them to an adder, and store the result back to </a:t>
            </a:r>
            <a:r>
              <a:rPr lang="en-US" alt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$t0</a:t>
            </a:r>
            <a:r>
              <a:rPr lang="en-US" altLang="en-US" smtClean="0"/>
              <a:t>.</a:t>
            </a:r>
          </a:p>
          <a:p>
            <a:pPr eaLnBrk="1" hangingPunct="1"/>
            <a:r>
              <a:rPr lang="en-US" altLang="en-US" smtClean="0"/>
              <a:t>So how the adder is implemented?</a:t>
            </a:r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mtClean="0"/>
          </a:p>
          <a:p>
            <a:pPr lvl="1" eaLnBrk="1" hangingPunct="1">
              <a:buFont typeface="Arial" panose="020B0604020202020204" pitchFamily="34" charset="0"/>
              <a:buNone/>
            </a:pPr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1724</TotalTime>
  <Words>916</Words>
  <Application>Microsoft Office PowerPoint</Application>
  <PresentationFormat>On-screen Show (4:3)</PresentationFormat>
  <Paragraphs>313</Paragraphs>
  <Slides>31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Courier New</vt:lpstr>
      <vt:lpstr>Times New Roman</vt:lpstr>
      <vt:lpstr>Office Theme</vt:lpstr>
      <vt:lpstr>Digital Logic</vt:lpstr>
      <vt:lpstr>Abstractions in CS (gates)</vt:lpstr>
      <vt:lpstr>Abstractions in CS (gates)</vt:lpstr>
      <vt:lpstr>Abstractions in CS (gates)</vt:lpstr>
      <vt:lpstr>Abstractions in CS (gates)</vt:lpstr>
      <vt:lpstr>Abstractions in CS (gates)</vt:lpstr>
      <vt:lpstr>Abstractions in CS (gates)</vt:lpstr>
      <vt:lpstr>Logic Blocks</vt:lpstr>
      <vt:lpstr>Adder</vt:lpstr>
      <vt:lpstr>Half-adder</vt:lpstr>
      <vt:lpstr>Half-adder</vt:lpstr>
      <vt:lpstr>Half-adder</vt:lpstr>
      <vt:lpstr>Half-adder</vt:lpstr>
      <vt:lpstr>Half-adder</vt:lpstr>
      <vt:lpstr>Half-adder</vt:lpstr>
      <vt:lpstr>How about carry?</vt:lpstr>
      <vt:lpstr>Carry</vt:lpstr>
      <vt:lpstr>Half-adder</vt:lpstr>
      <vt:lpstr>1-Bit Adder</vt:lpstr>
      <vt:lpstr>Constructing Truth Table for 1-Bit Adder</vt:lpstr>
      <vt:lpstr>Truth Table for a 1-Bit Adder</vt:lpstr>
      <vt:lpstr>Sum?</vt:lpstr>
      <vt:lpstr>Sum</vt:lpstr>
      <vt:lpstr>Boolean Algebra</vt:lpstr>
      <vt:lpstr>Sum</vt:lpstr>
      <vt:lpstr>Carryout bit?</vt:lpstr>
      <vt:lpstr>Carryout bit</vt:lpstr>
      <vt:lpstr>Delay</vt:lpstr>
      <vt:lpstr>1-Bit Adder</vt:lpstr>
      <vt:lpstr>32-bit adder</vt:lpstr>
      <vt:lpstr>32-bit adder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Logic</dc:title>
  <dc:creator>zhenghao</dc:creator>
  <cp:lastModifiedBy>Zhenghao Zhang</cp:lastModifiedBy>
  <cp:revision>17</cp:revision>
  <dcterms:created xsi:type="dcterms:W3CDTF">2009-02-25T16:41:37Z</dcterms:created>
  <dcterms:modified xsi:type="dcterms:W3CDTF">2015-10-12T14:48:39Z</dcterms:modified>
</cp:coreProperties>
</file>