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728" autoAdjust="0"/>
  </p:normalViewPr>
  <p:slideViewPr>
    <p:cSldViewPr snapToGrid="0">
      <p:cViewPr varScale="1">
        <p:scale>
          <a:sx n="92" d="100"/>
          <a:sy n="92" d="100"/>
        </p:scale>
        <p:origin x="49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29002F-413E-4C8F-BB1B-F11803053189}" type="datetimeFigureOut">
              <a:rPr lang="en-US" smtClean="0"/>
              <a:t>10/12/2015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BB28DD-CE06-4D68-8346-1E768ECB3DAD}" type="slidenum">
              <a:rPr lang="en-US" smtClean="0"/>
              <a:t>‹#›</a:t>
            </a:fld>
            <a:endParaRPr lang="en-US"/>
          </a:p>
        </p:txBody>
      </p:sp>
    </p:spTree>
    <p:extLst>
      <p:ext uri="{BB962C8B-B14F-4D97-AF65-F5344CB8AC3E}">
        <p14:creationId xmlns:p14="http://schemas.microsoft.com/office/powerpoint/2010/main" val="1978225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Answer: (a). 57 is 00111001 -&gt; 11000110 -&gt; 11000111</a:t>
            </a:r>
          </a:p>
          <a:p>
            <a:endParaRPr lang="en-US" altLang="en-US" dirty="0" smtClean="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96DDAA8-2528-47A8-99FE-FE14D87F4480}" type="slidenum">
              <a:rPr lang="en-US" altLang="en-US" smtClean="0"/>
              <a:pPr>
                <a:spcBef>
                  <a:spcPct val="0"/>
                </a:spcBef>
              </a:pPr>
              <a:t>3</a:t>
            </a:fld>
            <a:endParaRPr lang="en-US" altLang="en-US" smtClean="0"/>
          </a:p>
        </p:txBody>
      </p:sp>
    </p:spTree>
    <p:extLst>
      <p:ext uri="{BB962C8B-B14F-4D97-AF65-F5344CB8AC3E}">
        <p14:creationId xmlns:p14="http://schemas.microsoft.com/office/powerpoint/2010/main" val="28497142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Find the index of the element that is closest to the value in $a2. 5.</a:t>
            </a:r>
          </a:p>
          <a:p>
            <a:endParaRPr lang="en-US" altLang="en-US"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9E70DA5-36A4-4F2F-B7CC-0214C4D53E8F}" type="slidenum">
              <a:rPr lang="en-US" altLang="en-US" smtClean="0"/>
              <a:pPr>
                <a:spcBef>
                  <a:spcPct val="0"/>
                </a:spcBef>
              </a:pPr>
              <a:t>28</a:t>
            </a:fld>
            <a:endParaRPr lang="en-US" altLang="en-US" smtClean="0"/>
          </a:p>
        </p:txBody>
      </p:sp>
    </p:spTree>
    <p:extLst>
      <p:ext uri="{BB962C8B-B14F-4D97-AF65-F5344CB8AC3E}">
        <p14:creationId xmlns:p14="http://schemas.microsoft.com/office/powerpoint/2010/main" val="1956137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Answer: (b). 22.75-&gt;10110.11-&gt;1.011011 *2^4-&gt; 1 1000 0011 011011…</a:t>
            </a:r>
          </a:p>
          <a:p>
            <a:endParaRPr lang="en-US" altLang="en-US" smtClean="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E3FCF83-0AE2-4E25-B7B2-66F9D2D7450C}" type="slidenum">
              <a:rPr lang="en-US" altLang="en-US" smtClean="0"/>
              <a:pPr>
                <a:spcBef>
                  <a:spcPct val="0"/>
                </a:spcBef>
              </a:pPr>
              <a:t>7</a:t>
            </a:fld>
            <a:endParaRPr lang="en-US" altLang="en-US" smtClean="0"/>
          </a:p>
        </p:txBody>
      </p:sp>
    </p:spTree>
    <p:extLst>
      <p:ext uri="{BB962C8B-B14F-4D97-AF65-F5344CB8AC3E}">
        <p14:creationId xmlns:p14="http://schemas.microsoft.com/office/powerpoint/2010/main" val="48650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4516" name="Date Placeholder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928DE3DB-C810-4927-913B-6D37718955DA}" type="datetime1">
              <a:rPr lang="en-US" smtClean="0"/>
              <a:pPr fontAlgn="base">
                <a:spcBef>
                  <a:spcPct val="0"/>
                </a:spcBef>
                <a:spcAft>
                  <a:spcPct val="0"/>
                </a:spcAft>
                <a:defRPr/>
              </a:pPr>
              <a:t>10/12/2015</a:t>
            </a:fld>
            <a:endParaRPr lang="en-US" smtClean="0"/>
          </a:p>
        </p:txBody>
      </p:sp>
      <p:sp>
        <p:nvSpPr>
          <p:cNvPr id="64517"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t>CDA3100</a:t>
            </a:r>
          </a:p>
        </p:txBody>
      </p:sp>
      <p:sp>
        <p:nvSpPr>
          <p:cNvPr id="17414"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1D2A91-5313-47A7-BE3B-A4848CC890FD}" type="slidenum">
              <a:rPr lang="en-US" altLang="en-US" smtClean="0"/>
              <a:pPr>
                <a:spcBef>
                  <a:spcPct val="0"/>
                </a:spcBef>
              </a:pPr>
              <a:t>12</a:t>
            </a:fld>
            <a:endParaRPr lang="en-US" altLang="en-US" smtClean="0"/>
          </a:p>
        </p:txBody>
      </p:sp>
    </p:spTree>
    <p:extLst>
      <p:ext uri="{BB962C8B-B14F-4D97-AF65-F5344CB8AC3E}">
        <p14:creationId xmlns:p14="http://schemas.microsoft.com/office/powerpoint/2010/main" val="1158502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Answer: b. </a:t>
            </a:r>
          </a:p>
          <a:p>
            <a:endParaRPr lang="en-US" altLang="en-US"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CD8011-8C86-4341-95DD-0DAB6E1A580E}" type="slidenum">
              <a:rPr lang="en-US" altLang="en-US" smtClean="0"/>
              <a:pPr>
                <a:spcBef>
                  <a:spcPct val="0"/>
                </a:spcBef>
              </a:pPr>
              <a:t>13</a:t>
            </a:fld>
            <a:endParaRPr lang="en-US" altLang="en-US" smtClean="0"/>
          </a:p>
        </p:txBody>
      </p:sp>
    </p:spTree>
    <p:extLst>
      <p:ext uri="{BB962C8B-B14F-4D97-AF65-F5344CB8AC3E}">
        <p14:creationId xmlns:p14="http://schemas.microsoft.com/office/powerpoint/2010/main" val="4134754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	Answer: D. correct one:</a:t>
            </a:r>
          </a:p>
          <a:p>
            <a:r>
              <a:rPr lang="en-US" altLang="en-US" smtClean="0"/>
              <a:t>bgt $t0, $t1, L1</a:t>
            </a:r>
          </a:p>
          <a:p>
            <a:r>
              <a:rPr lang="en-US" altLang="en-US" smtClean="0"/>
              <a:t>sll $t2, $t0, 2</a:t>
            </a:r>
          </a:p>
          <a:p>
            <a:r>
              <a:rPr lang="en-US" altLang="en-US" smtClean="0"/>
              <a:t>add $t2, $t2, $s0</a:t>
            </a:r>
          </a:p>
          <a:p>
            <a:r>
              <a:rPr lang="en-US" altLang="en-US" smtClean="0"/>
              <a:t>sw $t1, 0($t2) </a:t>
            </a:r>
          </a:p>
          <a:p>
            <a:r>
              <a:rPr lang="en-US" altLang="en-US" smtClean="0"/>
              <a:t>j Exit</a:t>
            </a:r>
          </a:p>
          <a:p>
            <a:r>
              <a:rPr lang="en-US" altLang="en-US" smtClean="0"/>
              <a:t>L1:sll $t2, $t1, 2</a:t>
            </a:r>
          </a:p>
          <a:p>
            <a:r>
              <a:rPr lang="en-US" altLang="en-US" smtClean="0"/>
              <a:t>add $t2, $t2, $s0</a:t>
            </a:r>
          </a:p>
          <a:p>
            <a:r>
              <a:rPr lang="en-US" altLang="en-US" smtClean="0"/>
              <a:t>lw $t0, 0($t2) </a:t>
            </a:r>
          </a:p>
          <a:p>
            <a:r>
              <a:rPr lang="en-US" altLang="en-US" smtClean="0"/>
              <a:t>Exit:	 </a:t>
            </a:r>
          </a:p>
          <a:p>
            <a:endParaRPr lang="en-US" alt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9C5EAB-9FD7-441A-99F1-E09C1FC4BD9F}" type="slidenum">
              <a:rPr lang="en-US" altLang="en-US" smtClean="0"/>
              <a:pPr>
                <a:spcBef>
                  <a:spcPct val="0"/>
                </a:spcBef>
              </a:pPr>
              <a:t>14</a:t>
            </a:fld>
            <a:endParaRPr lang="en-US" altLang="en-US" smtClean="0"/>
          </a:p>
        </p:txBody>
      </p:sp>
    </p:spTree>
    <p:extLst>
      <p:ext uri="{BB962C8B-B14F-4D97-AF65-F5344CB8AC3E}">
        <p14:creationId xmlns:p14="http://schemas.microsoft.com/office/powerpoint/2010/main" val="1226567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Answer: a. </a:t>
            </a:r>
          </a:p>
          <a:p>
            <a:endParaRPr lang="en-US" altLang="en-US"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C2C585-669A-4329-924B-8611D80003A0}" type="slidenum">
              <a:rPr lang="en-US" altLang="en-US" smtClean="0"/>
              <a:pPr>
                <a:spcBef>
                  <a:spcPct val="0"/>
                </a:spcBef>
              </a:pPr>
              <a:t>17</a:t>
            </a:fld>
            <a:endParaRPr lang="en-US" altLang="en-US" smtClean="0"/>
          </a:p>
        </p:txBody>
      </p:sp>
    </p:spTree>
    <p:extLst>
      <p:ext uri="{BB962C8B-B14F-4D97-AF65-F5344CB8AC3E}">
        <p14:creationId xmlns:p14="http://schemas.microsoft.com/office/powerpoint/2010/main" val="2760355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5540" name="Date Placeholder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2AE3F58-9283-4F6B-B0EE-DDC18D43B65D}" type="datetime1">
              <a:rPr lang="en-US" smtClean="0"/>
              <a:pPr fontAlgn="base">
                <a:spcBef>
                  <a:spcPct val="0"/>
                </a:spcBef>
                <a:spcAft>
                  <a:spcPct val="0"/>
                </a:spcAft>
                <a:defRPr/>
              </a:pPr>
              <a:t>10/12/2015</a:t>
            </a:fld>
            <a:endParaRPr lang="en-US" smtClean="0"/>
          </a:p>
        </p:txBody>
      </p:sp>
      <p:sp>
        <p:nvSpPr>
          <p:cNvPr id="65541"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t>CDA3100 week04-3.ppt</a:t>
            </a:r>
          </a:p>
        </p:txBody>
      </p:sp>
      <p:sp>
        <p:nvSpPr>
          <p:cNvPr id="27654"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48ADBF8-AE6B-41B1-9F27-E38DBB03B48B}" type="slidenum">
              <a:rPr lang="en-US" altLang="en-US" smtClean="0"/>
              <a:pPr>
                <a:spcBef>
                  <a:spcPct val="0"/>
                </a:spcBef>
              </a:pPr>
              <a:t>18</a:t>
            </a:fld>
            <a:endParaRPr lang="en-US" altLang="en-US" smtClean="0"/>
          </a:p>
        </p:txBody>
      </p:sp>
    </p:spTree>
    <p:extLst>
      <p:ext uri="{BB962C8B-B14F-4D97-AF65-F5344CB8AC3E}">
        <p14:creationId xmlns:p14="http://schemas.microsoft.com/office/powerpoint/2010/main" val="554059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6564" name="Date Placeholder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BE6744AA-24E9-492B-98C0-B9D7968AB5D5}" type="datetime1">
              <a:rPr lang="en-US" smtClean="0"/>
              <a:pPr fontAlgn="base">
                <a:spcBef>
                  <a:spcPct val="0"/>
                </a:spcBef>
                <a:spcAft>
                  <a:spcPct val="0"/>
                </a:spcAft>
                <a:defRPr/>
              </a:pPr>
              <a:t>10/12/2015</a:t>
            </a:fld>
            <a:endParaRPr lang="en-US" smtClean="0"/>
          </a:p>
        </p:txBody>
      </p:sp>
      <p:sp>
        <p:nvSpPr>
          <p:cNvPr id="6656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t>CDA3100 week04-3.ppt</a:t>
            </a:r>
          </a:p>
        </p:txBody>
      </p:sp>
      <p:sp>
        <p:nvSpPr>
          <p:cNvPr id="30726"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0C979A-230D-42BD-8E4B-6911F325359E}" type="slidenum">
              <a:rPr lang="en-US" altLang="en-US" smtClean="0"/>
              <a:pPr>
                <a:spcBef>
                  <a:spcPct val="0"/>
                </a:spcBef>
              </a:pPr>
              <a:t>20</a:t>
            </a:fld>
            <a:endParaRPr lang="en-US" altLang="en-US" smtClean="0"/>
          </a:p>
        </p:txBody>
      </p:sp>
    </p:spTree>
    <p:extLst>
      <p:ext uri="{BB962C8B-B14F-4D97-AF65-F5344CB8AC3E}">
        <p14:creationId xmlns:p14="http://schemas.microsoft.com/office/powerpoint/2010/main" val="36232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7588" name="Date Placeholder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84D00FBF-2CFF-483E-9F8B-F9744582E063}" type="datetime1">
              <a:rPr lang="en-US" smtClean="0"/>
              <a:pPr fontAlgn="base">
                <a:spcBef>
                  <a:spcPct val="0"/>
                </a:spcBef>
                <a:spcAft>
                  <a:spcPct val="0"/>
                </a:spcAft>
                <a:defRPr/>
              </a:pPr>
              <a:t>10/12/2015</a:t>
            </a:fld>
            <a:endParaRPr lang="en-US" smtClean="0"/>
          </a:p>
        </p:txBody>
      </p:sp>
      <p:sp>
        <p:nvSpPr>
          <p:cNvPr id="67589"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t>CDA3100 week04-3.ppt</a:t>
            </a:r>
          </a:p>
        </p:txBody>
      </p:sp>
      <p:sp>
        <p:nvSpPr>
          <p:cNvPr id="32774"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24D7D3-0AC0-4B89-BA47-7FE5994E13A8}" type="slidenum">
              <a:rPr lang="en-US" altLang="en-US" smtClean="0"/>
              <a:pPr>
                <a:spcBef>
                  <a:spcPct val="0"/>
                </a:spcBef>
              </a:pPr>
              <a:t>21</a:t>
            </a:fld>
            <a:endParaRPr lang="en-US" altLang="en-US" smtClean="0"/>
          </a:p>
        </p:txBody>
      </p:sp>
    </p:spTree>
    <p:extLst>
      <p:ext uri="{BB962C8B-B14F-4D97-AF65-F5344CB8AC3E}">
        <p14:creationId xmlns:p14="http://schemas.microsoft.com/office/powerpoint/2010/main" val="1556824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4A23F0-FA0E-4CB7-A8DF-71C23215B55D}" type="datetimeFigureOut">
              <a:rPr lang="en-US" smtClean="0"/>
              <a:t>10/12/2015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1166237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4A23F0-FA0E-4CB7-A8DF-71C23215B55D}" type="datetimeFigureOut">
              <a:rPr lang="en-US" smtClean="0"/>
              <a:t>10/12/2015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1024757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4A23F0-FA0E-4CB7-A8DF-71C23215B55D}" type="datetimeFigureOut">
              <a:rPr lang="en-US" smtClean="0"/>
              <a:t>10/12/2015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751381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4A23F0-FA0E-4CB7-A8DF-71C23215B55D}" type="datetimeFigureOut">
              <a:rPr lang="en-US" smtClean="0"/>
              <a:t>10/12/2015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3900942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4A23F0-FA0E-4CB7-A8DF-71C23215B55D}" type="datetimeFigureOut">
              <a:rPr lang="en-US" smtClean="0"/>
              <a:t>10/12/2015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3176179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4A23F0-FA0E-4CB7-A8DF-71C23215B55D}" type="datetimeFigureOut">
              <a:rPr lang="en-US" smtClean="0"/>
              <a:t>10/12/2015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3527730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4A23F0-FA0E-4CB7-A8DF-71C23215B55D}" type="datetimeFigureOut">
              <a:rPr lang="en-US" smtClean="0"/>
              <a:t>10/12/2015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2618715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4A23F0-FA0E-4CB7-A8DF-71C23215B55D}" type="datetimeFigureOut">
              <a:rPr lang="en-US" smtClean="0"/>
              <a:t>10/12/2015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660983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4A23F0-FA0E-4CB7-A8DF-71C23215B55D}" type="datetimeFigureOut">
              <a:rPr lang="en-US" smtClean="0"/>
              <a:t>10/12/2015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269993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4A23F0-FA0E-4CB7-A8DF-71C23215B55D}" type="datetimeFigureOut">
              <a:rPr lang="en-US" smtClean="0"/>
              <a:t>10/12/2015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3830959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4A23F0-FA0E-4CB7-A8DF-71C23215B55D}" type="datetimeFigureOut">
              <a:rPr lang="en-US" smtClean="0"/>
              <a:t>10/12/2015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07000-DD62-438D-9C00-C98D0E4729BB}" type="slidenum">
              <a:rPr lang="en-US" smtClean="0"/>
              <a:t>‹#›</a:t>
            </a:fld>
            <a:endParaRPr lang="en-US"/>
          </a:p>
        </p:txBody>
      </p:sp>
    </p:spTree>
    <p:extLst>
      <p:ext uri="{BB962C8B-B14F-4D97-AF65-F5344CB8AC3E}">
        <p14:creationId xmlns:p14="http://schemas.microsoft.com/office/powerpoint/2010/main" val="1467752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A23F0-FA0E-4CB7-A8DF-71C23215B55D}" type="datetimeFigureOut">
              <a:rPr lang="en-US" smtClean="0"/>
              <a:t>10/12/2015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107000-DD62-438D-9C00-C98D0E4729BB}" type="slidenum">
              <a:rPr lang="en-US" smtClean="0"/>
              <a:t>‹#›</a:t>
            </a:fld>
            <a:endParaRPr lang="en-US"/>
          </a:p>
        </p:txBody>
      </p:sp>
    </p:spTree>
    <p:extLst>
      <p:ext uri="{BB962C8B-B14F-4D97-AF65-F5344CB8AC3E}">
        <p14:creationId xmlns:p14="http://schemas.microsoft.com/office/powerpoint/2010/main" val="3847677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altLang="en-US" smtClean="0"/>
              <a:t>Review</a:t>
            </a:r>
          </a:p>
        </p:txBody>
      </p:sp>
      <p:sp>
        <p:nvSpPr>
          <p:cNvPr id="3" name="Subtitle 2"/>
          <p:cNvSpPr>
            <a:spLocks noGrp="1"/>
          </p:cNvSpPr>
          <p:nvPr>
            <p:ph type="subTitle" idx="1"/>
          </p:nvPr>
        </p:nvSpPr>
        <p:spPr/>
        <p:txBody>
          <a:bodyPr rtlCol="0">
            <a:normAutofit/>
          </a:bodyPr>
          <a:lstStyle/>
          <a:p>
            <a:pPr>
              <a:defRPr/>
            </a:pPr>
            <a:endParaRPr lang="en-US" smtClean="0"/>
          </a:p>
        </p:txBody>
      </p:sp>
    </p:spTree>
    <p:extLst>
      <p:ext uri="{BB962C8B-B14F-4D97-AF65-F5344CB8AC3E}">
        <p14:creationId xmlns:p14="http://schemas.microsoft.com/office/powerpoint/2010/main" val="15996431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ltLang="en-US" smtClean="0"/>
              <a:t>MIPS Instruction Encoding</a:t>
            </a:r>
          </a:p>
        </p:txBody>
      </p:sp>
      <p:sp>
        <p:nvSpPr>
          <p:cNvPr id="14339" name="Content Placeholder 2"/>
          <p:cNvSpPr>
            <a:spLocks noGrp="1"/>
          </p:cNvSpPr>
          <p:nvPr>
            <p:ph idx="1"/>
          </p:nvPr>
        </p:nvSpPr>
        <p:spPr/>
        <p:txBody>
          <a:bodyPr/>
          <a:lstStyle/>
          <a:p>
            <a:pPr eaLnBrk="1" hangingPunct="1"/>
            <a:r>
              <a:rPr lang="en-US" altLang="en-US" smtClean="0"/>
              <a:t>Each MIPS instruction is exactly 32 bits</a:t>
            </a:r>
          </a:p>
          <a:p>
            <a:pPr lvl="1" eaLnBrk="1" hangingPunct="1"/>
            <a:r>
              <a:rPr lang="en-US" altLang="en-US" smtClean="0"/>
              <a:t>R-type (register type)</a:t>
            </a:r>
          </a:p>
          <a:p>
            <a:pPr lvl="1" eaLnBrk="1" hangingPunct="1"/>
            <a:r>
              <a:rPr lang="en-US" altLang="en-US" smtClean="0"/>
              <a:t>I-type (immediate type)</a:t>
            </a:r>
          </a:p>
          <a:p>
            <a:pPr lvl="1" eaLnBrk="1" hangingPunct="1"/>
            <a:r>
              <a:rPr lang="en-US" altLang="en-US" smtClean="0"/>
              <a:t>J-type (jump type)</a:t>
            </a:r>
          </a:p>
          <a:p>
            <a:pPr eaLnBrk="1" hangingPunct="1"/>
            <a:endParaRPr lang="en-US" altLang="en-US" smtClean="0"/>
          </a:p>
        </p:txBody>
      </p:sp>
      <p:grpSp>
        <p:nvGrpSpPr>
          <p:cNvPr id="14340" name="Group 4"/>
          <p:cNvGrpSpPr>
            <a:grpSpLocks/>
          </p:cNvGrpSpPr>
          <p:nvPr/>
        </p:nvGrpSpPr>
        <p:grpSpPr bwMode="auto">
          <a:xfrm>
            <a:off x="2133600" y="3810000"/>
            <a:ext cx="6445250" cy="1379538"/>
            <a:chOff x="420" y="2891"/>
            <a:chExt cx="4060" cy="869"/>
          </a:xfrm>
        </p:grpSpPr>
        <p:grpSp>
          <p:nvGrpSpPr>
            <p:cNvPr id="14341" name="Group 5"/>
            <p:cNvGrpSpPr>
              <a:grpSpLocks/>
            </p:cNvGrpSpPr>
            <p:nvPr/>
          </p:nvGrpSpPr>
          <p:grpSpPr bwMode="auto">
            <a:xfrm>
              <a:off x="645" y="3171"/>
              <a:ext cx="3835" cy="213"/>
              <a:chOff x="645" y="3171"/>
              <a:chExt cx="3835" cy="213"/>
            </a:xfrm>
          </p:grpSpPr>
          <p:sp>
            <p:nvSpPr>
              <p:cNvPr id="14356" name="Rectangle 6"/>
              <p:cNvSpPr>
                <a:spLocks noChangeArrowheads="1"/>
              </p:cNvSpPr>
              <p:nvPr/>
            </p:nvSpPr>
            <p:spPr bwMode="auto">
              <a:xfrm>
                <a:off x="645" y="3171"/>
                <a:ext cx="639"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14357" name="Rectangle 7"/>
              <p:cNvSpPr>
                <a:spLocks noChangeArrowheads="1"/>
              </p:cNvSpPr>
              <p:nvPr/>
            </p:nvSpPr>
            <p:spPr bwMode="auto">
              <a:xfrm>
                <a:off x="1284" y="3171"/>
                <a:ext cx="639"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14358" name="Rectangle 8"/>
              <p:cNvSpPr>
                <a:spLocks noChangeArrowheads="1"/>
              </p:cNvSpPr>
              <p:nvPr/>
            </p:nvSpPr>
            <p:spPr bwMode="auto">
              <a:xfrm>
                <a:off x="1923" y="3171"/>
                <a:ext cx="639"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14359" name="Rectangle 9"/>
              <p:cNvSpPr>
                <a:spLocks noChangeArrowheads="1"/>
              </p:cNvSpPr>
              <p:nvPr/>
            </p:nvSpPr>
            <p:spPr bwMode="auto">
              <a:xfrm>
                <a:off x="2562" y="3171"/>
                <a:ext cx="1918"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grpSp>
        <p:grpSp>
          <p:nvGrpSpPr>
            <p:cNvPr id="14342" name="Group 10"/>
            <p:cNvGrpSpPr>
              <a:grpSpLocks/>
            </p:cNvGrpSpPr>
            <p:nvPr/>
          </p:nvGrpSpPr>
          <p:grpSpPr bwMode="auto">
            <a:xfrm>
              <a:off x="645" y="2918"/>
              <a:ext cx="3835" cy="213"/>
              <a:chOff x="645" y="2918"/>
              <a:chExt cx="3835" cy="213"/>
            </a:xfrm>
          </p:grpSpPr>
          <p:sp>
            <p:nvSpPr>
              <p:cNvPr id="14350" name="Rectangle 11"/>
              <p:cNvSpPr>
                <a:spLocks noChangeArrowheads="1"/>
              </p:cNvSpPr>
              <p:nvPr/>
            </p:nvSpPr>
            <p:spPr bwMode="auto">
              <a:xfrm>
                <a:off x="645" y="2918"/>
                <a:ext cx="639"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14351" name="Rectangle 12"/>
              <p:cNvSpPr>
                <a:spLocks noChangeArrowheads="1"/>
              </p:cNvSpPr>
              <p:nvPr/>
            </p:nvSpPr>
            <p:spPr bwMode="auto">
              <a:xfrm>
                <a:off x="1284" y="2918"/>
                <a:ext cx="639"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14352" name="Rectangle 13"/>
              <p:cNvSpPr>
                <a:spLocks noChangeArrowheads="1"/>
              </p:cNvSpPr>
              <p:nvPr/>
            </p:nvSpPr>
            <p:spPr bwMode="auto">
              <a:xfrm>
                <a:off x="1923" y="2918"/>
                <a:ext cx="639"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14353" name="Rectangle 14"/>
              <p:cNvSpPr>
                <a:spLocks noChangeArrowheads="1"/>
              </p:cNvSpPr>
              <p:nvPr/>
            </p:nvSpPr>
            <p:spPr bwMode="auto">
              <a:xfrm>
                <a:off x="2562" y="2918"/>
                <a:ext cx="639"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14354" name="Rectangle 15"/>
              <p:cNvSpPr>
                <a:spLocks noChangeArrowheads="1"/>
              </p:cNvSpPr>
              <p:nvPr/>
            </p:nvSpPr>
            <p:spPr bwMode="auto">
              <a:xfrm>
                <a:off x="3202" y="2918"/>
                <a:ext cx="639"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14355" name="Rectangle 16"/>
              <p:cNvSpPr>
                <a:spLocks noChangeArrowheads="1"/>
              </p:cNvSpPr>
              <p:nvPr/>
            </p:nvSpPr>
            <p:spPr bwMode="auto">
              <a:xfrm>
                <a:off x="3841" y="2918"/>
                <a:ext cx="639"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grpSp>
        <p:grpSp>
          <p:nvGrpSpPr>
            <p:cNvPr id="14343" name="Group 17"/>
            <p:cNvGrpSpPr>
              <a:grpSpLocks/>
            </p:cNvGrpSpPr>
            <p:nvPr/>
          </p:nvGrpSpPr>
          <p:grpSpPr bwMode="auto">
            <a:xfrm>
              <a:off x="645" y="3424"/>
              <a:ext cx="3835" cy="213"/>
              <a:chOff x="645" y="3424"/>
              <a:chExt cx="3835" cy="213"/>
            </a:xfrm>
          </p:grpSpPr>
          <p:sp>
            <p:nvSpPr>
              <p:cNvPr id="14348" name="Rectangle 18"/>
              <p:cNvSpPr>
                <a:spLocks noChangeArrowheads="1"/>
              </p:cNvSpPr>
              <p:nvPr/>
            </p:nvSpPr>
            <p:spPr bwMode="auto">
              <a:xfrm>
                <a:off x="645" y="3424"/>
                <a:ext cx="639"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14349" name="Rectangle 19"/>
              <p:cNvSpPr>
                <a:spLocks noChangeArrowheads="1"/>
              </p:cNvSpPr>
              <p:nvPr/>
            </p:nvSpPr>
            <p:spPr bwMode="auto">
              <a:xfrm>
                <a:off x="1284" y="3424"/>
                <a:ext cx="3196" cy="2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grpSp>
        <p:grpSp>
          <p:nvGrpSpPr>
            <p:cNvPr id="14344" name="Group 20"/>
            <p:cNvGrpSpPr>
              <a:grpSpLocks/>
            </p:cNvGrpSpPr>
            <p:nvPr/>
          </p:nvGrpSpPr>
          <p:grpSpPr bwMode="auto">
            <a:xfrm>
              <a:off x="420" y="2891"/>
              <a:ext cx="4040" cy="869"/>
              <a:chOff x="420" y="2891"/>
              <a:chExt cx="4040" cy="869"/>
            </a:xfrm>
          </p:grpSpPr>
          <p:sp>
            <p:nvSpPr>
              <p:cNvPr id="14345" name="Rectangle 21"/>
              <p:cNvSpPr>
                <a:spLocks noChangeArrowheads="1"/>
              </p:cNvSpPr>
              <p:nvPr/>
            </p:nvSpPr>
            <p:spPr bwMode="auto">
              <a:xfrm>
                <a:off x="436" y="2891"/>
                <a:ext cx="4024" cy="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9050" tIns="26988" rIns="19050" bIns="26988"/>
              <a:lstStyle>
                <a:lvl1pPr marL="112713"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3200">
                    <a:solidFill>
                      <a:schemeClr val="tx1"/>
                    </a:solidFill>
                    <a:latin typeface="Calibri" panose="020F0502020204030204" pitchFamily="34" charset="0"/>
                  </a:defRPr>
                </a:lvl1pPr>
                <a:lvl2pPr marL="742950" indent="-28575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800">
                    <a:solidFill>
                      <a:schemeClr val="tx1"/>
                    </a:solidFill>
                    <a:latin typeface="Calibri" panose="020F0502020204030204" pitchFamily="34" charset="0"/>
                  </a:defRPr>
                </a:lvl2pPr>
                <a:lvl3pPr marL="1143000" indent="-22860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400">
                    <a:solidFill>
                      <a:schemeClr val="tx1"/>
                    </a:solidFill>
                    <a:latin typeface="Calibri" panose="020F0502020204030204" pitchFamily="34" charset="0"/>
                  </a:defRPr>
                </a:lvl3pPr>
                <a:lvl4pPr marL="1600200" indent="-22860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4pPr>
                <a:lvl5pPr marL="2057400" indent="-22860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5pPr>
                <a:lvl6pPr marL="25146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6pPr>
                <a:lvl7pPr marL="29718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7pPr>
                <a:lvl8pPr marL="34290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8pPr>
                <a:lvl9pPr marL="38862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9pPr>
              </a:lstStyle>
              <a:p>
                <a:pPr>
                  <a:lnSpc>
                    <a:spcPts val="2700"/>
                  </a:lnSpc>
                  <a:spcBef>
                    <a:spcPts val="600"/>
                  </a:spcBef>
                  <a:spcAft>
                    <a:spcPts val="600"/>
                  </a:spcAft>
                  <a:buNone/>
                </a:pPr>
                <a:r>
                  <a:rPr lang="en-US" altLang="zh-TW" sz="1800" b="1">
                    <a:solidFill>
                      <a:srgbClr val="000000"/>
                    </a:solidFill>
                    <a:latin typeface="Courier New" panose="02070309020205020404" pitchFamily="49" charset="0"/>
                  </a:rPr>
                  <a:t>	  op	  rs	  rt	  rd	shamt	funct</a:t>
                </a:r>
              </a:p>
            </p:txBody>
          </p:sp>
          <p:sp>
            <p:nvSpPr>
              <p:cNvPr id="14346" name="Rectangle 22"/>
              <p:cNvSpPr>
                <a:spLocks noChangeArrowheads="1"/>
              </p:cNvSpPr>
              <p:nvPr/>
            </p:nvSpPr>
            <p:spPr bwMode="auto">
              <a:xfrm>
                <a:off x="420" y="3120"/>
                <a:ext cx="3701" cy="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9050" tIns="26988" rIns="19050" bIns="26988"/>
              <a:lstStyle>
                <a:lvl1pPr marL="112713"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3200">
                    <a:solidFill>
                      <a:schemeClr val="tx1"/>
                    </a:solidFill>
                    <a:latin typeface="Calibri" panose="020F0502020204030204" pitchFamily="34" charset="0"/>
                  </a:defRPr>
                </a:lvl1pPr>
                <a:lvl2pPr marL="742950" indent="-28575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800">
                    <a:solidFill>
                      <a:schemeClr val="tx1"/>
                    </a:solidFill>
                    <a:latin typeface="Calibri" panose="020F0502020204030204" pitchFamily="34" charset="0"/>
                  </a:defRPr>
                </a:lvl2pPr>
                <a:lvl3pPr marL="1143000" indent="-22860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400">
                    <a:solidFill>
                      <a:schemeClr val="tx1"/>
                    </a:solidFill>
                    <a:latin typeface="Calibri" panose="020F0502020204030204" pitchFamily="34" charset="0"/>
                  </a:defRPr>
                </a:lvl3pPr>
                <a:lvl4pPr marL="1600200" indent="-22860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4pPr>
                <a:lvl5pPr marL="2057400" indent="-22860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5pPr>
                <a:lvl6pPr marL="25146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6pPr>
                <a:lvl7pPr marL="29718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7pPr>
                <a:lvl8pPr marL="34290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8pPr>
                <a:lvl9pPr marL="38862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9pPr>
              </a:lstStyle>
              <a:p>
                <a:pPr>
                  <a:lnSpc>
                    <a:spcPts val="2700"/>
                  </a:lnSpc>
                  <a:spcBef>
                    <a:spcPts val="600"/>
                  </a:spcBef>
                  <a:spcAft>
                    <a:spcPts val="600"/>
                  </a:spcAft>
                  <a:buNone/>
                </a:pPr>
                <a:r>
                  <a:rPr lang="en-US" altLang="zh-TW" sz="1800" b="1">
                    <a:solidFill>
                      <a:srgbClr val="000000"/>
                    </a:solidFill>
                    <a:latin typeface="Courier New" panose="02070309020205020404" pitchFamily="49" charset="0"/>
                  </a:rPr>
                  <a:t>	  op	  rs	  rt	  16 bit address or constant</a:t>
                </a:r>
                <a:br>
                  <a:rPr lang="en-US" altLang="zh-TW" sz="1800" b="1">
                    <a:solidFill>
                      <a:srgbClr val="000000"/>
                    </a:solidFill>
                    <a:latin typeface="Courier New" panose="02070309020205020404" pitchFamily="49" charset="0"/>
                  </a:rPr>
                </a:br>
                <a:endParaRPr lang="en-US" altLang="zh-TW" sz="1800" b="1">
                  <a:solidFill>
                    <a:srgbClr val="000000"/>
                  </a:solidFill>
                  <a:latin typeface="Courier New" panose="02070309020205020404" pitchFamily="49" charset="0"/>
                </a:endParaRPr>
              </a:p>
            </p:txBody>
          </p:sp>
          <p:sp>
            <p:nvSpPr>
              <p:cNvPr id="14347" name="Rectangle 23"/>
              <p:cNvSpPr>
                <a:spLocks noChangeArrowheads="1"/>
              </p:cNvSpPr>
              <p:nvPr/>
            </p:nvSpPr>
            <p:spPr bwMode="auto">
              <a:xfrm>
                <a:off x="420" y="3373"/>
                <a:ext cx="3062" cy="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9050" tIns="26988" rIns="19050" bIns="26988"/>
              <a:lstStyle>
                <a:lvl1pPr marL="112713"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3200">
                    <a:solidFill>
                      <a:schemeClr val="tx1"/>
                    </a:solidFill>
                    <a:latin typeface="Calibri" panose="020F0502020204030204" pitchFamily="34" charset="0"/>
                  </a:defRPr>
                </a:lvl1pPr>
                <a:lvl2pPr marL="742950" indent="-28575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800">
                    <a:solidFill>
                      <a:schemeClr val="tx1"/>
                    </a:solidFill>
                    <a:latin typeface="Calibri" panose="020F0502020204030204" pitchFamily="34" charset="0"/>
                  </a:defRPr>
                </a:lvl2pPr>
                <a:lvl3pPr marL="1143000" indent="-22860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400">
                    <a:solidFill>
                      <a:schemeClr val="tx1"/>
                    </a:solidFill>
                    <a:latin typeface="Calibri" panose="020F0502020204030204" pitchFamily="34" charset="0"/>
                  </a:defRPr>
                </a:lvl3pPr>
                <a:lvl4pPr marL="1600200" indent="-22860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4pPr>
                <a:lvl5pPr marL="2057400" indent="-228600" defTabSz="904875">
                  <a:spcBef>
                    <a:spcPct val="20000"/>
                  </a:spcBef>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5pPr>
                <a:lvl6pPr marL="25146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6pPr>
                <a:lvl7pPr marL="29718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7pPr>
                <a:lvl8pPr marL="34290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8pPr>
                <a:lvl9pPr marL="3886200" indent="-228600" defTabSz="904875" eaLnBrk="0" fontAlgn="base" hangingPunct="0">
                  <a:spcBef>
                    <a:spcPct val="20000"/>
                  </a:spcBef>
                  <a:spcAft>
                    <a:spcPct val="0"/>
                  </a:spcAft>
                  <a:buFont typeface="Arial" panose="020B0604020202020204" pitchFamily="34" charset="0"/>
                  <a:buChar char="»"/>
                  <a:tabLst>
                    <a:tab pos="452438" algn="l"/>
                    <a:tab pos="1520825" algn="l"/>
                    <a:tab pos="2540000" algn="l"/>
                    <a:tab pos="3557588" algn="l"/>
                    <a:tab pos="4638675" algn="l"/>
                    <a:tab pos="5594350" algn="l"/>
                  </a:tabLst>
                  <a:defRPr sz="2000">
                    <a:solidFill>
                      <a:schemeClr val="tx1"/>
                    </a:solidFill>
                    <a:latin typeface="Calibri" panose="020F0502020204030204" pitchFamily="34" charset="0"/>
                  </a:defRPr>
                </a:lvl9pPr>
              </a:lstStyle>
              <a:p>
                <a:pPr>
                  <a:lnSpc>
                    <a:spcPts val="2700"/>
                  </a:lnSpc>
                  <a:spcBef>
                    <a:spcPts val="600"/>
                  </a:spcBef>
                  <a:spcAft>
                    <a:spcPts val="600"/>
                  </a:spcAft>
                  <a:buNone/>
                </a:pPr>
                <a:r>
                  <a:rPr lang="en-US" altLang="zh-TW" sz="1800" b="1">
                    <a:solidFill>
                      <a:srgbClr val="000000"/>
                    </a:solidFill>
                    <a:latin typeface="Courier New" panose="02070309020205020404" pitchFamily="49" charset="0"/>
                  </a:rPr>
                  <a:t>	  op	  	  26 bit address</a:t>
                </a:r>
              </a:p>
            </p:txBody>
          </p:sp>
        </p:grpSp>
      </p:grpSp>
    </p:spTree>
    <p:extLst>
      <p:ext uri="{BB962C8B-B14F-4D97-AF65-F5344CB8AC3E}">
        <p14:creationId xmlns:p14="http://schemas.microsoft.com/office/powerpoint/2010/main" val="9911413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smtClean="0"/>
              <a:t>MIPS Coding</a:t>
            </a:r>
          </a:p>
        </p:txBody>
      </p:sp>
      <p:sp>
        <p:nvSpPr>
          <p:cNvPr id="15363" name="Content Placeholder 2"/>
          <p:cNvSpPr>
            <a:spLocks noGrp="1"/>
          </p:cNvSpPr>
          <p:nvPr>
            <p:ph idx="1"/>
          </p:nvPr>
        </p:nvSpPr>
        <p:spPr/>
        <p:txBody>
          <a:bodyPr/>
          <a:lstStyle/>
          <a:p>
            <a:pPr eaLnBrk="1" hangingPunct="1"/>
            <a:r>
              <a:rPr lang="en-US" altLang="en-US" smtClean="0"/>
              <a:t>If else. Assume f to h are in $s0 to $s4.</a:t>
            </a:r>
          </a:p>
        </p:txBody>
      </p:sp>
      <p:pic>
        <p:nvPicPr>
          <p:cNvPr id="153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1" y="2209801"/>
            <a:ext cx="6621463"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9026" y="3282951"/>
            <a:ext cx="7242175"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25720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p:txBody>
          <a:bodyPr/>
          <a:lstStyle/>
          <a:p>
            <a:pPr>
              <a:defRPr/>
            </a:pPr>
            <a:fld id="{0A3EA93C-EE97-404F-8C27-4963E958A997}" type="datetime1">
              <a:rPr lang="en-US"/>
              <a:pPr>
                <a:defRPr/>
              </a:pPr>
              <a:t>10/12/2015</a:t>
            </a:fld>
            <a:endParaRPr lang="en-US"/>
          </a:p>
        </p:txBody>
      </p:sp>
      <p:sp>
        <p:nvSpPr>
          <p:cNvPr id="30723" name="Footer Placeholder 4"/>
          <p:cNvSpPr>
            <a:spLocks noGrp="1"/>
          </p:cNvSpPr>
          <p:nvPr>
            <p:ph type="ftr" sz="quarter" idx="11"/>
          </p:nvPr>
        </p:nvSpPr>
        <p:spPr/>
        <p:txBody>
          <a:bodyPr/>
          <a:lstStyle/>
          <a:p>
            <a:pPr>
              <a:defRPr/>
            </a:pPr>
            <a:r>
              <a:rPr lang="en-US"/>
              <a:t>week04-3.ppt</a:t>
            </a:r>
          </a:p>
        </p:txBody>
      </p:sp>
      <p:sp>
        <p:nvSpPr>
          <p:cNvPr id="1638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0523BEF-EA10-4E08-9A0B-15C1F60D6741}" type="slidenum">
              <a:rPr lang="en-US" altLang="en-US" sz="1200">
                <a:solidFill>
                  <a:srgbClr val="898989"/>
                </a:solidFill>
              </a:rPr>
              <a:pPr>
                <a:spcBef>
                  <a:spcPct val="0"/>
                </a:spcBef>
                <a:buFontTx/>
                <a:buNone/>
              </a:pPr>
              <a:t>12</a:t>
            </a:fld>
            <a:endParaRPr lang="en-US" altLang="en-US" sz="1200">
              <a:solidFill>
                <a:srgbClr val="898989"/>
              </a:solidFill>
            </a:endParaRPr>
          </a:p>
        </p:txBody>
      </p:sp>
      <p:sp>
        <p:nvSpPr>
          <p:cNvPr id="16389" name="Rectangle 2"/>
          <p:cNvSpPr>
            <a:spLocks noGrp="1" noChangeArrowheads="1"/>
          </p:cNvSpPr>
          <p:nvPr>
            <p:ph type="title"/>
          </p:nvPr>
        </p:nvSpPr>
        <p:spPr/>
        <p:txBody>
          <a:bodyPr/>
          <a:lstStyle/>
          <a:p>
            <a:pPr eaLnBrk="1" hangingPunct="1"/>
            <a:r>
              <a:rPr lang="en-US" altLang="en-US" sz="4000"/>
              <a:t>while loop</a:t>
            </a:r>
          </a:p>
        </p:txBody>
      </p:sp>
      <p:sp>
        <p:nvSpPr>
          <p:cNvPr id="16390" name="Rectangle 3"/>
          <p:cNvSpPr>
            <a:spLocks noGrp="1" noChangeArrowheads="1"/>
          </p:cNvSpPr>
          <p:nvPr>
            <p:ph type="body" idx="1"/>
          </p:nvPr>
        </p:nvSpPr>
        <p:spPr>
          <a:xfrm>
            <a:off x="1938338" y="1198564"/>
            <a:ext cx="8469312" cy="4897437"/>
          </a:xfrm>
        </p:spPr>
        <p:txBody>
          <a:bodyPr/>
          <a:lstStyle/>
          <a:p>
            <a:pPr eaLnBrk="1" hangingPunct="1"/>
            <a:r>
              <a:rPr lang="en-US" altLang="en-US" smtClean="0"/>
              <a:t>Assume that i and k correspond to registers $s3 and $s5 and base array save is in $s6</a:t>
            </a:r>
          </a:p>
          <a:p>
            <a:pPr eaLnBrk="1" hangingPunct="1"/>
            <a:endParaRPr lang="en-US" altLang="en-US" smtClean="0"/>
          </a:p>
          <a:p>
            <a:pPr eaLnBrk="1" hangingPunct="1"/>
            <a:endParaRPr lang="en-US" altLang="en-US" smtClean="0"/>
          </a:p>
          <a:p>
            <a:pPr eaLnBrk="1" hangingPunct="1"/>
            <a:endParaRPr lang="en-US" altLang="en-US" smtClean="0"/>
          </a:p>
          <a:p>
            <a:pPr eaLnBrk="1" hangingPunct="1"/>
            <a:endParaRPr lang="en-US" altLang="en-US" smtClean="0"/>
          </a:p>
          <a:p>
            <a:pPr eaLnBrk="1" hangingPunct="1"/>
            <a:endParaRPr lang="en-US" altLang="en-US" smtClean="0"/>
          </a:p>
          <a:p>
            <a:pPr eaLnBrk="1" hangingPunct="1">
              <a:buFontTx/>
              <a:buNone/>
            </a:pPr>
            <a:endParaRPr lang="en-US" altLang="en-US" smtClean="0"/>
          </a:p>
        </p:txBody>
      </p:sp>
      <p:pic>
        <p:nvPicPr>
          <p:cNvPr id="1639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4239" y="2679701"/>
            <a:ext cx="3508375"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37201" y="2319339"/>
            <a:ext cx="4551363" cy="113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3"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6789" y="3730625"/>
            <a:ext cx="7761287"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6363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dirty="0" smtClean="0"/>
              <a:t>Problem</a:t>
            </a:r>
          </a:p>
        </p:txBody>
      </p:sp>
      <p:sp>
        <p:nvSpPr>
          <p:cNvPr id="3" name="Content Placeholder 2"/>
          <p:cNvSpPr>
            <a:spLocks noGrp="1"/>
          </p:cNvSpPr>
          <p:nvPr>
            <p:ph idx="1"/>
          </p:nvPr>
        </p:nvSpPr>
        <p:spPr/>
        <p:txBody>
          <a:bodyPr/>
          <a:lstStyle/>
          <a:p>
            <a:pPr marL="0">
              <a:buNone/>
              <a:defRPr/>
            </a:pPr>
            <a:r>
              <a:rPr lang="en-US" sz="2000" dirty="0"/>
              <a:t>If $t0 is holding 0, $t1 is holding 1, what will be the value stored in $t2 after the following instructions?</a:t>
            </a:r>
          </a:p>
          <a:p>
            <a:pPr>
              <a:buFont typeface="Arial" charset="0"/>
              <a:buNone/>
              <a:defRPr/>
            </a:pPr>
            <a:r>
              <a:rPr lang="en-US" sz="2000" dirty="0"/>
              <a:t>		</a:t>
            </a:r>
            <a:r>
              <a:rPr lang="en-US" sz="2000" dirty="0" err="1"/>
              <a:t>srl</a:t>
            </a:r>
            <a:r>
              <a:rPr lang="en-US" sz="2000" dirty="0"/>
              <a:t> $t1, $t1, 1</a:t>
            </a:r>
          </a:p>
          <a:p>
            <a:pPr>
              <a:buFont typeface="Arial" charset="0"/>
              <a:buNone/>
              <a:defRPr/>
            </a:pPr>
            <a:r>
              <a:rPr lang="en-US" sz="2000" dirty="0"/>
              <a:t>		</a:t>
            </a:r>
            <a:r>
              <a:rPr lang="en-US" sz="2000" dirty="0" err="1"/>
              <a:t>bne</a:t>
            </a:r>
            <a:r>
              <a:rPr lang="en-US" sz="2000" dirty="0"/>
              <a:t> $t0, $t1, L1</a:t>
            </a:r>
          </a:p>
          <a:p>
            <a:pPr>
              <a:buFont typeface="Arial" charset="0"/>
              <a:buNone/>
              <a:defRPr/>
            </a:pPr>
            <a:r>
              <a:rPr lang="en-US" sz="2000" dirty="0"/>
              <a:t>		</a:t>
            </a:r>
            <a:r>
              <a:rPr lang="en-US" sz="2000" dirty="0" err="1"/>
              <a:t>addi</a:t>
            </a:r>
            <a:r>
              <a:rPr lang="en-US" sz="2000" dirty="0"/>
              <a:t> $t2, $t0, 1</a:t>
            </a:r>
          </a:p>
          <a:p>
            <a:pPr>
              <a:buFont typeface="Arial" charset="0"/>
              <a:buNone/>
              <a:defRPr/>
            </a:pPr>
            <a:r>
              <a:rPr lang="en-US" sz="2000" dirty="0"/>
              <a:t>L1:	</a:t>
            </a:r>
            <a:r>
              <a:rPr lang="en-US" sz="2000" dirty="0" err="1" smtClean="0"/>
              <a:t>addi</a:t>
            </a:r>
            <a:r>
              <a:rPr lang="en-US" sz="2000" dirty="0" smtClean="0"/>
              <a:t> </a:t>
            </a:r>
            <a:r>
              <a:rPr lang="en-US" sz="2000" dirty="0"/>
              <a:t>$t2, $t0, 2</a:t>
            </a:r>
          </a:p>
          <a:p>
            <a:pPr>
              <a:buFont typeface="Arial" charset="0"/>
              <a:buNone/>
              <a:defRPr/>
            </a:pPr>
            <a:r>
              <a:rPr lang="en-US" sz="2000" dirty="0"/>
              <a:t> </a:t>
            </a:r>
          </a:p>
          <a:p>
            <a:pPr>
              <a:buFont typeface="Arial" charset="0"/>
              <a:buNone/>
              <a:defRPr/>
            </a:pPr>
            <a:r>
              <a:rPr lang="en-US" sz="2000" dirty="0"/>
              <a:t>(a) 1. </a:t>
            </a:r>
          </a:p>
          <a:p>
            <a:pPr>
              <a:buFont typeface="Arial" charset="0"/>
              <a:buNone/>
              <a:defRPr/>
            </a:pPr>
            <a:r>
              <a:rPr lang="en-US" sz="2000" dirty="0"/>
              <a:t>(b) 2. </a:t>
            </a:r>
          </a:p>
          <a:p>
            <a:pPr>
              <a:buFont typeface="Arial" charset="0"/>
              <a:buNone/>
              <a:defRPr/>
            </a:pPr>
            <a:r>
              <a:rPr lang="en-US" sz="2000" dirty="0"/>
              <a:t>(c) 3.</a:t>
            </a:r>
          </a:p>
          <a:p>
            <a:pPr>
              <a:buFont typeface="Arial" charset="0"/>
              <a:buNone/>
              <a:defRPr/>
            </a:pPr>
            <a:r>
              <a:rPr lang="en-US" sz="2000" dirty="0"/>
              <a:t>(d) None of the above.</a:t>
            </a:r>
          </a:p>
          <a:p>
            <a:pPr>
              <a:buFont typeface="Arial" charset="0"/>
              <a:buChar char="•"/>
              <a:defRPr/>
            </a:pPr>
            <a:endParaRPr lang="en-US" dirty="0"/>
          </a:p>
        </p:txBody>
      </p:sp>
    </p:spTree>
    <p:extLst>
      <p:ext uri="{BB962C8B-B14F-4D97-AF65-F5344CB8AC3E}">
        <p14:creationId xmlns:p14="http://schemas.microsoft.com/office/powerpoint/2010/main" val="23705157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457201"/>
            <a:ext cx="3810000" cy="5668963"/>
          </a:xfrm>
        </p:spPr>
        <p:txBody>
          <a:bodyPr>
            <a:normAutofit fontScale="92500" lnSpcReduction="10000"/>
          </a:bodyPr>
          <a:lstStyle/>
          <a:p>
            <a:pPr>
              <a:buFont typeface="Arial" charset="0"/>
              <a:buNone/>
              <a:defRPr/>
            </a:pPr>
            <a:r>
              <a:rPr lang="en-US" sz="1800" dirty="0"/>
              <a:t>Consider the following C code</a:t>
            </a:r>
          </a:p>
          <a:p>
            <a:pPr>
              <a:buFont typeface="Arial" charset="0"/>
              <a:buNone/>
              <a:defRPr/>
            </a:pPr>
            <a:r>
              <a:rPr lang="en-US" sz="1800" dirty="0"/>
              <a:t>	if (a &gt; b)</a:t>
            </a:r>
          </a:p>
          <a:p>
            <a:pPr>
              <a:buFont typeface="Arial" charset="0"/>
              <a:buNone/>
              <a:defRPr/>
            </a:pPr>
            <a:r>
              <a:rPr lang="en-US" sz="1800" dirty="0"/>
              <a:t>		a = A[b];</a:t>
            </a:r>
          </a:p>
          <a:p>
            <a:pPr>
              <a:buFont typeface="Arial" charset="0"/>
              <a:buNone/>
              <a:defRPr/>
            </a:pPr>
            <a:r>
              <a:rPr lang="en-US" sz="1800" dirty="0"/>
              <a:t>	else</a:t>
            </a:r>
          </a:p>
          <a:p>
            <a:pPr>
              <a:buFont typeface="Arial" charset="0"/>
              <a:buNone/>
              <a:defRPr/>
            </a:pPr>
            <a:r>
              <a:rPr lang="en-US" sz="1800" dirty="0"/>
              <a:t>		A[a] = b;</a:t>
            </a:r>
          </a:p>
          <a:p>
            <a:pPr marL="0">
              <a:buNone/>
              <a:defRPr/>
            </a:pPr>
            <a:r>
              <a:rPr lang="en-US" sz="1800" dirty="0"/>
              <a:t>where A is an integer array. Which of the following correctly implements the code above, assume a is in $t0, b is in $t1, and the starting address of A is in $s0? (</a:t>
            </a:r>
            <a:r>
              <a:rPr lang="en-US" sz="1800" dirty="0" err="1"/>
              <a:t>bgt</a:t>
            </a:r>
            <a:r>
              <a:rPr lang="en-US" sz="1800" dirty="0"/>
              <a:t> is “branch if greater than.”)</a:t>
            </a:r>
          </a:p>
          <a:p>
            <a:pPr>
              <a:buFont typeface="Arial" charset="0"/>
              <a:buNone/>
              <a:defRPr/>
            </a:pPr>
            <a:r>
              <a:rPr lang="en-US" sz="1800" dirty="0"/>
              <a:t> </a:t>
            </a:r>
          </a:p>
          <a:p>
            <a:pPr>
              <a:buFont typeface="Arial" charset="0"/>
              <a:buNone/>
              <a:defRPr/>
            </a:pPr>
            <a:r>
              <a:rPr lang="en-US" sz="1800" dirty="0"/>
              <a:t>(a)</a:t>
            </a:r>
          </a:p>
          <a:p>
            <a:pPr>
              <a:buFont typeface="Arial" charset="0"/>
              <a:buNone/>
              <a:defRPr/>
            </a:pPr>
            <a:r>
              <a:rPr lang="en-US" sz="1800" dirty="0"/>
              <a:t>		</a:t>
            </a:r>
            <a:r>
              <a:rPr lang="en-US" sz="1800" dirty="0" err="1"/>
              <a:t>bgt</a:t>
            </a:r>
            <a:r>
              <a:rPr lang="en-US" sz="1800" dirty="0"/>
              <a:t> $t0, $t1, L1</a:t>
            </a:r>
          </a:p>
          <a:p>
            <a:pPr>
              <a:buFont typeface="Arial" charset="0"/>
              <a:buNone/>
              <a:defRPr/>
            </a:pPr>
            <a:r>
              <a:rPr lang="en-US" sz="1800" dirty="0"/>
              <a:t>		add $t2, $t0, $s0</a:t>
            </a:r>
          </a:p>
          <a:p>
            <a:pPr>
              <a:buFont typeface="Arial" charset="0"/>
              <a:buNone/>
              <a:defRPr/>
            </a:pPr>
            <a:r>
              <a:rPr lang="en-US" sz="1800" dirty="0"/>
              <a:t>		</a:t>
            </a:r>
            <a:r>
              <a:rPr lang="en-US" sz="1800" dirty="0" err="1"/>
              <a:t>lw</a:t>
            </a:r>
            <a:r>
              <a:rPr lang="en-US" sz="1800" dirty="0"/>
              <a:t> $t1, 0($t2) </a:t>
            </a:r>
          </a:p>
          <a:p>
            <a:pPr>
              <a:buFont typeface="Arial" charset="0"/>
              <a:buNone/>
              <a:defRPr/>
            </a:pPr>
            <a:r>
              <a:rPr lang="en-US" sz="1800" dirty="0"/>
              <a:t>L1:		add $t2, $t1, $s0</a:t>
            </a:r>
          </a:p>
          <a:p>
            <a:pPr>
              <a:buFont typeface="Arial" charset="0"/>
              <a:buNone/>
              <a:defRPr/>
            </a:pPr>
            <a:r>
              <a:rPr lang="en-US" sz="1800" dirty="0"/>
              <a:t>		</a:t>
            </a:r>
            <a:r>
              <a:rPr lang="en-US" sz="1800" dirty="0" err="1"/>
              <a:t>sw</a:t>
            </a:r>
            <a:r>
              <a:rPr lang="en-US" sz="1800" dirty="0"/>
              <a:t> $t0, 0($t2) </a:t>
            </a:r>
          </a:p>
          <a:p>
            <a:pPr>
              <a:buFont typeface="Arial" charset="0"/>
              <a:buNone/>
              <a:defRPr/>
            </a:pPr>
            <a:r>
              <a:rPr lang="en-US" sz="1800" dirty="0"/>
              <a:t>Exit:	</a:t>
            </a:r>
          </a:p>
          <a:p>
            <a:pPr>
              <a:buFont typeface="Arial" charset="0"/>
              <a:buNone/>
              <a:defRPr/>
            </a:pPr>
            <a:endParaRPr lang="en-US" sz="1800" dirty="0"/>
          </a:p>
        </p:txBody>
      </p:sp>
      <p:sp>
        <p:nvSpPr>
          <p:cNvPr id="4" name="Content Placeholder 2"/>
          <p:cNvSpPr txBox="1">
            <a:spLocks/>
          </p:cNvSpPr>
          <p:nvPr/>
        </p:nvSpPr>
        <p:spPr bwMode="auto">
          <a:xfrm>
            <a:off x="5943600" y="304801"/>
            <a:ext cx="3810000" cy="5821363"/>
          </a:xfrm>
          <a:prstGeom prst="rect">
            <a:avLst/>
          </a:prstGeom>
          <a:noFill/>
          <a:ln w="9525">
            <a:noFill/>
            <a:miter lim="800000"/>
            <a:headEnd/>
            <a:tailEnd/>
          </a:ln>
        </p:spPr>
        <p:txBody>
          <a:bodyPr/>
          <a:lstStyle/>
          <a:p>
            <a:pPr marL="342900" indent="-342900">
              <a:spcBef>
                <a:spcPct val="20000"/>
              </a:spcBef>
              <a:defRPr/>
            </a:pPr>
            <a:r>
              <a:rPr lang="en-US" sz="1200" dirty="0"/>
              <a:t> (</a:t>
            </a:r>
            <a:r>
              <a:rPr lang="en-US" sz="1600" dirty="0"/>
              <a:t>b) </a:t>
            </a:r>
          </a:p>
          <a:p>
            <a:pPr marL="342900" indent="-342900">
              <a:spcBef>
                <a:spcPct val="20000"/>
              </a:spcBef>
              <a:defRPr/>
            </a:pPr>
            <a:r>
              <a:rPr lang="en-US" sz="1600" dirty="0"/>
              <a:t>		</a:t>
            </a:r>
            <a:r>
              <a:rPr lang="en-US" sz="1600" dirty="0" err="1"/>
              <a:t>bgt</a:t>
            </a:r>
            <a:r>
              <a:rPr lang="en-US" sz="1600" dirty="0"/>
              <a:t> $t0, $t1, L1</a:t>
            </a:r>
          </a:p>
          <a:p>
            <a:pPr marL="342900" indent="-342900">
              <a:spcBef>
                <a:spcPct val="20000"/>
              </a:spcBef>
              <a:defRPr/>
            </a:pPr>
            <a:r>
              <a:rPr lang="en-US" sz="1600" dirty="0"/>
              <a:t>		add $t2, $t0, $s0</a:t>
            </a:r>
          </a:p>
          <a:p>
            <a:pPr marL="342900" indent="-342900">
              <a:spcBef>
                <a:spcPct val="20000"/>
              </a:spcBef>
              <a:defRPr/>
            </a:pPr>
            <a:r>
              <a:rPr lang="en-US" sz="1600" dirty="0"/>
              <a:t>		</a:t>
            </a:r>
            <a:r>
              <a:rPr lang="en-US" sz="1600" dirty="0" err="1"/>
              <a:t>sw</a:t>
            </a:r>
            <a:r>
              <a:rPr lang="en-US" sz="1600" dirty="0"/>
              <a:t> $t1, 0($t2) </a:t>
            </a:r>
          </a:p>
          <a:p>
            <a:pPr marL="342900" indent="-342900">
              <a:spcBef>
                <a:spcPct val="20000"/>
              </a:spcBef>
              <a:defRPr/>
            </a:pPr>
            <a:r>
              <a:rPr lang="en-US" sz="1600" dirty="0"/>
              <a:t>		j Exit</a:t>
            </a:r>
          </a:p>
          <a:p>
            <a:pPr marL="342900" indent="-342900">
              <a:spcBef>
                <a:spcPct val="20000"/>
              </a:spcBef>
              <a:defRPr/>
            </a:pPr>
            <a:r>
              <a:rPr lang="en-US" sz="1600" dirty="0"/>
              <a:t>L1:		add $t2, $t1, $s0</a:t>
            </a:r>
          </a:p>
          <a:p>
            <a:pPr marL="342900" indent="-342900">
              <a:spcBef>
                <a:spcPct val="20000"/>
              </a:spcBef>
              <a:defRPr/>
            </a:pPr>
            <a:r>
              <a:rPr lang="en-US" sz="1600" dirty="0"/>
              <a:t>		</a:t>
            </a:r>
            <a:r>
              <a:rPr lang="en-US" sz="1600" dirty="0" err="1"/>
              <a:t>lw</a:t>
            </a:r>
            <a:r>
              <a:rPr lang="en-US" sz="1600" dirty="0"/>
              <a:t> $t0, 0($t2) </a:t>
            </a:r>
          </a:p>
          <a:p>
            <a:pPr marL="342900" indent="-342900">
              <a:spcBef>
                <a:spcPct val="20000"/>
              </a:spcBef>
              <a:defRPr/>
            </a:pPr>
            <a:r>
              <a:rPr lang="en-US" sz="1600" dirty="0"/>
              <a:t>Exit:	 </a:t>
            </a:r>
          </a:p>
          <a:p>
            <a:pPr marL="342900" indent="-342900">
              <a:spcBef>
                <a:spcPct val="20000"/>
              </a:spcBef>
              <a:defRPr/>
            </a:pPr>
            <a:endParaRPr lang="en-US" sz="1600" dirty="0"/>
          </a:p>
          <a:p>
            <a:pPr marL="342900" indent="-342900">
              <a:spcBef>
                <a:spcPct val="20000"/>
              </a:spcBef>
              <a:defRPr/>
            </a:pPr>
            <a:r>
              <a:rPr lang="en-US" sz="1600" dirty="0"/>
              <a:t>(c) </a:t>
            </a:r>
          </a:p>
          <a:p>
            <a:pPr marL="342900" indent="-342900">
              <a:spcBef>
                <a:spcPct val="20000"/>
              </a:spcBef>
              <a:defRPr/>
            </a:pPr>
            <a:r>
              <a:rPr lang="en-US" sz="1600" dirty="0"/>
              <a:t>		</a:t>
            </a:r>
            <a:r>
              <a:rPr lang="en-US" sz="1600" dirty="0" err="1"/>
              <a:t>bgt</a:t>
            </a:r>
            <a:r>
              <a:rPr lang="en-US" sz="1600" dirty="0"/>
              <a:t> $t0, $t1, L1</a:t>
            </a:r>
          </a:p>
          <a:p>
            <a:pPr marL="342900" indent="-342900">
              <a:spcBef>
                <a:spcPct val="20000"/>
              </a:spcBef>
              <a:defRPr/>
            </a:pPr>
            <a:r>
              <a:rPr lang="en-US" sz="1600" dirty="0"/>
              <a:t>		</a:t>
            </a:r>
            <a:r>
              <a:rPr lang="en-US" sz="1600" dirty="0" err="1"/>
              <a:t>sll</a:t>
            </a:r>
            <a:r>
              <a:rPr lang="en-US" sz="1600" dirty="0"/>
              <a:t> $t2, $t0, 2</a:t>
            </a:r>
          </a:p>
          <a:p>
            <a:pPr marL="342900" indent="-342900">
              <a:spcBef>
                <a:spcPct val="20000"/>
              </a:spcBef>
              <a:defRPr/>
            </a:pPr>
            <a:r>
              <a:rPr lang="en-US" sz="1600" dirty="0"/>
              <a:t>		add $t2, $t2, $s0</a:t>
            </a:r>
          </a:p>
          <a:p>
            <a:pPr marL="342900" indent="-342900">
              <a:spcBef>
                <a:spcPct val="20000"/>
              </a:spcBef>
              <a:defRPr/>
            </a:pPr>
            <a:r>
              <a:rPr lang="en-US" sz="1600" dirty="0"/>
              <a:t>		</a:t>
            </a:r>
            <a:r>
              <a:rPr lang="en-US" sz="1600" dirty="0" err="1"/>
              <a:t>lw</a:t>
            </a:r>
            <a:r>
              <a:rPr lang="en-US" sz="1600" dirty="0"/>
              <a:t> $t1, 0($t2) </a:t>
            </a:r>
          </a:p>
          <a:p>
            <a:pPr marL="342900" indent="-342900">
              <a:spcBef>
                <a:spcPct val="20000"/>
              </a:spcBef>
              <a:defRPr/>
            </a:pPr>
            <a:r>
              <a:rPr lang="en-US" sz="1600" dirty="0"/>
              <a:t>		j Exit</a:t>
            </a:r>
          </a:p>
          <a:p>
            <a:pPr marL="342900" indent="-342900">
              <a:spcBef>
                <a:spcPct val="20000"/>
              </a:spcBef>
              <a:defRPr/>
            </a:pPr>
            <a:r>
              <a:rPr lang="en-US" sz="1600" dirty="0"/>
              <a:t>L1:		</a:t>
            </a:r>
            <a:r>
              <a:rPr lang="en-US" sz="1600" dirty="0" err="1"/>
              <a:t>sll</a:t>
            </a:r>
            <a:r>
              <a:rPr lang="en-US" sz="1600" dirty="0"/>
              <a:t> $t2, $t1, 2</a:t>
            </a:r>
          </a:p>
          <a:p>
            <a:pPr marL="342900" indent="-342900">
              <a:spcBef>
                <a:spcPct val="20000"/>
              </a:spcBef>
              <a:defRPr/>
            </a:pPr>
            <a:r>
              <a:rPr lang="en-US" sz="1600" dirty="0"/>
              <a:t>		add $t2, $t2, $s0</a:t>
            </a:r>
          </a:p>
          <a:p>
            <a:pPr marL="342900" indent="-342900">
              <a:spcBef>
                <a:spcPct val="20000"/>
              </a:spcBef>
              <a:defRPr/>
            </a:pPr>
            <a:r>
              <a:rPr lang="en-US" sz="1600" dirty="0"/>
              <a:t>		</a:t>
            </a:r>
            <a:r>
              <a:rPr lang="en-US" sz="1600" dirty="0" err="1"/>
              <a:t>sw</a:t>
            </a:r>
            <a:r>
              <a:rPr lang="en-US" sz="1600" dirty="0"/>
              <a:t> $t0, 0($t2) </a:t>
            </a:r>
          </a:p>
          <a:p>
            <a:pPr marL="342900" indent="-342900">
              <a:spcBef>
                <a:spcPct val="20000"/>
              </a:spcBef>
              <a:defRPr/>
            </a:pPr>
            <a:r>
              <a:rPr lang="en-US" sz="1600" dirty="0"/>
              <a:t>Exit:	 </a:t>
            </a:r>
          </a:p>
          <a:p>
            <a:pPr marL="342900" indent="-342900">
              <a:spcBef>
                <a:spcPct val="20000"/>
              </a:spcBef>
              <a:defRPr/>
            </a:pPr>
            <a:endParaRPr lang="en-US" sz="1600" dirty="0"/>
          </a:p>
          <a:p>
            <a:pPr marL="342900" indent="-342900">
              <a:spcBef>
                <a:spcPct val="20000"/>
              </a:spcBef>
              <a:defRPr/>
            </a:pPr>
            <a:r>
              <a:rPr lang="en-US" sz="1600" dirty="0"/>
              <a:t>(d) None of the above.</a:t>
            </a:r>
          </a:p>
          <a:p>
            <a:pPr marL="342900" indent="-342900">
              <a:spcBef>
                <a:spcPct val="20000"/>
              </a:spcBef>
              <a:defRPr/>
            </a:pPr>
            <a:endParaRPr lang="en-US" sz="1600" dirty="0"/>
          </a:p>
        </p:txBody>
      </p:sp>
    </p:spTree>
    <p:extLst>
      <p:ext uri="{BB962C8B-B14F-4D97-AF65-F5344CB8AC3E}">
        <p14:creationId xmlns:p14="http://schemas.microsoft.com/office/powerpoint/2010/main" val="15566839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ltLang="en-US" smtClean="0"/>
              <a:t>MIPS Function</a:t>
            </a:r>
          </a:p>
        </p:txBody>
      </p:sp>
      <p:sp>
        <p:nvSpPr>
          <p:cNvPr id="3" name="Content Placeholder 2"/>
          <p:cNvSpPr>
            <a:spLocks noGrp="1"/>
          </p:cNvSpPr>
          <p:nvPr>
            <p:ph idx="1"/>
          </p:nvPr>
        </p:nvSpPr>
        <p:spPr/>
        <p:txBody>
          <a:bodyPr rtlCol="0">
            <a:normAutofit/>
          </a:bodyPr>
          <a:lstStyle/>
          <a:p>
            <a:pPr>
              <a:defRPr/>
            </a:pPr>
            <a:r>
              <a:rPr lang="en-US" dirty="0" err="1" smtClean="0"/>
              <a:t>jal</a:t>
            </a:r>
            <a:r>
              <a:rPr lang="en-US" dirty="0" smtClean="0"/>
              <a:t> </a:t>
            </a:r>
            <a:r>
              <a:rPr lang="en-US" dirty="0" err="1" smtClean="0"/>
              <a:t>Funct</a:t>
            </a:r>
            <a:r>
              <a:rPr lang="en-US" dirty="0" smtClean="0"/>
              <a:t>:</a:t>
            </a:r>
          </a:p>
          <a:p>
            <a:pPr lvl="1">
              <a:defRPr/>
            </a:pPr>
            <a:r>
              <a:rPr lang="en-US" dirty="0" smtClean="0"/>
              <a:t> The next instruction will be at address specified by </a:t>
            </a:r>
            <a:r>
              <a:rPr lang="en-US" dirty="0" err="1" smtClean="0"/>
              <a:t>Funct</a:t>
            </a:r>
            <a:endParaRPr lang="en-US" dirty="0" smtClean="0"/>
          </a:p>
          <a:p>
            <a:pPr lvl="1">
              <a:defRPr/>
            </a:pPr>
            <a:r>
              <a:rPr lang="en-US" dirty="0" smtClean="0"/>
              <a:t>PC+4 will be stored in $</a:t>
            </a:r>
            <a:r>
              <a:rPr lang="en-US" dirty="0" err="1" smtClean="0"/>
              <a:t>ra</a:t>
            </a:r>
            <a:endParaRPr lang="en-US" dirty="0" smtClean="0"/>
          </a:p>
          <a:p>
            <a:pPr>
              <a:defRPr/>
            </a:pPr>
            <a:r>
              <a:rPr lang="en-US" dirty="0" err="1" smtClean="0"/>
              <a:t>jr</a:t>
            </a:r>
            <a:r>
              <a:rPr lang="en-US" dirty="0" smtClean="0"/>
              <a:t> $</a:t>
            </a:r>
            <a:r>
              <a:rPr lang="en-US" dirty="0" err="1" smtClean="0"/>
              <a:t>ra</a:t>
            </a:r>
            <a:r>
              <a:rPr lang="en-US" dirty="0" smtClean="0"/>
              <a:t>:</a:t>
            </a:r>
          </a:p>
          <a:p>
            <a:pPr lvl="1">
              <a:defRPr/>
            </a:pPr>
            <a:r>
              <a:rPr lang="en-US" dirty="0" smtClean="0"/>
              <a:t>The next instruction will be the one at address equal to the content in $</a:t>
            </a:r>
            <a:r>
              <a:rPr lang="en-US" dirty="0" err="1" smtClean="0"/>
              <a:t>ra</a:t>
            </a:r>
            <a:r>
              <a:rPr lang="en-US" dirty="0" smtClean="0"/>
              <a:t> </a:t>
            </a:r>
          </a:p>
          <a:p>
            <a:pPr>
              <a:defRPr/>
            </a:pPr>
            <a:r>
              <a:rPr lang="en-US" dirty="0" smtClean="0"/>
              <a:t>Calling a function is more like going to a function and then come back</a:t>
            </a:r>
          </a:p>
        </p:txBody>
      </p:sp>
    </p:spTree>
    <p:extLst>
      <p:ext uri="{BB962C8B-B14F-4D97-AF65-F5344CB8AC3E}">
        <p14:creationId xmlns:p14="http://schemas.microsoft.com/office/powerpoint/2010/main" val="17829860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3"/>
          <p:cNvSpPr txBox="1">
            <a:spLocks noChangeArrowheads="1"/>
          </p:cNvSpPr>
          <p:nvPr/>
        </p:nvSpPr>
        <p:spPr bwMode="auto">
          <a:xfrm>
            <a:off x="2209800" y="152401"/>
            <a:ext cx="7467600"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a:t>.data</a:t>
            </a:r>
          </a:p>
          <a:p>
            <a:pPr eaLnBrk="1" hangingPunct="1">
              <a:spcBef>
                <a:spcPct val="0"/>
              </a:spcBef>
              <a:buFontTx/>
              <a:buNone/>
            </a:pPr>
            <a:r>
              <a:rPr lang="en-US" altLang="en-US" sz="1200"/>
              <a:t>array:	</a:t>
            </a:r>
          </a:p>
          <a:p>
            <a:pPr eaLnBrk="1" hangingPunct="1">
              <a:spcBef>
                <a:spcPct val="0"/>
              </a:spcBef>
              <a:buFontTx/>
              <a:buNone/>
            </a:pPr>
            <a:r>
              <a:rPr lang="en-US" altLang="en-US" sz="1200"/>
              <a:t>	.word 12, 34, 67, 1, 45, 90, 11, 33, 67, 19</a:t>
            </a:r>
          </a:p>
          <a:p>
            <a:pPr eaLnBrk="1" hangingPunct="1">
              <a:spcBef>
                <a:spcPct val="0"/>
              </a:spcBef>
              <a:buFontTx/>
              <a:buNone/>
            </a:pPr>
            <a:r>
              <a:rPr lang="en-US" altLang="en-US" sz="1200"/>
              <a:t>msg_done: </a:t>
            </a:r>
          </a:p>
          <a:p>
            <a:pPr eaLnBrk="1" hangingPunct="1">
              <a:spcBef>
                <a:spcPct val="0"/>
              </a:spcBef>
              <a:buFontTx/>
              <a:buNone/>
            </a:pPr>
            <a:r>
              <a:rPr lang="en-US" altLang="en-US" sz="1200"/>
              <a:t>	.asciiz "done!\n"</a:t>
            </a:r>
          </a:p>
          <a:p>
            <a:pPr eaLnBrk="1" hangingPunct="1">
              <a:spcBef>
                <a:spcPct val="0"/>
              </a:spcBef>
              <a:buFontTx/>
              <a:buNone/>
            </a:pPr>
            <a:r>
              <a:rPr lang="en-US" altLang="en-US" sz="1200"/>
              <a:t>	</a:t>
            </a:r>
          </a:p>
          <a:p>
            <a:pPr eaLnBrk="1" hangingPunct="1">
              <a:spcBef>
                <a:spcPct val="0"/>
              </a:spcBef>
              <a:buFontTx/>
              <a:buNone/>
            </a:pPr>
            <a:r>
              <a:rPr lang="en-US" altLang="en-US" sz="1200"/>
              <a:t>	.text</a:t>
            </a:r>
          </a:p>
          <a:p>
            <a:pPr eaLnBrk="1" hangingPunct="1">
              <a:spcBef>
                <a:spcPct val="0"/>
              </a:spcBef>
              <a:buFontTx/>
              <a:buNone/>
            </a:pPr>
            <a:r>
              <a:rPr lang="en-US" altLang="en-US" sz="1200"/>
              <a:t>	.globl main</a:t>
            </a:r>
          </a:p>
          <a:p>
            <a:pPr eaLnBrk="1" hangingPunct="1">
              <a:spcBef>
                <a:spcPct val="0"/>
              </a:spcBef>
              <a:buFontTx/>
              <a:buNone/>
            </a:pPr>
            <a:r>
              <a:rPr lang="en-US" altLang="en-US" sz="1200"/>
              <a:t>main:</a:t>
            </a:r>
          </a:p>
          <a:p>
            <a:pPr eaLnBrk="1" hangingPunct="1">
              <a:spcBef>
                <a:spcPct val="0"/>
              </a:spcBef>
              <a:buFontTx/>
              <a:buNone/>
            </a:pPr>
            <a:r>
              <a:rPr lang="en-US" altLang="en-US" sz="1200"/>
              <a:t>	la $s7, array</a:t>
            </a:r>
          </a:p>
          <a:p>
            <a:pPr eaLnBrk="1" hangingPunct="1">
              <a:spcBef>
                <a:spcPct val="0"/>
              </a:spcBef>
              <a:buFontTx/>
              <a:buNone/>
            </a:pPr>
            <a:r>
              <a:rPr lang="en-US" altLang="en-US" sz="1200"/>
              <a:t>	li $s0, 0 #i</a:t>
            </a:r>
          </a:p>
          <a:p>
            <a:pPr eaLnBrk="1" hangingPunct="1">
              <a:spcBef>
                <a:spcPct val="0"/>
              </a:spcBef>
              <a:buFontTx/>
              <a:buNone/>
            </a:pPr>
            <a:r>
              <a:rPr lang="en-US" altLang="en-US" sz="1200"/>
              <a:t>	li $s1, 0 #res</a:t>
            </a:r>
          </a:p>
          <a:p>
            <a:pPr eaLnBrk="1" hangingPunct="1">
              <a:spcBef>
                <a:spcPct val="0"/>
              </a:spcBef>
              <a:buFontTx/>
              <a:buNone/>
            </a:pPr>
            <a:r>
              <a:rPr lang="en-US" altLang="en-US" sz="1200"/>
              <a:t>	li $s6, 9</a:t>
            </a:r>
          </a:p>
          <a:p>
            <a:pPr eaLnBrk="1" hangingPunct="1">
              <a:spcBef>
                <a:spcPct val="0"/>
              </a:spcBef>
              <a:buFontTx/>
              <a:buNone/>
            </a:pPr>
            <a:r>
              <a:rPr lang="en-US" altLang="en-US" sz="1200"/>
              <a:t>loop:</a:t>
            </a:r>
          </a:p>
          <a:p>
            <a:pPr eaLnBrk="1" hangingPunct="1">
              <a:spcBef>
                <a:spcPct val="0"/>
              </a:spcBef>
              <a:buFontTx/>
              <a:buNone/>
            </a:pPr>
            <a:r>
              <a:rPr lang="en-US" altLang="en-US" sz="1200"/>
              <a:t>	sll $t0, $s0, 2</a:t>
            </a:r>
          </a:p>
          <a:p>
            <a:pPr eaLnBrk="1" hangingPunct="1">
              <a:spcBef>
                <a:spcPct val="0"/>
              </a:spcBef>
              <a:buFontTx/>
              <a:buNone/>
            </a:pPr>
            <a:r>
              <a:rPr lang="en-US" altLang="en-US" sz="1200"/>
              <a:t>	add $t0, $t0, $s7</a:t>
            </a:r>
          </a:p>
          <a:p>
            <a:pPr eaLnBrk="1" hangingPunct="1">
              <a:spcBef>
                <a:spcPct val="0"/>
              </a:spcBef>
              <a:buFontTx/>
              <a:buNone/>
            </a:pPr>
            <a:r>
              <a:rPr lang="en-US" altLang="en-US" sz="1200"/>
              <a:t>	lw $a0, 0($t0)</a:t>
            </a:r>
          </a:p>
          <a:p>
            <a:pPr eaLnBrk="1" hangingPunct="1">
              <a:spcBef>
                <a:spcPct val="0"/>
              </a:spcBef>
              <a:buFontTx/>
              <a:buNone/>
            </a:pPr>
            <a:r>
              <a:rPr lang="en-US" altLang="en-US" sz="1200"/>
              <a:t>	lw $a1, 4($t0)</a:t>
            </a:r>
          </a:p>
          <a:p>
            <a:pPr eaLnBrk="1" hangingPunct="1">
              <a:spcBef>
                <a:spcPct val="0"/>
              </a:spcBef>
              <a:buFontTx/>
              <a:buNone/>
            </a:pPr>
            <a:r>
              <a:rPr lang="en-US" altLang="en-US" sz="1200"/>
              <a:t>	jal addfun</a:t>
            </a:r>
          </a:p>
          <a:p>
            <a:pPr eaLnBrk="1" hangingPunct="1">
              <a:spcBef>
                <a:spcPct val="0"/>
              </a:spcBef>
              <a:buFontTx/>
              <a:buNone/>
            </a:pPr>
            <a:r>
              <a:rPr lang="en-US" altLang="en-US" sz="1200"/>
              <a:t>	add $s1, $s1, $v0</a:t>
            </a:r>
          </a:p>
          <a:p>
            <a:pPr eaLnBrk="1" hangingPunct="1">
              <a:spcBef>
                <a:spcPct val="0"/>
              </a:spcBef>
              <a:buFontTx/>
              <a:buNone/>
            </a:pPr>
            <a:r>
              <a:rPr lang="en-US" altLang="en-US" sz="1200"/>
              <a:t>	addi $s0, $s0, 1</a:t>
            </a:r>
          </a:p>
          <a:p>
            <a:pPr eaLnBrk="1" hangingPunct="1">
              <a:spcBef>
                <a:spcPct val="0"/>
              </a:spcBef>
              <a:buFontTx/>
              <a:buNone/>
            </a:pPr>
            <a:r>
              <a:rPr lang="en-US" altLang="en-US" sz="1200"/>
              <a:t>	beq $s0, $s6, done		</a:t>
            </a:r>
          </a:p>
          <a:p>
            <a:pPr eaLnBrk="1" hangingPunct="1">
              <a:spcBef>
                <a:spcPct val="0"/>
              </a:spcBef>
              <a:buFontTx/>
              <a:buNone/>
            </a:pPr>
            <a:r>
              <a:rPr lang="en-US" altLang="en-US" sz="1200"/>
              <a:t>	j loop</a:t>
            </a:r>
          </a:p>
          <a:p>
            <a:pPr eaLnBrk="1" hangingPunct="1">
              <a:spcBef>
                <a:spcPct val="0"/>
              </a:spcBef>
              <a:buFontTx/>
              <a:buNone/>
            </a:pPr>
            <a:endParaRPr lang="en-US" altLang="en-US" sz="1200"/>
          </a:p>
          <a:p>
            <a:pPr eaLnBrk="1" hangingPunct="1">
              <a:spcBef>
                <a:spcPct val="0"/>
              </a:spcBef>
              <a:buFontTx/>
              <a:buNone/>
            </a:pPr>
            <a:r>
              <a:rPr lang="en-US" altLang="en-US" sz="1200"/>
              <a:t>done:	</a:t>
            </a:r>
          </a:p>
          <a:p>
            <a:pPr eaLnBrk="1" hangingPunct="1">
              <a:spcBef>
                <a:spcPct val="0"/>
              </a:spcBef>
              <a:buFontTx/>
              <a:buNone/>
            </a:pPr>
            <a:r>
              <a:rPr lang="en-US" altLang="en-US" sz="1200"/>
              <a:t>	li $v0,4</a:t>
            </a:r>
          </a:p>
          <a:p>
            <a:pPr eaLnBrk="1" hangingPunct="1">
              <a:spcBef>
                <a:spcPct val="0"/>
              </a:spcBef>
              <a:buFontTx/>
              <a:buNone/>
            </a:pPr>
            <a:r>
              <a:rPr lang="en-US" altLang="en-US" sz="1200"/>
              <a:t>	la $a0,msg_done</a:t>
            </a:r>
          </a:p>
          <a:p>
            <a:pPr eaLnBrk="1" hangingPunct="1">
              <a:spcBef>
                <a:spcPct val="0"/>
              </a:spcBef>
              <a:buFontTx/>
              <a:buNone/>
            </a:pPr>
            <a:r>
              <a:rPr lang="en-US" altLang="en-US" sz="1200"/>
              <a:t>	syscall</a:t>
            </a:r>
          </a:p>
          <a:p>
            <a:pPr eaLnBrk="1" hangingPunct="1">
              <a:spcBef>
                <a:spcPct val="0"/>
              </a:spcBef>
              <a:buFontTx/>
              <a:buNone/>
            </a:pPr>
            <a:r>
              <a:rPr lang="en-US" altLang="en-US" sz="1200"/>
              <a:t>	jr $ra	</a:t>
            </a:r>
          </a:p>
          <a:p>
            <a:pPr eaLnBrk="1" hangingPunct="1">
              <a:spcBef>
                <a:spcPct val="0"/>
              </a:spcBef>
              <a:buFontTx/>
              <a:buNone/>
            </a:pPr>
            <a:r>
              <a:rPr lang="en-US" altLang="en-US" sz="1200"/>
              <a:t>	</a:t>
            </a:r>
          </a:p>
          <a:p>
            <a:pPr eaLnBrk="1" hangingPunct="1">
              <a:spcBef>
                <a:spcPct val="0"/>
              </a:spcBef>
              <a:buFontTx/>
              <a:buNone/>
            </a:pPr>
            <a:r>
              <a:rPr lang="en-US" altLang="en-US" sz="1200"/>
              <a:t>	</a:t>
            </a:r>
          </a:p>
          <a:p>
            <a:pPr eaLnBrk="1" hangingPunct="1">
              <a:spcBef>
                <a:spcPct val="0"/>
              </a:spcBef>
              <a:buFontTx/>
              <a:buNone/>
            </a:pPr>
            <a:r>
              <a:rPr lang="en-US" altLang="en-US" sz="1200"/>
              <a:t>addfun:</a:t>
            </a:r>
          </a:p>
          <a:p>
            <a:pPr eaLnBrk="1" hangingPunct="1">
              <a:spcBef>
                <a:spcPct val="0"/>
              </a:spcBef>
              <a:buFontTx/>
              <a:buNone/>
            </a:pPr>
            <a:r>
              <a:rPr lang="en-US" altLang="en-US" sz="1200"/>
              <a:t>	add $v0, $a0, $a1</a:t>
            </a:r>
          </a:p>
          <a:p>
            <a:pPr eaLnBrk="1" hangingPunct="1">
              <a:spcBef>
                <a:spcPct val="0"/>
              </a:spcBef>
              <a:buFontTx/>
              <a:buNone/>
            </a:pPr>
            <a:r>
              <a:rPr lang="en-US" altLang="en-US" sz="1200"/>
              <a:t>	jr $ra </a:t>
            </a:r>
          </a:p>
          <a:p>
            <a:pPr eaLnBrk="1" hangingPunct="1">
              <a:spcBef>
                <a:spcPct val="0"/>
              </a:spcBef>
              <a:buFontTx/>
              <a:buNone/>
            </a:pPr>
            <a:endParaRPr lang="en-US" altLang="en-US" sz="1200"/>
          </a:p>
          <a:p>
            <a:pPr eaLnBrk="1" hangingPunct="1">
              <a:spcBef>
                <a:spcPct val="0"/>
              </a:spcBef>
              <a:buFontTx/>
              <a:buNone/>
            </a:pPr>
            <a:endParaRPr lang="en-US" altLang="en-US" sz="1200"/>
          </a:p>
        </p:txBody>
      </p:sp>
    </p:spTree>
    <p:extLst>
      <p:ext uri="{BB962C8B-B14F-4D97-AF65-F5344CB8AC3E}">
        <p14:creationId xmlns:p14="http://schemas.microsoft.com/office/powerpoint/2010/main" val="36482152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Problem</a:t>
            </a:r>
          </a:p>
        </p:txBody>
      </p:sp>
      <p:sp>
        <p:nvSpPr>
          <p:cNvPr id="24579" name="Content Placeholder 2"/>
          <p:cNvSpPr>
            <a:spLocks noGrp="1"/>
          </p:cNvSpPr>
          <p:nvPr>
            <p:ph idx="1"/>
          </p:nvPr>
        </p:nvSpPr>
        <p:spPr/>
        <p:txBody>
          <a:bodyPr/>
          <a:lstStyle/>
          <a:p>
            <a:pPr>
              <a:buFont typeface="Arial" panose="020B0604020202020204" pitchFamily="34" charset="0"/>
              <a:buNone/>
            </a:pPr>
            <a:r>
              <a:rPr lang="en-US" altLang="en-US" sz="1800" dirty="0"/>
              <a:t>Consider the following code segment. What will the code do? </a:t>
            </a:r>
          </a:p>
          <a:p>
            <a:pPr>
              <a:buFont typeface="Arial" panose="020B0604020202020204" pitchFamily="34" charset="0"/>
              <a:buNone/>
            </a:pPr>
            <a:r>
              <a:rPr lang="en-US" altLang="en-US" sz="1800" dirty="0"/>
              <a:t>		li $</a:t>
            </a:r>
            <a:r>
              <a:rPr lang="en-US" altLang="en-US" sz="1800" dirty="0" err="1"/>
              <a:t>ra</a:t>
            </a:r>
            <a:r>
              <a:rPr lang="en-US" altLang="en-US" sz="1800" dirty="0"/>
              <a:t>, 0x04000000</a:t>
            </a:r>
          </a:p>
          <a:p>
            <a:pPr>
              <a:buFont typeface="Arial" panose="020B0604020202020204" pitchFamily="34" charset="0"/>
              <a:buNone/>
            </a:pPr>
            <a:r>
              <a:rPr lang="en-US" altLang="en-US" sz="1800" dirty="0"/>
              <a:t>		</a:t>
            </a:r>
            <a:r>
              <a:rPr lang="en-US" altLang="en-US" sz="1800" dirty="0" err="1"/>
              <a:t>jal</a:t>
            </a:r>
            <a:r>
              <a:rPr lang="en-US" altLang="en-US" sz="1800" dirty="0"/>
              <a:t> f1</a:t>
            </a:r>
          </a:p>
          <a:p>
            <a:pPr>
              <a:buFont typeface="Arial" panose="020B0604020202020204" pitchFamily="34" charset="0"/>
              <a:buNone/>
            </a:pPr>
            <a:r>
              <a:rPr lang="en-US" altLang="en-US" sz="1800" dirty="0"/>
              <a:t>		other instructions…		</a:t>
            </a:r>
          </a:p>
          <a:p>
            <a:pPr>
              <a:buFont typeface="Arial" panose="020B0604020202020204" pitchFamily="34" charset="0"/>
              <a:buNone/>
            </a:pPr>
            <a:r>
              <a:rPr lang="en-US" altLang="en-US" sz="1800" dirty="0"/>
              <a:t> f1: 	</a:t>
            </a:r>
            <a:r>
              <a:rPr lang="en-US" altLang="en-US" sz="1800" dirty="0" err="1"/>
              <a:t>addi</a:t>
            </a:r>
            <a:r>
              <a:rPr lang="en-US" altLang="en-US" sz="1800" dirty="0"/>
              <a:t> $</a:t>
            </a:r>
            <a:r>
              <a:rPr lang="en-US" altLang="en-US" sz="1800" dirty="0" err="1"/>
              <a:t>ra</a:t>
            </a:r>
            <a:r>
              <a:rPr lang="en-US" altLang="en-US" sz="1800" dirty="0"/>
              <a:t>, </a:t>
            </a:r>
            <a:r>
              <a:rPr lang="en-US" altLang="en-US" sz="1800" dirty="0" smtClean="0"/>
              <a:t>$</a:t>
            </a:r>
            <a:r>
              <a:rPr lang="en-US" altLang="en-US" sz="1800" dirty="0" err="1" smtClean="0"/>
              <a:t>ra</a:t>
            </a:r>
            <a:r>
              <a:rPr lang="en-US" altLang="en-US" sz="1800" dirty="0" smtClean="0"/>
              <a:t>, -8</a:t>
            </a:r>
            <a:endParaRPr lang="en-US" altLang="en-US" sz="1800" dirty="0"/>
          </a:p>
          <a:p>
            <a:pPr>
              <a:buFont typeface="Arial" panose="020B0604020202020204" pitchFamily="34" charset="0"/>
              <a:buNone/>
            </a:pPr>
            <a:r>
              <a:rPr lang="en-US" altLang="en-US" sz="1800" dirty="0"/>
              <a:t>		</a:t>
            </a:r>
            <a:r>
              <a:rPr lang="en-US" altLang="en-US" sz="1800" dirty="0" err="1"/>
              <a:t>jr</a:t>
            </a:r>
            <a:r>
              <a:rPr lang="en-US" altLang="en-US" sz="1800" dirty="0"/>
              <a:t> $</a:t>
            </a:r>
            <a:r>
              <a:rPr lang="en-US" altLang="en-US" sz="1800" dirty="0" err="1"/>
              <a:t>ra</a:t>
            </a:r>
            <a:r>
              <a:rPr lang="en-US" altLang="en-US" sz="1800" dirty="0"/>
              <a:t>	</a:t>
            </a:r>
          </a:p>
          <a:p>
            <a:pPr>
              <a:buFont typeface="Arial" panose="020B0604020202020204" pitchFamily="34" charset="0"/>
              <a:buNone/>
            </a:pPr>
            <a:r>
              <a:rPr lang="en-US" altLang="en-US" sz="1800" dirty="0"/>
              <a:t> </a:t>
            </a:r>
          </a:p>
          <a:p>
            <a:pPr>
              <a:buFont typeface="Arial" panose="020B0604020202020204" pitchFamily="34" charset="0"/>
              <a:buNone/>
            </a:pPr>
            <a:r>
              <a:rPr lang="en-US" altLang="en-US" sz="1800" dirty="0"/>
              <a:t>(a) It will enter a loop and can never come out. </a:t>
            </a:r>
          </a:p>
          <a:p>
            <a:pPr>
              <a:buFont typeface="Arial" panose="020B0604020202020204" pitchFamily="34" charset="0"/>
              <a:buNone/>
            </a:pPr>
            <a:r>
              <a:rPr lang="en-US" altLang="en-US" sz="1800" dirty="0"/>
              <a:t>(b) It will jump to the instruction located at address 0x04000000. </a:t>
            </a:r>
          </a:p>
          <a:p>
            <a:pPr>
              <a:buFont typeface="Arial" panose="020B0604020202020204" pitchFamily="34" charset="0"/>
              <a:buNone/>
            </a:pPr>
            <a:r>
              <a:rPr lang="en-US" altLang="en-US" sz="1800" dirty="0"/>
              <a:t>(c) It will call f1 once, then continue to execute other instructions following the </a:t>
            </a:r>
            <a:r>
              <a:rPr lang="en-US" altLang="en-US" sz="1800" dirty="0" err="1"/>
              <a:t>jal</a:t>
            </a:r>
            <a:r>
              <a:rPr lang="en-US" altLang="en-US" sz="1800" dirty="0"/>
              <a:t> f1 instruction.</a:t>
            </a:r>
          </a:p>
          <a:p>
            <a:pPr>
              <a:buFont typeface="Arial" panose="020B0604020202020204" pitchFamily="34" charset="0"/>
              <a:buNone/>
            </a:pPr>
            <a:r>
              <a:rPr lang="en-US" altLang="en-US" sz="1800" dirty="0"/>
              <a:t>(d) None of the above.</a:t>
            </a:r>
          </a:p>
          <a:p>
            <a:pPr>
              <a:buFont typeface="Arial" panose="020B0604020202020204" pitchFamily="34" charset="0"/>
              <a:buNone/>
            </a:pPr>
            <a:endParaRPr lang="en-US" altLang="en-US" sz="1800" dirty="0"/>
          </a:p>
        </p:txBody>
      </p:sp>
    </p:spTree>
    <p:extLst>
      <p:ext uri="{BB962C8B-B14F-4D97-AF65-F5344CB8AC3E}">
        <p14:creationId xmlns:p14="http://schemas.microsoft.com/office/powerpoint/2010/main" val="31444177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D41C691-7579-467F-BDC0-B86D08CDC01B}" type="datetime1">
              <a:rPr lang="en-US"/>
              <a:pPr>
                <a:defRPr/>
              </a:pPr>
              <a:t>10/12/2015</a:t>
            </a:fld>
            <a:endParaRPr lang="en-US"/>
          </a:p>
        </p:txBody>
      </p:sp>
      <p:sp>
        <p:nvSpPr>
          <p:cNvPr id="5" name="Footer Placeholder 4"/>
          <p:cNvSpPr>
            <a:spLocks noGrp="1"/>
          </p:cNvSpPr>
          <p:nvPr>
            <p:ph type="ftr" sz="quarter" idx="11"/>
          </p:nvPr>
        </p:nvSpPr>
        <p:spPr/>
        <p:txBody>
          <a:bodyPr/>
          <a:lstStyle/>
          <a:p>
            <a:pPr>
              <a:defRPr/>
            </a:pPr>
            <a:r>
              <a:rPr lang="en-US"/>
              <a:t>week04-3.ppt</a:t>
            </a:r>
          </a:p>
        </p:txBody>
      </p:sp>
      <p:sp>
        <p:nvSpPr>
          <p:cNvPr id="2662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5838DB6-C9F5-4E07-B5F0-02DF81043B87}" type="slidenum">
              <a:rPr lang="en-US" altLang="en-US" sz="1200">
                <a:solidFill>
                  <a:srgbClr val="898989"/>
                </a:solidFill>
              </a:rPr>
              <a:pPr>
                <a:spcBef>
                  <a:spcPct val="0"/>
                </a:spcBef>
                <a:buFontTx/>
                <a:buNone/>
              </a:pPr>
              <a:t>18</a:t>
            </a:fld>
            <a:endParaRPr lang="en-US" altLang="en-US" sz="1200">
              <a:solidFill>
                <a:srgbClr val="898989"/>
              </a:solidFill>
            </a:endParaRPr>
          </a:p>
        </p:txBody>
      </p:sp>
      <p:sp>
        <p:nvSpPr>
          <p:cNvPr id="26629" name="Rectangle 2"/>
          <p:cNvSpPr>
            <a:spLocks noGrp="1" noChangeArrowheads="1"/>
          </p:cNvSpPr>
          <p:nvPr>
            <p:ph type="title"/>
          </p:nvPr>
        </p:nvSpPr>
        <p:spPr/>
        <p:txBody>
          <a:bodyPr/>
          <a:lstStyle/>
          <a:p>
            <a:pPr eaLnBrk="1" hangingPunct="1"/>
            <a:r>
              <a:rPr lang="en-US" altLang="en-US" sz="4000"/>
              <a:t>MIPS Calling Conventions</a:t>
            </a:r>
          </a:p>
        </p:txBody>
      </p:sp>
      <p:sp>
        <p:nvSpPr>
          <p:cNvPr id="26630" name="Rectangle 3"/>
          <p:cNvSpPr>
            <a:spLocks noGrp="1" noChangeArrowheads="1"/>
          </p:cNvSpPr>
          <p:nvPr>
            <p:ph type="body" idx="1"/>
          </p:nvPr>
        </p:nvSpPr>
        <p:spPr/>
        <p:txBody>
          <a:bodyPr/>
          <a:lstStyle/>
          <a:p>
            <a:pPr eaLnBrk="1" hangingPunct="1"/>
            <a:r>
              <a:rPr lang="en-US" altLang="en-US"/>
              <a:t>MIPS assembly follows the following convention in using registers</a:t>
            </a:r>
          </a:p>
          <a:p>
            <a:pPr lvl="1" eaLnBrk="1" hangingPunct="1"/>
            <a:r>
              <a:rPr lang="en-US" altLang="en-US"/>
              <a:t>$a0 - $a3: four argument registers in which to pass parameters</a:t>
            </a:r>
          </a:p>
          <a:p>
            <a:pPr lvl="1" eaLnBrk="1" hangingPunct="1"/>
            <a:r>
              <a:rPr lang="en-US" altLang="en-US"/>
              <a:t>$v0 - $v1: two value registers in which to return values</a:t>
            </a:r>
          </a:p>
          <a:p>
            <a:pPr lvl="1" eaLnBrk="1" hangingPunct="1"/>
            <a:r>
              <a:rPr lang="en-US" altLang="en-US"/>
              <a:t>$ra: one return address register to return to the point of origin</a:t>
            </a:r>
          </a:p>
        </p:txBody>
      </p:sp>
    </p:spTree>
    <p:extLst>
      <p:ext uri="{BB962C8B-B14F-4D97-AF65-F5344CB8AC3E}">
        <p14:creationId xmlns:p14="http://schemas.microsoft.com/office/powerpoint/2010/main" val="34816570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smtClean="0"/>
              <a:t>MIPS stack</a:t>
            </a:r>
          </a:p>
        </p:txBody>
      </p:sp>
      <p:sp>
        <p:nvSpPr>
          <p:cNvPr id="3" name="Content Placeholder 2"/>
          <p:cNvSpPr>
            <a:spLocks noGrp="1"/>
          </p:cNvSpPr>
          <p:nvPr>
            <p:ph idx="1"/>
          </p:nvPr>
        </p:nvSpPr>
        <p:spPr>
          <a:xfrm>
            <a:off x="1981200" y="1600201"/>
            <a:ext cx="3124200" cy="4525963"/>
          </a:xfrm>
        </p:spPr>
        <p:txBody>
          <a:bodyPr rtlCol="0">
            <a:normAutofit fontScale="77500" lnSpcReduction="20000"/>
          </a:bodyPr>
          <a:lstStyle/>
          <a:p>
            <a:pPr>
              <a:defRPr/>
            </a:pPr>
            <a:r>
              <a:rPr lang="en-US" dirty="0" smtClean="0"/>
              <a:t>The stack in MIPS is a memory space starting at 0x7ffffffc and growing DOWN.</a:t>
            </a:r>
          </a:p>
          <a:p>
            <a:pPr>
              <a:defRPr/>
            </a:pPr>
            <a:r>
              <a:rPr lang="en-US" dirty="0" smtClean="0"/>
              <a:t>The top of the stack is always pointed by the stack pointer, $sp (the address of the first element space in the stack should always be in $sp).</a:t>
            </a:r>
          </a:p>
          <a:p>
            <a:pPr>
              <a:defRPr/>
            </a:pPr>
            <a:r>
              <a:rPr lang="en-US" dirty="0" smtClean="0"/>
              <a:t>A function should save the registers it touches on the stack before doing anything, and restore it before returning.</a:t>
            </a:r>
          </a:p>
        </p:txBody>
      </p:sp>
      <p:pic>
        <p:nvPicPr>
          <p:cNvPr id="286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1" y="1981201"/>
            <a:ext cx="4746625" cy="362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09886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mtClean="0"/>
              <a:t>Interger Number Representations</a:t>
            </a:r>
          </a:p>
        </p:txBody>
      </p:sp>
      <p:sp>
        <p:nvSpPr>
          <p:cNvPr id="4099" name="Content Placeholder 2"/>
          <p:cNvSpPr>
            <a:spLocks noGrp="1"/>
          </p:cNvSpPr>
          <p:nvPr>
            <p:ph idx="1"/>
          </p:nvPr>
        </p:nvSpPr>
        <p:spPr/>
        <p:txBody>
          <a:bodyPr/>
          <a:lstStyle/>
          <a:p>
            <a:pPr eaLnBrk="1" hangingPunct="1"/>
            <a:r>
              <a:rPr lang="en-US" altLang="en-US"/>
              <a:t>To convert an unsigned decimal number to binary:  you divide the number N by 2, let the remainder be the first digit. Then divide the quotient by 2, then let the remainder be d1, then divide the quotient by 2, then let the remainder be d2, until the quotient is less than 2.</a:t>
            </a:r>
          </a:p>
          <a:p>
            <a:pPr marL="342900" lvl="1" indent="-342900"/>
            <a:r>
              <a:rPr lang="en-US" altLang="en-US" smtClean="0"/>
              <a:t>2’s complement. To convert a negative number to binary: invert each bit, and then add 1.</a:t>
            </a:r>
          </a:p>
          <a:p>
            <a:pPr eaLnBrk="1" hangingPunct="1"/>
            <a:endParaRPr lang="en-US" altLang="en-US" smtClean="0"/>
          </a:p>
          <a:p>
            <a:pPr eaLnBrk="1" hangingPunct="1"/>
            <a:endParaRPr lang="en-US" altLang="en-US" smtClean="0"/>
          </a:p>
        </p:txBody>
      </p:sp>
    </p:spTree>
    <p:extLst>
      <p:ext uri="{BB962C8B-B14F-4D97-AF65-F5344CB8AC3E}">
        <p14:creationId xmlns:p14="http://schemas.microsoft.com/office/powerpoint/2010/main" val="20121046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D09E216-5AAF-452F-9810-AB759D260243}" type="datetime1">
              <a:rPr lang="en-US"/>
              <a:pPr>
                <a:defRPr/>
              </a:pPr>
              <a:t>10/12/2015</a:t>
            </a:fld>
            <a:endParaRPr lang="en-US"/>
          </a:p>
        </p:txBody>
      </p:sp>
      <p:sp>
        <p:nvSpPr>
          <p:cNvPr id="5" name="Footer Placeholder 4"/>
          <p:cNvSpPr>
            <a:spLocks noGrp="1"/>
          </p:cNvSpPr>
          <p:nvPr>
            <p:ph type="ftr" sz="quarter" idx="11"/>
          </p:nvPr>
        </p:nvSpPr>
        <p:spPr/>
        <p:txBody>
          <a:bodyPr/>
          <a:lstStyle/>
          <a:p>
            <a:pPr>
              <a:defRPr/>
            </a:pPr>
            <a:r>
              <a:rPr lang="en-US"/>
              <a:t>week04-3.ppt</a:t>
            </a:r>
          </a:p>
        </p:txBody>
      </p:sp>
      <p:sp>
        <p:nvSpPr>
          <p:cNvPr id="2970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06D14D2-4D0B-4572-B2C7-E294D38084FD}" type="slidenum">
              <a:rPr lang="en-US" altLang="en-US" sz="1200">
                <a:solidFill>
                  <a:srgbClr val="898989"/>
                </a:solidFill>
              </a:rPr>
              <a:pPr>
                <a:spcBef>
                  <a:spcPct val="0"/>
                </a:spcBef>
                <a:buFontTx/>
                <a:buNone/>
              </a:pPr>
              <a:t>20</a:t>
            </a:fld>
            <a:endParaRPr lang="en-US" altLang="en-US" sz="1200">
              <a:solidFill>
                <a:srgbClr val="898989"/>
              </a:solidFill>
            </a:endParaRPr>
          </a:p>
        </p:txBody>
      </p:sp>
      <p:sp>
        <p:nvSpPr>
          <p:cNvPr id="29701" name="Rectangle 2"/>
          <p:cNvSpPr>
            <a:spLocks noGrp="1" noChangeArrowheads="1"/>
          </p:cNvSpPr>
          <p:nvPr>
            <p:ph type="title"/>
          </p:nvPr>
        </p:nvSpPr>
        <p:spPr/>
        <p:txBody>
          <a:bodyPr/>
          <a:lstStyle/>
          <a:p>
            <a:pPr eaLnBrk="1" hangingPunct="1"/>
            <a:r>
              <a:rPr lang="en-US" altLang="en-US" sz="4000"/>
              <a:t>MIPS Calling Conventions - more</a:t>
            </a:r>
          </a:p>
        </p:txBody>
      </p:sp>
      <p:sp>
        <p:nvSpPr>
          <p:cNvPr id="689155" name="Rectangle 3"/>
          <p:cNvSpPr>
            <a:spLocks noGrp="1" noChangeArrowheads="1"/>
          </p:cNvSpPr>
          <p:nvPr>
            <p:ph type="body" idx="1"/>
          </p:nvPr>
        </p:nvSpPr>
        <p:spPr/>
        <p:txBody>
          <a:bodyPr rtlCol="0">
            <a:normAutofit lnSpcReduction="10000"/>
          </a:bodyPr>
          <a:lstStyle/>
          <a:p>
            <a:pPr>
              <a:defRPr/>
            </a:pPr>
            <a:r>
              <a:rPr lang="en-US" dirty="0" smtClean="0"/>
              <a:t>MIPS software divides 18 of the registers into two groups</a:t>
            </a:r>
          </a:p>
          <a:p>
            <a:pPr lvl="1">
              <a:defRPr/>
            </a:pPr>
            <a:r>
              <a:rPr lang="en-US" dirty="0" smtClean="0"/>
              <a:t>$t0 - $t9: 10 temporary registers that are not preserved by the </a:t>
            </a:r>
            <a:r>
              <a:rPr lang="en-US" dirty="0" err="1" smtClean="0"/>
              <a:t>callee</a:t>
            </a:r>
            <a:r>
              <a:rPr lang="en-US" dirty="0" smtClean="0"/>
              <a:t> on a procedure call</a:t>
            </a:r>
          </a:p>
          <a:p>
            <a:pPr lvl="2">
              <a:defRPr/>
            </a:pPr>
            <a:r>
              <a:rPr lang="en-US" dirty="0" smtClean="0"/>
              <a:t>These are </a:t>
            </a:r>
            <a:r>
              <a:rPr lang="en-US" dirty="0" smtClean="0">
                <a:solidFill>
                  <a:srgbClr val="FF0000"/>
                </a:solidFill>
              </a:rPr>
              <a:t>caller-saved registers</a:t>
            </a:r>
            <a:r>
              <a:rPr lang="en-US" dirty="0" smtClean="0"/>
              <a:t> since the caller must save the ones it is using</a:t>
            </a:r>
          </a:p>
          <a:p>
            <a:pPr lvl="1">
              <a:defRPr/>
            </a:pPr>
            <a:r>
              <a:rPr lang="en-US" dirty="0" smtClean="0"/>
              <a:t>$s0 - $s7: 8 saved registers that must be preserved on a procedure call</a:t>
            </a:r>
          </a:p>
          <a:p>
            <a:pPr lvl="2">
              <a:defRPr/>
            </a:pPr>
            <a:r>
              <a:rPr lang="en-US" dirty="0" smtClean="0"/>
              <a:t>These are </a:t>
            </a:r>
            <a:r>
              <a:rPr lang="en-US" dirty="0" err="1" smtClean="0">
                <a:solidFill>
                  <a:srgbClr val="FF0000"/>
                </a:solidFill>
              </a:rPr>
              <a:t>callee</a:t>
            </a:r>
            <a:r>
              <a:rPr lang="en-US" dirty="0" smtClean="0">
                <a:solidFill>
                  <a:srgbClr val="FF0000"/>
                </a:solidFill>
              </a:rPr>
              <a:t>-saved registers</a:t>
            </a:r>
            <a:r>
              <a:rPr lang="en-US" dirty="0" smtClean="0"/>
              <a:t> since the </a:t>
            </a:r>
            <a:r>
              <a:rPr lang="en-US" dirty="0" err="1" smtClean="0"/>
              <a:t>callee</a:t>
            </a:r>
            <a:r>
              <a:rPr lang="en-US" dirty="0" smtClean="0"/>
              <a:t> must save the ones it uses</a:t>
            </a:r>
          </a:p>
          <a:p>
            <a:pPr>
              <a:defRPr/>
            </a:pPr>
            <a:r>
              <a:rPr lang="en-US" dirty="0" smtClean="0"/>
              <a:t>In  general, </a:t>
            </a:r>
          </a:p>
          <a:p>
            <a:pPr lvl="1">
              <a:buFont typeface="Arial" charset="0"/>
              <a:buChar char="–"/>
              <a:defRPr/>
            </a:pPr>
            <a:r>
              <a:rPr lang="en-US" dirty="0" smtClean="0"/>
              <a:t>if there is a register that the </a:t>
            </a:r>
            <a:r>
              <a:rPr lang="en-US" dirty="0" err="1" smtClean="0"/>
              <a:t>callee</a:t>
            </a:r>
            <a:r>
              <a:rPr lang="en-US" dirty="0" smtClean="0"/>
              <a:t> may change, and the caller still needs it after calling the </a:t>
            </a:r>
            <a:r>
              <a:rPr lang="en-US" dirty="0" err="1" smtClean="0"/>
              <a:t>callee</a:t>
            </a:r>
            <a:r>
              <a:rPr lang="en-US" dirty="0" smtClean="0"/>
              <a:t>, the caller should save it and restore it before using it, such as $</a:t>
            </a:r>
            <a:r>
              <a:rPr lang="en-US" dirty="0" err="1" smtClean="0"/>
              <a:t>ra</a:t>
            </a:r>
            <a:r>
              <a:rPr lang="en-US" dirty="0" smtClean="0"/>
              <a:t>.</a:t>
            </a:r>
          </a:p>
          <a:p>
            <a:pPr lvl="1">
              <a:buFont typeface="Arial" charset="0"/>
              <a:buChar char="–"/>
              <a:defRPr/>
            </a:pPr>
            <a:r>
              <a:rPr lang="en-US" dirty="0" smtClean="0"/>
              <a:t>If there is a register that the caller is not expected to change after calling the </a:t>
            </a:r>
            <a:r>
              <a:rPr lang="en-US" dirty="0" err="1" smtClean="0"/>
              <a:t>callee</a:t>
            </a:r>
            <a:r>
              <a:rPr lang="en-US" dirty="0" smtClean="0"/>
              <a:t>, the </a:t>
            </a:r>
            <a:r>
              <a:rPr lang="en-US" dirty="0" err="1" smtClean="0"/>
              <a:t>callee</a:t>
            </a:r>
            <a:r>
              <a:rPr lang="en-US" dirty="0" smtClean="0"/>
              <a:t> should save it, such as $s0.</a:t>
            </a:r>
          </a:p>
        </p:txBody>
      </p:sp>
    </p:spTree>
    <p:extLst>
      <p:ext uri="{BB962C8B-B14F-4D97-AF65-F5344CB8AC3E}">
        <p14:creationId xmlns:p14="http://schemas.microsoft.com/office/powerpoint/2010/main" val="10199329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2"/>
          <p:cNvSpPr>
            <a:spLocks noGrp="1"/>
          </p:cNvSpPr>
          <p:nvPr>
            <p:ph type="dt" sz="quarter" idx="10"/>
          </p:nvPr>
        </p:nvSpPr>
        <p:spPr/>
        <p:txBody>
          <a:bodyPr/>
          <a:lstStyle/>
          <a:p>
            <a:pPr>
              <a:defRPr/>
            </a:pPr>
            <a:fld id="{ECEB4375-85FE-4162-A98B-93E926DC1137}" type="datetime1">
              <a:rPr lang="en-US"/>
              <a:pPr>
                <a:defRPr/>
              </a:pPr>
              <a:t>10/12/2015</a:t>
            </a:fld>
            <a:endParaRPr lang="en-US"/>
          </a:p>
        </p:txBody>
      </p:sp>
      <p:sp>
        <p:nvSpPr>
          <p:cNvPr id="5" name="Footer Placeholder 3"/>
          <p:cNvSpPr>
            <a:spLocks noGrp="1"/>
          </p:cNvSpPr>
          <p:nvPr>
            <p:ph type="ftr" sz="quarter" idx="11"/>
          </p:nvPr>
        </p:nvSpPr>
        <p:spPr/>
        <p:txBody>
          <a:bodyPr/>
          <a:lstStyle/>
          <a:p>
            <a:pPr>
              <a:defRPr/>
            </a:pPr>
            <a:r>
              <a:rPr lang="en-US"/>
              <a:t>week04-3.ppt</a:t>
            </a:r>
          </a:p>
        </p:txBody>
      </p:sp>
      <p:sp>
        <p:nvSpPr>
          <p:cNvPr id="3174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BBEBB65-A97D-423B-AAFF-21E447676D5B}" type="slidenum">
              <a:rPr lang="en-US" altLang="en-US" sz="1200">
                <a:solidFill>
                  <a:srgbClr val="898989"/>
                </a:solidFill>
              </a:rPr>
              <a:pPr>
                <a:spcBef>
                  <a:spcPct val="0"/>
                </a:spcBef>
                <a:buFontTx/>
                <a:buNone/>
              </a:pPr>
              <a:t>21</a:t>
            </a:fld>
            <a:endParaRPr lang="en-US" altLang="en-US" sz="1200">
              <a:solidFill>
                <a:srgbClr val="898989"/>
              </a:solidFill>
            </a:endParaRPr>
          </a:p>
        </p:txBody>
      </p:sp>
      <p:sp>
        <p:nvSpPr>
          <p:cNvPr id="31749" name="Rectangle 2"/>
          <p:cNvSpPr>
            <a:spLocks noGrp="1" noChangeArrowheads="1"/>
          </p:cNvSpPr>
          <p:nvPr>
            <p:ph type="title"/>
          </p:nvPr>
        </p:nvSpPr>
        <p:spPr/>
        <p:txBody>
          <a:bodyPr/>
          <a:lstStyle/>
          <a:p>
            <a:pPr eaLnBrk="1" hangingPunct="1"/>
            <a:r>
              <a:rPr lang="en-US" altLang="en-US" sz="4000"/>
              <a:t>Saving $s0</a:t>
            </a:r>
          </a:p>
        </p:txBody>
      </p:sp>
      <p:pic>
        <p:nvPicPr>
          <p:cNvPr id="3175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0564" y="1674814"/>
            <a:ext cx="8123237" cy="252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23718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altLang="en-US" smtClean="0"/>
              <a:t>MIPS interrupt</a:t>
            </a:r>
          </a:p>
        </p:txBody>
      </p:sp>
      <p:sp>
        <p:nvSpPr>
          <p:cNvPr id="3" name="Content Placeholder 2"/>
          <p:cNvSpPr>
            <a:spLocks noGrp="1"/>
          </p:cNvSpPr>
          <p:nvPr>
            <p:ph idx="1"/>
          </p:nvPr>
        </p:nvSpPr>
        <p:spPr/>
        <p:txBody>
          <a:bodyPr rtlCol="0">
            <a:normAutofit/>
          </a:bodyPr>
          <a:lstStyle/>
          <a:p>
            <a:pPr>
              <a:defRPr/>
            </a:pPr>
            <a:r>
              <a:rPr lang="en-US" dirty="0"/>
              <a:t>For external interrupt, your code is executing, and if an event happens that must be processed, </a:t>
            </a:r>
          </a:p>
          <a:p>
            <a:pPr lvl="1">
              <a:defRPr/>
            </a:pPr>
            <a:r>
              <a:rPr lang="en-US" dirty="0" smtClean="0"/>
              <a:t>The address of the instruction that is about to be executed is saved into a special register called EPC</a:t>
            </a:r>
          </a:p>
          <a:p>
            <a:pPr lvl="1">
              <a:defRPr/>
            </a:pPr>
            <a:r>
              <a:rPr lang="en-US" dirty="0" smtClean="0"/>
              <a:t>PC is set to be 0x80000180, where the interrupt handlers are located </a:t>
            </a:r>
          </a:p>
          <a:p>
            <a:pPr lvl="1">
              <a:defRPr/>
            </a:pPr>
            <a:r>
              <a:rPr lang="en-US" dirty="0" smtClean="0"/>
              <a:t>Then, after processing this interrupt, call “</a:t>
            </a:r>
            <a:r>
              <a:rPr lang="en-US" dirty="0" err="1" smtClean="0"/>
              <a:t>eret</a:t>
            </a:r>
            <a:r>
              <a:rPr lang="en-US" dirty="0" smtClean="0"/>
              <a:t>” to set the value of the PC to the value stored in EPC</a:t>
            </a:r>
          </a:p>
          <a:p>
            <a:pPr lvl="1">
              <a:defRPr/>
            </a:pPr>
            <a:r>
              <a:rPr lang="en-US" dirty="0" smtClean="0"/>
              <a:t>Note the difference between an interrupt and a function call. In a function call, the caller is aware of going to another address. In interrupt, the “main program” is not.</a:t>
            </a:r>
          </a:p>
        </p:txBody>
      </p:sp>
    </p:spTree>
    <p:extLst>
      <p:ext uri="{BB962C8B-B14F-4D97-AF65-F5344CB8AC3E}">
        <p14:creationId xmlns:p14="http://schemas.microsoft.com/office/powerpoint/2010/main" val="3750981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rtlCol="0">
            <a:normAutofit/>
          </a:bodyPr>
          <a:lstStyle/>
          <a:p>
            <a:pPr>
              <a:defRPr/>
            </a:pPr>
            <a:r>
              <a:rPr lang="en-US" dirty="0" smtClean="0"/>
              <a:t>Supporting floating point. Load and Store</a:t>
            </a:r>
          </a:p>
        </p:txBody>
      </p:sp>
      <p:sp>
        <p:nvSpPr>
          <p:cNvPr id="34819" name="Content Placeholder 2"/>
          <p:cNvSpPr>
            <a:spLocks noGrp="1"/>
          </p:cNvSpPr>
          <p:nvPr>
            <p:ph idx="1"/>
          </p:nvPr>
        </p:nvSpPr>
        <p:spPr/>
        <p:txBody>
          <a:bodyPr/>
          <a:lstStyle/>
          <a:p>
            <a:pPr eaLnBrk="1" hangingPunct="1"/>
            <a:r>
              <a:rPr lang="en-US" altLang="en-US" smtClean="0"/>
              <a:t>Load or store from a memory location (pseudoinstruction ). Just load the 32 bits into the register. </a:t>
            </a:r>
          </a:p>
          <a:p>
            <a:pPr lvl="1" eaLnBrk="1" hangingPunct="1"/>
            <a:r>
              <a:rPr lang="en-US" altLang="en-US" smtClean="0"/>
              <a:t>l.s $f0, val</a:t>
            </a:r>
          </a:p>
          <a:p>
            <a:pPr lvl="1" eaLnBrk="1" hangingPunct="1"/>
            <a:r>
              <a:rPr lang="en-US" altLang="en-US" smtClean="0"/>
              <a:t>s.s $f0, val</a:t>
            </a:r>
          </a:p>
          <a:p>
            <a:pPr eaLnBrk="1" hangingPunct="1"/>
            <a:r>
              <a:rPr lang="en-US" altLang="en-US" smtClean="0"/>
              <a:t>Load immediate number (pseudoinstruction )</a:t>
            </a:r>
          </a:p>
          <a:p>
            <a:pPr lvl="1" eaLnBrk="1" hangingPunct="1"/>
            <a:r>
              <a:rPr lang="en-US" altLang="en-US" smtClean="0"/>
              <a:t>li.s  $f0, 0.5</a:t>
            </a:r>
          </a:p>
          <a:p>
            <a:pPr lvl="1" eaLnBrk="1" hangingPunct="1">
              <a:buFont typeface="Arial" panose="020B0604020202020204" pitchFamily="34" charset="0"/>
              <a:buNone/>
            </a:pPr>
            <a:endParaRPr lang="en-US" altLang="en-US" smtClean="0"/>
          </a:p>
        </p:txBody>
      </p:sp>
    </p:spTree>
    <p:extLst>
      <p:ext uri="{BB962C8B-B14F-4D97-AF65-F5344CB8AC3E}">
        <p14:creationId xmlns:p14="http://schemas.microsoft.com/office/powerpoint/2010/main" val="2632164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altLang="en-US" smtClean="0"/>
              <a:t>Arithmetic Instructions</a:t>
            </a:r>
          </a:p>
        </p:txBody>
      </p:sp>
      <p:sp>
        <p:nvSpPr>
          <p:cNvPr id="35843" name="Content Placeholder 2"/>
          <p:cNvSpPr>
            <a:spLocks noGrp="1"/>
          </p:cNvSpPr>
          <p:nvPr>
            <p:ph idx="1"/>
          </p:nvPr>
        </p:nvSpPr>
        <p:spPr/>
        <p:txBody>
          <a:bodyPr/>
          <a:lstStyle/>
          <a:p>
            <a:pPr eaLnBrk="1" hangingPunct="1"/>
            <a:r>
              <a:rPr lang="en-US" altLang="en-US" smtClean="0"/>
              <a:t>abs.s $f0, $f1</a:t>
            </a:r>
          </a:p>
          <a:p>
            <a:pPr eaLnBrk="1" hangingPunct="1"/>
            <a:r>
              <a:rPr lang="en-US" altLang="en-US" smtClean="0"/>
              <a:t>add.s $f0, $f1, $f2   </a:t>
            </a:r>
          </a:p>
          <a:p>
            <a:pPr eaLnBrk="1" hangingPunct="1"/>
            <a:r>
              <a:rPr lang="en-US" altLang="en-US" smtClean="0"/>
              <a:t>sub.s $f0, $f1, $f2   </a:t>
            </a:r>
          </a:p>
          <a:p>
            <a:pPr eaLnBrk="1" hangingPunct="1"/>
            <a:r>
              <a:rPr lang="en-US" altLang="en-US" smtClean="0"/>
              <a:t>mul.s $f0, $f1, $f2   </a:t>
            </a:r>
          </a:p>
          <a:p>
            <a:pPr eaLnBrk="1" hangingPunct="1"/>
            <a:r>
              <a:rPr lang="en-US" altLang="en-US" smtClean="0"/>
              <a:t>div.s $f0, $f1, $f2   </a:t>
            </a:r>
          </a:p>
          <a:p>
            <a:pPr eaLnBrk="1" hangingPunct="1"/>
            <a:r>
              <a:rPr lang="en-US" altLang="en-US" smtClean="0"/>
              <a:t>neg.s $f0, $f1</a:t>
            </a:r>
          </a:p>
        </p:txBody>
      </p:sp>
    </p:spTree>
    <p:extLst>
      <p:ext uri="{BB962C8B-B14F-4D97-AF65-F5344CB8AC3E}">
        <p14:creationId xmlns:p14="http://schemas.microsoft.com/office/powerpoint/2010/main" val="20969621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altLang="en-US" smtClean="0"/>
              <a:t>Data move</a:t>
            </a:r>
          </a:p>
        </p:txBody>
      </p:sp>
      <p:sp>
        <p:nvSpPr>
          <p:cNvPr id="36867" name="Content Placeholder 2"/>
          <p:cNvSpPr>
            <a:spLocks noGrp="1"/>
          </p:cNvSpPr>
          <p:nvPr>
            <p:ph idx="1"/>
          </p:nvPr>
        </p:nvSpPr>
        <p:spPr/>
        <p:txBody>
          <a:bodyPr/>
          <a:lstStyle/>
          <a:p>
            <a:pPr eaLnBrk="1" hangingPunct="1"/>
            <a:r>
              <a:rPr lang="en-US" altLang="en-US" smtClean="0"/>
              <a:t>mov.s  $f0, $f1</a:t>
            </a:r>
          </a:p>
          <a:p>
            <a:pPr eaLnBrk="1" hangingPunct="1"/>
            <a:r>
              <a:rPr lang="en-US" altLang="en-US" smtClean="0"/>
              <a:t>mfc1 $t0, $f0</a:t>
            </a:r>
          </a:p>
          <a:p>
            <a:pPr eaLnBrk="1" hangingPunct="1"/>
            <a:r>
              <a:rPr lang="en-US" altLang="en-US" smtClean="0"/>
              <a:t>mtc1 $t0, $f0</a:t>
            </a:r>
          </a:p>
          <a:p>
            <a:pPr eaLnBrk="1" hangingPunct="1"/>
            <a:endParaRPr lang="en-US" altLang="en-US" smtClean="0"/>
          </a:p>
        </p:txBody>
      </p:sp>
    </p:spTree>
    <p:extLst>
      <p:ext uri="{BB962C8B-B14F-4D97-AF65-F5344CB8AC3E}">
        <p14:creationId xmlns:p14="http://schemas.microsoft.com/office/powerpoint/2010/main" val="22841062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Convert to integer and from integer</a:t>
            </a:r>
          </a:p>
        </p:txBody>
      </p:sp>
      <p:sp>
        <p:nvSpPr>
          <p:cNvPr id="37891" name="Content Placeholder 2"/>
          <p:cNvSpPr>
            <a:spLocks noGrp="1"/>
          </p:cNvSpPr>
          <p:nvPr>
            <p:ph idx="1"/>
          </p:nvPr>
        </p:nvSpPr>
        <p:spPr/>
        <p:txBody>
          <a:bodyPr/>
          <a:lstStyle/>
          <a:p>
            <a:pPr eaLnBrk="1" hangingPunct="1"/>
            <a:r>
              <a:rPr lang="en-US" altLang="en-US" smtClean="0"/>
              <a:t>cvt.s.w $f0, $f0 # convert the 32 bit in $f0 currently representing an integer to float of the same value</a:t>
            </a:r>
          </a:p>
          <a:p>
            <a:pPr eaLnBrk="1" hangingPunct="1"/>
            <a:r>
              <a:rPr lang="en-US" altLang="en-US" smtClean="0"/>
              <a:t>cvt.w.s $f0, $f0 # the reverse</a:t>
            </a:r>
          </a:p>
          <a:p>
            <a:pPr eaLnBrk="1" hangingPunct="1"/>
            <a:endParaRPr lang="en-US" altLang="en-US" smtClean="0"/>
          </a:p>
          <a:p>
            <a:pPr eaLnBrk="1" hangingPunct="1"/>
            <a:endParaRPr lang="en-US" altLang="en-US" smtClean="0"/>
          </a:p>
        </p:txBody>
      </p:sp>
    </p:spTree>
    <p:extLst>
      <p:ext uri="{BB962C8B-B14F-4D97-AF65-F5344CB8AC3E}">
        <p14:creationId xmlns:p14="http://schemas.microsoft.com/office/powerpoint/2010/main" val="16839896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altLang="en-US" smtClean="0"/>
              <a:t>Comparison instructions</a:t>
            </a:r>
          </a:p>
        </p:txBody>
      </p:sp>
      <p:sp>
        <p:nvSpPr>
          <p:cNvPr id="38915" name="Content Placeholder 2"/>
          <p:cNvSpPr>
            <a:spLocks noGrp="1"/>
          </p:cNvSpPr>
          <p:nvPr>
            <p:ph idx="1"/>
          </p:nvPr>
        </p:nvSpPr>
        <p:spPr/>
        <p:txBody>
          <a:bodyPr/>
          <a:lstStyle/>
          <a:p>
            <a:pPr eaLnBrk="1" hangingPunct="1"/>
            <a:r>
              <a:rPr lang="en-US" altLang="en-US" smtClean="0"/>
              <a:t>c.lt.s $f0,$f1 #set a flag in coprocessor 1if $f0 &lt; $f1, else clear it. The flag will stay until set or cleared next time</a:t>
            </a:r>
          </a:p>
          <a:p>
            <a:pPr eaLnBrk="1" hangingPunct="1"/>
            <a:r>
              <a:rPr lang="en-US" altLang="en-US" smtClean="0"/>
              <a:t>c.le.s $f0,$f1 #set flag if $f0 &lt;= $f1, else clear it</a:t>
            </a:r>
          </a:p>
          <a:p>
            <a:pPr eaLnBrk="1" hangingPunct="1"/>
            <a:r>
              <a:rPr lang="en-US" altLang="en-US" smtClean="0"/>
              <a:t>bc1t L1 # branch to L1 if the flag is set</a:t>
            </a:r>
          </a:p>
          <a:p>
            <a:pPr eaLnBrk="1" hangingPunct="1"/>
            <a:r>
              <a:rPr lang="en-US" altLang="en-US" smtClean="0"/>
              <a:t>bc1f L1 # branch to L1 if the flag is 0</a:t>
            </a:r>
          </a:p>
          <a:p>
            <a:pPr eaLnBrk="1" hangingPunct="1"/>
            <a:endParaRPr lang="en-US" altLang="en-US" smtClean="0"/>
          </a:p>
          <a:p>
            <a:pPr eaLnBrk="1" hangingPunct="1"/>
            <a:endParaRPr lang="en-US" altLang="en-US" smtClean="0"/>
          </a:p>
        </p:txBody>
      </p:sp>
    </p:spTree>
    <p:extLst>
      <p:ext uri="{BB962C8B-B14F-4D97-AF65-F5344CB8AC3E}">
        <p14:creationId xmlns:p14="http://schemas.microsoft.com/office/powerpoint/2010/main" val="32570083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600201"/>
            <a:ext cx="4267200" cy="4525963"/>
          </a:xfrm>
        </p:spPr>
        <p:txBody>
          <a:bodyPr/>
          <a:lstStyle/>
          <a:p>
            <a:pPr marL="0">
              <a:buNone/>
              <a:defRPr/>
            </a:pPr>
            <a:r>
              <a:rPr lang="en-US" sz="1600" dirty="0"/>
              <a:t>Read the MIPS code and answer the following questions. </a:t>
            </a:r>
            <a:r>
              <a:rPr lang="en-US" sz="1600" dirty="0"/>
              <a:t>What does function </a:t>
            </a:r>
            <a:r>
              <a:rPr lang="en-US" sz="1600" dirty="0" smtClean="0"/>
              <a:t>fun </a:t>
            </a:r>
            <a:r>
              <a:rPr lang="en-US" sz="1600" dirty="0"/>
              <a:t>do? </a:t>
            </a:r>
            <a:r>
              <a:rPr lang="en-US" sz="1600" dirty="0"/>
              <a:t>What is the value returned in $v0 after the function is called? </a:t>
            </a:r>
          </a:p>
          <a:p>
            <a:pPr>
              <a:buFont typeface="Arial" charset="0"/>
              <a:buNone/>
              <a:defRPr/>
            </a:pPr>
            <a:r>
              <a:rPr lang="en-US" sz="1600" dirty="0"/>
              <a:t> </a:t>
            </a:r>
            <a:endParaRPr lang="en-US" sz="1600" dirty="0"/>
          </a:p>
        </p:txBody>
      </p:sp>
      <p:pic>
        <p:nvPicPr>
          <p:cNvPr id="3993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381001"/>
            <a:ext cx="3278188" cy="603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6867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smtClean="0"/>
              <a:t>Problem</a:t>
            </a:r>
          </a:p>
        </p:txBody>
      </p:sp>
      <p:sp>
        <p:nvSpPr>
          <p:cNvPr id="5123" name="Content Placeholder 2"/>
          <p:cNvSpPr>
            <a:spLocks noGrp="1"/>
          </p:cNvSpPr>
          <p:nvPr>
            <p:ph idx="1"/>
          </p:nvPr>
        </p:nvSpPr>
        <p:spPr/>
        <p:txBody>
          <a:bodyPr/>
          <a:lstStyle/>
          <a:p>
            <a:pPr>
              <a:buFont typeface="Arial" panose="020B0604020202020204" pitchFamily="34" charset="0"/>
              <a:buNone/>
            </a:pPr>
            <a:r>
              <a:rPr lang="en-US" altLang="en-US" dirty="0" smtClean="0"/>
              <a:t>The binary representation of -57</a:t>
            </a:r>
            <a:r>
              <a:rPr lang="en-US" altLang="en-US" baseline="-25000" dirty="0" smtClean="0"/>
              <a:t>ten </a:t>
            </a:r>
            <a:r>
              <a:rPr lang="en-US" altLang="en-US" dirty="0" smtClean="0"/>
              <a:t>in 8 bits in 2’s complement is </a:t>
            </a:r>
          </a:p>
          <a:p>
            <a:pPr>
              <a:buFont typeface="Arial" panose="020B0604020202020204" pitchFamily="34" charset="0"/>
              <a:buNone/>
            </a:pPr>
            <a:r>
              <a:rPr lang="en-US" altLang="en-US" dirty="0" smtClean="0"/>
              <a:t>(a) 11000111 </a:t>
            </a:r>
          </a:p>
          <a:p>
            <a:pPr>
              <a:buFont typeface="Arial" panose="020B0604020202020204" pitchFamily="34" charset="0"/>
              <a:buNone/>
            </a:pPr>
            <a:r>
              <a:rPr lang="en-US" altLang="en-US" dirty="0" smtClean="0"/>
              <a:t>(b) 10011111</a:t>
            </a:r>
          </a:p>
          <a:p>
            <a:pPr>
              <a:buFont typeface="Arial" panose="020B0604020202020204" pitchFamily="34" charset="0"/>
              <a:buNone/>
            </a:pPr>
            <a:r>
              <a:rPr lang="en-US" altLang="en-US" dirty="0" smtClean="0"/>
              <a:t>(c) 11010111</a:t>
            </a:r>
          </a:p>
          <a:p>
            <a:pPr>
              <a:buFont typeface="Arial" panose="020B0604020202020204" pitchFamily="34" charset="0"/>
              <a:buNone/>
            </a:pPr>
            <a:r>
              <a:rPr lang="en-US" altLang="en-US" dirty="0" smtClean="0"/>
              <a:t>(d) None of the above.</a:t>
            </a:r>
          </a:p>
        </p:txBody>
      </p:sp>
    </p:spTree>
    <p:extLst>
      <p:ext uri="{BB962C8B-B14F-4D97-AF65-F5344CB8AC3E}">
        <p14:creationId xmlns:p14="http://schemas.microsoft.com/office/powerpoint/2010/main" val="32591818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Number with Fractions</a:t>
            </a:r>
          </a:p>
        </p:txBody>
      </p:sp>
      <p:sp>
        <p:nvSpPr>
          <p:cNvPr id="7171" name="Content Placeholder 2"/>
          <p:cNvSpPr>
            <a:spLocks noGrp="1"/>
          </p:cNvSpPr>
          <p:nvPr>
            <p:ph idx="1"/>
          </p:nvPr>
        </p:nvSpPr>
        <p:spPr/>
        <p:txBody>
          <a:bodyPr/>
          <a:lstStyle/>
          <a:p>
            <a:pPr marL="342900" lvl="1" indent="-342900"/>
            <a:r>
              <a:rPr lang="en-US" altLang="en-US" smtClean="0"/>
              <a:t>Numbers with fractions. Convert the integer part and the fraction part to binary separately, then put a dot in between. </a:t>
            </a:r>
          </a:p>
          <a:p>
            <a:pPr marL="742950" lvl="2" indent="-342900"/>
            <a:r>
              <a:rPr lang="en-US" altLang="en-US" smtClean="0"/>
              <a:t>To get the binary representation of the fraction, divide the fraction first by 0.5 (2</a:t>
            </a:r>
            <a:r>
              <a:rPr lang="en-US" altLang="en-US" baseline="30000" smtClean="0">
                <a:sym typeface="Symbol" panose="05050102010706020507" pitchFamily="18" charset="2"/>
              </a:rPr>
              <a:t>-1</a:t>
            </a:r>
            <a:r>
              <a:rPr lang="en-US" altLang="en-US" smtClean="0"/>
              <a:t>), take the quotient as the first bit of the binary fraction, then divide the remainder by 0.25 (2</a:t>
            </a:r>
            <a:r>
              <a:rPr lang="en-US" altLang="en-US" baseline="30000" smtClean="0">
                <a:sym typeface="Symbol" panose="05050102010706020507" pitchFamily="18" charset="2"/>
              </a:rPr>
              <a:t>-2</a:t>
            </a:r>
            <a:r>
              <a:rPr lang="en-US" altLang="en-US" smtClean="0"/>
              <a:t>), take the quotient as the second bit of the binary fraction, then divide the remainder by 0.125 (2</a:t>
            </a:r>
            <a:r>
              <a:rPr lang="en-US" altLang="en-US" baseline="30000" smtClean="0">
                <a:sym typeface="Symbol" panose="05050102010706020507" pitchFamily="18" charset="2"/>
              </a:rPr>
              <a:t>-3</a:t>
            </a:r>
            <a:r>
              <a:rPr lang="en-US" altLang="en-US" smtClean="0"/>
              <a:t>),…</a:t>
            </a:r>
          </a:p>
          <a:p>
            <a:pPr marL="342900" lvl="1" indent="-342900"/>
            <a:r>
              <a:rPr lang="en-US" altLang="en-US" smtClean="0"/>
              <a:t>Floating numbers. Single precision. 32 bits.</a:t>
            </a:r>
          </a:p>
        </p:txBody>
      </p:sp>
    </p:spTree>
    <p:extLst>
      <p:ext uri="{BB962C8B-B14F-4D97-AF65-F5344CB8AC3E}">
        <p14:creationId xmlns:p14="http://schemas.microsoft.com/office/powerpoint/2010/main" val="17894648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mtClean="0"/>
              <a:t>Floating Numbers</a:t>
            </a:r>
          </a:p>
        </p:txBody>
      </p:sp>
      <p:sp>
        <p:nvSpPr>
          <p:cNvPr id="8195" name="Content Placeholder 2"/>
          <p:cNvSpPr>
            <a:spLocks noGrp="1"/>
          </p:cNvSpPr>
          <p:nvPr>
            <p:ph idx="1"/>
          </p:nvPr>
        </p:nvSpPr>
        <p:spPr/>
        <p:txBody>
          <a:bodyPr/>
          <a:lstStyle/>
          <a:p>
            <a:pPr eaLnBrk="1" hangingPunct="1"/>
            <a:r>
              <a:rPr lang="en-US" altLang="en-US" smtClean="0"/>
              <a:t>Single precision. 32 bits. </a:t>
            </a:r>
          </a:p>
          <a:p>
            <a:pPr eaLnBrk="1" hangingPunct="1"/>
            <a:endParaRPr lang="en-US" altLang="en-US" smtClean="0"/>
          </a:p>
          <a:p>
            <a:pPr eaLnBrk="1" hangingPunct="1"/>
            <a:endParaRPr lang="en-US" altLang="en-US" smtClean="0"/>
          </a:p>
          <a:p>
            <a:pPr eaLnBrk="1" hangingPunct="1"/>
            <a:endParaRPr lang="en-US" altLang="en-US" smtClean="0"/>
          </a:p>
          <a:p>
            <a:pPr eaLnBrk="1" hangingPunct="1"/>
            <a:r>
              <a:rPr lang="en-US" altLang="en-US" smtClean="0"/>
              <a:t>Double precision. 64 bits. Bias is 1023.</a:t>
            </a:r>
          </a:p>
        </p:txBody>
      </p:sp>
      <p:pic>
        <p:nvPicPr>
          <p:cNvPr id="81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286001"/>
            <a:ext cx="76962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197" name="Object 2"/>
          <p:cNvGraphicFramePr>
            <a:graphicFrameLocks noChangeAspect="1"/>
          </p:cNvGraphicFramePr>
          <p:nvPr/>
        </p:nvGraphicFramePr>
        <p:xfrm>
          <a:off x="2667000" y="3276600"/>
          <a:ext cx="6294438" cy="641350"/>
        </p:xfrm>
        <a:graphic>
          <a:graphicData uri="http://schemas.openxmlformats.org/presentationml/2006/ole">
            <mc:AlternateContent xmlns:mc="http://schemas.openxmlformats.org/markup-compatibility/2006">
              <mc:Choice xmlns:v="urn:schemas-microsoft-com:vml" Requires="v">
                <p:oleObj spid="_x0000_s1030" name="Equation" r:id="rId4" imgW="2247900" imgH="228600" progId="Equation.3">
                  <p:embed/>
                </p:oleObj>
              </mc:Choice>
              <mc:Fallback>
                <p:oleObj name="Equation" r:id="rId4" imgW="2247900" imgH="228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3276600"/>
                        <a:ext cx="6294438" cy="641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Group 1386"/>
          <p:cNvGraphicFramePr>
            <a:graphicFrameLocks noGrp="1"/>
          </p:cNvGraphicFramePr>
          <p:nvPr/>
        </p:nvGraphicFramePr>
        <p:xfrm>
          <a:off x="1828801" y="4572001"/>
          <a:ext cx="8480425" cy="1592263"/>
        </p:xfrm>
        <a:graphic>
          <a:graphicData uri="http://schemas.openxmlformats.org/drawingml/2006/table">
            <a:tbl>
              <a:tblPr/>
              <a:tblGrid>
                <a:gridCol w="412750"/>
                <a:gridCol w="258763"/>
                <a:gridCol w="261937"/>
                <a:gridCol w="260350"/>
                <a:gridCol w="260350"/>
                <a:gridCol w="258763"/>
                <a:gridCol w="261937"/>
                <a:gridCol w="260350"/>
                <a:gridCol w="258763"/>
                <a:gridCol w="249237"/>
                <a:gridCol w="271463"/>
                <a:gridCol w="258762"/>
                <a:gridCol w="261938"/>
                <a:gridCol w="260350"/>
                <a:gridCol w="260350"/>
                <a:gridCol w="258762"/>
                <a:gridCol w="261938"/>
                <a:gridCol w="260350"/>
                <a:gridCol w="260350"/>
                <a:gridCol w="258762"/>
                <a:gridCol w="261938"/>
                <a:gridCol w="258762"/>
                <a:gridCol w="261938"/>
                <a:gridCol w="261937"/>
                <a:gridCol w="258763"/>
                <a:gridCol w="263525"/>
                <a:gridCol w="257175"/>
                <a:gridCol w="263525"/>
                <a:gridCol w="258762"/>
                <a:gridCol w="260350"/>
                <a:gridCol w="257175"/>
                <a:gridCol w="260350"/>
              </a:tblGrid>
              <a:tr h="250875">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31</a:t>
                      </a:r>
                    </a:p>
                  </a:txBody>
                  <a:tcPr marL="9144" marR="9144"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30</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29</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28</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27</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26</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25</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24</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23</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22</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21</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20</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19</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18</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17</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16</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15</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14</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13</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12</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11</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10</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9</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8</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7</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6</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5</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4</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3</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8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0</a:t>
                      </a:r>
                    </a:p>
                  </a:txBody>
                  <a:tcPr marL="9144" marR="9144"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5347">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s</a:t>
                      </a:r>
                    </a:p>
                  </a:txBody>
                  <a:tcPr marL="9144" marR="9144"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11">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Exponent</a:t>
                      </a:r>
                    </a:p>
                  </a:txBody>
                  <a:tcPr marL="9144" marR="9144"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0">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fraction</a:t>
                      </a:r>
                    </a:p>
                  </a:txBody>
                  <a:tcPr marL="9144" marR="9144"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5347">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 bit</a:t>
                      </a:r>
                    </a:p>
                  </a:txBody>
                  <a:tcPr marL="9144" marR="9144" marT="45729" marB="4572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11">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11 bits</a:t>
                      </a:r>
                    </a:p>
                  </a:txBody>
                  <a:tcPr marL="9144" marR="9144" marT="45729" marB="4572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0">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20 bits</a:t>
                      </a:r>
                    </a:p>
                  </a:txBody>
                  <a:tcPr marL="9144" marR="9144" marT="45729" marB="45729"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5347">
                <a:tc gridSpan="32">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Fraction (continued)</a:t>
                      </a:r>
                    </a:p>
                  </a:txBody>
                  <a:tcPr marL="9144" marR="9144" marT="45729" marB="4572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5347">
                <a:tc gridSpan="32">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32 bits</a:t>
                      </a:r>
                    </a:p>
                  </a:txBody>
                  <a:tcPr marL="9144" marR="9144" marT="45729" marB="4572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3744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Special Cases Considered</a:t>
            </a:r>
          </a:p>
        </p:txBody>
      </p:sp>
      <p:graphicFrame>
        <p:nvGraphicFramePr>
          <p:cNvPr id="4" name="Group 81"/>
          <p:cNvGraphicFramePr>
            <a:graphicFrameLocks noGrp="1"/>
          </p:cNvGraphicFramePr>
          <p:nvPr/>
        </p:nvGraphicFramePr>
        <p:xfrm>
          <a:off x="1828800" y="1600201"/>
          <a:ext cx="8534400" cy="4064001"/>
        </p:xfrm>
        <a:graphic>
          <a:graphicData uri="http://schemas.openxmlformats.org/drawingml/2006/table">
            <a:tbl>
              <a:tblPr/>
              <a:tblGrid>
                <a:gridCol w="1395413"/>
                <a:gridCol w="1395412"/>
                <a:gridCol w="1476375"/>
                <a:gridCol w="1676400"/>
                <a:gridCol w="2590800"/>
              </a:tblGrid>
              <a:tr h="581025">
                <a:tc gridSpan="2">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rgbClr val="0000CC"/>
                          </a:solidFill>
                          <a:effectLst/>
                          <a:latin typeface="Times New Roman" panose="02020603050405020304" pitchFamily="18" charset="0"/>
                          <a:cs typeface="Arial" panose="020B0604020202020204" pitchFamily="34" charset="0"/>
                        </a:rPr>
                        <a:t>Single precision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Double precision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Object represented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Exponent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Fraction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Exponent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Fraction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rgbClr val="0000CC"/>
                          </a:solidFill>
                          <a:effectLst/>
                          <a:latin typeface="Times New Roman" panose="02020603050405020304" pitchFamily="18" charset="0"/>
                          <a:cs typeface="Arial" panose="020B0604020202020204" pitchFamily="34"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rgbClr val="0000CC"/>
                          </a:solidFill>
                          <a:effectLst/>
                          <a:latin typeface="Times New Roman" panose="02020603050405020304" pitchFamily="18"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nonzero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nonzero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sym typeface="Symbol" panose="05050102010706020507" pitchFamily="18" charset="2"/>
                        </a:rPr>
                        <a:t>denormalized number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rgbClr val="0000CC"/>
                          </a:solidFill>
                          <a:effectLst/>
                          <a:latin typeface="Times New Roman" panose="02020603050405020304" pitchFamily="18" charset="0"/>
                          <a:cs typeface="Arial" panose="020B0604020202020204" pitchFamily="34" charset="0"/>
                        </a:rPr>
                        <a:t>1-254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anything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1-2046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anything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sym typeface="Symbol" panose="05050102010706020507" pitchFamily="18" charset="2"/>
                        </a:rPr>
                        <a:t>floating-point number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rgbClr val="0000CC"/>
                          </a:solidFill>
                          <a:effectLst/>
                          <a:latin typeface="Times New Roman" panose="02020603050405020304" pitchFamily="18" charset="0"/>
                          <a:cs typeface="Arial" panose="020B0604020202020204" pitchFamily="34" charset="0"/>
                        </a:rPr>
                        <a:t>255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2047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sym typeface="Symbol" panose="05050102010706020507" pitchFamily="18" charset="2"/>
                        </a:rPr>
                        <a:t> infinity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255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nonzero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2047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nonzero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defRPr>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0000CC"/>
                          </a:solidFill>
                          <a:effectLst/>
                          <a:latin typeface="Times New Roman" panose="02020603050405020304" pitchFamily="18" charset="0"/>
                          <a:cs typeface="Arial" panose="020B0604020202020204" pitchFamily="34" charset="0"/>
                        </a:rPr>
                        <a:t>NaN (Not a number)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5342621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smtClean="0"/>
              <a:t>Problem</a:t>
            </a:r>
          </a:p>
        </p:txBody>
      </p:sp>
      <p:sp>
        <p:nvSpPr>
          <p:cNvPr id="10243" name="Content Placeholder 2"/>
          <p:cNvSpPr>
            <a:spLocks noGrp="1"/>
          </p:cNvSpPr>
          <p:nvPr>
            <p:ph idx="1"/>
          </p:nvPr>
        </p:nvSpPr>
        <p:spPr/>
        <p:txBody>
          <a:bodyPr/>
          <a:lstStyle/>
          <a:p>
            <a:pPr>
              <a:buFont typeface="Arial" panose="020B0604020202020204" pitchFamily="34" charset="0"/>
              <a:buNone/>
            </a:pPr>
            <a:r>
              <a:rPr lang="en-US" altLang="en-US" smtClean="0"/>
              <a:t>The single precision floating number representation of -22.75</a:t>
            </a:r>
            <a:r>
              <a:rPr lang="en-US" altLang="en-US" baseline="-25000" smtClean="0"/>
              <a:t>ten </a:t>
            </a:r>
            <a:r>
              <a:rPr lang="en-US" altLang="en-US" smtClean="0"/>
              <a:t>is</a:t>
            </a:r>
          </a:p>
          <a:p>
            <a:pPr>
              <a:buFont typeface="Arial" panose="020B0604020202020204" pitchFamily="34" charset="0"/>
              <a:buNone/>
            </a:pPr>
            <a:r>
              <a:rPr lang="en-US" altLang="en-US" smtClean="0"/>
              <a:t>(a) 1 10000111 011 0100 0000 0000 0000 0000 </a:t>
            </a:r>
          </a:p>
          <a:p>
            <a:pPr>
              <a:buFont typeface="Arial" panose="020B0604020202020204" pitchFamily="34" charset="0"/>
              <a:buNone/>
            </a:pPr>
            <a:r>
              <a:rPr lang="en-US" altLang="en-US" smtClean="0"/>
              <a:t>(b) 1 10000011 011 0110 0000 0000 0000 0000 </a:t>
            </a:r>
          </a:p>
          <a:p>
            <a:pPr>
              <a:buFont typeface="Arial" panose="020B0604020202020204" pitchFamily="34" charset="0"/>
              <a:buNone/>
            </a:pPr>
            <a:r>
              <a:rPr lang="en-US" altLang="en-US" smtClean="0"/>
              <a:t>(c) 0 10000100 011 1110 0000 0000 0000 0000</a:t>
            </a:r>
          </a:p>
          <a:p>
            <a:pPr>
              <a:buFont typeface="Arial" panose="020B0604020202020204" pitchFamily="34" charset="0"/>
              <a:buNone/>
            </a:pPr>
            <a:r>
              <a:rPr lang="en-US" altLang="en-US" smtClean="0"/>
              <a:t>(d) None of the above.</a:t>
            </a:r>
          </a:p>
          <a:p>
            <a:pPr>
              <a:buFont typeface="Arial" panose="020B0604020202020204" pitchFamily="34" charset="0"/>
              <a:buNone/>
            </a:pPr>
            <a:endParaRPr lang="en-US" altLang="en-US" smtClean="0"/>
          </a:p>
        </p:txBody>
      </p:sp>
    </p:spTree>
    <p:extLst>
      <p:ext uri="{BB962C8B-B14F-4D97-AF65-F5344CB8AC3E}">
        <p14:creationId xmlns:p14="http://schemas.microsoft.com/office/powerpoint/2010/main" val="27437846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altLang="en-US" smtClean="0"/>
              <a:t>MIPS</a:t>
            </a:r>
          </a:p>
        </p:txBody>
      </p:sp>
      <p:sp>
        <p:nvSpPr>
          <p:cNvPr id="12291" name="Content Placeholder 2"/>
          <p:cNvSpPr>
            <a:spLocks noGrp="1"/>
          </p:cNvSpPr>
          <p:nvPr>
            <p:ph idx="1"/>
          </p:nvPr>
        </p:nvSpPr>
        <p:spPr/>
        <p:txBody>
          <a:bodyPr/>
          <a:lstStyle/>
          <a:p>
            <a:pPr eaLnBrk="1" hangingPunct="1"/>
            <a:r>
              <a:rPr lang="en-US" altLang="en-US" smtClean="0"/>
              <a:t>MIPS registers</a:t>
            </a:r>
          </a:p>
        </p:txBody>
      </p:sp>
      <p:pic>
        <p:nvPicPr>
          <p:cNvPr id="1229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6900" y="2356104"/>
            <a:ext cx="8458200" cy="359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76278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smtClean="0"/>
              <a:t>MIPS</a:t>
            </a:r>
          </a:p>
        </p:txBody>
      </p:sp>
      <p:sp>
        <p:nvSpPr>
          <p:cNvPr id="3" name="Content Placeholder 2"/>
          <p:cNvSpPr>
            <a:spLocks noGrp="1"/>
          </p:cNvSpPr>
          <p:nvPr>
            <p:ph idx="1"/>
          </p:nvPr>
        </p:nvSpPr>
        <p:spPr>
          <a:xfrm>
            <a:off x="1981200" y="1600200"/>
            <a:ext cx="8229600" cy="4953000"/>
          </a:xfrm>
        </p:spPr>
        <p:txBody>
          <a:bodyPr rtlCol="0">
            <a:normAutofit fontScale="92500" lnSpcReduction="20000"/>
          </a:bodyPr>
          <a:lstStyle/>
          <a:p>
            <a:pPr>
              <a:defRPr/>
            </a:pPr>
            <a:r>
              <a:rPr lang="en-US" dirty="0" smtClean="0"/>
              <a:t>MIPS instructions (not complete)</a:t>
            </a:r>
          </a:p>
          <a:p>
            <a:pPr lvl="1">
              <a:defRPr/>
            </a:pPr>
            <a:r>
              <a:rPr lang="en-US" dirty="0" smtClean="0"/>
              <a:t>R-type: add, sub, and, or, </a:t>
            </a:r>
            <a:r>
              <a:rPr lang="en-US" dirty="0" err="1" smtClean="0"/>
              <a:t>sll</a:t>
            </a:r>
            <a:r>
              <a:rPr lang="en-US" dirty="0" smtClean="0"/>
              <a:t>,…</a:t>
            </a:r>
          </a:p>
          <a:p>
            <a:pPr lvl="2">
              <a:defRPr/>
            </a:pPr>
            <a:r>
              <a:rPr lang="en-US" dirty="0" smtClean="0"/>
              <a:t>add $t0, $t1, $t2      # add $1, $t2, put the result in $t0</a:t>
            </a:r>
          </a:p>
          <a:p>
            <a:pPr lvl="1">
              <a:defRPr/>
            </a:pPr>
            <a:r>
              <a:rPr lang="en-US" dirty="0" smtClean="0"/>
              <a:t>Memory: </a:t>
            </a:r>
            <a:r>
              <a:rPr lang="en-US" dirty="0" err="1" smtClean="0"/>
              <a:t>lw</a:t>
            </a:r>
            <a:r>
              <a:rPr lang="en-US" dirty="0" smtClean="0"/>
              <a:t>, </a:t>
            </a:r>
            <a:r>
              <a:rPr lang="en-US" dirty="0" err="1" smtClean="0"/>
              <a:t>sw</a:t>
            </a:r>
            <a:r>
              <a:rPr lang="en-US" dirty="0" smtClean="0"/>
              <a:t>, lb, sb. </a:t>
            </a:r>
          </a:p>
          <a:p>
            <a:pPr lvl="2">
              <a:defRPr/>
            </a:pPr>
            <a:r>
              <a:rPr lang="en-US" dirty="0" err="1" smtClean="0"/>
              <a:t>lw</a:t>
            </a:r>
            <a:r>
              <a:rPr lang="en-US" dirty="0" smtClean="0"/>
              <a:t> $t0, 4($t1)         # read the data at the address of 		           	                   #  $t1+4, put it in $t0</a:t>
            </a:r>
          </a:p>
          <a:p>
            <a:pPr lvl="1">
              <a:defRPr/>
            </a:pPr>
            <a:r>
              <a:rPr lang="en-US" dirty="0" smtClean="0"/>
              <a:t>Branch: </a:t>
            </a:r>
            <a:r>
              <a:rPr lang="en-US" dirty="0" err="1" smtClean="0"/>
              <a:t>beq</a:t>
            </a:r>
            <a:r>
              <a:rPr lang="en-US" dirty="0" smtClean="0"/>
              <a:t>, </a:t>
            </a:r>
            <a:r>
              <a:rPr lang="en-US" dirty="0" err="1" smtClean="0"/>
              <a:t>bne</a:t>
            </a:r>
            <a:r>
              <a:rPr lang="en-US" dirty="0" smtClean="0"/>
              <a:t>, …</a:t>
            </a:r>
          </a:p>
          <a:p>
            <a:pPr lvl="2">
              <a:defRPr/>
            </a:pPr>
            <a:r>
              <a:rPr lang="en-US" dirty="0" err="1" smtClean="0"/>
              <a:t>beq</a:t>
            </a:r>
            <a:r>
              <a:rPr lang="en-US" dirty="0" smtClean="0"/>
              <a:t>  $t0, $t1, SOMEWHERE    # if $t0 is equal to $t1, the 			                                       # next instruction to be 				          	  # executed is at the address  </a:t>
            </a:r>
          </a:p>
          <a:p>
            <a:pPr lvl="2">
              <a:buNone/>
              <a:defRPr/>
            </a:pPr>
            <a:r>
              <a:rPr lang="en-US" dirty="0" smtClean="0"/>
              <a:t>				  # specified by SOEMWHERE</a:t>
            </a:r>
          </a:p>
          <a:p>
            <a:pPr lvl="2">
              <a:buNone/>
              <a:defRPr/>
            </a:pPr>
            <a:r>
              <a:rPr lang="en-US" dirty="0" smtClean="0"/>
              <a:t>				  # (PC+4+offset)</a:t>
            </a:r>
          </a:p>
          <a:p>
            <a:pPr lvl="1">
              <a:defRPr/>
            </a:pPr>
            <a:r>
              <a:rPr lang="en-US" dirty="0" smtClean="0"/>
              <a:t>Jump: j, </a:t>
            </a:r>
            <a:r>
              <a:rPr lang="en-US" dirty="0" err="1" smtClean="0"/>
              <a:t>jal</a:t>
            </a:r>
            <a:r>
              <a:rPr lang="en-US" dirty="0" smtClean="0"/>
              <a:t>, </a:t>
            </a:r>
            <a:r>
              <a:rPr lang="en-US" dirty="0" err="1" smtClean="0"/>
              <a:t>jr</a:t>
            </a:r>
            <a:endParaRPr lang="en-US" dirty="0" smtClean="0"/>
          </a:p>
          <a:p>
            <a:pPr lvl="2">
              <a:defRPr/>
            </a:pPr>
            <a:r>
              <a:rPr lang="en-US" dirty="0" smtClean="0"/>
              <a:t>j SOMEWHERE   # the next instruction should be at the address 		               # specified by SOMEWHERE (The upper 4 bits from PC+4, the 	               # lower 26 bits from the instruction, the last 2 bits 0)     </a:t>
            </a:r>
          </a:p>
          <a:p>
            <a:pPr lvl="1">
              <a:defRPr/>
            </a:pPr>
            <a:r>
              <a:rPr lang="en-US" dirty="0" smtClean="0"/>
              <a:t>Immediate type: </a:t>
            </a:r>
          </a:p>
          <a:p>
            <a:pPr lvl="2">
              <a:defRPr/>
            </a:pPr>
            <a:r>
              <a:rPr lang="en-US" dirty="0" err="1" smtClean="0"/>
              <a:t>addi</a:t>
            </a:r>
            <a:r>
              <a:rPr lang="en-US" dirty="0" smtClean="0"/>
              <a:t> $t0, $t0, 4 # add $t0 by 4 and  put it in $t0      </a:t>
            </a:r>
          </a:p>
          <a:p>
            <a:pPr lvl="3">
              <a:defRPr/>
            </a:pPr>
            <a:endParaRPr lang="en-US" dirty="0" smtClean="0"/>
          </a:p>
        </p:txBody>
      </p:sp>
    </p:spTree>
    <p:extLst>
      <p:ext uri="{BB962C8B-B14F-4D97-AF65-F5344CB8AC3E}">
        <p14:creationId xmlns:p14="http://schemas.microsoft.com/office/powerpoint/2010/main" val="3796488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TotalTime>
  <Words>1367</Words>
  <Application>Microsoft Office PowerPoint</Application>
  <PresentationFormat>Widescreen</PresentationFormat>
  <Paragraphs>327</Paragraphs>
  <Slides>28</Slides>
  <Notes>10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7" baseType="lpstr">
      <vt:lpstr>新細明體</vt:lpstr>
      <vt:lpstr>Arial</vt:lpstr>
      <vt:lpstr>Calibri</vt:lpstr>
      <vt:lpstr>Calibri Light</vt:lpstr>
      <vt:lpstr>Courier New</vt:lpstr>
      <vt:lpstr>Symbol</vt:lpstr>
      <vt:lpstr>Times New Roman</vt:lpstr>
      <vt:lpstr>Office Theme</vt:lpstr>
      <vt:lpstr>Equation</vt:lpstr>
      <vt:lpstr>Review</vt:lpstr>
      <vt:lpstr>Interger Number Representations</vt:lpstr>
      <vt:lpstr>Problem</vt:lpstr>
      <vt:lpstr>Number with Fractions</vt:lpstr>
      <vt:lpstr>Floating Numbers</vt:lpstr>
      <vt:lpstr>Special Cases Considered</vt:lpstr>
      <vt:lpstr>Problem</vt:lpstr>
      <vt:lpstr>MIPS</vt:lpstr>
      <vt:lpstr>MIPS</vt:lpstr>
      <vt:lpstr>MIPS Instruction Encoding</vt:lpstr>
      <vt:lpstr>MIPS Coding</vt:lpstr>
      <vt:lpstr>while loop</vt:lpstr>
      <vt:lpstr>Problem</vt:lpstr>
      <vt:lpstr>PowerPoint Presentation</vt:lpstr>
      <vt:lpstr>MIPS Function</vt:lpstr>
      <vt:lpstr>PowerPoint Presentation</vt:lpstr>
      <vt:lpstr>Problem</vt:lpstr>
      <vt:lpstr>MIPS Calling Conventions</vt:lpstr>
      <vt:lpstr>MIPS stack</vt:lpstr>
      <vt:lpstr>MIPS Calling Conventions - more</vt:lpstr>
      <vt:lpstr>Saving $s0</vt:lpstr>
      <vt:lpstr>MIPS interrupt</vt:lpstr>
      <vt:lpstr>Supporting floating point. Load and Store</vt:lpstr>
      <vt:lpstr>Arithmetic Instructions</vt:lpstr>
      <vt:lpstr>Data move</vt:lpstr>
      <vt:lpstr>Convert to integer and from integer</vt:lpstr>
      <vt:lpstr>Comparison instructions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dc:title>
  <dc:creator>Zhenghao Zhang</dc:creator>
  <cp:lastModifiedBy>Zhenghao Zhang</cp:lastModifiedBy>
  <cp:revision>6</cp:revision>
  <dcterms:created xsi:type="dcterms:W3CDTF">2015-10-12T14:44:28Z</dcterms:created>
  <dcterms:modified xsi:type="dcterms:W3CDTF">2015-10-12T19:58:54Z</dcterms:modified>
</cp:coreProperties>
</file>