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7" r:id="rId2"/>
    <p:sldId id="292" r:id="rId3"/>
    <p:sldId id="293" r:id="rId4"/>
    <p:sldId id="294" r:id="rId5"/>
    <p:sldId id="295" r:id="rId6"/>
    <p:sldId id="256" r:id="rId7"/>
    <p:sldId id="266" r:id="rId8"/>
    <p:sldId id="267" r:id="rId9"/>
    <p:sldId id="298" r:id="rId10"/>
    <p:sldId id="257" r:id="rId11"/>
    <p:sldId id="258" r:id="rId12"/>
    <p:sldId id="259" r:id="rId13"/>
    <p:sldId id="260" r:id="rId14"/>
    <p:sldId id="263" r:id="rId15"/>
    <p:sldId id="261" r:id="rId16"/>
    <p:sldId id="262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A1457C-CBB1-4293-B6F6-AA37BD661E25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667AA63-EBB8-489D-B68D-66454AA83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24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DD284C7-70FA-4571-A2E1-DA7054C8BA6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205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3251D-05E0-48DF-8C3C-0DAD232D2B8E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51AB4-4947-4032-A90A-B28386AEF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165A-68C3-471E-AC00-C44D441D3026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6669-057F-4521-9932-AD4487840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C2BD1-0127-4A5D-BBC1-B1E8712A3A5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CCA32-4051-4AFB-AAD7-8333165A9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7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60838-04EC-45F9-BCF8-52C5ED04A103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1FF51-CE0B-4952-A33B-7D8BB0786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6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8BEB-718F-4AAA-BD29-EF5336DF3C56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B4BAF-BFA1-4CBA-922C-6663670A0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5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3880-8632-494C-9192-764C5AB581F4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F5F90-B510-4939-A0A3-ED8DA5A6B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0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998B8-0C88-4A46-9831-3FF5FF4724E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B3D39-9A23-4AF1-9103-337910456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C25D-E65C-48EA-AEDB-BC08D7474B6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56AA-30F3-490A-ABE0-8A523C0C7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6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6B00-82ED-47DA-988A-382860D0B07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8105-CABB-4106-95F9-69F74164D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0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B701-8AF4-4412-825B-A24F42C9D30D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DCC2A-1812-4E3C-B049-FF571E8A2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89EF0-9EF7-4D91-B9CD-29F60256FC63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DEEAF-1AAF-4542-AEBB-908AD8022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6BBA84-78E7-4F2A-8043-6250F4DD5AA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C4E30D-E980-460F-96D2-972C0A46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Pseudo instructions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and Store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or store from a memory location (pseudoinstruction ). Just load the 32 bits into the register. 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l.s $f0, val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s.s $f0, val</a:t>
            </a:r>
          </a:p>
          <a:p>
            <a:pPr eaLnBrk="1" hangingPunct="1"/>
            <a:r>
              <a:rPr lang="en-US" altLang="en-US" smtClean="0"/>
              <a:t>Load immediate number (pseudoinstruction )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li.s  $f0, 0.5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 and Read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Print: 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li $v0, 2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li.s $f12, 0.5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</a:p>
          <a:p>
            <a:pPr eaLnBrk="1" hangingPunct="1"/>
            <a:r>
              <a:rPr lang="en-US" altLang="en-US" smtClean="0"/>
              <a:t>Read 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li $v0, 6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</a:p>
          <a:p>
            <a:pPr lvl="1" eaLnBrk="1" hangingPunct="1"/>
            <a:r>
              <a:rPr lang="en-US" altLang="en-US" smtClean="0"/>
              <a:t>(the read will be in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$f0</a:t>
            </a:r>
            <a:r>
              <a:rPr lang="en-US" altLang="en-US" smtClean="0"/>
              <a:t>)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Instructions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abs.s $f0, $f1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add.s $f0, $f1, $f2   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sub.s $f0, $f1, $f2   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mul.s $f0, $f1, $f2   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div.s $f0, $f1, $f2   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neg.s $f0, $f1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move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mov.s $f0, $f1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mtClean="0"/>
              <a:t> copy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$f1 </a:t>
            </a:r>
            <a:r>
              <a:rPr lang="en-US" altLang="en-US" smtClean="0"/>
              <a:t>to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$f0</a:t>
            </a:r>
            <a:r>
              <a:rPr lang="en-US" altLang="en-US" smtClean="0"/>
              <a:t>.   </a:t>
            </a: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mfc1 $t0, $f0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mtClean="0"/>
              <a:t> copy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$f0 </a:t>
            </a:r>
            <a:r>
              <a:rPr lang="en-US" altLang="en-US" smtClean="0"/>
              <a:t>to 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$t0</a:t>
            </a:r>
            <a:r>
              <a:rPr lang="en-US" altLang="en-US" smtClean="0"/>
              <a:t>.   </a:t>
            </a: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mtc1 $t0, $f0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	 copy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$t0 </a:t>
            </a:r>
            <a:r>
              <a:rPr lang="en-US" altLang="en-US" smtClean="0"/>
              <a:t>to 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$f0</a:t>
            </a:r>
            <a:r>
              <a:rPr lang="en-US" altLang="en-US" smtClean="0"/>
              <a:t>.   </a:t>
            </a: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Convert to integer and from integer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cvt.s.w $f0, $f1 </a:t>
            </a:r>
          </a:p>
          <a:p>
            <a:pPr lvl="1" eaLnBrk="1" hangingPunct="1"/>
            <a:r>
              <a:rPr lang="en-US" altLang="en-US" smtClean="0"/>
              <a:t>convert the 32 bits in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$f1 </a:t>
            </a:r>
            <a:r>
              <a:rPr lang="en-US" altLang="en-US" smtClean="0"/>
              <a:t>currently representing an integer to float of the same value and store in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$f0</a:t>
            </a:r>
          </a:p>
          <a:p>
            <a:pPr eaLnBrk="1" hangingPunct="1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cvt.w.s $f0, $f1 </a:t>
            </a:r>
          </a:p>
          <a:p>
            <a:pPr lvl="1" eaLnBrk="1" hangingPunct="1"/>
            <a:r>
              <a:rPr lang="en-US" altLang="en-US" smtClean="0"/>
              <a:t>the reverse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Comparison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c.lt.s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$f0,$f1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dirty="0" smtClean="0"/>
              <a:t>set a flag in coprocessor 1if $f0 &lt; $f1, else clear it. The flag will stay until set or cleared next time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c.le.s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$f0,$f1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dirty="0" smtClean="0"/>
              <a:t>set flag if $f0 &lt;= $f1, else clear it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bc1t L1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dirty="0" smtClean="0"/>
              <a:t>branch to L1 if the flag is set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bc1f L1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dirty="0" smtClean="0"/>
              <a:t>branch to L1 if the flag is 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Computing the square root of a number 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Newton’s method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x’=(x+n/x)/2</a:t>
            </a:r>
          </a:p>
          <a:p>
            <a:pPr lvl="1" eaLnBrk="1" hangingPunct="1"/>
            <a:r>
              <a:rPr lang="en-US" altLang="en-US" smtClean="0"/>
              <a:t>For any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mtClean="0"/>
              <a:t>guess an initial value of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mtClean="0"/>
              <a:t> as the sqrt of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mtClean="0"/>
              <a:t>and keep on updating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mtClean="0"/>
              <a:t>until is the difference between the two updates are very close.</a:t>
            </a:r>
          </a:p>
          <a:p>
            <a:pPr lvl="1" eaLnBrk="1" hangingPunct="1"/>
            <a:r>
              <a:rPr lang="en-US" altLang="en-US" smtClean="0"/>
              <a:t>The idea is that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x’=x-f(x)/f’(x), </a:t>
            </a:r>
            <a:r>
              <a:rPr lang="en-US" altLang="en-US" smtClean="0"/>
              <a:t>where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f(x) </a:t>
            </a:r>
            <a:r>
              <a:rPr lang="en-US" altLang="en-US" smtClean="0"/>
              <a:t>is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-n=0.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3810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	.</a:t>
            </a: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val1: 	.float 0.6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val2: 	.float 0.8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msg_done:	.asciiz "done\n"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li.s $f0, 361.0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mfc1 $a0, $f0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jal calsqrt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done: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mtc1 $v0, $f12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li $v0,2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eixt: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li $v0,10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# calsqrt: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# calculating the square root of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# using the formular x'=(x+n/x)/2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# loop until |x'-x| &lt; 0.001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calsqrt: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addi $sp, $sp, -24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swc1 $f0, 20($sp)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swc1 $f1, 16($sp)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swc1 $f2, 12($sp)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swc1 $f3, 8($sp)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swc1 $f20, 4($sp)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Courier New" panose="02070309020205020404" pitchFamily="49" charset="0"/>
                <a:cs typeface="Courier New" panose="02070309020205020404" pitchFamily="49" charset="0"/>
              </a:rPr>
              <a:t>	swc1 $f21, 0($sp)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657600" y="381000"/>
            <a:ext cx="61722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	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mtc1 $a0, $f0        # $f0 gets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$f20, 2.0       # $f20 storing constant 2 for dividing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$f21, 0.001     # $f21 storing constant 0.001 for exit 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comparision</a:t>
            </a:r>
            <a:endParaRPr lang="en-US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$f1, $f0, $f20 # $f1 gets n/2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calsqrtloop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$f2, $f0, $f1  # $f2 gets n/x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$f2, $f2, $f1  # $f2 gets n/x +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$f2, $f2, $f20 # $f2 gets x'=(n/x + x)/2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$f3, $f2, $f1  # $f3 gets x'-x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$f3, $f3       # $f3 gets |x'-x|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c.lt.s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$f3, $f21     # set the flag if |x'-x| &lt; 0.001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bc1t 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calsqrtdone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mov.s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$f1, $f2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j 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calsqrtloop</a:t>
            </a:r>
            <a:endParaRPr lang="en-US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calsqrtdone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mfc1 $v0, $f2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lwc1 $f0, 20($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lwc1 $f1, 16($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lwc1 $f2, 12($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lwc1 $f3, 8($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lwc1 $f20, 4($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lwc1 $f21, 0($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Pseudo instructions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MIPS supports pseudo instructions. We have seen some like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$t0, 4</a:t>
            </a:r>
          </a:p>
          <a:p>
            <a:pPr marL="342900" lvl="1" indent="-342900" eaLnBrk="1" hangingPunct="1">
              <a:buFont typeface="Arial" charset="0"/>
              <a:buNone/>
              <a:defRPr/>
            </a:pPr>
            <a:r>
              <a:rPr lang="en-US" dirty="0" smtClean="0"/>
              <a:t>		which set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dirty="0" smtClean="0"/>
              <a:t> to 4.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la  $t0, A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which puts the address of label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(a 32-bit value) into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dirty="0" smtClean="0"/>
              <a:t>.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bgt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$t0, $t1, L1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which goes to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L1</a:t>
            </a:r>
            <a:r>
              <a:rPr lang="en-US" dirty="0" smtClean="0"/>
              <a:t> if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dirty="0" smtClean="0"/>
              <a:t> 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$t1</a:t>
            </a:r>
            <a:endParaRPr lang="en-US" dirty="0" smtClean="0"/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/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Pseudo instructions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Pseudo instructions are not real instructions implemented in hardware. They are created to make the program more readable.</a:t>
            </a:r>
          </a:p>
          <a:p>
            <a:pPr eaLnBrk="1" hangingPunct="1"/>
            <a:r>
              <a:rPr lang="en-US" altLang="en-US" dirty="0" smtClean="0"/>
              <a:t>A pseudo instruction usually (not always) maps to one or several real instructions. </a:t>
            </a:r>
            <a:r>
              <a:rPr lang="en-US" altLang="en-US" b="1" dirty="0" smtClean="0">
                <a:solidFill>
                  <a:srgbClr val="FF0000"/>
                </a:solidFill>
              </a:rPr>
              <a:t>The mapping is one-to-one.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Pseudo instructions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example, 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li  $t0, 4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3200" smtClean="0">
                <a:cs typeface="Courier New" panose="02070309020205020404" pitchFamily="49" charset="0"/>
              </a:rPr>
              <a:t>translate to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ori  $t0, $0, 4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3200" smtClean="0">
                <a:cs typeface="Courier New" panose="02070309020205020404" pitchFamily="49" charset="0"/>
              </a:rPr>
              <a:t>but what should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smtClean="0">
                <a:latin typeface="Courier New" panose="02070309020205020404" pitchFamily="49" charset="0"/>
                <a:cs typeface="Courier New" panose="02070309020205020404" pitchFamily="49" charset="0"/>
              </a:rPr>
              <a:t>	li  $t0, 90000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3200" smtClean="0">
                <a:cs typeface="Courier New" panose="02070309020205020404" pitchFamily="49" charset="0"/>
              </a:rPr>
              <a:t>translate to?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Pseudo instructions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</a:t>
            </a:r>
            <a:endParaRPr lang="en-US" altLang="en-US" dirty="0" smtClean="0">
              <a:cs typeface="Courier New" panose="02070309020205020404" pitchFamily="49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li  $t0, 90000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3200" dirty="0" smtClean="0">
                <a:cs typeface="Courier New" panose="02070309020205020404" pitchFamily="49" charset="0"/>
              </a:rPr>
              <a:t>translates to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lui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$1, 1	#load upper 16 bits</a:t>
            </a: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$t0, $1, 24464</a:t>
            </a:r>
          </a:p>
          <a:p>
            <a:pPr eaLnBrk="1" hangingPunct="1"/>
            <a:r>
              <a:rPr lang="en-US" altLang="en-US" dirty="0" smtClean="0"/>
              <a:t>The special register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$1 </a:t>
            </a:r>
            <a:r>
              <a:rPr lang="en-US" altLang="en-US" dirty="0" smtClean="0"/>
              <a:t>is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$at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and should only be used for pseudo instructions.</a:t>
            </a:r>
          </a:p>
          <a:p>
            <a:pPr eaLnBrk="1" hangingPunct="1"/>
            <a:endParaRPr lang="en-US" altLang="en-US" dirty="0" smtClean="0">
              <a:cs typeface="Courier New" panose="02070309020205020404" pitchFamily="49" charset="0"/>
            </a:endParaRPr>
          </a:p>
          <a:p>
            <a:pPr marL="342900" lvl="1" indent="-342900" eaLnBrk="1" hangingPunct="1">
              <a:buFont typeface="Arial" panose="020B0604020202020204" pitchFamily="34" charset="0"/>
              <a:buNone/>
            </a:pPr>
            <a:r>
              <a:rPr lang="en-US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mul div, and MIPS floating point instructions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Multiply and Division Instructions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 eaLnBrk="1" hangingPunct="1"/>
            <a:r>
              <a:rPr lang="en-US" altLang="en-US" dirty="0" smtClean="0"/>
              <a:t>put the result of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times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in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 </a:t>
            </a:r>
          </a:p>
          <a:p>
            <a:pPr lvl="1" eaLnBrk="1" hangingPunct="1"/>
            <a:r>
              <a:rPr lang="en-US" altLang="en-US" dirty="0" smtClean="0"/>
              <a:t>A pseudo instruction</a:t>
            </a:r>
          </a:p>
          <a:p>
            <a:pPr lvl="1" eaLnBrk="1" hangingPunct="1"/>
            <a:r>
              <a:rPr lang="en-US" altLang="en-US" dirty="0" smtClean="0"/>
              <a:t>put the quotient of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into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rd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hi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lo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rs,rt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 smtClean="0"/>
              <a:t>put the high word in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</a:t>
            </a:r>
            <a:r>
              <a:rPr lang="en-US" altLang="en-US" dirty="0" smtClean="0"/>
              <a:t> and low word in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</a:t>
            </a:r>
            <a:r>
              <a:rPr lang="en-US" altLang="en-US" dirty="0" smtClean="0"/>
              <a:t>.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altLang="en-US" dirty="0" smtClean="0"/>
              <a:t>put the remainder in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</a:t>
            </a:r>
            <a:r>
              <a:rPr lang="en-US" altLang="en-US" dirty="0" smtClean="0"/>
              <a:t> and quotient in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</a:t>
            </a:r>
            <a:r>
              <a:rPr lang="en-US" altLang="en-US" dirty="0" smtClean="0"/>
              <a:t>.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3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3690</TotalTime>
  <Words>459</Words>
  <Application>Microsoft Office PowerPoint</Application>
  <PresentationFormat>On-screen Show (4:3)</PresentationFormat>
  <Paragraphs>160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Office Theme</vt:lpstr>
      <vt:lpstr>Pseudo instructions </vt:lpstr>
      <vt:lpstr>Pseudo instructions </vt:lpstr>
      <vt:lpstr>Pseudo instructions </vt:lpstr>
      <vt:lpstr>Pseudo instructions </vt:lpstr>
      <vt:lpstr>Pseudo instructions </vt:lpstr>
      <vt:lpstr>MIPS mul div, and MIPS floating point instructions</vt:lpstr>
      <vt:lpstr>Multiply and Division Instructions</vt:lpstr>
      <vt:lpstr>hi and lo</vt:lpstr>
      <vt:lpstr>Floating Point</vt:lpstr>
      <vt:lpstr>Load and Store</vt:lpstr>
      <vt:lpstr>Print and Read</vt:lpstr>
      <vt:lpstr>Arithmetic Instructions</vt:lpstr>
      <vt:lpstr>Data move</vt:lpstr>
      <vt:lpstr>Convert to integer and from integer</vt:lpstr>
      <vt:lpstr>Comparison instructions</vt:lpstr>
      <vt:lpstr>Computing the square root of a number 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floating point instructions</dc:title>
  <dc:creator>zhenghao</dc:creator>
  <cp:lastModifiedBy>Zhenghao Zhang</cp:lastModifiedBy>
  <cp:revision>35</cp:revision>
  <dcterms:created xsi:type="dcterms:W3CDTF">2009-02-15T16:46:59Z</dcterms:created>
  <dcterms:modified xsi:type="dcterms:W3CDTF">2015-10-01T20:20:33Z</dcterms:modified>
</cp:coreProperties>
</file>