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3" r:id="rId2"/>
    <p:sldId id="274" r:id="rId3"/>
    <p:sldId id="275" r:id="rId4"/>
    <p:sldId id="278" r:id="rId5"/>
    <p:sldId id="282" r:id="rId6"/>
    <p:sldId id="276" r:id="rId7"/>
    <p:sldId id="277" r:id="rId8"/>
    <p:sldId id="279" r:id="rId9"/>
    <p:sldId id="280" r:id="rId10"/>
    <p:sldId id="283" r:id="rId11"/>
    <p:sldId id="281"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C4DA5A8B-CFCD-4865-9DEE-903662A0AA16}" type="datetimeFigureOut">
              <a:rPr lang="en-US"/>
              <a:pPr>
                <a:defRPr/>
              </a:pPr>
              <a:t>10/1/2015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8B78F6B9-571C-4733-BDBA-0142B13EBF88}" type="slidenum">
              <a:rPr lang="en-US"/>
              <a:pPr>
                <a:defRPr/>
              </a:pPr>
              <a:t>‹#›</a:t>
            </a:fld>
            <a:endParaRPr lang="en-US"/>
          </a:p>
        </p:txBody>
      </p:sp>
    </p:spTree>
    <p:extLst>
      <p:ext uri="{BB962C8B-B14F-4D97-AF65-F5344CB8AC3E}">
        <p14:creationId xmlns:p14="http://schemas.microsoft.com/office/powerpoint/2010/main" val="2694358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Problem is cannot print the “TV okay” message while waiting</a:t>
            </a:r>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719AFA3-9494-45DC-B831-2E81C7BC9A82}" type="slidenum">
              <a:rPr lang="en-US" altLang="en-US" smtClean="0"/>
              <a:pPr>
                <a:spcBef>
                  <a:spcPct val="0"/>
                </a:spcBef>
              </a:pPr>
              <a:t>8</a:t>
            </a:fld>
            <a:endParaRPr lang="en-US" altLang="en-US" smtClean="0"/>
          </a:p>
        </p:txBody>
      </p:sp>
    </p:spTree>
    <p:extLst>
      <p:ext uri="{BB962C8B-B14F-4D97-AF65-F5344CB8AC3E}">
        <p14:creationId xmlns:p14="http://schemas.microsoft.com/office/powerpoint/2010/main" val="219983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6281A4A-2320-4233-B959-5A79C4BA8B29}" type="datetimeFigureOut">
              <a:rPr lang="en-US"/>
              <a:pPr>
                <a:defRPr/>
              </a:pPr>
              <a:t>10/1/2015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EDC82ED-95D9-4619-A14B-91A0E0CDEBA2}" type="slidenum">
              <a:rPr lang="en-US"/>
              <a:pPr>
                <a:defRPr/>
              </a:pPr>
              <a:t>‹#›</a:t>
            </a:fld>
            <a:endParaRPr lang="en-US"/>
          </a:p>
        </p:txBody>
      </p:sp>
    </p:spTree>
    <p:extLst>
      <p:ext uri="{BB962C8B-B14F-4D97-AF65-F5344CB8AC3E}">
        <p14:creationId xmlns:p14="http://schemas.microsoft.com/office/powerpoint/2010/main" val="1197022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451364A-C5B5-42D7-B33E-8253BEC0EFBE}" type="datetimeFigureOut">
              <a:rPr lang="en-US"/>
              <a:pPr>
                <a:defRPr/>
              </a:pPr>
              <a:t>10/1/2015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39B75C2-AE8B-448C-9CEB-7F14F608806F}" type="slidenum">
              <a:rPr lang="en-US"/>
              <a:pPr>
                <a:defRPr/>
              </a:pPr>
              <a:t>‹#›</a:t>
            </a:fld>
            <a:endParaRPr lang="en-US"/>
          </a:p>
        </p:txBody>
      </p:sp>
    </p:spTree>
    <p:extLst>
      <p:ext uri="{BB962C8B-B14F-4D97-AF65-F5344CB8AC3E}">
        <p14:creationId xmlns:p14="http://schemas.microsoft.com/office/powerpoint/2010/main" val="1740618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33B5001-58C2-46C6-A957-D4D2FB0FE82F}" type="datetimeFigureOut">
              <a:rPr lang="en-US"/>
              <a:pPr>
                <a:defRPr/>
              </a:pPr>
              <a:t>10/1/2015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756678A-9F4E-4AD4-8C82-1305F6900F14}" type="slidenum">
              <a:rPr lang="en-US"/>
              <a:pPr>
                <a:defRPr/>
              </a:pPr>
              <a:t>‹#›</a:t>
            </a:fld>
            <a:endParaRPr lang="en-US"/>
          </a:p>
        </p:txBody>
      </p:sp>
    </p:spTree>
    <p:extLst>
      <p:ext uri="{BB962C8B-B14F-4D97-AF65-F5344CB8AC3E}">
        <p14:creationId xmlns:p14="http://schemas.microsoft.com/office/powerpoint/2010/main" val="923936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569C05E-6299-4A0C-AE4D-BA3ADC997A37}" type="datetimeFigureOut">
              <a:rPr lang="en-US"/>
              <a:pPr>
                <a:defRPr/>
              </a:pPr>
              <a:t>10/1/2015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1FB8487-1A72-4DAF-8C2B-C0860E57AE7E}" type="slidenum">
              <a:rPr lang="en-US"/>
              <a:pPr>
                <a:defRPr/>
              </a:pPr>
              <a:t>‹#›</a:t>
            </a:fld>
            <a:endParaRPr lang="en-US"/>
          </a:p>
        </p:txBody>
      </p:sp>
    </p:spTree>
    <p:extLst>
      <p:ext uri="{BB962C8B-B14F-4D97-AF65-F5344CB8AC3E}">
        <p14:creationId xmlns:p14="http://schemas.microsoft.com/office/powerpoint/2010/main" val="2372665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C8F6AC6-B4F3-448B-BB7F-007490B1F8C7}" type="datetimeFigureOut">
              <a:rPr lang="en-US"/>
              <a:pPr>
                <a:defRPr/>
              </a:pPr>
              <a:t>10/1/2015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4A201B1-15D8-4EF2-96F4-C81E0EC60971}" type="slidenum">
              <a:rPr lang="en-US"/>
              <a:pPr>
                <a:defRPr/>
              </a:pPr>
              <a:t>‹#›</a:t>
            </a:fld>
            <a:endParaRPr lang="en-US"/>
          </a:p>
        </p:txBody>
      </p:sp>
    </p:spTree>
    <p:extLst>
      <p:ext uri="{BB962C8B-B14F-4D97-AF65-F5344CB8AC3E}">
        <p14:creationId xmlns:p14="http://schemas.microsoft.com/office/powerpoint/2010/main" val="1237464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005A283-D49C-4F33-927A-A4D364BBC2FA}" type="datetimeFigureOut">
              <a:rPr lang="en-US"/>
              <a:pPr>
                <a:defRPr/>
              </a:pPr>
              <a:t>10/1/2015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B1B25CB-4882-46AB-B7B2-EDDF53B2A93C}" type="slidenum">
              <a:rPr lang="en-US"/>
              <a:pPr>
                <a:defRPr/>
              </a:pPr>
              <a:t>‹#›</a:t>
            </a:fld>
            <a:endParaRPr lang="en-US"/>
          </a:p>
        </p:txBody>
      </p:sp>
    </p:spTree>
    <p:extLst>
      <p:ext uri="{BB962C8B-B14F-4D97-AF65-F5344CB8AC3E}">
        <p14:creationId xmlns:p14="http://schemas.microsoft.com/office/powerpoint/2010/main" val="4235521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F338200-DC68-4515-8389-21D58BEB53B5}" type="datetimeFigureOut">
              <a:rPr lang="en-US"/>
              <a:pPr>
                <a:defRPr/>
              </a:pPr>
              <a:t>10/1/2015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0D565FC-F533-4C97-B88D-F2873B5400E7}" type="slidenum">
              <a:rPr lang="en-US"/>
              <a:pPr>
                <a:defRPr/>
              </a:pPr>
              <a:t>‹#›</a:t>
            </a:fld>
            <a:endParaRPr lang="en-US"/>
          </a:p>
        </p:txBody>
      </p:sp>
    </p:spTree>
    <p:extLst>
      <p:ext uri="{BB962C8B-B14F-4D97-AF65-F5344CB8AC3E}">
        <p14:creationId xmlns:p14="http://schemas.microsoft.com/office/powerpoint/2010/main" val="3523693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41500F3-34B7-49A5-B0F0-3375658E173B}" type="datetimeFigureOut">
              <a:rPr lang="en-US"/>
              <a:pPr>
                <a:defRPr/>
              </a:pPr>
              <a:t>10/1/2015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3BE45E0-7406-4C9D-AAB7-997D89C2D92D}" type="slidenum">
              <a:rPr lang="en-US"/>
              <a:pPr>
                <a:defRPr/>
              </a:pPr>
              <a:t>‹#›</a:t>
            </a:fld>
            <a:endParaRPr lang="en-US"/>
          </a:p>
        </p:txBody>
      </p:sp>
    </p:spTree>
    <p:extLst>
      <p:ext uri="{BB962C8B-B14F-4D97-AF65-F5344CB8AC3E}">
        <p14:creationId xmlns:p14="http://schemas.microsoft.com/office/powerpoint/2010/main" val="4190020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88FA1C3-5604-4A4E-8441-3283F7756160}" type="datetimeFigureOut">
              <a:rPr lang="en-US"/>
              <a:pPr>
                <a:defRPr/>
              </a:pPr>
              <a:t>10/1/2015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1AC65E6-52B0-4CB2-83ED-F63FD8128A37}" type="slidenum">
              <a:rPr lang="en-US"/>
              <a:pPr>
                <a:defRPr/>
              </a:pPr>
              <a:t>‹#›</a:t>
            </a:fld>
            <a:endParaRPr lang="en-US"/>
          </a:p>
        </p:txBody>
      </p:sp>
    </p:spTree>
    <p:extLst>
      <p:ext uri="{BB962C8B-B14F-4D97-AF65-F5344CB8AC3E}">
        <p14:creationId xmlns:p14="http://schemas.microsoft.com/office/powerpoint/2010/main" val="2802180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7039DE3-D908-46D3-9220-9B9002175392}" type="datetimeFigureOut">
              <a:rPr lang="en-US"/>
              <a:pPr>
                <a:defRPr/>
              </a:pPr>
              <a:t>10/1/2015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E99DCED-0F1C-400D-A38A-CF2E9D95FC24}" type="slidenum">
              <a:rPr lang="en-US"/>
              <a:pPr>
                <a:defRPr/>
              </a:pPr>
              <a:t>‹#›</a:t>
            </a:fld>
            <a:endParaRPr lang="en-US"/>
          </a:p>
        </p:txBody>
      </p:sp>
    </p:spTree>
    <p:extLst>
      <p:ext uri="{BB962C8B-B14F-4D97-AF65-F5344CB8AC3E}">
        <p14:creationId xmlns:p14="http://schemas.microsoft.com/office/powerpoint/2010/main" val="3256936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B412AE6-6273-4882-91EC-C8AA3CA0A5A2}" type="datetimeFigureOut">
              <a:rPr lang="en-US"/>
              <a:pPr>
                <a:defRPr/>
              </a:pPr>
              <a:t>10/1/2015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7A4F076-FA3F-4A8C-8333-82B503E657E6}" type="slidenum">
              <a:rPr lang="en-US"/>
              <a:pPr>
                <a:defRPr/>
              </a:pPr>
              <a:t>‹#›</a:t>
            </a:fld>
            <a:endParaRPr lang="en-US"/>
          </a:p>
        </p:txBody>
      </p:sp>
    </p:spTree>
    <p:extLst>
      <p:ext uri="{BB962C8B-B14F-4D97-AF65-F5344CB8AC3E}">
        <p14:creationId xmlns:p14="http://schemas.microsoft.com/office/powerpoint/2010/main" val="2992562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36067B9-7303-4114-AE45-4DC3AB92C18D}" type="datetimeFigureOut">
              <a:rPr lang="en-US"/>
              <a:pPr>
                <a:defRPr/>
              </a:pPr>
              <a:t>10/1/2015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B910A79C-259F-4BAE-80CD-42A9DAF669C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pPr eaLnBrk="1" hangingPunct="1"/>
            <a:r>
              <a:rPr lang="en-US" altLang="en-US" smtClean="0"/>
              <a:t>Writing an Embedded Controller</a:t>
            </a:r>
          </a:p>
        </p:txBody>
      </p:sp>
      <p:sp>
        <p:nvSpPr>
          <p:cNvPr id="3" name="Subtitle 2"/>
          <p:cNvSpPr>
            <a:spLocks noGrp="1"/>
          </p:cNvSpPr>
          <p:nvPr>
            <p:ph type="subTitle" idx="1"/>
          </p:nvPr>
        </p:nvSpPr>
        <p:spPr/>
        <p:txBody>
          <a:bodyPr rtlCol="0">
            <a:normAutofit/>
          </a:bodyPr>
          <a:lstStyle/>
          <a:p>
            <a:pPr eaLnBrk="1" fontAlgn="auto" hangingPunct="1">
              <a:spcAft>
                <a:spcPts val="0"/>
              </a:spcAft>
              <a:defRPr/>
            </a:pPr>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Decision 3"/>
          <p:cNvSpPr/>
          <p:nvPr/>
        </p:nvSpPr>
        <p:spPr>
          <a:xfrm>
            <a:off x="304800" y="679373"/>
            <a:ext cx="2667000" cy="8382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 menu state?</a:t>
            </a:r>
            <a:endParaRPr lang="en-US" dirty="0"/>
          </a:p>
        </p:txBody>
      </p:sp>
      <p:cxnSp>
        <p:nvCxnSpPr>
          <p:cNvPr id="6" name="Straight Arrow Connector 5"/>
          <p:cNvCxnSpPr>
            <a:endCxn id="4" idx="0"/>
          </p:cNvCxnSpPr>
          <p:nvPr/>
        </p:nvCxnSpPr>
        <p:spPr>
          <a:xfrm>
            <a:off x="1638300" y="145973"/>
            <a:ext cx="0" cy="533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4" idx="2"/>
          </p:cNvCxnSpPr>
          <p:nvPr/>
        </p:nvCxnSpPr>
        <p:spPr>
          <a:xfrm>
            <a:off x="1638300" y="1517573"/>
            <a:ext cx="0" cy="533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638300" y="1599607"/>
            <a:ext cx="312906" cy="369332"/>
          </a:xfrm>
          <a:prstGeom prst="rect">
            <a:avLst/>
          </a:prstGeom>
          <a:noFill/>
        </p:spPr>
        <p:txBody>
          <a:bodyPr wrap="none" rtlCol="0">
            <a:spAutoFit/>
          </a:bodyPr>
          <a:lstStyle/>
          <a:p>
            <a:r>
              <a:rPr lang="en-US" dirty="0" smtClean="0"/>
              <a:t>n</a:t>
            </a:r>
            <a:endParaRPr lang="en-US" dirty="0"/>
          </a:p>
        </p:txBody>
      </p:sp>
      <p:sp>
        <p:nvSpPr>
          <p:cNvPr id="12" name="Flowchart: Decision 11"/>
          <p:cNvSpPr/>
          <p:nvPr/>
        </p:nvSpPr>
        <p:spPr>
          <a:xfrm>
            <a:off x="310308" y="2050973"/>
            <a:ext cx="2667000" cy="8382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Is the key ‘m’</a:t>
            </a:r>
            <a:endParaRPr lang="en-US" dirty="0"/>
          </a:p>
        </p:txBody>
      </p:sp>
      <p:cxnSp>
        <p:nvCxnSpPr>
          <p:cNvPr id="13" name="Straight Arrow Connector 12"/>
          <p:cNvCxnSpPr/>
          <p:nvPr/>
        </p:nvCxnSpPr>
        <p:spPr>
          <a:xfrm>
            <a:off x="1628660" y="2889173"/>
            <a:ext cx="0" cy="533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651124" y="2895600"/>
            <a:ext cx="300082" cy="369332"/>
          </a:xfrm>
          <a:prstGeom prst="rect">
            <a:avLst/>
          </a:prstGeom>
          <a:noFill/>
        </p:spPr>
        <p:txBody>
          <a:bodyPr wrap="none" rtlCol="0">
            <a:spAutoFit/>
          </a:bodyPr>
          <a:lstStyle/>
          <a:p>
            <a:r>
              <a:rPr lang="en-US" dirty="0" smtClean="0"/>
              <a:t>y</a:t>
            </a:r>
            <a:endParaRPr lang="en-US" dirty="0"/>
          </a:p>
        </p:txBody>
      </p:sp>
      <p:cxnSp>
        <p:nvCxnSpPr>
          <p:cNvPr id="17" name="Elbow Connector 16"/>
          <p:cNvCxnSpPr>
            <a:stCxn id="12" idx="1"/>
          </p:cNvCxnSpPr>
          <p:nvPr/>
        </p:nvCxnSpPr>
        <p:spPr>
          <a:xfrm rot="10800000" flipV="1">
            <a:off x="152400" y="2470073"/>
            <a:ext cx="157908" cy="430530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Rounded Rectangle 17"/>
          <p:cNvSpPr/>
          <p:nvPr/>
        </p:nvSpPr>
        <p:spPr>
          <a:xfrm>
            <a:off x="431924" y="3402376"/>
            <a:ext cx="2438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Print the menu, set the menu state flag </a:t>
            </a:r>
            <a:endParaRPr lang="en-US" dirty="0"/>
          </a:p>
        </p:txBody>
      </p:sp>
      <p:cxnSp>
        <p:nvCxnSpPr>
          <p:cNvPr id="22" name="Straight Arrow Connector 21"/>
          <p:cNvCxnSpPr>
            <a:stCxn id="18" idx="2"/>
          </p:cNvCxnSpPr>
          <p:nvPr/>
        </p:nvCxnSpPr>
        <p:spPr>
          <a:xfrm>
            <a:off x="1651124" y="4164376"/>
            <a:ext cx="0" cy="26109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4" idx="3"/>
          </p:cNvCxnSpPr>
          <p:nvPr/>
        </p:nvCxnSpPr>
        <p:spPr>
          <a:xfrm>
            <a:off x="2971800" y="1098473"/>
            <a:ext cx="1600200" cy="0"/>
          </a:xfrm>
          <a:prstGeom prst="line">
            <a:avLst/>
          </a:prstGeom>
        </p:spPr>
        <p:style>
          <a:lnRef idx="1">
            <a:schemeClr val="accent1"/>
          </a:lnRef>
          <a:fillRef idx="0">
            <a:schemeClr val="accent1"/>
          </a:fillRef>
          <a:effectRef idx="0">
            <a:schemeClr val="accent1"/>
          </a:effectRef>
          <a:fontRef idx="minor">
            <a:schemeClr val="tx1"/>
          </a:fontRef>
        </p:style>
      </p:cxnSp>
      <p:sp>
        <p:nvSpPr>
          <p:cNvPr id="27" name="Flowchart: Decision 26"/>
          <p:cNvSpPr/>
          <p:nvPr/>
        </p:nvSpPr>
        <p:spPr>
          <a:xfrm>
            <a:off x="3238500" y="2057400"/>
            <a:ext cx="2667000" cy="8382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Is the key ‘h’</a:t>
            </a:r>
            <a:endParaRPr lang="en-US" dirty="0"/>
          </a:p>
        </p:txBody>
      </p:sp>
      <p:cxnSp>
        <p:nvCxnSpPr>
          <p:cNvPr id="29" name="Straight Arrow Connector 28"/>
          <p:cNvCxnSpPr>
            <a:endCxn id="27" idx="0"/>
          </p:cNvCxnSpPr>
          <p:nvPr/>
        </p:nvCxnSpPr>
        <p:spPr>
          <a:xfrm>
            <a:off x="4572000" y="1098473"/>
            <a:ext cx="0" cy="9589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4563737" y="2895600"/>
            <a:ext cx="0" cy="533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587419" y="2934752"/>
            <a:ext cx="300082" cy="369332"/>
          </a:xfrm>
          <a:prstGeom prst="rect">
            <a:avLst/>
          </a:prstGeom>
          <a:noFill/>
        </p:spPr>
        <p:txBody>
          <a:bodyPr wrap="none" rtlCol="0">
            <a:spAutoFit/>
          </a:bodyPr>
          <a:lstStyle/>
          <a:p>
            <a:r>
              <a:rPr lang="en-US" dirty="0" smtClean="0"/>
              <a:t>y</a:t>
            </a:r>
            <a:endParaRPr lang="en-US" dirty="0"/>
          </a:p>
        </p:txBody>
      </p:sp>
      <p:sp>
        <p:nvSpPr>
          <p:cNvPr id="32" name="Rounded Rectangle 31"/>
          <p:cNvSpPr/>
          <p:nvPr/>
        </p:nvSpPr>
        <p:spPr>
          <a:xfrm>
            <a:off x="3344537" y="3422573"/>
            <a:ext cx="2438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Print “Hello”</a:t>
            </a:r>
            <a:endParaRPr lang="en-US" dirty="0"/>
          </a:p>
        </p:txBody>
      </p:sp>
      <p:cxnSp>
        <p:nvCxnSpPr>
          <p:cNvPr id="33" name="Straight Arrow Connector 32"/>
          <p:cNvCxnSpPr/>
          <p:nvPr/>
        </p:nvCxnSpPr>
        <p:spPr>
          <a:xfrm>
            <a:off x="4544888" y="4164376"/>
            <a:ext cx="0" cy="26109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5905500" y="2478336"/>
            <a:ext cx="1600200" cy="0"/>
          </a:xfrm>
          <a:prstGeom prst="line">
            <a:avLst/>
          </a:prstGeom>
        </p:spPr>
        <p:style>
          <a:lnRef idx="1">
            <a:schemeClr val="accent1"/>
          </a:lnRef>
          <a:fillRef idx="0">
            <a:schemeClr val="accent1"/>
          </a:fillRef>
          <a:effectRef idx="0">
            <a:schemeClr val="accent1"/>
          </a:effectRef>
          <a:fontRef idx="minor">
            <a:schemeClr val="tx1"/>
          </a:fontRef>
        </p:style>
      </p:cxnSp>
      <p:sp>
        <p:nvSpPr>
          <p:cNvPr id="39" name="Flowchart: Decision 38"/>
          <p:cNvSpPr/>
          <p:nvPr/>
        </p:nvSpPr>
        <p:spPr>
          <a:xfrm>
            <a:off x="6172200" y="3437263"/>
            <a:ext cx="2667000" cy="8382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Is the key ‘q’</a:t>
            </a:r>
            <a:endParaRPr lang="en-US" dirty="0"/>
          </a:p>
        </p:txBody>
      </p:sp>
      <p:cxnSp>
        <p:nvCxnSpPr>
          <p:cNvPr id="40" name="Straight Arrow Connector 39"/>
          <p:cNvCxnSpPr>
            <a:endCxn id="39" idx="0"/>
          </p:cNvCxnSpPr>
          <p:nvPr/>
        </p:nvCxnSpPr>
        <p:spPr>
          <a:xfrm>
            <a:off x="7505700" y="2478336"/>
            <a:ext cx="0" cy="9589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7497437" y="4275463"/>
            <a:ext cx="0" cy="533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7521119" y="4314615"/>
            <a:ext cx="300082" cy="369332"/>
          </a:xfrm>
          <a:prstGeom prst="rect">
            <a:avLst/>
          </a:prstGeom>
          <a:noFill/>
        </p:spPr>
        <p:txBody>
          <a:bodyPr wrap="none" rtlCol="0">
            <a:spAutoFit/>
          </a:bodyPr>
          <a:lstStyle/>
          <a:p>
            <a:r>
              <a:rPr lang="en-US" dirty="0" smtClean="0"/>
              <a:t>y</a:t>
            </a:r>
            <a:endParaRPr lang="en-US" dirty="0"/>
          </a:p>
        </p:txBody>
      </p:sp>
      <p:sp>
        <p:nvSpPr>
          <p:cNvPr id="43" name="Rounded Rectangle 42"/>
          <p:cNvSpPr/>
          <p:nvPr/>
        </p:nvSpPr>
        <p:spPr>
          <a:xfrm>
            <a:off x="6278237" y="4802436"/>
            <a:ext cx="2438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Print “Quit”, clear the menu state flag</a:t>
            </a:r>
            <a:endParaRPr lang="en-US" dirty="0"/>
          </a:p>
        </p:txBody>
      </p:sp>
      <p:cxnSp>
        <p:nvCxnSpPr>
          <p:cNvPr id="45" name="Straight Arrow Connector 44"/>
          <p:cNvCxnSpPr>
            <a:stCxn id="43" idx="2"/>
          </p:cNvCxnSpPr>
          <p:nvPr/>
        </p:nvCxnSpPr>
        <p:spPr>
          <a:xfrm>
            <a:off x="7497437" y="5564436"/>
            <a:ext cx="0" cy="12109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3088459" y="729141"/>
            <a:ext cx="300082" cy="369332"/>
          </a:xfrm>
          <a:prstGeom prst="rect">
            <a:avLst/>
          </a:prstGeom>
          <a:noFill/>
        </p:spPr>
        <p:txBody>
          <a:bodyPr wrap="none" rtlCol="0">
            <a:spAutoFit/>
          </a:bodyPr>
          <a:lstStyle/>
          <a:p>
            <a:r>
              <a:rPr lang="en-US" dirty="0" smtClean="0"/>
              <a:t>y</a:t>
            </a:r>
            <a:endParaRPr lang="en-US" dirty="0"/>
          </a:p>
        </p:txBody>
      </p:sp>
      <p:sp>
        <p:nvSpPr>
          <p:cNvPr id="47" name="TextBox 46"/>
          <p:cNvSpPr txBox="1"/>
          <p:nvPr/>
        </p:nvSpPr>
        <p:spPr>
          <a:xfrm>
            <a:off x="6016651" y="2069852"/>
            <a:ext cx="312906" cy="369332"/>
          </a:xfrm>
          <a:prstGeom prst="rect">
            <a:avLst/>
          </a:prstGeom>
          <a:noFill/>
        </p:spPr>
        <p:txBody>
          <a:bodyPr wrap="none" rtlCol="0">
            <a:spAutoFit/>
          </a:bodyPr>
          <a:lstStyle/>
          <a:p>
            <a:r>
              <a:rPr lang="en-US" dirty="0"/>
              <a:t>n</a:t>
            </a:r>
          </a:p>
        </p:txBody>
      </p:sp>
      <p:cxnSp>
        <p:nvCxnSpPr>
          <p:cNvPr id="49" name="Elbow Connector 48"/>
          <p:cNvCxnSpPr>
            <a:stCxn id="39" idx="3"/>
          </p:cNvCxnSpPr>
          <p:nvPr/>
        </p:nvCxnSpPr>
        <p:spPr>
          <a:xfrm>
            <a:off x="8839200" y="3856363"/>
            <a:ext cx="152400" cy="291901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8720755" y="3463066"/>
            <a:ext cx="312906" cy="369332"/>
          </a:xfrm>
          <a:prstGeom prst="rect">
            <a:avLst/>
          </a:prstGeom>
          <a:noFill/>
        </p:spPr>
        <p:txBody>
          <a:bodyPr wrap="none" rtlCol="0">
            <a:spAutoFit/>
          </a:bodyPr>
          <a:lstStyle/>
          <a:p>
            <a:r>
              <a:rPr lang="en-US" dirty="0"/>
              <a:t>n</a:t>
            </a:r>
          </a:p>
        </p:txBody>
      </p:sp>
      <p:sp>
        <p:nvSpPr>
          <p:cNvPr id="51" name="TextBox 50"/>
          <p:cNvSpPr txBox="1"/>
          <p:nvPr/>
        </p:nvSpPr>
        <p:spPr>
          <a:xfrm>
            <a:off x="184913" y="2588467"/>
            <a:ext cx="312906" cy="369332"/>
          </a:xfrm>
          <a:prstGeom prst="rect">
            <a:avLst/>
          </a:prstGeom>
          <a:noFill/>
        </p:spPr>
        <p:txBody>
          <a:bodyPr wrap="none" rtlCol="0">
            <a:spAutoFit/>
          </a:bodyPr>
          <a:lstStyle/>
          <a:p>
            <a:r>
              <a:rPr lang="en-US" dirty="0"/>
              <a:t>n</a:t>
            </a:r>
          </a:p>
        </p:txBody>
      </p:sp>
    </p:spTree>
    <p:extLst>
      <p:ext uri="{BB962C8B-B14F-4D97-AF65-F5344CB8AC3E}">
        <p14:creationId xmlns:p14="http://schemas.microsoft.com/office/powerpoint/2010/main" val="10455741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74638"/>
            <a:ext cx="8229600" cy="639762"/>
          </a:xfrm>
        </p:spPr>
        <p:txBody>
          <a:bodyPr/>
          <a:lstStyle/>
          <a:p>
            <a:r>
              <a:rPr lang="en-US" altLang="en-US" smtClean="0"/>
              <a:t>The code</a:t>
            </a:r>
          </a:p>
        </p:txBody>
      </p:sp>
      <p:sp>
        <p:nvSpPr>
          <p:cNvPr id="13315" name="Content Placeholder 2"/>
          <p:cNvSpPr>
            <a:spLocks noGrp="1"/>
          </p:cNvSpPr>
          <p:nvPr>
            <p:ph idx="1"/>
          </p:nvPr>
        </p:nvSpPr>
        <p:spPr>
          <a:xfrm>
            <a:off x="457200" y="1066800"/>
            <a:ext cx="8229600" cy="5059363"/>
          </a:xfrm>
        </p:spPr>
        <p:txBody>
          <a:bodyPr/>
          <a:lstStyle/>
          <a:p>
            <a:pPr>
              <a:buFont typeface="Arial" panose="020B0604020202020204" pitchFamily="34" charset="0"/>
              <a:buNone/>
            </a:pPr>
            <a:r>
              <a:rPr lang="en-US" altLang="en-US" sz="1000" dirty="0" smtClean="0"/>
              <a:t>	.data</a:t>
            </a:r>
          </a:p>
          <a:p>
            <a:pPr>
              <a:buFont typeface="Arial" panose="020B0604020202020204" pitchFamily="34" charset="0"/>
              <a:buNone/>
            </a:pPr>
            <a:r>
              <a:rPr lang="en-US" altLang="en-US" sz="1000" dirty="0" err="1" smtClean="0"/>
              <a:t>menuLevel</a:t>
            </a:r>
            <a:r>
              <a:rPr lang="en-US" altLang="en-US" sz="1000" dirty="0" smtClean="0"/>
              <a:t>: .word 0</a:t>
            </a:r>
          </a:p>
          <a:p>
            <a:pPr>
              <a:buFont typeface="Arial" panose="020B0604020202020204" pitchFamily="34" charset="0"/>
              <a:buNone/>
            </a:pPr>
            <a:r>
              <a:rPr lang="en-US" altLang="en-US" sz="1000" dirty="0" smtClean="0"/>
              <a:t>	</a:t>
            </a:r>
          </a:p>
          <a:p>
            <a:pPr>
              <a:buFont typeface="Arial" panose="020B0604020202020204" pitchFamily="34" charset="0"/>
              <a:buNone/>
            </a:pPr>
            <a:r>
              <a:rPr lang="en-US" altLang="en-US" sz="1000" dirty="0" err="1" smtClean="0"/>
              <a:t>msg_tvworking</a:t>
            </a:r>
            <a:r>
              <a:rPr lang="en-US" altLang="en-US" sz="1000" dirty="0" smtClean="0"/>
              <a:t>: </a:t>
            </a:r>
          </a:p>
          <a:p>
            <a:pPr>
              <a:buFont typeface="Arial" panose="020B0604020202020204" pitchFamily="34" charset="0"/>
              <a:buNone/>
            </a:pPr>
            <a:r>
              <a:rPr lang="en-US" altLang="en-US" sz="1000" dirty="0" smtClean="0"/>
              <a:t>	.</a:t>
            </a:r>
            <a:r>
              <a:rPr lang="en-US" altLang="en-US" sz="1000" dirty="0" err="1" smtClean="0"/>
              <a:t>asciiz</a:t>
            </a:r>
            <a:r>
              <a:rPr lang="en-US" altLang="en-US" sz="1000" dirty="0" smtClean="0"/>
              <a:t> "</a:t>
            </a:r>
            <a:r>
              <a:rPr lang="en-US" altLang="en-US" sz="1000" dirty="0" err="1" smtClean="0"/>
              <a:t>tv</a:t>
            </a:r>
            <a:r>
              <a:rPr lang="en-US" altLang="en-US" sz="1000" dirty="0" smtClean="0"/>
              <a:t> is working\n"</a:t>
            </a:r>
          </a:p>
          <a:p>
            <a:pPr>
              <a:buFont typeface="Arial" panose="020B0604020202020204" pitchFamily="34" charset="0"/>
              <a:buNone/>
            </a:pPr>
            <a:r>
              <a:rPr lang="en-US" altLang="en-US" sz="1000" dirty="0" smtClean="0"/>
              <a:t>	</a:t>
            </a:r>
          </a:p>
          <a:p>
            <a:pPr>
              <a:buFont typeface="Arial" panose="020B0604020202020204" pitchFamily="34" charset="0"/>
              <a:buNone/>
            </a:pPr>
            <a:r>
              <a:rPr lang="en-US" altLang="en-US" sz="1000" dirty="0" err="1" smtClean="0"/>
              <a:t>msg_menu</a:t>
            </a:r>
            <a:r>
              <a:rPr lang="en-US" altLang="en-US" sz="1000" dirty="0" smtClean="0"/>
              <a:t>: </a:t>
            </a:r>
          </a:p>
          <a:p>
            <a:pPr>
              <a:buFont typeface="Arial" panose="020B0604020202020204" pitchFamily="34" charset="0"/>
              <a:buNone/>
            </a:pPr>
            <a:r>
              <a:rPr lang="en-US" altLang="en-US" sz="1000" dirty="0" smtClean="0"/>
              <a:t>	.</a:t>
            </a:r>
            <a:r>
              <a:rPr lang="en-US" altLang="en-US" sz="1000" dirty="0" err="1" smtClean="0"/>
              <a:t>asciiz</a:t>
            </a:r>
            <a:r>
              <a:rPr lang="en-US" altLang="en-US" sz="1000" dirty="0" smtClean="0"/>
              <a:t> "`h' to print hello, `q' to quit.\n"</a:t>
            </a:r>
          </a:p>
          <a:p>
            <a:pPr>
              <a:buFont typeface="Arial" panose="020B0604020202020204" pitchFamily="34" charset="0"/>
              <a:buNone/>
            </a:pPr>
            <a:endParaRPr lang="en-US" altLang="en-US" sz="1000" dirty="0" smtClean="0"/>
          </a:p>
          <a:p>
            <a:pPr>
              <a:buFont typeface="Arial" panose="020B0604020202020204" pitchFamily="34" charset="0"/>
              <a:buNone/>
            </a:pPr>
            <a:r>
              <a:rPr lang="en-US" altLang="en-US" sz="1000" dirty="0" err="1" smtClean="0"/>
              <a:t>msg_hello</a:t>
            </a:r>
            <a:r>
              <a:rPr lang="en-US" altLang="en-US" sz="1000" dirty="0" smtClean="0"/>
              <a:t>: </a:t>
            </a:r>
          </a:p>
          <a:p>
            <a:pPr>
              <a:buFont typeface="Arial" panose="020B0604020202020204" pitchFamily="34" charset="0"/>
              <a:buNone/>
            </a:pPr>
            <a:r>
              <a:rPr lang="en-US" altLang="en-US" sz="1000" dirty="0" smtClean="0"/>
              <a:t>	.</a:t>
            </a:r>
            <a:r>
              <a:rPr lang="en-US" altLang="en-US" sz="1000" dirty="0" err="1" smtClean="0"/>
              <a:t>asciiz</a:t>
            </a:r>
            <a:r>
              <a:rPr lang="en-US" altLang="en-US" sz="1000" dirty="0" smtClean="0"/>
              <a:t> "hello!\n"</a:t>
            </a:r>
          </a:p>
          <a:p>
            <a:pPr>
              <a:buFont typeface="Arial" panose="020B0604020202020204" pitchFamily="34" charset="0"/>
              <a:buNone/>
            </a:pPr>
            <a:r>
              <a:rPr lang="en-US" altLang="en-US" sz="1000" dirty="0" smtClean="0"/>
              <a:t>	</a:t>
            </a:r>
          </a:p>
          <a:p>
            <a:pPr>
              <a:buFont typeface="Arial" panose="020B0604020202020204" pitchFamily="34" charset="0"/>
              <a:buNone/>
            </a:pPr>
            <a:r>
              <a:rPr lang="en-US" altLang="en-US" sz="1000" dirty="0" err="1" smtClean="0"/>
              <a:t>msg_quit</a:t>
            </a:r>
            <a:r>
              <a:rPr lang="en-US" altLang="en-US" sz="1000" dirty="0" smtClean="0"/>
              <a:t>: </a:t>
            </a:r>
          </a:p>
          <a:p>
            <a:pPr>
              <a:buFont typeface="Arial" panose="020B0604020202020204" pitchFamily="34" charset="0"/>
              <a:buNone/>
            </a:pPr>
            <a:r>
              <a:rPr lang="en-US" altLang="en-US" sz="1000" dirty="0" smtClean="0"/>
              <a:t>	.</a:t>
            </a:r>
            <a:r>
              <a:rPr lang="en-US" altLang="en-US" sz="1000" dirty="0" err="1" smtClean="0"/>
              <a:t>asciiz</a:t>
            </a:r>
            <a:r>
              <a:rPr lang="en-US" altLang="en-US" sz="1000" dirty="0" smtClean="0"/>
              <a:t> "quit.\n"</a:t>
            </a:r>
          </a:p>
          <a:p>
            <a:pPr>
              <a:buFont typeface="Arial" panose="020B0604020202020204" pitchFamily="34" charset="0"/>
              <a:buNone/>
            </a:pPr>
            <a:r>
              <a:rPr lang="en-US" altLang="en-US" sz="1000" dirty="0" smtClean="0"/>
              <a:t># --------------------	</a:t>
            </a:r>
          </a:p>
          <a:p>
            <a:pPr>
              <a:buFont typeface="Arial" panose="020B0604020202020204" pitchFamily="34" charset="0"/>
              <a:buNone/>
            </a:pPr>
            <a:r>
              <a:rPr lang="en-US" altLang="en-US" sz="1000" dirty="0" smtClean="0"/>
              <a:t>	</a:t>
            </a:r>
          </a:p>
          <a:p>
            <a:pPr>
              <a:buFont typeface="Arial" panose="020B0604020202020204" pitchFamily="34" charset="0"/>
              <a:buNone/>
            </a:pPr>
            <a:r>
              <a:rPr lang="en-US" altLang="en-US" sz="1000" dirty="0" smtClean="0"/>
              <a:t>	</a:t>
            </a:r>
          </a:p>
          <a:p>
            <a:pPr>
              <a:buFont typeface="Arial" panose="020B0604020202020204" pitchFamily="34" charset="0"/>
              <a:buNone/>
            </a:pPr>
            <a:r>
              <a:rPr lang="en-US" altLang="en-US" sz="1000" dirty="0" smtClean="0"/>
              <a:t># --------------------	</a:t>
            </a:r>
          </a:p>
          <a:p>
            <a:pPr>
              <a:buFont typeface="Arial" panose="020B0604020202020204" pitchFamily="34" charset="0"/>
              <a:buNone/>
            </a:pPr>
            <a:r>
              <a:rPr lang="en-US" altLang="en-US" sz="1000" dirty="0" smtClean="0"/>
              <a:t>	.text</a:t>
            </a:r>
          </a:p>
          <a:p>
            <a:pPr>
              <a:buFont typeface="Arial" panose="020B0604020202020204" pitchFamily="34" charset="0"/>
              <a:buNone/>
            </a:pPr>
            <a:r>
              <a:rPr lang="en-US" altLang="en-US" sz="1000" dirty="0" smtClean="0"/>
              <a:t>	.</a:t>
            </a:r>
            <a:r>
              <a:rPr lang="en-US" altLang="en-US" sz="1000" dirty="0" err="1" smtClean="0"/>
              <a:t>globl</a:t>
            </a:r>
            <a:r>
              <a:rPr lang="en-US" altLang="en-US" sz="1000" dirty="0" smtClean="0"/>
              <a:t> main</a:t>
            </a:r>
          </a:p>
          <a:p>
            <a:pPr>
              <a:buFont typeface="Arial" panose="020B0604020202020204" pitchFamily="34" charset="0"/>
              <a:buNone/>
            </a:pPr>
            <a:r>
              <a:rPr lang="en-US" altLang="en-US" sz="1000" dirty="0" smtClean="0"/>
              <a:t>main:	mfc0 $a0, $12			# read from the status register</a:t>
            </a:r>
          </a:p>
          <a:p>
            <a:pPr>
              <a:buFont typeface="Arial" panose="020B0604020202020204" pitchFamily="34" charset="0"/>
              <a:buNone/>
            </a:pPr>
            <a:r>
              <a:rPr lang="en-US" altLang="en-US" sz="1000" dirty="0" smtClean="0"/>
              <a:t>	</a:t>
            </a:r>
            <a:r>
              <a:rPr lang="en-US" altLang="en-US" sz="1000" dirty="0" err="1" smtClean="0"/>
              <a:t>ori</a:t>
            </a:r>
            <a:r>
              <a:rPr lang="en-US" altLang="en-US" sz="1000" dirty="0" smtClean="0"/>
              <a:t> $a0, 0xff11			# enable all interrupts</a:t>
            </a:r>
          </a:p>
          <a:p>
            <a:pPr>
              <a:buFont typeface="Arial" panose="020B0604020202020204" pitchFamily="34" charset="0"/>
              <a:buNone/>
            </a:pPr>
            <a:r>
              <a:rPr lang="en-US" altLang="en-US" sz="1000" dirty="0" smtClean="0"/>
              <a:t>	mtc0 $a0, $12			# write back to the status register</a:t>
            </a:r>
          </a:p>
          <a:p>
            <a:pPr>
              <a:buFont typeface="Arial" panose="020B0604020202020204" pitchFamily="34" charset="0"/>
              <a:buNone/>
            </a:pPr>
            <a:r>
              <a:rPr lang="en-US" altLang="en-US" sz="1000" dirty="0" smtClean="0"/>
              <a:t>	</a:t>
            </a:r>
          </a:p>
          <a:p>
            <a:pPr>
              <a:buFont typeface="Arial" panose="020B0604020202020204" pitchFamily="34" charset="0"/>
              <a:buNone/>
            </a:pPr>
            <a:r>
              <a:rPr lang="en-US" altLang="en-US" sz="1000" dirty="0" smtClean="0"/>
              <a:t>	</a:t>
            </a:r>
            <a:r>
              <a:rPr lang="en-US" altLang="en-US" sz="1000" dirty="0" err="1" smtClean="0"/>
              <a:t>lui</a:t>
            </a:r>
            <a:r>
              <a:rPr lang="en-US" altLang="en-US" sz="1000" dirty="0" smtClean="0"/>
              <a:t> $t0, 0xFFFF			# $t0 = 0xFFFF0000;</a:t>
            </a:r>
          </a:p>
          <a:p>
            <a:pPr>
              <a:buFont typeface="Arial" panose="020B0604020202020204" pitchFamily="34" charset="0"/>
              <a:buNone/>
            </a:pPr>
            <a:r>
              <a:rPr lang="en-US" altLang="en-US" sz="1000" dirty="0" smtClean="0"/>
              <a:t>	</a:t>
            </a:r>
            <a:r>
              <a:rPr lang="en-US" altLang="en-US" sz="1000" dirty="0" err="1" smtClean="0"/>
              <a:t>ori</a:t>
            </a:r>
            <a:r>
              <a:rPr lang="en-US" altLang="en-US" sz="1000" dirty="0" smtClean="0"/>
              <a:t> $a0, $0, 2			# enable keyboard interrupt</a:t>
            </a:r>
          </a:p>
          <a:p>
            <a:pPr>
              <a:buFont typeface="Arial" panose="020B0604020202020204" pitchFamily="34" charset="0"/>
              <a:buNone/>
            </a:pPr>
            <a:r>
              <a:rPr lang="en-US" altLang="en-US" sz="1000" dirty="0" smtClean="0"/>
              <a:t>	</a:t>
            </a:r>
            <a:r>
              <a:rPr lang="en-US" altLang="en-US" sz="1000" dirty="0" err="1" smtClean="0"/>
              <a:t>sw</a:t>
            </a:r>
            <a:r>
              <a:rPr lang="en-US" altLang="en-US" sz="1000" dirty="0" smtClean="0"/>
              <a:t> $a0, 0($t0)			# write back to 0xFFFF0000;</a:t>
            </a:r>
          </a:p>
          <a:p>
            <a:pPr>
              <a:buFont typeface="Arial" panose="020B0604020202020204" pitchFamily="34" charset="0"/>
              <a:buNone/>
            </a:pPr>
            <a:endParaRPr lang="en-US" altLang="en-US" sz="1000" dirty="0" smtClean="0"/>
          </a:p>
          <a:p>
            <a:pPr>
              <a:buFont typeface="Arial" panose="020B0604020202020204" pitchFamily="34" charset="0"/>
              <a:buNone/>
            </a:pPr>
            <a:r>
              <a:rPr lang="en-US" altLang="en-US" sz="1000" dirty="0" smtClean="0"/>
              <a:t>	li $s0, 300			# </a:t>
            </a:r>
          </a:p>
          <a:p>
            <a:pPr>
              <a:buFont typeface="Arial" panose="020B0604020202020204" pitchFamily="34" charset="0"/>
              <a:buNone/>
            </a:pPr>
            <a:r>
              <a:rPr lang="en-US" altLang="en-US" sz="1000" dirty="0" smtClean="0"/>
              <a:t>	li $s6, 10000			# $s6 used to pass the </a:t>
            </a:r>
            <a:r>
              <a:rPr lang="en-US" altLang="en-US" sz="1000" dirty="0" err="1" smtClean="0"/>
              <a:t>ascii</a:t>
            </a:r>
            <a:r>
              <a:rPr lang="en-US" altLang="en-US" sz="1000" dirty="0" smtClean="0"/>
              <a:t> code</a:t>
            </a:r>
          </a:p>
          <a:p>
            <a:pPr>
              <a:buFont typeface="Arial" panose="020B0604020202020204" pitchFamily="34" charset="0"/>
              <a:buNone/>
            </a:pPr>
            <a:r>
              <a:rPr lang="en-US" altLang="en-US" sz="1000" dirty="0" smtClean="0"/>
              <a:t>	li $s7, 10000			# a large number impossible to be an </a:t>
            </a:r>
            <a:r>
              <a:rPr lang="en-US" altLang="en-US" sz="1000" dirty="0" err="1" smtClean="0"/>
              <a:t>ascii</a:t>
            </a:r>
            <a:r>
              <a:rPr lang="en-US" altLang="en-US" sz="1000" dirty="0" smtClean="0"/>
              <a:t> code	</a:t>
            </a:r>
          </a:p>
          <a:p>
            <a:pPr>
              <a:buFont typeface="Arial" panose="020B0604020202020204" pitchFamily="34" charset="0"/>
              <a:buNone/>
            </a:pPr>
            <a:r>
              <a:rPr lang="en-US" altLang="en-US" sz="1000" dirty="0" smtClean="0"/>
              <a:t>	</a:t>
            </a:r>
          </a:p>
          <a:p>
            <a:pPr>
              <a:buFont typeface="Arial" panose="020B0604020202020204" pitchFamily="34" charset="0"/>
              <a:buNone/>
            </a:pPr>
            <a:r>
              <a:rPr lang="en-US" altLang="en-US" sz="1000" dirty="0" err="1" smtClean="0"/>
              <a:t>mainloop</a:t>
            </a:r>
            <a:r>
              <a:rPr lang="en-US" altLang="en-US" sz="1000" dirty="0" smtClean="0"/>
              <a:t>:</a:t>
            </a:r>
          </a:p>
          <a:p>
            <a:pPr>
              <a:buFont typeface="Arial" panose="020B0604020202020204" pitchFamily="34" charset="0"/>
              <a:buNone/>
            </a:pPr>
            <a:r>
              <a:rPr lang="en-US" altLang="en-US" sz="1000" dirty="0" smtClean="0"/>
              <a:t>	# 1. read keyboard input, and process it</a:t>
            </a:r>
          </a:p>
          <a:p>
            <a:pPr>
              <a:buFont typeface="Arial" panose="020B0604020202020204" pitchFamily="34" charset="0"/>
              <a:buNone/>
            </a:pPr>
            <a:r>
              <a:rPr lang="en-US" altLang="en-US" sz="1000" dirty="0" smtClean="0"/>
              <a:t> 	</a:t>
            </a:r>
            <a:r>
              <a:rPr lang="en-US" altLang="en-US" sz="1000" dirty="0" err="1" smtClean="0"/>
              <a:t>beq</a:t>
            </a:r>
            <a:r>
              <a:rPr lang="en-US" altLang="en-US" sz="1000" dirty="0" smtClean="0"/>
              <a:t> $s6, $s7, mainloopnext1</a:t>
            </a:r>
          </a:p>
          <a:p>
            <a:pPr>
              <a:buFont typeface="Arial" panose="020B0604020202020204" pitchFamily="34" charset="0"/>
              <a:buNone/>
            </a:pPr>
            <a:r>
              <a:rPr lang="en-US" altLang="en-US" sz="1000" dirty="0" smtClean="0"/>
              <a:t>	</a:t>
            </a:r>
            <a:r>
              <a:rPr lang="en-US" altLang="en-US" sz="1000" dirty="0" err="1" smtClean="0"/>
              <a:t>ori</a:t>
            </a:r>
            <a:r>
              <a:rPr lang="en-US" altLang="en-US" sz="1000" dirty="0" smtClean="0"/>
              <a:t> $a0, $s6, 0	</a:t>
            </a:r>
          </a:p>
          <a:p>
            <a:pPr>
              <a:buNone/>
            </a:pPr>
            <a:r>
              <a:rPr lang="en-US" altLang="en-US" sz="1000" dirty="0" smtClean="0"/>
              <a:t>	mfc0 $t0, $12			# Set Status register</a:t>
            </a:r>
          </a:p>
          <a:p>
            <a:pPr>
              <a:buNone/>
            </a:pPr>
            <a:r>
              <a:rPr lang="en-US" altLang="en-US" sz="1000" dirty="0" smtClean="0"/>
              <a:t>	</a:t>
            </a:r>
            <a:r>
              <a:rPr lang="en-US" altLang="en-US" sz="1000" dirty="0" err="1" smtClean="0"/>
              <a:t>andi</a:t>
            </a:r>
            <a:r>
              <a:rPr lang="en-US" altLang="en-US" sz="1000" dirty="0" smtClean="0"/>
              <a:t> $t0, 0xfffe		# clear ENABLE</a:t>
            </a:r>
          </a:p>
          <a:p>
            <a:pPr>
              <a:buNone/>
            </a:pPr>
            <a:r>
              <a:rPr lang="en-US" altLang="en-US" sz="1000" dirty="0" smtClean="0"/>
              <a:t>	mtc0 $t0, $12			# write back to status</a:t>
            </a:r>
          </a:p>
          <a:p>
            <a:pPr>
              <a:buNone/>
            </a:pPr>
            <a:r>
              <a:rPr lang="en-US" altLang="en-US" sz="1000" dirty="0" smtClean="0"/>
              <a:t>	li $s6, 10000			# $s0 used to pass the </a:t>
            </a:r>
            <a:r>
              <a:rPr lang="en-US" altLang="en-US" sz="1000" dirty="0" err="1" smtClean="0"/>
              <a:t>ascii</a:t>
            </a:r>
            <a:r>
              <a:rPr lang="en-US" altLang="en-US" sz="1000" dirty="0" smtClean="0"/>
              <a:t> code</a:t>
            </a:r>
          </a:p>
          <a:p>
            <a:pPr>
              <a:buNone/>
            </a:pPr>
            <a:r>
              <a:rPr lang="en-US" altLang="en-US" sz="1000" dirty="0" smtClean="0"/>
              <a:t>	mfc0 $t0, $12			# Set Status register</a:t>
            </a:r>
          </a:p>
          <a:p>
            <a:pPr>
              <a:buNone/>
            </a:pPr>
            <a:r>
              <a:rPr lang="en-US" altLang="en-US" sz="1000" dirty="0" smtClean="0"/>
              <a:t>	</a:t>
            </a:r>
            <a:r>
              <a:rPr lang="en-US" altLang="en-US" sz="1000" dirty="0" err="1" smtClean="0"/>
              <a:t>ori</a:t>
            </a:r>
            <a:r>
              <a:rPr lang="en-US" altLang="en-US" sz="1000" dirty="0" smtClean="0"/>
              <a:t> $t0, 1			# set ENABLE</a:t>
            </a:r>
          </a:p>
          <a:p>
            <a:pPr>
              <a:buNone/>
            </a:pPr>
            <a:r>
              <a:rPr lang="en-US" altLang="en-US" sz="1000" dirty="0" smtClean="0"/>
              <a:t>	mtc0 $t0, $12			# write back to status</a:t>
            </a:r>
          </a:p>
          <a:p>
            <a:pPr>
              <a:buFont typeface="Arial" panose="020B0604020202020204" pitchFamily="34" charset="0"/>
              <a:buNone/>
            </a:pPr>
            <a:r>
              <a:rPr lang="en-US" altLang="en-US" sz="1000" dirty="0" smtClean="0"/>
              <a:t>	</a:t>
            </a:r>
            <a:r>
              <a:rPr lang="en-US" altLang="en-US" sz="1000" dirty="0" err="1" smtClean="0"/>
              <a:t>jal</a:t>
            </a:r>
            <a:r>
              <a:rPr lang="en-US" altLang="en-US" sz="1000" dirty="0" smtClean="0"/>
              <a:t> </a:t>
            </a:r>
            <a:r>
              <a:rPr lang="en-US" altLang="en-US" sz="1000" dirty="0" err="1" smtClean="0"/>
              <a:t>process_input</a:t>
            </a:r>
            <a:endParaRPr lang="en-US" altLang="en-US" sz="1000" dirty="0" smtClean="0"/>
          </a:p>
          <a:p>
            <a:pPr>
              <a:buFont typeface="Arial" panose="020B0604020202020204" pitchFamily="34" charset="0"/>
              <a:buNone/>
            </a:pPr>
            <a:r>
              <a:rPr lang="en-US" altLang="en-US" sz="1000" dirty="0" smtClean="0"/>
              <a:t>	</a:t>
            </a:r>
          </a:p>
          <a:p>
            <a:pPr>
              <a:buFont typeface="Arial" panose="020B0604020202020204" pitchFamily="34" charset="0"/>
              <a:buNone/>
            </a:pPr>
            <a:r>
              <a:rPr lang="en-US" altLang="en-US" sz="1000" dirty="0" smtClean="0"/>
              <a:t>mainloopnext1:	</a:t>
            </a:r>
          </a:p>
          <a:p>
            <a:pPr>
              <a:buFont typeface="Arial" panose="020B0604020202020204" pitchFamily="34" charset="0"/>
              <a:buNone/>
            </a:pPr>
            <a:r>
              <a:rPr lang="en-US" altLang="en-US" sz="1000" dirty="0" smtClean="0"/>
              <a:t>	</a:t>
            </a:r>
          </a:p>
          <a:p>
            <a:pPr>
              <a:buFont typeface="Arial" panose="020B0604020202020204" pitchFamily="34" charset="0"/>
              <a:buNone/>
            </a:pPr>
            <a:r>
              <a:rPr lang="en-US" altLang="en-US" sz="1000" dirty="0" smtClean="0"/>
              <a:t>	# 2. update counter, check sleep timer</a:t>
            </a:r>
          </a:p>
          <a:p>
            <a:pPr>
              <a:buFont typeface="Arial" panose="020B0604020202020204" pitchFamily="34" charset="0"/>
              <a:buNone/>
            </a:pPr>
            <a:r>
              <a:rPr lang="en-US" altLang="en-US" sz="1000" dirty="0" smtClean="0"/>
              <a:t>	</a:t>
            </a:r>
            <a:r>
              <a:rPr lang="en-US" altLang="en-US" sz="1000" dirty="0" err="1" smtClean="0"/>
              <a:t>jal</a:t>
            </a:r>
            <a:r>
              <a:rPr lang="en-US" altLang="en-US" sz="1000" dirty="0" smtClean="0"/>
              <a:t> delay_10ms</a:t>
            </a:r>
          </a:p>
          <a:p>
            <a:pPr>
              <a:buFont typeface="Arial" panose="020B0604020202020204" pitchFamily="34" charset="0"/>
              <a:buNone/>
            </a:pPr>
            <a:endParaRPr lang="en-US" altLang="en-US" sz="1000" dirty="0" smtClean="0"/>
          </a:p>
          <a:p>
            <a:pPr>
              <a:buFont typeface="Arial" panose="020B0604020202020204" pitchFamily="34" charset="0"/>
              <a:buNone/>
            </a:pPr>
            <a:endParaRPr lang="en-US" altLang="en-US" sz="1000" dirty="0" smtClean="0"/>
          </a:p>
          <a:p>
            <a:pPr>
              <a:buFont typeface="Arial" panose="020B0604020202020204" pitchFamily="34" charset="0"/>
              <a:buNone/>
            </a:pPr>
            <a:r>
              <a:rPr lang="en-US" altLang="en-US" sz="1000" dirty="0" smtClean="0"/>
              <a:t>	# 3. $s0 as the 10ms counter, go from 0 to 299</a:t>
            </a:r>
          </a:p>
          <a:p>
            <a:pPr>
              <a:buFont typeface="Arial" panose="020B0604020202020204" pitchFamily="34" charset="0"/>
              <a:buNone/>
            </a:pPr>
            <a:r>
              <a:rPr lang="en-US" altLang="en-US" sz="1000" dirty="0" smtClean="0"/>
              <a:t>	</a:t>
            </a:r>
            <a:r>
              <a:rPr lang="en-US" altLang="en-US" sz="1000" dirty="0" err="1" smtClean="0"/>
              <a:t>addi</a:t>
            </a:r>
            <a:r>
              <a:rPr lang="en-US" altLang="en-US" sz="1000" dirty="0" smtClean="0"/>
              <a:t> $s0, $s0, -1</a:t>
            </a:r>
          </a:p>
          <a:p>
            <a:pPr>
              <a:buFont typeface="Arial" panose="020B0604020202020204" pitchFamily="34" charset="0"/>
              <a:buNone/>
            </a:pPr>
            <a:r>
              <a:rPr lang="en-US" altLang="en-US" sz="1000" dirty="0" smtClean="0"/>
              <a:t>	</a:t>
            </a:r>
            <a:r>
              <a:rPr lang="en-US" altLang="en-US" sz="1000" dirty="0" err="1" smtClean="0"/>
              <a:t>bne</a:t>
            </a:r>
            <a:r>
              <a:rPr lang="en-US" altLang="en-US" sz="1000" dirty="0" smtClean="0"/>
              <a:t> $s0, $0, </a:t>
            </a:r>
            <a:r>
              <a:rPr lang="en-US" altLang="en-US" sz="1000" dirty="0" err="1" smtClean="0"/>
              <a:t>mainloop</a:t>
            </a:r>
            <a:r>
              <a:rPr lang="en-US" altLang="en-US" sz="1000" dirty="0" smtClean="0"/>
              <a:t>  </a:t>
            </a:r>
          </a:p>
          <a:p>
            <a:pPr>
              <a:buFont typeface="Arial" panose="020B0604020202020204" pitchFamily="34" charset="0"/>
              <a:buNone/>
            </a:pPr>
            <a:r>
              <a:rPr lang="en-US" altLang="en-US" sz="1000" dirty="0" smtClean="0"/>
              <a:t>	li $v0, 4</a:t>
            </a:r>
          </a:p>
          <a:p>
            <a:pPr>
              <a:buFont typeface="Arial" panose="020B0604020202020204" pitchFamily="34" charset="0"/>
              <a:buNone/>
            </a:pPr>
            <a:r>
              <a:rPr lang="en-US" altLang="en-US" sz="1000" dirty="0" smtClean="0"/>
              <a:t>	la $a0, </a:t>
            </a:r>
            <a:r>
              <a:rPr lang="en-US" altLang="en-US" sz="1000" dirty="0" err="1" smtClean="0"/>
              <a:t>msg_tvworking</a:t>
            </a:r>
            <a:endParaRPr lang="en-US" altLang="en-US" sz="1000" dirty="0" smtClean="0"/>
          </a:p>
          <a:p>
            <a:pPr>
              <a:buFont typeface="Arial" panose="020B0604020202020204" pitchFamily="34" charset="0"/>
              <a:buNone/>
            </a:pPr>
            <a:r>
              <a:rPr lang="en-US" altLang="en-US" sz="1000" dirty="0" smtClean="0"/>
              <a:t>	</a:t>
            </a:r>
            <a:r>
              <a:rPr lang="en-US" altLang="en-US" sz="1000" dirty="0" err="1" smtClean="0"/>
              <a:t>syscall</a:t>
            </a:r>
            <a:r>
              <a:rPr lang="en-US" altLang="en-US" sz="1000" dirty="0" smtClean="0"/>
              <a:t> </a:t>
            </a:r>
          </a:p>
          <a:p>
            <a:pPr>
              <a:buFont typeface="Arial" panose="020B0604020202020204" pitchFamily="34" charset="0"/>
              <a:buNone/>
            </a:pPr>
            <a:r>
              <a:rPr lang="en-US" altLang="en-US" sz="1000" dirty="0" smtClean="0"/>
              <a:t>	</a:t>
            </a:r>
            <a:r>
              <a:rPr lang="en-US" altLang="en-US" sz="1000" dirty="0" err="1" smtClean="0"/>
              <a:t>addi</a:t>
            </a:r>
            <a:r>
              <a:rPr lang="en-US" altLang="en-US" sz="1000" dirty="0" smtClean="0"/>
              <a:t> $s0, $0, 300</a:t>
            </a:r>
          </a:p>
          <a:p>
            <a:pPr>
              <a:buFont typeface="Arial" panose="020B0604020202020204" pitchFamily="34" charset="0"/>
              <a:buNone/>
            </a:pPr>
            <a:r>
              <a:rPr lang="en-US" altLang="en-US" sz="1000" dirty="0" smtClean="0"/>
              <a:t>	</a:t>
            </a:r>
          </a:p>
          <a:p>
            <a:pPr>
              <a:buFont typeface="Arial" panose="020B0604020202020204" pitchFamily="34" charset="0"/>
              <a:buNone/>
            </a:pPr>
            <a:r>
              <a:rPr lang="en-US" altLang="en-US" sz="1000" dirty="0" smtClean="0"/>
              <a:t>	j </a:t>
            </a:r>
            <a:r>
              <a:rPr lang="en-US" altLang="en-US" sz="1000" dirty="0" err="1" smtClean="0"/>
              <a:t>mainloop</a:t>
            </a:r>
            <a:endParaRPr lang="en-US" altLang="en-US" sz="1000" dirty="0" smtClean="0"/>
          </a:p>
          <a:p>
            <a:pPr>
              <a:buFont typeface="Arial" panose="020B0604020202020204" pitchFamily="34" charset="0"/>
              <a:buNone/>
            </a:pPr>
            <a:r>
              <a:rPr lang="en-US" altLang="en-US" sz="1000" dirty="0" smtClean="0"/>
              <a:t>	</a:t>
            </a:r>
          </a:p>
          <a:p>
            <a:pPr>
              <a:buFont typeface="Arial" panose="020B0604020202020204" pitchFamily="34" charset="0"/>
              <a:buNone/>
            </a:pPr>
            <a:r>
              <a:rPr lang="en-US" altLang="en-US" sz="1000" dirty="0" smtClean="0"/>
              <a:t>	li $v0,10 # exit</a:t>
            </a:r>
          </a:p>
          <a:p>
            <a:pPr>
              <a:buFont typeface="Arial" panose="020B0604020202020204" pitchFamily="34" charset="0"/>
              <a:buNone/>
            </a:pPr>
            <a:r>
              <a:rPr lang="en-US" altLang="en-US" sz="1000" dirty="0" smtClean="0"/>
              <a:t>	</a:t>
            </a:r>
            <a:r>
              <a:rPr lang="en-US" altLang="en-US" sz="1000" dirty="0" err="1" smtClean="0"/>
              <a:t>syscall</a:t>
            </a:r>
            <a:endParaRPr lang="en-US" altLang="en-US" sz="1000" dirty="0" smtClean="0"/>
          </a:p>
          <a:p>
            <a:pPr>
              <a:buFont typeface="Arial" panose="020B0604020202020204" pitchFamily="34" charset="0"/>
              <a:buNone/>
            </a:pPr>
            <a:endParaRPr lang="en-US" altLang="en-US" sz="1000" dirty="0" smtClean="0"/>
          </a:p>
          <a:p>
            <a:pPr>
              <a:buFont typeface="Arial" panose="020B0604020202020204" pitchFamily="34" charset="0"/>
              <a:buNone/>
            </a:pPr>
            <a:r>
              <a:rPr lang="en-US" altLang="en-US" sz="1000" dirty="0" smtClean="0"/>
              <a:t># --------------------	</a:t>
            </a:r>
          </a:p>
          <a:p>
            <a:pPr>
              <a:buFont typeface="Arial" panose="020B0604020202020204" pitchFamily="34" charset="0"/>
              <a:buNone/>
            </a:pPr>
            <a:r>
              <a:rPr lang="en-US" altLang="en-US" sz="1000" dirty="0" smtClean="0"/>
              <a:t>delay_10ms:</a:t>
            </a:r>
          </a:p>
          <a:p>
            <a:pPr>
              <a:buFont typeface="Arial" panose="020B0604020202020204" pitchFamily="34" charset="0"/>
              <a:buNone/>
            </a:pPr>
            <a:r>
              <a:rPr lang="en-US" altLang="en-US" sz="1000" dirty="0" smtClean="0"/>
              <a:t>	li $t0, 1000</a:t>
            </a:r>
          </a:p>
          <a:p>
            <a:pPr>
              <a:buFont typeface="Arial" panose="020B0604020202020204" pitchFamily="34" charset="0"/>
              <a:buNone/>
            </a:pPr>
            <a:r>
              <a:rPr lang="en-US" altLang="en-US" sz="1000" dirty="0" smtClean="0"/>
              <a:t>delay_10ms_loop:	</a:t>
            </a:r>
          </a:p>
          <a:p>
            <a:pPr>
              <a:buFont typeface="Arial" panose="020B0604020202020204" pitchFamily="34" charset="0"/>
              <a:buNone/>
            </a:pPr>
            <a:r>
              <a:rPr lang="en-US" altLang="en-US" sz="1000" dirty="0" smtClean="0"/>
              <a:t>	</a:t>
            </a:r>
            <a:r>
              <a:rPr lang="en-US" altLang="en-US" sz="1000" dirty="0" err="1" smtClean="0"/>
              <a:t>addi</a:t>
            </a:r>
            <a:r>
              <a:rPr lang="en-US" altLang="en-US" sz="1000" dirty="0" smtClean="0"/>
              <a:t> $t0, $t0, -1</a:t>
            </a:r>
          </a:p>
          <a:p>
            <a:pPr>
              <a:buFont typeface="Arial" panose="020B0604020202020204" pitchFamily="34" charset="0"/>
              <a:buNone/>
            </a:pPr>
            <a:r>
              <a:rPr lang="en-US" altLang="en-US" sz="1000" dirty="0" smtClean="0"/>
              <a:t>	</a:t>
            </a:r>
            <a:r>
              <a:rPr lang="en-US" altLang="en-US" sz="1000" dirty="0" err="1" smtClean="0"/>
              <a:t>beq</a:t>
            </a:r>
            <a:r>
              <a:rPr lang="en-US" altLang="en-US" sz="1000" dirty="0" smtClean="0"/>
              <a:t> $t0, $0, delay_10ms_done</a:t>
            </a:r>
          </a:p>
          <a:p>
            <a:pPr>
              <a:buFont typeface="Arial" panose="020B0604020202020204" pitchFamily="34" charset="0"/>
              <a:buNone/>
            </a:pPr>
            <a:r>
              <a:rPr lang="en-US" altLang="en-US" sz="1000" dirty="0" smtClean="0"/>
              <a:t>	j delay_10ms_loop</a:t>
            </a:r>
          </a:p>
          <a:p>
            <a:pPr>
              <a:buFont typeface="Arial" panose="020B0604020202020204" pitchFamily="34" charset="0"/>
              <a:buNone/>
            </a:pPr>
            <a:r>
              <a:rPr lang="en-US" altLang="en-US" sz="1000" dirty="0" smtClean="0"/>
              <a:t>delay_10ms_done:</a:t>
            </a:r>
          </a:p>
          <a:p>
            <a:pPr>
              <a:buFont typeface="Arial" panose="020B0604020202020204" pitchFamily="34" charset="0"/>
              <a:buNone/>
            </a:pPr>
            <a:r>
              <a:rPr lang="en-US" altLang="en-US" sz="1000" dirty="0" smtClean="0"/>
              <a:t>	</a:t>
            </a:r>
            <a:r>
              <a:rPr lang="en-US" altLang="en-US" sz="1000" dirty="0" err="1" smtClean="0"/>
              <a:t>jr</a:t>
            </a:r>
            <a:r>
              <a:rPr lang="en-US" altLang="en-US" sz="1000" dirty="0" smtClean="0"/>
              <a:t> $</a:t>
            </a:r>
            <a:r>
              <a:rPr lang="en-US" altLang="en-US" sz="1000" dirty="0" err="1" smtClean="0"/>
              <a:t>ra</a:t>
            </a:r>
            <a:endParaRPr lang="en-US" altLang="en-US" sz="1000" dirty="0" smtClean="0"/>
          </a:p>
          <a:p>
            <a:pPr>
              <a:buFont typeface="Arial" panose="020B0604020202020204" pitchFamily="34" charset="0"/>
              <a:buNone/>
            </a:pPr>
            <a:endParaRPr lang="en-US" altLang="en-US" sz="1000" dirty="0" smtClean="0"/>
          </a:p>
          <a:p>
            <a:pPr>
              <a:buFont typeface="Arial" panose="020B0604020202020204" pitchFamily="34" charset="0"/>
              <a:buNone/>
            </a:pPr>
            <a:r>
              <a:rPr lang="en-US" altLang="en-US" sz="1000" dirty="0" smtClean="0"/>
              <a:t># --------------------	</a:t>
            </a:r>
          </a:p>
          <a:p>
            <a:pPr>
              <a:buFont typeface="Arial" panose="020B0604020202020204" pitchFamily="34" charset="0"/>
              <a:buNone/>
            </a:pPr>
            <a:endParaRPr lang="en-US" altLang="en-US" sz="1000" dirty="0" smtClean="0"/>
          </a:p>
          <a:p>
            <a:pPr>
              <a:buFont typeface="Arial" panose="020B0604020202020204" pitchFamily="34" charset="0"/>
              <a:buNone/>
            </a:pPr>
            <a:r>
              <a:rPr lang="en-US" altLang="en-US" sz="1000" dirty="0" err="1" smtClean="0"/>
              <a:t>process_input</a:t>
            </a:r>
            <a:r>
              <a:rPr lang="en-US" altLang="en-US" sz="1000" dirty="0" smtClean="0"/>
              <a:t>:</a:t>
            </a:r>
          </a:p>
          <a:p>
            <a:pPr>
              <a:buFont typeface="Arial" panose="020B0604020202020204" pitchFamily="34" charset="0"/>
              <a:buNone/>
            </a:pPr>
            <a:r>
              <a:rPr lang="en-US" altLang="en-US" sz="1000" dirty="0" smtClean="0"/>
              <a:t>	la $t0, </a:t>
            </a:r>
            <a:r>
              <a:rPr lang="en-US" altLang="en-US" sz="1000" dirty="0" err="1" smtClean="0"/>
              <a:t>menuLevel</a:t>
            </a:r>
            <a:endParaRPr lang="en-US" altLang="en-US" sz="1000" dirty="0" smtClean="0"/>
          </a:p>
          <a:p>
            <a:pPr>
              <a:buFont typeface="Arial" panose="020B0604020202020204" pitchFamily="34" charset="0"/>
              <a:buNone/>
            </a:pPr>
            <a:r>
              <a:rPr lang="en-US" altLang="en-US" sz="1000" dirty="0" smtClean="0"/>
              <a:t>	</a:t>
            </a:r>
            <a:r>
              <a:rPr lang="en-US" altLang="en-US" sz="1000" dirty="0" err="1" smtClean="0"/>
              <a:t>lw</a:t>
            </a:r>
            <a:r>
              <a:rPr lang="en-US" altLang="en-US" sz="1000" dirty="0" smtClean="0"/>
              <a:t> $t1, 0($t0)</a:t>
            </a:r>
          </a:p>
          <a:p>
            <a:pPr>
              <a:buFont typeface="Arial" panose="020B0604020202020204" pitchFamily="34" charset="0"/>
              <a:buNone/>
            </a:pPr>
            <a:r>
              <a:rPr lang="en-US" altLang="en-US" sz="1000" dirty="0" smtClean="0"/>
              <a:t>	</a:t>
            </a:r>
            <a:r>
              <a:rPr lang="en-US" altLang="en-US" sz="1000" dirty="0" err="1" smtClean="0"/>
              <a:t>bne</a:t>
            </a:r>
            <a:r>
              <a:rPr lang="en-US" altLang="en-US" sz="1000" dirty="0" smtClean="0"/>
              <a:t> $t1, $0, pi_menu_L_1</a:t>
            </a:r>
          </a:p>
          <a:p>
            <a:pPr>
              <a:buFont typeface="Arial" panose="020B0604020202020204" pitchFamily="34" charset="0"/>
              <a:buNone/>
            </a:pPr>
            <a:r>
              <a:rPr lang="en-US" altLang="en-US" sz="1000" dirty="0" smtClean="0"/>
              <a:t>	</a:t>
            </a:r>
          </a:p>
          <a:p>
            <a:pPr>
              <a:buFont typeface="Arial" panose="020B0604020202020204" pitchFamily="34" charset="0"/>
              <a:buNone/>
            </a:pPr>
            <a:r>
              <a:rPr lang="en-US" altLang="en-US" sz="1000" dirty="0" smtClean="0"/>
              <a:t>	li $t0, 109 # comparing with the </a:t>
            </a:r>
            <a:r>
              <a:rPr lang="en-US" altLang="en-US" sz="1000" dirty="0" err="1" smtClean="0"/>
              <a:t>ascii</a:t>
            </a:r>
            <a:r>
              <a:rPr lang="en-US" altLang="en-US" sz="1000" dirty="0" smtClean="0"/>
              <a:t> of `m'</a:t>
            </a:r>
          </a:p>
          <a:p>
            <a:pPr>
              <a:buFont typeface="Arial" panose="020B0604020202020204" pitchFamily="34" charset="0"/>
              <a:buNone/>
            </a:pPr>
            <a:r>
              <a:rPr lang="en-US" altLang="en-US" sz="1000" dirty="0" smtClean="0"/>
              <a:t>	</a:t>
            </a:r>
            <a:r>
              <a:rPr lang="en-US" altLang="en-US" sz="1000" dirty="0" err="1" smtClean="0"/>
              <a:t>bne</a:t>
            </a:r>
            <a:r>
              <a:rPr lang="en-US" altLang="en-US" sz="1000" dirty="0" smtClean="0"/>
              <a:t> $a0, $t0, </a:t>
            </a:r>
            <a:r>
              <a:rPr lang="en-US" altLang="en-US" sz="1000" dirty="0" err="1" smtClean="0"/>
              <a:t>process_input_done</a:t>
            </a:r>
            <a:r>
              <a:rPr lang="en-US" altLang="en-US" sz="1000" dirty="0" smtClean="0"/>
              <a:t> </a:t>
            </a:r>
          </a:p>
          <a:p>
            <a:pPr>
              <a:buFont typeface="Arial" panose="020B0604020202020204" pitchFamily="34" charset="0"/>
              <a:buNone/>
            </a:pPr>
            <a:r>
              <a:rPr lang="en-US" altLang="en-US" sz="1000" dirty="0" smtClean="0"/>
              <a:t>	la $t0, </a:t>
            </a:r>
            <a:r>
              <a:rPr lang="en-US" altLang="en-US" sz="1000" dirty="0" err="1" smtClean="0"/>
              <a:t>menuLevel</a:t>
            </a:r>
            <a:endParaRPr lang="en-US" altLang="en-US" sz="1000" dirty="0" smtClean="0"/>
          </a:p>
          <a:p>
            <a:pPr>
              <a:buFont typeface="Arial" panose="020B0604020202020204" pitchFamily="34" charset="0"/>
              <a:buNone/>
            </a:pPr>
            <a:r>
              <a:rPr lang="en-US" altLang="en-US" sz="1000" dirty="0" smtClean="0"/>
              <a:t>	li $t1, 1</a:t>
            </a:r>
          </a:p>
          <a:p>
            <a:pPr>
              <a:buFont typeface="Arial" panose="020B0604020202020204" pitchFamily="34" charset="0"/>
              <a:buNone/>
            </a:pPr>
            <a:r>
              <a:rPr lang="en-US" altLang="en-US" sz="1000" dirty="0" smtClean="0"/>
              <a:t>	</a:t>
            </a:r>
            <a:r>
              <a:rPr lang="en-US" altLang="en-US" sz="1000" dirty="0" err="1" smtClean="0"/>
              <a:t>sw</a:t>
            </a:r>
            <a:r>
              <a:rPr lang="en-US" altLang="en-US" sz="1000" dirty="0" smtClean="0"/>
              <a:t> $t1, 0($t0)</a:t>
            </a:r>
          </a:p>
          <a:p>
            <a:pPr>
              <a:buFont typeface="Arial" panose="020B0604020202020204" pitchFamily="34" charset="0"/>
              <a:buNone/>
            </a:pPr>
            <a:r>
              <a:rPr lang="en-US" altLang="en-US" sz="1000" dirty="0" smtClean="0"/>
              <a:t>	la $a0, </a:t>
            </a:r>
            <a:r>
              <a:rPr lang="en-US" altLang="en-US" sz="1000" dirty="0" err="1" smtClean="0"/>
              <a:t>msg_menu</a:t>
            </a:r>
            <a:endParaRPr lang="en-US" altLang="en-US" sz="1000" dirty="0" smtClean="0"/>
          </a:p>
          <a:p>
            <a:pPr>
              <a:buFont typeface="Arial" panose="020B0604020202020204" pitchFamily="34" charset="0"/>
              <a:buNone/>
            </a:pPr>
            <a:r>
              <a:rPr lang="en-US" altLang="en-US" sz="1000" dirty="0" smtClean="0"/>
              <a:t>	li $v0, 4</a:t>
            </a:r>
          </a:p>
          <a:p>
            <a:pPr>
              <a:buFont typeface="Arial" panose="020B0604020202020204" pitchFamily="34" charset="0"/>
              <a:buNone/>
            </a:pPr>
            <a:r>
              <a:rPr lang="en-US" altLang="en-US" sz="1000" dirty="0" smtClean="0"/>
              <a:t>	</a:t>
            </a:r>
            <a:r>
              <a:rPr lang="en-US" altLang="en-US" sz="1000" dirty="0" err="1" smtClean="0"/>
              <a:t>syscall</a:t>
            </a:r>
            <a:r>
              <a:rPr lang="en-US" altLang="en-US" sz="1000" dirty="0" smtClean="0"/>
              <a:t> </a:t>
            </a:r>
          </a:p>
          <a:p>
            <a:pPr>
              <a:buFont typeface="Arial" panose="020B0604020202020204" pitchFamily="34" charset="0"/>
              <a:buNone/>
            </a:pPr>
            <a:r>
              <a:rPr lang="en-US" altLang="en-US" sz="1000" dirty="0" smtClean="0"/>
              <a:t>	j </a:t>
            </a:r>
            <a:r>
              <a:rPr lang="en-US" altLang="en-US" sz="1000" dirty="0" err="1" smtClean="0"/>
              <a:t>process_input_done</a:t>
            </a:r>
            <a:endParaRPr lang="en-US" altLang="en-US" sz="1000" dirty="0" smtClean="0"/>
          </a:p>
          <a:p>
            <a:pPr>
              <a:buFont typeface="Arial" panose="020B0604020202020204" pitchFamily="34" charset="0"/>
              <a:buNone/>
            </a:pPr>
            <a:endParaRPr lang="en-US" altLang="en-US" sz="1000" dirty="0" smtClean="0"/>
          </a:p>
          <a:p>
            <a:pPr>
              <a:buFont typeface="Arial" panose="020B0604020202020204" pitchFamily="34" charset="0"/>
              <a:buNone/>
            </a:pPr>
            <a:r>
              <a:rPr lang="en-US" altLang="en-US" sz="1000" dirty="0" smtClean="0"/>
              <a:t>pi_menu_L_1:</a:t>
            </a:r>
          </a:p>
          <a:p>
            <a:pPr>
              <a:buFont typeface="Arial" panose="020B0604020202020204" pitchFamily="34" charset="0"/>
              <a:buNone/>
            </a:pPr>
            <a:r>
              <a:rPr lang="en-US" altLang="en-US" sz="1000" dirty="0" smtClean="0"/>
              <a:t>	li $t0, 104 # comparing with the </a:t>
            </a:r>
            <a:r>
              <a:rPr lang="en-US" altLang="en-US" sz="1000" dirty="0" err="1" smtClean="0"/>
              <a:t>ascii</a:t>
            </a:r>
            <a:r>
              <a:rPr lang="en-US" altLang="en-US" sz="1000" dirty="0" smtClean="0"/>
              <a:t> of `h'</a:t>
            </a:r>
          </a:p>
          <a:p>
            <a:pPr>
              <a:buFont typeface="Arial" panose="020B0604020202020204" pitchFamily="34" charset="0"/>
              <a:buNone/>
            </a:pPr>
            <a:r>
              <a:rPr lang="en-US" altLang="en-US" sz="1000" dirty="0" smtClean="0"/>
              <a:t>	</a:t>
            </a:r>
            <a:r>
              <a:rPr lang="en-US" altLang="en-US" sz="1000" dirty="0" err="1" smtClean="0"/>
              <a:t>bne</a:t>
            </a:r>
            <a:r>
              <a:rPr lang="en-US" altLang="en-US" sz="1000" dirty="0" smtClean="0"/>
              <a:t> $a0, $t0, pi_menu_L_1_comp_q # </a:t>
            </a:r>
          </a:p>
          <a:p>
            <a:pPr>
              <a:buFont typeface="Arial" panose="020B0604020202020204" pitchFamily="34" charset="0"/>
              <a:buNone/>
            </a:pPr>
            <a:r>
              <a:rPr lang="en-US" altLang="en-US" sz="1000" dirty="0" smtClean="0"/>
              <a:t>	la $a0, </a:t>
            </a:r>
            <a:r>
              <a:rPr lang="en-US" altLang="en-US" sz="1000" dirty="0" err="1" smtClean="0"/>
              <a:t>msg_hello</a:t>
            </a:r>
            <a:endParaRPr lang="en-US" altLang="en-US" sz="1000" dirty="0" smtClean="0"/>
          </a:p>
          <a:p>
            <a:pPr>
              <a:buFont typeface="Arial" panose="020B0604020202020204" pitchFamily="34" charset="0"/>
              <a:buNone/>
            </a:pPr>
            <a:r>
              <a:rPr lang="en-US" altLang="en-US" sz="1000" dirty="0" smtClean="0"/>
              <a:t>	li $v0, 4</a:t>
            </a:r>
          </a:p>
          <a:p>
            <a:pPr>
              <a:buFont typeface="Arial" panose="020B0604020202020204" pitchFamily="34" charset="0"/>
              <a:buNone/>
            </a:pPr>
            <a:r>
              <a:rPr lang="en-US" altLang="en-US" sz="1000" dirty="0" smtClean="0"/>
              <a:t>	</a:t>
            </a:r>
            <a:r>
              <a:rPr lang="en-US" altLang="en-US" sz="1000" dirty="0" err="1" smtClean="0"/>
              <a:t>syscall</a:t>
            </a:r>
            <a:r>
              <a:rPr lang="en-US" altLang="en-US" sz="1000" dirty="0" smtClean="0"/>
              <a:t> </a:t>
            </a:r>
          </a:p>
          <a:p>
            <a:pPr>
              <a:buFont typeface="Arial" panose="020B0604020202020204" pitchFamily="34" charset="0"/>
              <a:buNone/>
            </a:pPr>
            <a:r>
              <a:rPr lang="en-US" altLang="en-US" sz="1000" dirty="0" smtClean="0"/>
              <a:t>	j </a:t>
            </a:r>
            <a:r>
              <a:rPr lang="en-US" altLang="en-US" sz="1000" dirty="0" err="1" smtClean="0"/>
              <a:t>process_input_done</a:t>
            </a:r>
            <a:endParaRPr lang="en-US" altLang="en-US" sz="1000" dirty="0" smtClean="0"/>
          </a:p>
          <a:p>
            <a:pPr>
              <a:buFont typeface="Arial" panose="020B0604020202020204" pitchFamily="34" charset="0"/>
              <a:buNone/>
            </a:pPr>
            <a:r>
              <a:rPr lang="en-US" altLang="en-US" sz="1000" dirty="0" smtClean="0"/>
              <a:t>pi_menu_L_1_comp_q:	</a:t>
            </a:r>
          </a:p>
          <a:p>
            <a:pPr>
              <a:buFont typeface="Arial" panose="020B0604020202020204" pitchFamily="34" charset="0"/>
              <a:buNone/>
            </a:pPr>
            <a:r>
              <a:rPr lang="en-US" altLang="en-US" sz="1000" dirty="0" smtClean="0"/>
              <a:t>	li $t0, 113 # comparing with the </a:t>
            </a:r>
            <a:r>
              <a:rPr lang="en-US" altLang="en-US" sz="1000" dirty="0" err="1" smtClean="0"/>
              <a:t>ascii</a:t>
            </a:r>
            <a:r>
              <a:rPr lang="en-US" altLang="en-US" sz="1000" dirty="0" smtClean="0"/>
              <a:t> of `q'</a:t>
            </a:r>
          </a:p>
          <a:p>
            <a:pPr>
              <a:buFont typeface="Arial" panose="020B0604020202020204" pitchFamily="34" charset="0"/>
              <a:buNone/>
            </a:pPr>
            <a:r>
              <a:rPr lang="en-US" altLang="en-US" sz="1000" dirty="0" smtClean="0"/>
              <a:t>	</a:t>
            </a:r>
            <a:r>
              <a:rPr lang="en-US" altLang="en-US" sz="1000" dirty="0" err="1" smtClean="0"/>
              <a:t>bne</a:t>
            </a:r>
            <a:r>
              <a:rPr lang="en-US" altLang="en-US" sz="1000" dirty="0" smtClean="0"/>
              <a:t> $a0, $t0, </a:t>
            </a:r>
            <a:r>
              <a:rPr lang="en-US" altLang="en-US" sz="1000" dirty="0" err="1" smtClean="0"/>
              <a:t>process_input_done</a:t>
            </a:r>
            <a:r>
              <a:rPr lang="en-US" altLang="en-US" sz="1000" dirty="0" smtClean="0"/>
              <a:t> # </a:t>
            </a:r>
          </a:p>
          <a:p>
            <a:pPr>
              <a:buFont typeface="Arial" panose="020B0604020202020204" pitchFamily="34" charset="0"/>
              <a:buNone/>
            </a:pPr>
            <a:r>
              <a:rPr lang="en-US" altLang="en-US" sz="1000" dirty="0" smtClean="0"/>
              <a:t>	la $a0, </a:t>
            </a:r>
            <a:r>
              <a:rPr lang="en-US" altLang="en-US" sz="1000" dirty="0" err="1" smtClean="0"/>
              <a:t>msg_quit</a:t>
            </a:r>
            <a:endParaRPr lang="en-US" altLang="en-US" sz="1000" dirty="0" smtClean="0"/>
          </a:p>
          <a:p>
            <a:pPr>
              <a:buFont typeface="Arial" panose="020B0604020202020204" pitchFamily="34" charset="0"/>
              <a:buNone/>
            </a:pPr>
            <a:r>
              <a:rPr lang="en-US" altLang="en-US" sz="1000" dirty="0" smtClean="0"/>
              <a:t>	li $v0, 4</a:t>
            </a:r>
          </a:p>
          <a:p>
            <a:pPr>
              <a:buFont typeface="Arial" panose="020B0604020202020204" pitchFamily="34" charset="0"/>
              <a:buNone/>
            </a:pPr>
            <a:r>
              <a:rPr lang="en-US" altLang="en-US" sz="1000" dirty="0" smtClean="0"/>
              <a:t>	</a:t>
            </a:r>
            <a:r>
              <a:rPr lang="en-US" altLang="en-US" sz="1000" dirty="0" err="1" smtClean="0"/>
              <a:t>syscall</a:t>
            </a:r>
            <a:r>
              <a:rPr lang="en-US" altLang="en-US" sz="1000" dirty="0" smtClean="0"/>
              <a:t> </a:t>
            </a:r>
          </a:p>
          <a:p>
            <a:pPr>
              <a:buFont typeface="Arial" panose="020B0604020202020204" pitchFamily="34" charset="0"/>
              <a:buNone/>
            </a:pPr>
            <a:r>
              <a:rPr lang="en-US" altLang="en-US" sz="1000" dirty="0" smtClean="0"/>
              <a:t>	la $t0, </a:t>
            </a:r>
            <a:r>
              <a:rPr lang="en-US" altLang="en-US" sz="1000" dirty="0" err="1" smtClean="0"/>
              <a:t>menuLevel</a:t>
            </a:r>
            <a:endParaRPr lang="en-US" altLang="en-US" sz="1000" dirty="0" smtClean="0"/>
          </a:p>
          <a:p>
            <a:pPr>
              <a:buFont typeface="Arial" panose="020B0604020202020204" pitchFamily="34" charset="0"/>
              <a:buNone/>
            </a:pPr>
            <a:r>
              <a:rPr lang="en-US" altLang="en-US" sz="1000" dirty="0" smtClean="0"/>
              <a:t>	</a:t>
            </a:r>
            <a:r>
              <a:rPr lang="en-US" altLang="en-US" sz="1000" dirty="0" err="1" smtClean="0"/>
              <a:t>sw</a:t>
            </a:r>
            <a:r>
              <a:rPr lang="en-US" altLang="en-US" sz="1000" dirty="0" smtClean="0"/>
              <a:t> $0, 0($t0)</a:t>
            </a:r>
          </a:p>
          <a:p>
            <a:pPr>
              <a:buFont typeface="Arial" panose="020B0604020202020204" pitchFamily="34" charset="0"/>
              <a:buNone/>
            </a:pPr>
            <a:r>
              <a:rPr lang="en-US" altLang="en-US" sz="1000" dirty="0" smtClean="0"/>
              <a:t>	j </a:t>
            </a:r>
            <a:r>
              <a:rPr lang="en-US" altLang="en-US" sz="1000" dirty="0" err="1" smtClean="0"/>
              <a:t>process_input_done</a:t>
            </a:r>
            <a:endParaRPr lang="en-US" altLang="en-US" sz="1000" dirty="0" smtClean="0"/>
          </a:p>
          <a:p>
            <a:pPr>
              <a:buFont typeface="Arial" panose="020B0604020202020204" pitchFamily="34" charset="0"/>
              <a:buNone/>
            </a:pPr>
            <a:endParaRPr lang="en-US" altLang="en-US" sz="1000" dirty="0" smtClean="0"/>
          </a:p>
          <a:p>
            <a:pPr>
              <a:buFont typeface="Arial" panose="020B0604020202020204" pitchFamily="34" charset="0"/>
              <a:buNone/>
            </a:pPr>
            <a:r>
              <a:rPr lang="en-US" altLang="en-US" sz="1000" dirty="0" smtClean="0"/>
              <a:t>	</a:t>
            </a:r>
          </a:p>
          <a:p>
            <a:pPr>
              <a:buFont typeface="Arial" panose="020B0604020202020204" pitchFamily="34" charset="0"/>
              <a:buNone/>
            </a:pPr>
            <a:r>
              <a:rPr lang="en-US" altLang="en-US" sz="1000" dirty="0" err="1" smtClean="0"/>
              <a:t>process_input_done</a:t>
            </a:r>
            <a:r>
              <a:rPr lang="en-US" altLang="en-US" sz="1000" dirty="0" smtClean="0"/>
              <a:t>:</a:t>
            </a:r>
          </a:p>
          <a:p>
            <a:pPr>
              <a:buFont typeface="Arial" panose="020B0604020202020204" pitchFamily="34" charset="0"/>
              <a:buNone/>
            </a:pPr>
            <a:r>
              <a:rPr lang="en-US" altLang="en-US" sz="1000" dirty="0" smtClean="0"/>
              <a:t>	</a:t>
            </a:r>
            <a:r>
              <a:rPr lang="en-US" altLang="en-US" sz="1000" dirty="0" err="1" smtClean="0"/>
              <a:t>jr</a:t>
            </a:r>
            <a:r>
              <a:rPr lang="en-US" altLang="en-US" sz="1000" dirty="0" smtClean="0"/>
              <a:t> $</a:t>
            </a:r>
            <a:r>
              <a:rPr lang="en-US" altLang="en-US" sz="1000" dirty="0" err="1" smtClean="0"/>
              <a:t>ra</a:t>
            </a:r>
            <a:endParaRPr lang="en-US" altLang="en-US" sz="1000" dirty="0" smtClean="0"/>
          </a:p>
          <a:p>
            <a:pPr>
              <a:buFont typeface="Arial" panose="020B0604020202020204" pitchFamily="34" charset="0"/>
              <a:buNone/>
            </a:pPr>
            <a:endParaRPr lang="en-US" altLang="en-US" sz="1000" dirty="0" smtClean="0"/>
          </a:p>
          <a:p>
            <a:pPr>
              <a:buFont typeface="Arial" panose="020B0604020202020204" pitchFamily="34" charset="0"/>
              <a:buNone/>
            </a:pPr>
            <a:r>
              <a:rPr lang="en-US" altLang="en-US" sz="1000" dirty="0" smtClean="0"/>
              <a:t># --------------------	</a:t>
            </a:r>
          </a:p>
          <a:p>
            <a:pPr>
              <a:buFont typeface="Arial" panose="020B0604020202020204" pitchFamily="34" charset="0"/>
              <a:buNone/>
            </a:pPr>
            <a:endParaRPr lang="en-US" altLang="en-US" sz="1000" dirty="0" smtClean="0"/>
          </a:p>
          <a:p>
            <a:pPr>
              <a:buFont typeface="Arial" panose="020B0604020202020204" pitchFamily="34" charset="0"/>
              <a:buNone/>
            </a:pPr>
            <a:endParaRPr lang="en-US" altLang="en-US" sz="1000" dirty="0" smtClean="0"/>
          </a:p>
          <a:p>
            <a:pPr>
              <a:buFont typeface="Arial" panose="020B0604020202020204" pitchFamily="34" charset="0"/>
              <a:buNone/>
            </a:pPr>
            <a:r>
              <a:rPr lang="en-US" altLang="en-US" sz="1000" dirty="0" smtClean="0"/>
              <a:t># --------------------	</a:t>
            </a:r>
          </a:p>
          <a:p>
            <a:pPr>
              <a:buFont typeface="Arial" panose="020B0604020202020204" pitchFamily="34" charset="0"/>
              <a:buNone/>
            </a:pPr>
            <a:r>
              <a:rPr lang="en-US" altLang="en-US" sz="1000" dirty="0" smtClean="0"/>
              <a:t>.</a:t>
            </a:r>
            <a:r>
              <a:rPr lang="en-US" altLang="en-US" sz="1000" dirty="0" err="1" smtClean="0"/>
              <a:t>ktext</a:t>
            </a:r>
            <a:r>
              <a:rPr lang="en-US" altLang="en-US" sz="1000" dirty="0" smtClean="0"/>
              <a:t> 0x80000180			# kernel code starts here</a:t>
            </a:r>
          </a:p>
          <a:p>
            <a:pPr>
              <a:buFont typeface="Arial" panose="020B0604020202020204" pitchFamily="34" charset="0"/>
              <a:buNone/>
            </a:pPr>
            <a:r>
              <a:rPr lang="en-US" altLang="en-US" sz="1000" dirty="0" smtClean="0"/>
              <a:t>	</a:t>
            </a:r>
          </a:p>
          <a:p>
            <a:pPr>
              <a:buFont typeface="Arial" panose="020B0604020202020204" pitchFamily="34" charset="0"/>
              <a:buNone/>
            </a:pPr>
            <a:r>
              <a:rPr lang="en-US" altLang="en-US" sz="1000" dirty="0" smtClean="0"/>
              <a:t>	mfc0 $k0, $13			# Cause register</a:t>
            </a:r>
          </a:p>
          <a:p>
            <a:pPr>
              <a:buFont typeface="Arial" panose="020B0604020202020204" pitchFamily="34" charset="0"/>
              <a:buNone/>
            </a:pPr>
            <a:r>
              <a:rPr lang="en-US" altLang="en-US" sz="1000" dirty="0" smtClean="0"/>
              <a:t>	</a:t>
            </a:r>
            <a:r>
              <a:rPr lang="en-US" altLang="en-US" sz="1000" dirty="0" err="1" smtClean="0"/>
              <a:t>srl</a:t>
            </a:r>
            <a:r>
              <a:rPr lang="en-US" altLang="en-US" sz="1000" dirty="0" smtClean="0"/>
              <a:t> $k0, $k0, 2			# Extract </a:t>
            </a:r>
            <a:r>
              <a:rPr lang="en-US" altLang="en-US" sz="1000" dirty="0" err="1" smtClean="0"/>
              <a:t>ExcCode</a:t>
            </a:r>
            <a:r>
              <a:rPr lang="en-US" altLang="en-US" sz="1000" dirty="0" smtClean="0"/>
              <a:t> Field</a:t>
            </a:r>
          </a:p>
          <a:p>
            <a:pPr>
              <a:buFont typeface="Arial" panose="020B0604020202020204" pitchFamily="34" charset="0"/>
              <a:buNone/>
            </a:pPr>
            <a:r>
              <a:rPr lang="en-US" altLang="en-US" sz="1000" dirty="0" smtClean="0"/>
              <a:t>	</a:t>
            </a:r>
            <a:r>
              <a:rPr lang="en-US" altLang="en-US" sz="1000" dirty="0" err="1" smtClean="0"/>
              <a:t>andi</a:t>
            </a:r>
            <a:r>
              <a:rPr lang="en-US" altLang="en-US" sz="1000" dirty="0" smtClean="0"/>
              <a:t> $k0, $k0, 0x1f</a:t>
            </a:r>
          </a:p>
          <a:p>
            <a:pPr>
              <a:buFont typeface="Arial" panose="020B0604020202020204" pitchFamily="34" charset="0"/>
              <a:buNone/>
            </a:pPr>
            <a:endParaRPr lang="en-US" altLang="en-US" sz="1000" dirty="0" smtClean="0"/>
          </a:p>
          <a:p>
            <a:pPr>
              <a:buFont typeface="Arial" panose="020B0604020202020204" pitchFamily="34" charset="0"/>
              <a:buNone/>
            </a:pPr>
            <a:r>
              <a:rPr lang="en-US" altLang="en-US" sz="1000" dirty="0" smtClean="0"/>
              <a:t>	</a:t>
            </a:r>
            <a:r>
              <a:rPr lang="en-US" altLang="en-US" sz="1000" dirty="0" err="1" smtClean="0"/>
              <a:t>bne</a:t>
            </a:r>
            <a:r>
              <a:rPr lang="en-US" altLang="en-US" sz="1000" dirty="0" smtClean="0"/>
              <a:t> $k0, $zero, </a:t>
            </a:r>
            <a:r>
              <a:rPr lang="en-US" altLang="en-US" sz="1000" dirty="0" err="1" smtClean="0"/>
              <a:t>kdone</a:t>
            </a:r>
            <a:r>
              <a:rPr lang="en-US" altLang="en-US" sz="1000" dirty="0" smtClean="0"/>
              <a:t>		# Exception Code 0 is I/O. Only processing I/O here</a:t>
            </a:r>
          </a:p>
          <a:p>
            <a:pPr>
              <a:buFont typeface="Arial" panose="020B0604020202020204" pitchFamily="34" charset="0"/>
              <a:buNone/>
            </a:pPr>
            <a:endParaRPr lang="en-US" altLang="en-US" sz="1000" dirty="0" smtClean="0"/>
          </a:p>
          <a:p>
            <a:pPr>
              <a:buFont typeface="Arial" panose="020B0604020202020204" pitchFamily="34" charset="0"/>
              <a:buNone/>
            </a:pPr>
            <a:r>
              <a:rPr lang="en-US" altLang="en-US" sz="1000" dirty="0" smtClean="0"/>
              <a:t>	</a:t>
            </a:r>
            <a:r>
              <a:rPr lang="en-US" altLang="en-US" sz="1000" dirty="0" err="1" smtClean="0"/>
              <a:t>lui</a:t>
            </a:r>
            <a:r>
              <a:rPr lang="en-US" altLang="en-US" sz="1000" dirty="0" smtClean="0"/>
              <a:t> $k0, 0xFFFF			# $k0 = 0xFFFF0000;</a:t>
            </a:r>
          </a:p>
          <a:p>
            <a:pPr>
              <a:buFont typeface="Arial" panose="020B0604020202020204" pitchFamily="34" charset="0"/>
              <a:buNone/>
            </a:pPr>
            <a:r>
              <a:rPr lang="en-US" altLang="en-US" sz="1000" dirty="0" smtClean="0"/>
              <a:t>	</a:t>
            </a:r>
            <a:r>
              <a:rPr lang="en-US" altLang="en-US" sz="1000" dirty="0" err="1" smtClean="0"/>
              <a:t>lw</a:t>
            </a:r>
            <a:r>
              <a:rPr lang="en-US" altLang="en-US" sz="1000" dirty="0" smtClean="0"/>
              <a:t> $s6, 4($k0)			# get the input key</a:t>
            </a:r>
          </a:p>
          <a:p>
            <a:pPr>
              <a:buFont typeface="Arial" panose="020B0604020202020204" pitchFamily="34" charset="0"/>
              <a:buNone/>
            </a:pPr>
            <a:endParaRPr lang="en-US" altLang="en-US" sz="1000" dirty="0" smtClean="0"/>
          </a:p>
          <a:p>
            <a:pPr>
              <a:buFont typeface="Arial" panose="020B0604020202020204" pitchFamily="34" charset="0"/>
              <a:buNone/>
            </a:pPr>
            <a:r>
              <a:rPr lang="en-US" altLang="en-US" sz="1000" dirty="0" err="1" smtClean="0"/>
              <a:t>kdone</a:t>
            </a:r>
            <a:r>
              <a:rPr lang="en-US" altLang="en-US" sz="1000" dirty="0" smtClean="0"/>
              <a:t>:	mtc0 $0, $13			# Clear Cause register</a:t>
            </a:r>
          </a:p>
          <a:p>
            <a:pPr>
              <a:buFont typeface="Arial" panose="020B0604020202020204" pitchFamily="34" charset="0"/>
              <a:buNone/>
            </a:pPr>
            <a:r>
              <a:rPr lang="en-US" altLang="en-US" sz="1000" dirty="0" smtClean="0"/>
              <a:t>	mfc0 $k0, $12			# Set Status register</a:t>
            </a:r>
          </a:p>
          <a:p>
            <a:pPr>
              <a:buFont typeface="Arial" panose="020B0604020202020204" pitchFamily="34" charset="0"/>
              <a:buNone/>
            </a:pPr>
            <a:r>
              <a:rPr lang="en-US" altLang="en-US" sz="1000" dirty="0" smtClean="0"/>
              <a:t>	</a:t>
            </a:r>
            <a:r>
              <a:rPr lang="en-US" altLang="en-US" sz="1000" dirty="0" err="1" smtClean="0"/>
              <a:t>andi</a:t>
            </a:r>
            <a:r>
              <a:rPr lang="en-US" altLang="en-US" sz="1000" dirty="0" smtClean="0"/>
              <a:t> $k0, 0xfffd		# clear EXL bit</a:t>
            </a:r>
          </a:p>
          <a:p>
            <a:pPr>
              <a:buFont typeface="Arial" panose="020B0604020202020204" pitchFamily="34" charset="0"/>
              <a:buNone/>
            </a:pPr>
            <a:r>
              <a:rPr lang="en-US" altLang="en-US" sz="1000" dirty="0" smtClean="0"/>
              <a:t>	</a:t>
            </a:r>
            <a:r>
              <a:rPr lang="en-US" altLang="en-US" sz="1000" dirty="0" err="1" smtClean="0"/>
              <a:t>ori</a:t>
            </a:r>
            <a:r>
              <a:rPr lang="en-US" altLang="en-US" sz="1000" dirty="0" smtClean="0"/>
              <a:t>  $k0, 0x11			# Interrupts enabled</a:t>
            </a:r>
          </a:p>
          <a:p>
            <a:pPr>
              <a:buFont typeface="Arial" panose="020B0604020202020204" pitchFamily="34" charset="0"/>
              <a:buNone/>
            </a:pPr>
            <a:r>
              <a:rPr lang="en-US" altLang="en-US" sz="1000" dirty="0" smtClean="0"/>
              <a:t>	mtc0 $k0, $12			# write back to status</a:t>
            </a:r>
          </a:p>
          <a:p>
            <a:pPr>
              <a:buFont typeface="Arial" panose="020B0604020202020204" pitchFamily="34" charset="0"/>
              <a:buNone/>
            </a:pPr>
            <a:endParaRPr lang="en-US" altLang="en-US" sz="1000" dirty="0" smtClean="0"/>
          </a:p>
          <a:p>
            <a:pPr>
              <a:buFont typeface="Arial" panose="020B0604020202020204" pitchFamily="34" charset="0"/>
              <a:buNone/>
            </a:pPr>
            <a:r>
              <a:rPr lang="en-US" altLang="en-US" sz="1000" dirty="0" smtClean="0"/>
              <a:t>	</a:t>
            </a:r>
            <a:r>
              <a:rPr lang="en-US" altLang="en-US" sz="1000" dirty="0" err="1" smtClean="0"/>
              <a:t>eret</a:t>
            </a:r>
            <a:r>
              <a:rPr lang="en-US" altLang="en-US" sz="1000" dirty="0" smtClean="0"/>
              <a:t>				# return to EPC</a:t>
            </a:r>
          </a:p>
          <a:p>
            <a:pPr>
              <a:buFont typeface="Arial" panose="020B0604020202020204" pitchFamily="34" charset="0"/>
              <a:buNone/>
            </a:pPr>
            <a:r>
              <a:rPr lang="en-US" altLang="en-US" sz="1000" dirty="0" smtClean="0"/>
              <a:t># --------------------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smtClean="0"/>
              <a:t>Writing an Embedded Controller</a:t>
            </a:r>
          </a:p>
        </p:txBody>
      </p:sp>
      <p:sp>
        <p:nvSpPr>
          <p:cNvPr id="4099" name="Content Placeholder 2"/>
          <p:cNvSpPr>
            <a:spLocks noGrp="1"/>
          </p:cNvSpPr>
          <p:nvPr>
            <p:ph idx="1"/>
          </p:nvPr>
        </p:nvSpPr>
        <p:spPr/>
        <p:txBody>
          <a:bodyPr/>
          <a:lstStyle/>
          <a:p>
            <a:r>
              <a:rPr lang="en-US" altLang="en-US" dirty="0" smtClean="0"/>
              <a:t>It usually consists of two parts</a:t>
            </a:r>
          </a:p>
          <a:p>
            <a:pPr lvl="1"/>
            <a:r>
              <a:rPr lang="en-US" altLang="en-US" dirty="0" smtClean="0"/>
              <a:t>Initialization</a:t>
            </a:r>
          </a:p>
          <a:p>
            <a:pPr lvl="1"/>
            <a:r>
              <a:rPr lang="en-US" altLang="en-US" dirty="0" smtClean="0"/>
              <a:t>A  main loop</a:t>
            </a:r>
          </a:p>
          <a:p>
            <a:r>
              <a:rPr lang="en-US" altLang="en-US" dirty="0" smtClean="0"/>
              <a:t>Experience: </a:t>
            </a:r>
          </a:p>
          <a:p>
            <a:pPr lvl="1"/>
            <a:r>
              <a:rPr lang="en-US" altLang="en-US" dirty="0" smtClean="0"/>
              <a:t>The main loop usually has to deal with many things. It is important NOT to stay in any job for too long. You should process an event and almost immediately return to the main loop.</a:t>
            </a:r>
          </a:p>
          <a:p>
            <a:pPr lvl="2"/>
            <a:endParaRPr lang="en-US" altLang="en-US" dirty="0" smtClean="0"/>
          </a:p>
          <a:p>
            <a:pPr lvl="1"/>
            <a:endParaRPr lang="en-US" altLang="en-US" dirty="0" smtClean="0"/>
          </a:p>
          <a:p>
            <a:endParaRPr lang="en-US" alt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en-US" smtClean="0"/>
              <a:t>A Simple Program to Get Started</a:t>
            </a:r>
          </a:p>
        </p:txBody>
      </p:sp>
      <p:sp>
        <p:nvSpPr>
          <p:cNvPr id="5123" name="Content Placeholder 2"/>
          <p:cNvSpPr>
            <a:spLocks noGrp="1"/>
          </p:cNvSpPr>
          <p:nvPr>
            <p:ph idx="1"/>
          </p:nvPr>
        </p:nvSpPr>
        <p:spPr/>
        <p:txBody>
          <a:bodyPr/>
          <a:lstStyle/>
          <a:p>
            <a:r>
              <a:rPr lang="en-US" altLang="en-US" smtClean="0"/>
              <a:t>Write a program which </a:t>
            </a:r>
          </a:p>
          <a:p>
            <a:pPr lvl="1"/>
            <a:r>
              <a:rPr lang="en-US" altLang="en-US" smtClean="0"/>
              <a:t>Prints out “TV is working” every 3 seconds</a:t>
            </a:r>
          </a:p>
          <a:p>
            <a:pPr lvl="1"/>
            <a:r>
              <a:rPr lang="en-US" altLang="en-US" smtClean="0"/>
              <a:t>Print out the ASCII of any key you have pressed immediately.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mtClean="0"/>
              <a:t>Two Jobs</a:t>
            </a:r>
          </a:p>
        </p:txBody>
      </p:sp>
      <p:sp>
        <p:nvSpPr>
          <p:cNvPr id="3" name="Content Placeholder 2"/>
          <p:cNvSpPr>
            <a:spLocks noGrp="1"/>
          </p:cNvSpPr>
          <p:nvPr>
            <p:ph idx="1"/>
          </p:nvPr>
        </p:nvSpPr>
        <p:spPr/>
        <p:txBody>
          <a:bodyPr/>
          <a:lstStyle/>
          <a:p>
            <a:pPr>
              <a:buFont typeface="Arial" charset="0"/>
              <a:buChar char="•"/>
              <a:defRPr/>
            </a:pPr>
            <a:r>
              <a:rPr lang="en-US" sz="2500" dirty="0" smtClean="0"/>
              <a:t>The simple program has two jobs:</a:t>
            </a:r>
          </a:p>
          <a:p>
            <a:pPr marL="914400" lvl="1" indent="-514350">
              <a:buFont typeface="+mj-lt"/>
              <a:buAutoNum type="arabicPeriod"/>
              <a:defRPr/>
            </a:pPr>
            <a:r>
              <a:rPr lang="en-US" sz="2500" dirty="0" smtClean="0"/>
              <a:t>A periodical job executed every 3 seconds</a:t>
            </a:r>
          </a:p>
          <a:p>
            <a:pPr marL="914400" lvl="1" indent="-514350">
              <a:buFont typeface="+mj-lt"/>
              <a:buAutoNum type="arabicPeriod"/>
              <a:defRPr/>
            </a:pPr>
            <a:r>
              <a:rPr lang="en-US" sz="2500" dirty="0" smtClean="0"/>
              <a:t>A job to process the input</a:t>
            </a:r>
          </a:p>
          <a:p>
            <a:pPr>
              <a:buFont typeface="Arial" charset="0"/>
              <a:buChar char="•"/>
              <a:defRPr/>
            </a:pPr>
            <a:r>
              <a:rPr lang="en-US" sz="2500" dirty="0" smtClean="0"/>
              <a:t> Note:</a:t>
            </a:r>
          </a:p>
          <a:p>
            <a:pPr lvl="1">
              <a:buFont typeface="Arial" charset="0"/>
              <a:buChar char="–"/>
              <a:defRPr/>
            </a:pPr>
            <a:r>
              <a:rPr lang="en-US" sz="2500" dirty="0" smtClean="0"/>
              <a:t>Cannot sleep for 3 seconds and then print out the sentence because cannot process the input while sleeping</a:t>
            </a:r>
          </a:p>
          <a:p>
            <a:pPr>
              <a:defRPr/>
            </a:pPr>
            <a:r>
              <a:rPr lang="en-US" sz="2500" dirty="0" smtClean="0"/>
              <a:t>Must make sure that each iteration of the main loop is short,  such that you can check at a fine time granularity if</a:t>
            </a:r>
          </a:p>
          <a:p>
            <a:pPr lvl="2">
              <a:buFont typeface="Arial" charset="0"/>
              <a:buChar char="•"/>
              <a:defRPr/>
            </a:pPr>
            <a:r>
              <a:rPr lang="en-US" sz="2500" dirty="0" smtClean="0"/>
              <a:t>need to print status</a:t>
            </a:r>
          </a:p>
          <a:p>
            <a:pPr lvl="2">
              <a:buFont typeface="Arial" charset="0"/>
              <a:buChar char="•"/>
              <a:defRPr/>
            </a:pPr>
            <a:r>
              <a:rPr lang="en-US" sz="2500" dirty="0" smtClean="0"/>
              <a:t>Has new keyboard input </a:t>
            </a:r>
          </a:p>
          <a:p>
            <a:pPr>
              <a:buFont typeface="Arial" charset="0"/>
              <a:buNone/>
              <a:defRPr/>
            </a:pPr>
            <a:r>
              <a:rPr lang="en-US" sz="2000" dirty="0" smtClean="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The code should look like</a:t>
            </a:r>
          </a:p>
        </p:txBody>
      </p:sp>
      <p:sp>
        <p:nvSpPr>
          <p:cNvPr id="7171" name="Content Placeholder 2"/>
          <p:cNvSpPr>
            <a:spLocks noGrp="1"/>
          </p:cNvSpPr>
          <p:nvPr>
            <p:ph idx="1"/>
          </p:nvPr>
        </p:nvSpPr>
        <p:spPr/>
        <p:txBody>
          <a:bodyPr/>
          <a:lstStyle/>
          <a:p>
            <a:pPr>
              <a:buFont typeface="Arial" panose="020B0604020202020204" pitchFamily="34" charset="0"/>
              <a:buNone/>
            </a:pPr>
            <a:r>
              <a:rPr lang="en-US" altLang="en-US" smtClean="0"/>
              <a:t>	loop:  if key pressed</a:t>
            </a:r>
          </a:p>
          <a:p>
            <a:pPr>
              <a:buFont typeface="Arial" panose="020B0604020202020204" pitchFamily="34" charset="0"/>
              <a:buNone/>
            </a:pPr>
            <a:r>
              <a:rPr lang="en-US" altLang="en-US" smtClean="0"/>
              <a:t>			print ascii value</a:t>
            </a:r>
          </a:p>
          <a:p>
            <a:pPr>
              <a:buFont typeface="Arial" panose="020B0604020202020204" pitchFamily="34" charset="0"/>
              <a:buNone/>
            </a:pPr>
            <a:r>
              <a:rPr lang="en-US" altLang="en-US" smtClean="0"/>
              <a:t>		      if 3 sec timer expires </a:t>
            </a:r>
          </a:p>
          <a:p>
            <a:pPr>
              <a:buFont typeface="Arial" panose="020B0604020202020204" pitchFamily="34" charset="0"/>
              <a:buNone/>
            </a:pPr>
            <a:r>
              <a:rPr lang="en-US" altLang="en-US" smtClean="0"/>
              <a:t>			print msg</a:t>
            </a:r>
          </a:p>
          <a:p>
            <a:pPr>
              <a:buFont typeface="Arial" panose="020B0604020202020204" pitchFamily="34" charset="0"/>
              <a:buNone/>
            </a:pPr>
            <a:r>
              <a:rPr lang="en-US" altLang="en-US" smtClean="0"/>
              <a:t>		      goto loop	</a:t>
            </a:r>
          </a:p>
          <a:p>
            <a:pPr>
              <a:buFont typeface="Arial" panose="020B0604020202020204" pitchFamily="34" charset="0"/>
              <a:buNone/>
            </a:pPr>
            <a:r>
              <a:rPr lang="en-US" altLang="en-US"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457200" y="304800"/>
            <a:ext cx="8229600" cy="5821363"/>
          </a:xfrm>
        </p:spPr>
        <p:txBody>
          <a:bodyPr/>
          <a:lstStyle/>
          <a:p>
            <a:pPr>
              <a:buFont typeface="Arial" panose="020B0604020202020204" pitchFamily="34" charset="0"/>
              <a:buNone/>
            </a:pPr>
            <a:r>
              <a:rPr lang="en-US" altLang="en-US" sz="1000" dirty="0" smtClean="0"/>
              <a:t>	.data</a:t>
            </a:r>
          </a:p>
          <a:p>
            <a:pPr>
              <a:buFont typeface="Arial" panose="020B0604020202020204" pitchFamily="34" charset="0"/>
              <a:buNone/>
            </a:pPr>
            <a:r>
              <a:rPr lang="en-US" altLang="en-US" sz="1000" dirty="0" err="1" smtClean="0"/>
              <a:t>new_line</a:t>
            </a:r>
            <a:r>
              <a:rPr lang="en-US" altLang="en-US" sz="1000" dirty="0" smtClean="0"/>
              <a:t>: .</a:t>
            </a:r>
            <a:r>
              <a:rPr lang="en-US" altLang="en-US" sz="1000" dirty="0" err="1" smtClean="0"/>
              <a:t>asciiz</a:t>
            </a:r>
            <a:r>
              <a:rPr lang="en-US" altLang="en-US" sz="1000" dirty="0" smtClean="0"/>
              <a:t> "\n"</a:t>
            </a:r>
          </a:p>
          <a:p>
            <a:pPr>
              <a:buFont typeface="Arial" panose="020B0604020202020204" pitchFamily="34" charset="0"/>
              <a:buNone/>
            </a:pPr>
            <a:r>
              <a:rPr lang="en-US" altLang="en-US" sz="1000" dirty="0" err="1" smtClean="0"/>
              <a:t>msg_tvworking</a:t>
            </a:r>
            <a:r>
              <a:rPr lang="en-US" altLang="en-US" sz="1000" dirty="0" smtClean="0"/>
              <a:t>: </a:t>
            </a:r>
          </a:p>
          <a:p>
            <a:pPr>
              <a:buFont typeface="Arial" panose="020B0604020202020204" pitchFamily="34" charset="0"/>
              <a:buNone/>
            </a:pPr>
            <a:r>
              <a:rPr lang="en-US" altLang="en-US" sz="1000" dirty="0" smtClean="0"/>
              <a:t>	.</a:t>
            </a:r>
            <a:r>
              <a:rPr lang="en-US" altLang="en-US" sz="1000" dirty="0" err="1" smtClean="0"/>
              <a:t>asciiz</a:t>
            </a:r>
            <a:r>
              <a:rPr lang="en-US" altLang="en-US" sz="1000" dirty="0" smtClean="0"/>
              <a:t> "TV is working\n"</a:t>
            </a:r>
          </a:p>
          <a:p>
            <a:pPr>
              <a:buFont typeface="Arial" panose="020B0604020202020204" pitchFamily="34" charset="0"/>
              <a:buNone/>
            </a:pPr>
            <a:endParaRPr lang="en-US" altLang="en-US" sz="1000" dirty="0" smtClean="0"/>
          </a:p>
          <a:p>
            <a:pPr>
              <a:buFont typeface="Arial" panose="020B0604020202020204" pitchFamily="34" charset="0"/>
              <a:buNone/>
            </a:pPr>
            <a:r>
              <a:rPr lang="en-US" altLang="en-US" sz="1000" dirty="0" smtClean="0"/>
              <a:t>	.text</a:t>
            </a:r>
          </a:p>
          <a:p>
            <a:pPr>
              <a:buFont typeface="Arial" panose="020B0604020202020204" pitchFamily="34" charset="0"/>
              <a:buNone/>
            </a:pPr>
            <a:r>
              <a:rPr lang="en-US" altLang="en-US" sz="1000" dirty="0" smtClean="0"/>
              <a:t>	.</a:t>
            </a:r>
            <a:r>
              <a:rPr lang="en-US" altLang="en-US" sz="1000" dirty="0" err="1" smtClean="0"/>
              <a:t>globl</a:t>
            </a:r>
            <a:r>
              <a:rPr lang="en-US" altLang="en-US" sz="1000" dirty="0" smtClean="0"/>
              <a:t> main</a:t>
            </a:r>
          </a:p>
          <a:p>
            <a:pPr>
              <a:buFont typeface="Arial" panose="020B0604020202020204" pitchFamily="34" charset="0"/>
              <a:buNone/>
            </a:pPr>
            <a:r>
              <a:rPr lang="en-US" altLang="en-US" sz="1000" dirty="0" smtClean="0"/>
              <a:t>main:	mfc0 $a0, $12			# read from the status register</a:t>
            </a:r>
          </a:p>
          <a:p>
            <a:pPr>
              <a:buFont typeface="Arial" panose="020B0604020202020204" pitchFamily="34" charset="0"/>
              <a:buNone/>
            </a:pPr>
            <a:r>
              <a:rPr lang="en-US" altLang="en-US" sz="1000" dirty="0" smtClean="0"/>
              <a:t>	</a:t>
            </a:r>
            <a:r>
              <a:rPr lang="en-US" altLang="en-US" sz="1000" dirty="0" err="1" smtClean="0"/>
              <a:t>ori</a:t>
            </a:r>
            <a:r>
              <a:rPr lang="en-US" altLang="en-US" sz="1000" dirty="0" smtClean="0"/>
              <a:t> $a0, 0xff11			# enable all interrupts</a:t>
            </a:r>
          </a:p>
          <a:p>
            <a:pPr>
              <a:buFont typeface="Arial" panose="020B0604020202020204" pitchFamily="34" charset="0"/>
              <a:buNone/>
            </a:pPr>
            <a:r>
              <a:rPr lang="en-US" altLang="en-US" sz="1000" dirty="0" smtClean="0"/>
              <a:t>	mtc0 $a0, $12			# write back to the status register</a:t>
            </a:r>
          </a:p>
          <a:p>
            <a:pPr>
              <a:buFont typeface="Arial" panose="020B0604020202020204" pitchFamily="34" charset="0"/>
              <a:buNone/>
            </a:pPr>
            <a:r>
              <a:rPr lang="en-US" altLang="en-US" sz="1000" dirty="0" smtClean="0"/>
              <a:t>	</a:t>
            </a:r>
          </a:p>
          <a:p>
            <a:pPr>
              <a:buFont typeface="Arial" panose="020B0604020202020204" pitchFamily="34" charset="0"/>
              <a:buNone/>
            </a:pPr>
            <a:r>
              <a:rPr lang="en-US" altLang="en-US" sz="1000" dirty="0" smtClean="0"/>
              <a:t>	</a:t>
            </a:r>
            <a:r>
              <a:rPr lang="en-US" altLang="en-US" sz="1000" dirty="0" err="1" smtClean="0"/>
              <a:t>lui</a:t>
            </a:r>
            <a:r>
              <a:rPr lang="en-US" altLang="en-US" sz="1000" dirty="0" smtClean="0"/>
              <a:t> $t0, 0xFFFF			# $t0 = 0xFFFF0000;</a:t>
            </a:r>
          </a:p>
          <a:p>
            <a:pPr>
              <a:buFont typeface="Arial" panose="020B0604020202020204" pitchFamily="34" charset="0"/>
              <a:buNone/>
            </a:pPr>
            <a:r>
              <a:rPr lang="en-US" altLang="en-US" sz="1000" dirty="0" smtClean="0"/>
              <a:t>	</a:t>
            </a:r>
            <a:r>
              <a:rPr lang="en-US" altLang="en-US" sz="1000" dirty="0" err="1" smtClean="0"/>
              <a:t>ori</a:t>
            </a:r>
            <a:r>
              <a:rPr lang="en-US" altLang="en-US" sz="1000" dirty="0" smtClean="0"/>
              <a:t> $a0, $0, 2			# enable keyboard interrupt</a:t>
            </a:r>
          </a:p>
          <a:p>
            <a:pPr>
              <a:buFont typeface="Arial" panose="020B0604020202020204" pitchFamily="34" charset="0"/>
              <a:buNone/>
            </a:pPr>
            <a:r>
              <a:rPr lang="en-US" altLang="en-US" sz="1000" dirty="0" smtClean="0"/>
              <a:t>	</a:t>
            </a:r>
            <a:r>
              <a:rPr lang="en-US" altLang="en-US" sz="1000" dirty="0" err="1" smtClean="0"/>
              <a:t>sw</a:t>
            </a:r>
            <a:r>
              <a:rPr lang="en-US" altLang="en-US" sz="1000" dirty="0" smtClean="0"/>
              <a:t> $a0, 0($t0)			# write back to 0xFFFF0000;</a:t>
            </a:r>
          </a:p>
          <a:p>
            <a:pPr>
              <a:buFont typeface="Arial" panose="020B0604020202020204" pitchFamily="34" charset="0"/>
              <a:buNone/>
            </a:pPr>
            <a:endParaRPr lang="en-US" altLang="en-US" sz="1000" dirty="0" smtClean="0"/>
          </a:p>
          <a:p>
            <a:pPr>
              <a:buFont typeface="Arial" panose="020B0604020202020204" pitchFamily="34" charset="0"/>
              <a:buNone/>
            </a:pPr>
            <a:r>
              <a:rPr lang="en-US" altLang="en-US" sz="1000" dirty="0" smtClean="0"/>
              <a:t>	li $s0, 300			# </a:t>
            </a:r>
          </a:p>
          <a:p>
            <a:pPr>
              <a:buFont typeface="Arial" panose="020B0604020202020204" pitchFamily="34" charset="0"/>
              <a:buNone/>
            </a:pPr>
            <a:r>
              <a:rPr lang="en-US" altLang="en-US" sz="1000" dirty="0" smtClean="0"/>
              <a:t>	li $s6, 10000			# $s6 used to pass the </a:t>
            </a:r>
            <a:r>
              <a:rPr lang="en-US" altLang="en-US" sz="1000" dirty="0" err="1" smtClean="0"/>
              <a:t>ascii</a:t>
            </a:r>
            <a:r>
              <a:rPr lang="en-US" altLang="en-US" sz="1000" dirty="0" smtClean="0"/>
              <a:t> code</a:t>
            </a:r>
          </a:p>
          <a:p>
            <a:pPr>
              <a:buFont typeface="Arial" panose="020B0604020202020204" pitchFamily="34" charset="0"/>
              <a:buNone/>
            </a:pPr>
            <a:r>
              <a:rPr lang="en-US" altLang="en-US" sz="1000" dirty="0" smtClean="0"/>
              <a:t>	li $s7, 10000			# a large number impossible to be an </a:t>
            </a:r>
            <a:r>
              <a:rPr lang="en-US" altLang="en-US" sz="1000" dirty="0" err="1" smtClean="0"/>
              <a:t>ascii</a:t>
            </a:r>
            <a:r>
              <a:rPr lang="en-US" altLang="en-US" sz="1000" dirty="0" smtClean="0"/>
              <a:t> code	</a:t>
            </a:r>
          </a:p>
          <a:p>
            <a:pPr>
              <a:buFont typeface="Arial" panose="020B0604020202020204" pitchFamily="34" charset="0"/>
              <a:buNone/>
            </a:pPr>
            <a:endParaRPr lang="en-US" altLang="en-US" sz="1000" dirty="0" smtClean="0"/>
          </a:p>
          <a:p>
            <a:pPr>
              <a:buFont typeface="Arial" panose="020B0604020202020204" pitchFamily="34" charset="0"/>
              <a:buNone/>
            </a:pPr>
            <a:r>
              <a:rPr lang="en-US" altLang="en-US" sz="1000" dirty="0" smtClean="0"/>
              <a:t>loop: 	</a:t>
            </a:r>
            <a:r>
              <a:rPr lang="en-US" altLang="en-US" sz="1000" dirty="0" err="1" smtClean="0"/>
              <a:t>beq</a:t>
            </a:r>
            <a:r>
              <a:rPr lang="en-US" altLang="en-US" sz="1000" dirty="0" smtClean="0"/>
              <a:t> $s6, $s7, mainloopnext1</a:t>
            </a:r>
          </a:p>
          <a:p>
            <a:pPr>
              <a:buFont typeface="Arial" panose="020B0604020202020204" pitchFamily="34" charset="0"/>
              <a:buNone/>
            </a:pPr>
            <a:r>
              <a:rPr lang="en-US" altLang="en-US" sz="1000" dirty="0" smtClean="0"/>
              <a:t>	</a:t>
            </a:r>
            <a:r>
              <a:rPr lang="en-US" altLang="en-US" sz="1000" dirty="0" err="1" smtClean="0"/>
              <a:t>ori</a:t>
            </a:r>
            <a:r>
              <a:rPr lang="en-US" altLang="en-US" sz="1000" dirty="0" smtClean="0"/>
              <a:t> $a0, $s6, 0	</a:t>
            </a:r>
          </a:p>
          <a:p>
            <a:pPr>
              <a:buFont typeface="Arial" panose="020B0604020202020204" pitchFamily="34" charset="0"/>
              <a:buNone/>
            </a:pPr>
            <a:r>
              <a:rPr lang="en-US" altLang="en-US" sz="1000" dirty="0" smtClean="0"/>
              <a:t>	li $v0,1			# print it here. </a:t>
            </a:r>
          </a:p>
          <a:p>
            <a:pPr>
              <a:buFont typeface="Arial" panose="020B0604020202020204" pitchFamily="34" charset="0"/>
              <a:buNone/>
            </a:pPr>
            <a:r>
              <a:rPr lang="en-US" altLang="en-US" sz="1000" dirty="0" smtClean="0"/>
              <a:t>	</a:t>
            </a:r>
            <a:r>
              <a:rPr lang="en-US" altLang="en-US" sz="1000" dirty="0" err="1" smtClean="0"/>
              <a:t>syscall</a:t>
            </a:r>
            <a:endParaRPr lang="en-US" altLang="en-US" sz="1000" dirty="0" smtClean="0"/>
          </a:p>
          <a:p>
            <a:pPr>
              <a:buFont typeface="Arial" panose="020B0604020202020204" pitchFamily="34" charset="0"/>
              <a:buNone/>
            </a:pPr>
            <a:r>
              <a:rPr lang="en-US" altLang="en-US" sz="1000" dirty="0" smtClean="0"/>
              <a:t>	li $v0,4			# print the new line</a:t>
            </a:r>
          </a:p>
          <a:p>
            <a:pPr>
              <a:buFont typeface="Arial" panose="020B0604020202020204" pitchFamily="34" charset="0"/>
              <a:buNone/>
            </a:pPr>
            <a:r>
              <a:rPr lang="en-US" altLang="en-US" sz="1000" dirty="0" smtClean="0"/>
              <a:t>	la $a0, </a:t>
            </a:r>
            <a:r>
              <a:rPr lang="en-US" altLang="en-US" sz="1000" dirty="0" err="1" smtClean="0"/>
              <a:t>new_line</a:t>
            </a:r>
            <a:endParaRPr lang="en-US" altLang="en-US" sz="1000" dirty="0" smtClean="0"/>
          </a:p>
          <a:p>
            <a:pPr>
              <a:buFont typeface="Arial" panose="020B0604020202020204" pitchFamily="34" charset="0"/>
              <a:buNone/>
            </a:pPr>
            <a:r>
              <a:rPr lang="en-US" altLang="en-US" sz="1000" dirty="0" smtClean="0"/>
              <a:t>	</a:t>
            </a:r>
            <a:r>
              <a:rPr lang="en-US" altLang="en-US" sz="1000" dirty="0" err="1" smtClean="0"/>
              <a:t>syscall</a:t>
            </a:r>
            <a:endParaRPr lang="en-US" altLang="en-US" sz="1000" dirty="0" smtClean="0"/>
          </a:p>
          <a:p>
            <a:pPr>
              <a:buNone/>
            </a:pPr>
            <a:r>
              <a:rPr lang="en-US" altLang="en-US" sz="1000" dirty="0" smtClean="0"/>
              <a:t>	mfc0 $t0, $12			# Set Status register</a:t>
            </a:r>
          </a:p>
          <a:p>
            <a:pPr>
              <a:buNone/>
            </a:pPr>
            <a:r>
              <a:rPr lang="en-US" altLang="en-US" sz="1000" dirty="0" smtClean="0"/>
              <a:t>	</a:t>
            </a:r>
            <a:r>
              <a:rPr lang="en-US" altLang="en-US" sz="1000" dirty="0" err="1" smtClean="0"/>
              <a:t>andi</a:t>
            </a:r>
            <a:r>
              <a:rPr lang="en-US" altLang="en-US" sz="1000" dirty="0" smtClean="0"/>
              <a:t> $t0, 0xfffe		# clear ENABLE</a:t>
            </a:r>
          </a:p>
          <a:p>
            <a:pPr>
              <a:buNone/>
            </a:pPr>
            <a:r>
              <a:rPr lang="en-US" altLang="en-US" sz="1000" dirty="0" smtClean="0"/>
              <a:t>	mtc0 $t0, $12			# write back to status</a:t>
            </a:r>
          </a:p>
          <a:p>
            <a:pPr>
              <a:buNone/>
            </a:pPr>
            <a:endParaRPr lang="en-US" altLang="en-US" sz="1000" dirty="0" smtClean="0"/>
          </a:p>
          <a:p>
            <a:pPr>
              <a:buNone/>
            </a:pPr>
            <a:r>
              <a:rPr lang="en-US" altLang="en-US" sz="1000" dirty="0" smtClean="0"/>
              <a:t>	li $s6, 10000			# $s0 used to pass the </a:t>
            </a:r>
            <a:r>
              <a:rPr lang="en-US" altLang="en-US" sz="1000" dirty="0" err="1" smtClean="0"/>
              <a:t>ascii</a:t>
            </a:r>
            <a:r>
              <a:rPr lang="en-US" altLang="en-US" sz="1000" dirty="0" smtClean="0"/>
              <a:t> code</a:t>
            </a:r>
          </a:p>
          <a:p>
            <a:pPr>
              <a:buNone/>
            </a:pPr>
            <a:endParaRPr lang="en-US" altLang="en-US" sz="1000" dirty="0" smtClean="0"/>
          </a:p>
          <a:p>
            <a:pPr>
              <a:buNone/>
            </a:pPr>
            <a:r>
              <a:rPr lang="en-US" altLang="en-US" sz="1000" dirty="0" smtClean="0"/>
              <a:t>	mfc0 $t0, $12			# Set Status register</a:t>
            </a:r>
          </a:p>
          <a:p>
            <a:pPr>
              <a:buNone/>
            </a:pPr>
            <a:r>
              <a:rPr lang="en-US" altLang="en-US" sz="1000" dirty="0" smtClean="0"/>
              <a:t>	</a:t>
            </a:r>
            <a:r>
              <a:rPr lang="en-US" altLang="en-US" sz="1000" dirty="0" err="1" smtClean="0"/>
              <a:t>ori</a:t>
            </a:r>
            <a:r>
              <a:rPr lang="en-US" altLang="en-US" sz="1000" dirty="0" smtClean="0"/>
              <a:t> $t0, 1			# set ENABLE</a:t>
            </a:r>
          </a:p>
          <a:p>
            <a:pPr>
              <a:buNone/>
            </a:pPr>
            <a:r>
              <a:rPr lang="en-US" altLang="en-US" sz="1000" dirty="0" smtClean="0"/>
              <a:t>	mtc0 $t0, $12			# write back to status</a:t>
            </a:r>
          </a:p>
          <a:p>
            <a:pPr>
              <a:buFont typeface="Arial" panose="020B0604020202020204" pitchFamily="34" charset="0"/>
              <a:buNone/>
            </a:pPr>
            <a:endParaRPr lang="en-US" altLang="en-US" sz="1000" dirty="0" smtClean="0"/>
          </a:p>
          <a:p>
            <a:pPr>
              <a:buFont typeface="Arial" panose="020B0604020202020204" pitchFamily="34" charset="0"/>
              <a:buNone/>
            </a:pPr>
            <a:r>
              <a:rPr lang="en-US" altLang="en-US" sz="1000" dirty="0" smtClean="0"/>
              <a:t>mainloopnext1:</a:t>
            </a:r>
          </a:p>
          <a:p>
            <a:pPr>
              <a:buFont typeface="Arial" panose="020B0604020202020204" pitchFamily="34" charset="0"/>
              <a:buNone/>
            </a:pPr>
            <a:r>
              <a:rPr lang="en-US" altLang="en-US" sz="1000" dirty="0" smtClean="0"/>
              <a:t>	</a:t>
            </a:r>
          </a:p>
          <a:p>
            <a:pPr>
              <a:buFont typeface="Arial" panose="020B0604020202020204" pitchFamily="34" charset="0"/>
              <a:buNone/>
            </a:pPr>
            <a:r>
              <a:rPr lang="en-US" altLang="en-US" sz="1000" dirty="0" smtClean="0"/>
              <a:t>	# 2. delay for 10ms to emulate time-consuming jobs</a:t>
            </a:r>
          </a:p>
          <a:p>
            <a:pPr>
              <a:buFont typeface="Arial" panose="020B0604020202020204" pitchFamily="34" charset="0"/>
              <a:buNone/>
            </a:pPr>
            <a:r>
              <a:rPr lang="en-US" altLang="en-US" sz="1000" dirty="0" smtClean="0"/>
              <a:t>	</a:t>
            </a:r>
            <a:r>
              <a:rPr lang="en-US" altLang="en-US" sz="1000" dirty="0" err="1" smtClean="0"/>
              <a:t>jal</a:t>
            </a:r>
            <a:r>
              <a:rPr lang="en-US" altLang="en-US" sz="1000" dirty="0" smtClean="0"/>
              <a:t> delay_10ms</a:t>
            </a:r>
          </a:p>
          <a:p>
            <a:pPr>
              <a:buFont typeface="Arial" panose="020B0604020202020204" pitchFamily="34" charset="0"/>
              <a:buNone/>
            </a:pPr>
            <a:r>
              <a:rPr lang="en-US" altLang="en-US" sz="1000" dirty="0" smtClean="0"/>
              <a:t>	</a:t>
            </a:r>
          </a:p>
          <a:p>
            <a:pPr>
              <a:buFont typeface="Arial" panose="020B0604020202020204" pitchFamily="34" charset="0"/>
              <a:buNone/>
            </a:pPr>
            <a:r>
              <a:rPr lang="en-US" altLang="en-US" sz="1000" dirty="0" smtClean="0"/>
              <a:t>	# 3. print status</a:t>
            </a:r>
          </a:p>
          <a:p>
            <a:pPr>
              <a:buFont typeface="Arial" panose="020B0604020202020204" pitchFamily="34" charset="0"/>
              <a:buNone/>
            </a:pPr>
            <a:r>
              <a:rPr lang="en-US" altLang="en-US" sz="1000" dirty="0" smtClean="0"/>
              <a:t>	</a:t>
            </a:r>
          </a:p>
          <a:p>
            <a:pPr>
              <a:buFont typeface="Arial" panose="020B0604020202020204" pitchFamily="34" charset="0"/>
              <a:buNone/>
            </a:pPr>
            <a:r>
              <a:rPr lang="en-US" altLang="en-US" sz="1000" dirty="0" smtClean="0"/>
              <a:t>	</a:t>
            </a:r>
            <a:r>
              <a:rPr lang="en-US" altLang="en-US" sz="1000" dirty="0" err="1" smtClean="0"/>
              <a:t>addi</a:t>
            </a:r>
            <a:r>
              <a:rPr lang="en-US" altLang="en-US" sz="1000" dirty="0" smtClean="0"/>
              <a:t> $s0, $s0, -1</a:t>
            </a:r>
          </a:p>
          <a:p>
            <a:pPr>
              <a:buFont typeface="Arial" panose="020B0604020202020204" pitchFamily="34" charset="0"/>
              <a:buNone/>
            </a:pPr>
            <a:r>
              <a:rPr lang="en-US" altLang="en-US" sz="1000" dirty="0" smtClean="0"/>
              <a:t>	</a:t>
            </a:r>
            <a:r>
              <a:rPr lang="en-US" altLang="en-US" sz="1000" dirty="0" err="1" smtClean="0"/>
              <a:t>bne</a:t>
            </a:r>
            <a:r>
              <a:rPr lang="en-US" altLang="en-US" sz="1000" dirty="0" smtClean="0"/>
              <a:t> $s0, $0, mainloopnext4</a:t>
            </a:r>
          </a:p>
          <a:p>
            <a:pPr>
              <a:buFont typeface="Arial" panose="020B0604020202020204" pitchFamily="34" charset="0"/>
              <a:buNone/>
            </a:pPr>
            <a:r>
              <a:rPr lang="en-US" altLang="en-US" sz="1000" dirty="0" smtClean="0"/>
              <a:t>	li $s0, 300</a:t>
            </a:r>
          </a:p>
          <a:p>
            <a:pPr>
              <a:buFont typeface="Arial" panose="020B0604020202020204" pitchFamily="34" charset="0"/>
              <a:buNone/>
            </a:pPr>
            <a:r>
              <a:rPr lang="en-US" altLang="en-US" sz="1000" dirty="0" smtClean="0"/>
              <a:t>	la $a0, </a:t>
            </a:r>
            <a:r>
              <a:rPr lang="en-US" altLang="en-US" sz="1000" dirty="0" err="1" smtClean="0"/>
              <a:t>msg_tvworking</a:t>
            </a:r>
            <a:endParaRPr lang="en-US" altLang="en-US" sz="1000" dirty="0" smtClean="0"/>
          </a:p>
          <a:p>
            <a:pPr>
              <a:buFont typeface="Arial" panose="020B0604020202020204" pitchFamily="34" charset="0"/>
              <a:buNone/>
            </a:pPr>
            <a:r>
              <a:rPr lang="en-US" altLang="en-US" sz="1000" dirty="0" smtClean="0"/>
              <a:t>	li $v0, 4</a:t>
            </a:r>
          </a:p>
          <a:p>
            <a:pPr>
              <a:buFont typeface="Arial" panose="020B0604020202020204" pitchFamily="34" charset="0"/>
              <a:buNone/>
            </a:pPr>
            <a:r>
              <a:rPr lang="en-US" altLang="en-US" sz="1000" dirty="0" smtClean="0"/>
              <a:t>	</a:t>
            </a:r>
            <a:r>
              <a:rPr lang="en-US" altLang="en-US" sz="1000" dirty="0" err="1" smtClean="0"/>
              <a:t>syscall</a:t>
            </a:r>
            <a:endParaRPr lang="en-US" altLang="en-US" sz="1000" dirty="0" smtClean="0"/>
          </a:p>
          <a:p>
            <a:pPr>
              <a:buFont typeface="Arial" panose="020B0604020202020204" pitchFamily="34" charset="0"/>
              <a:buNone/>
            </a:pPr>
            <a:r>
              <a:rPr lang="en-US" altLang="en-US" sz="1000" dirty="0" smtClean="0"/>
              <a:t>	</a:t>
            </a:r>
          </a:p>
          <a:p>
            <a:pPr>
              <a:buFont typeface="Arial" panose="020B0604020202020204" pitchFamily="34" charset="0"/>
              <a:buNone/>
            </a:pPr>
            <a:r>
              <a:rPr lang="en-US" altLang="en-US" sz="1000" dirty="0" smtClean="0"/>
              <a:t>mainloopnext4:	</a:t>
            </a:r>
          </a:p>
          <a:p>
            <a:pPr>
              <a:buFont typeface="Arial" panose="020B0604020202020204" pitchFamily="34" charset="0"/>
              <a:buNone/>
            </a:pPr>
            <a:r>
              <a:rPr lang="en-US" altLang="en-US" sz="1000" dirty="0" smtClean="0"/>
              <a:t>	j loop	</a:t>
            </a:r>
          </a:p>
          <a:p>
            <a:pPr>
              <a:buFont typeface="Arial" panose="020B0604020202020204" pitchFamily="34" charset="0"/>
              <a:buNone/>
            </a:pPr>
            <a:endParaRPr lang="en-US" altLang="en-US" sz="1000" dirty="0" smtClean="0"/>
          </a:p>
          <a:p>
            <a:pPr>
              <a:buFont typeface="Arial" panose="020B0604020202020204" pitchFamily="34" charset="0"/>
              <a:buNone/>
            </a:pPr>
            <a:endParaRPr lang="en-US" altLang="en-US" sz="1000" dirty="0" smtClean="0"/>
          </a:p>
          <a:p>
            <a:pPr>
              <a:buFont typeface="Arial" panose="020B0604020202020204" pitchFamily="34" charset="0"/>
              <a:buNone/>
            </a:pPr>
            <a:r>
              <a:rPr lang="en-US" altLang="en-US" sz="1000" dirty="0" smtClean="0"/>
              <a:t>	li $v0, 10			# </a:t>
            </a:r>
            <a:r>
              <a:rPr lang="en-US" altLang="en-US" sz="1000" dirty="0" err="1" smtClean="0"/>
              <a:t>exit,if</a:t>
            </a:r>
            <a:r>
              <a:rPr lang="en-US" altLang="en-US" sz="1000" dirty="0" smtClean="0"/>
              <a:t> it ever comes here</a:t>
            </a:r>
          </a:p>
          <a:p>
            <a:pPr>
              <a:buFont typeface="Arial" panose="020B0604020202020204" pitchFamily="34" charset="0"/>
              <a:buNone/>
            </a:pPr>
            <a:r>
              <a:rPr lang="en-US" altLang="en-US" sz="1000" dirty="0" smtClean="0"/>
              <a:t>	</a:t>
            </a:r>
            <a:r>
              <a:rPr lang="en-US" altLang="en-US" sz="1000" dirty="0" err="1" smtClean="0"/>
              <a:t>syscall</a:t>
            </a:r>
            <a:endParaRPr lang="en-US" altLang="en-US" sz="1000" dirty="0" smtClean="0"/>
          </a:p>
          <a:p>
            <a:pPr>
              <a:buFont typeface="Arial" panose="020B0604020202020204" pitchFamily="34" charset="0"/>
              <a:buNone/>
            </a:pPr>
            <a:endParaRPr lang="en-US" altLang="en-US" sz="1000" dirty="0" smtClean="0"/>
          </a:p>
          <a:p>
            <a:pPr>
              <a:buFont typeface="Arial" panose="020B0604020202020204" pitchFamily="34" charset="0"/>
              <a:buNone/>
            </a:pPr>
            <a:endParaRPr lang="en-US" altLang="en-US" sz="1000" dirty="0" smtClean="0"/>
          </a:p>
          <a:p>
            <a:pPr>
              <a:buFont typeface="Arial" panose="020B0604020202020204" pitchFamily="34" charset="0"/>
              <a:buNone/>
            </a:pPr>
            <a:r>
              <a:rPr lang="en-US" altLang="en-US" sz="1000" dirty="0" smtClean="0"/>
              <a:t>delay_10ms:</a:t>
            </a:r>
          </a:p>
          <a:p>
            <a:pPr>
              <a:buFont typeface="Arial" panose="020B0604020202020204" pitchFamily="34" charset="0"/>
              <a:buNone/>
            </a:pPr>
            <a:r>
              <a:rPr lang="en-US" altLang="en-US" sz="1000" dirty="0" smtClean="0"/>
              <a:t>	li $t0, 3000</a:t>
            </a:r>
          </a:p>
          <a:p>
            <a:pPr>
              <a:buFont typeface="Arial" panose="020B0604020202020204" pitchFamily="34" charset="0"/>
              <a:buNone/>
            </a:pPr>
            <a:r>
              <a:rPr lang="en-US" altLang="en-US" sz="1000" dirty="0" smtClean="0"/>
              <a:t>delay_10ms_loop:</a:t>
            </a:r>
          </a:p>
          <a:p>
            <a:pPr>
              <a:buFont typeface="Arial" panose="020B0604020202020204" pitchFamily="34" charset="0"/>
              <a:buNone/>
            </a:pPr>
            <a:r>
              <a:rPr lang="en-US" altLang="en-US" sz="1000" dirty="0" smtClean="0"/>
              <a:t>	</a:t>
            </a:r>
            <a:r>
              <a:rPr lang="en-US" altLang="en-US" sz="1000" dirty="0" err="1" smtClean="0"/>
              <a:t>addi</a:t>
            </a:r>
            <a:r>
              <a:rPr lang="en-US" altLang="en-US" sz="1000" dirty="0" smtClean="0"/>
              <a:t> $t0, $t0, -1</a:t>
            </a:r>
          </a:p>
          <a:p>
            <a:pPr>
              <a:buFont typeface="Arial" panose="020B0604020202020204" pitchFamily="34" charset="0"/>
              <a:buNone/>
            </a:pPr>
            <a:r>
              <a:rPr lang="en-US" altLang="en-US" sz="1000" dirty="0" smtClean="0"/>
              <a:t>	</a:t>
            </a:r>
            <a:r>
              <a:rPr lang="en-US" altLang="en-US" sz="1000" dirty="0" err="1" smtClean="0"/>
              <a:t>bne</a:t>
            </a:r>
            <a:r>
              <a:rPr lang="en-US" altLang="en-US" sz="1000" dirty="0" smtClean="0"/>
              <a:t> $t0, $0, delay_10ms_loop</a:t>
            </a:r>
          </a:p>
          <a:p>
            <a:pPr>
              <a:buFont typeface="Arial" panose="020B0604020202020204" pitchFamily="34" charset="0"/>
              <a:buNone/>
            </a:pPr>
            <a:r>
              <a:rPr lang="en-US" altLang="en-US" sz="1000" dirty="0" smtClean="0"/>
              <a:t>	</a:t>
            </a:r>
            <a:r>
              <a:rPr lang="en-US" altLang="en-US" sz="1000" dirty="0" err="1" smtClean="0"/>
              <a:t>jr</a:t>
            </a:r>
            <a:r>
              <a:rPr lang="en-US" altLang="en-US" sz="1000" dirty="0" smtClean="0"/>
              <a:t> $</a:t>
            </a:r>
            <a:r>
              <a:rPr lang="en-US" altLang="en-US" sz="1000" dirty="0" err="1" smtClean="0"/>
              <a:t>ra</a:t>
            </a:r>
            <a:endParaRPr lang="en-US" altLang="en-US" sz="1000" dirty="0" smtClean="0"/>
          </a:p>
          <a:p>
            <a:pPr>
              <a:buFont typeface="Arial" panose="020B0604020202020204" pitchFamily="34" charset="0"/>
              <a:buNone/>
            </a:pPr>
            <a:endParaRPr lang="en-US" altLang="en-US" sz="1000" dirty="0" smtClean="0"/>
          </a:p>
          <a:p>
            <a:pPr>
              <a:buFont typeface="Arial" panose="020B0604020202020204" pitchFamily="34" charset="0"/>
              <a:buNone/>
            </a:pPr>
            <a:endParaRPr lang="en-US" altLang="en-US" sz="1000" dirty="0" smtClean="0"/>
          </a:p>
          <a:p>
            <a:pPr>
              <a:buFont typeface="Arial" panose="020B0604020202020204" pitchFamily="34" charset="0"/>
              <a:buNone/>
            </a:pPr>
            <a:r>
              <a:rPr lang="en-US" altLang="en-US" sz="1000" dirty="0" smtClean="0"/>
              <a:t>.</a:t>
            </a:r>
            <a:r>
              <a:rPr lang="en-US" altLang="en-US" sz="1000" dirty="0" err="1" smtClean="0"/>
              <a:t>ktext</a:t>
            </a:r>
            <a:r>
              <a:rPr lang="en-US" altLang="en-US" sz="1000" dirty="0" smtClean="0"/>
              <a:t> 0x80000180			# kernel code starts here</a:t>
            </a:r>
          </a:p>
          <a:p>
            <a:pPr>
              <a:buFont typeface="Arial" panose="020B0604020202020204" pitchFamily="34" charset="0"/>
              <a:buNone/>
            </a:pPr>
            <a:r>
              <a:rPr lang="en-US" altLang="en-US" sz="1000" dirty="0" smtClean="0"/>
              <a:t>	</a:t>
            </a:r>
          </a:p>
          <a:p>
            <a:pPr>
              <a:buFont typeface="Arial" panose="020B0604020202020204" pitchFamily="34" charset="0"/>
              <a:buNone/>
            </a:pPr>
            <a:r>
              <a:rPr lang="en-US" altLang="en-US" sz="1000" dirty="0" smtClean="0"/>
              <a:t>	mfc0 $k0, $13			# Cause register</a:t>
            </a:r>
          </a:p>
          <a:p>
            <a:pPr>
              <a:buFont typeface="Arial" panose="020B0604020202020204" pitchFamily="34" charset="0"/>
              <a:buNone/>
            </a:pPr>
            <a:r>
              <a:rPr lang="en-US" altLang="en-US" sz="1000" dirty="0" smtClean="0"/>
              <a:t>	</a:t>
            </a:r>
            <a:r>
              <a:rPr lang="en-US" altLang="en-US" sz="1000" dirty="0" err="1" smtClean="0"/>
              <a:t>srl</a:t>
            </a:r>
            <a:r>
              <a:rPr lang="en-US" altLang="en-US" sz="1000" dirty="0" smtClean="0"/>
              <a:t> $k0, $k0, 2			# Extract </a:t>
            </a:r>
            <a:r>
              <a:rPr lang="en-US" altLang="en-US" sz="1000" dirty="0" err="1" smtClean="0"/>
              <a:t>ExcCode</a:t>
            </a:r>
            <a:r>
              <a:rPr lang="en-US" altLang="en-US" sz="1000" dirty="0" smtClean="0"/>
              <a:t> Field</a:t>
            </a:r>
          </a:p>
          <a:p>
            <a:pPr>
              <a:buFont typeface="Arial" panose="020B0604020202020204" pitchFamily="34" charset="0"/>
              <a:buNone/>
            </a:pPr>
            <a:r>
              <a:rPr lang="en-US" altLang="en-US" sz="1000" dirty="0" smtClean="0"/>
              <a:t>	</a:t>
            </a:r>
            <a:r>
              <a:rPr lang="en-US" altLang="en-US" sz="1000" dirty="0" err="1" smtClean="0"/>
              <a:t>andi</a:t>
            </a:r>
            <a:r>
              <a:rPr lang="en-US" altLang="en-US" sz="1000" dirty="0" smtClean="0"/>
              <a:t> $k0, $k0, 0x1f</a:t>
            </a:r>
          </a:p>
          <a:p>
            <a:pPr>
              <a:buFont typeface="Arial" panose="020B0604020202020204" pitchFamily="34" charset="0"/>
              <a:buNone/>
            </a:pPr>
            <a:endParaRPr lang="en-US" altLang="en-US" sz="1000" dirty="0" smtClean="0"/>
          </a:p>
          <a:p>
            <a:pPr>
              <a:buFont typeface="Arial" panose="020B0604020202020204" pitchFamily="34" charset="0"/>
              <a:buNone/>
            </a:pPr>
            <a:r>
              <a:rPr lang="en-US" altLang="en-US" sz="1000" dirty="0" smtClean="0"/>
              <a:t>	</a:t>
            </a:r>
            <a:r>
              <a:rPr lang="en-US" altLang="en-US" sz="1000" dirty="0" err="1" smtClean="0"/>
              <a:t>bne</a:t>
            </a:r>
            <a:r>
              <a:rPr lang="en-US" altLang="en-US" sz="1000" dirty="0" smtClean="0"/>
              <a:t> $k0, $zero, </a:t>
            </a:r>
            <a:r>
              <a:rPr lang="en-US" altLang="en-US" sz="1000" dirty="0" err="1" smtClean="0"/>
              <a:t>kdone</a:t>
            </a:r>
            <a:r>
              <a:rPr lang="en-US" altLang="en-US" sz="1000" dirty="0" smtClean="0"/>
              <a:t>		# Exception Code 0 is I/O. Only processing I/O here</a:t>
            </a:r>
          </a:p>
          <a:p>
            <a:pPr>
              <a:buFont typeface="Arial" panose="020B0604020202020204" pitchFamily="34" charset="0"/>
              <a:buNone/>
            </a:pPr>
            <a:endParaRPr lang="en-US" altLang="en-US" sz="1000" dirty="0" smtClean="0"/>
          </a:p>
          <a:p>
            <a:pPr>
              <a:buFont typeface="Arial" panose="020B0604020202020204" pitchFamily="34" charset="0"/>
              <a:buNone/>
            </a:pPr>
            <a:r>
              <a:rPr lang="en-US" altLang="en-US" sz="1000" dirty="0" smtClean="0"/>
              <a:t>	</a:t>
            </a:r>
            <a:r>
              <a:rPr lang="en-US" altLang="en-US" sz="1000" dirty="0" err="1" smtClean="0"/>
              <a:t>lui</a:t>
            </a:r>
            <a:r>
              <a:rPr lang="en-US" altLang="en-US" sz="1000" dirty="0" smtClean="0"/>
              <a:t> $k0, 0xFFFF			# $k0 = 0xFFFF0000;</a:t>
            </a:r>
          </a:p>
          <a:p>
            <a:pPr>
              <a:buFont typeface="Arial" panose="020B0604020202020204" pitchFamily="34" charset="0"/>
              <a:buNone/>
            </a:pPr>
            <a:r>
              <a:rPr lang="en-US" altLang="en-US" sz="1000" dirty="0" smtClean="0"/>
              <a:t>	</a:t>
            </a:r>
            <a:r>
              <a:rPr lang="en-US" altLang="en-US" sz="1000" dirty="0" err="1" smtClean="0"/>
              <a:t>lw</a:t>
            </a:r>
            <a:r>
              <a:rPr lang="en-US" altLang="en-US" sz="1000" dirty="0" smtClean="0"/>
              <a:t> $s6, 4($k0)			# get the input key</a:t>
            </a:r>
          </a:p>
          <a:p>
            <a:pPr>
              <a:buFont typeface="Arial" panose="020B0604020202020204" pitchFamily="34" charset="0"/>
              <a:buNone/>
            </a:pPr>
            <a:endParaRPr lang="en-US" altLang="en-US" sz="1000" dirty="0" smtClean="0"/>
          </a:p>
          <a:p>
            <a:pPr>
              <a:buFont typeface="Arial" panose="020B0604020202020204" pitchFamily="34" charset="0"/>
              <a:buNone/>
            </a:pPr>
            <a:r>
              <a:rPr lang="en-US" altLang="en-US" sz="1000" dirty="0" err="1" smtClean="0"/>
              <a:t>kdone</a:t>
            </a:r>
            <a:r>
              <a:rPr lang="en-US" altLang="en-US" sz="1000" dirty="0" smtClean="0"/>
              <a:t>:	mtc0 $0, $13			# Clear Cause register</a:t>
            </a:r>
          </a:p>
          <a:p>
            <a:pPr>
              <a:buFont typeface="Arial" panose="020B0604020202020204" pitchFamily="34" charset="0"/>
              <a:buNone/>
            </a:pPr>
            <a:r>
              <a:rPr lang="en-US" altLang="en-US" sz="1000" dirty="0" smtClean="0"/>
              <a:t>	mfc0 $k0, $12			# Set Status register</a:t>
            </a:r>
          </a:p>
          <a:p>
            <a:pPr>
              <a:buFont typeface="Arial" panose="020B0604020202020204" pitchFamily="34" charset="0"/>
              <a:buNone/>
            </a:pPr>
            <a:r>
              <a:rPr lang="en-US" altLang="en-US" sz="1000" dirty="0" smtClean="0"/>
              <a:t>	</a:t>
            </a:r>
            <a:r>
              <a:rPr lang="en-US" altLang="en-US" sz="1000" dirty="0" err="1" smtClean="0"/>
              <a:t>andi</a:t>
            </a:r>
            <a:r>
              <a:rPr lang="en-US" altLang="en-US" sz="1000" dirty="0" smtClean="0"/>
              <a:t> $k0, 0xfffd		# clear EXL bit</a:t>
            </a:r>
          </a:p>
          <a:p>
            <a:pPr>
              <a:buFont typeface="Arial" panose="020B0604020202020204" pitchFamily="34" charset="0"/>
              <a:buNone/>
            </a:pPr>
            <a:r>
              <a:rPr lang="en-US" altLang="en-US" sz="1000" dirty="0" smtClean="0"/>
              <a:t>	</a:t>
            </a:r>
            <a:r>
              <a:rPr lang="en-US" altLang="en-US" sz="1000" dirty="0" err="1" smtClean="0"/>
              <a:t>ori</a:t>
            </a:r>
            <a:r>
              <a:rPr lang="en-US" altLang="en-US" sz="1000" dirty="0" smtClean="0"/>
              <a:t>  $k0, 0x11			# Interrupts enabled</a:t>
            </a:r>
          </a:p>
          <a:p>
            <a:pPr>
              <a:buFont typeface="Arial" panose="020B0604020202020204" pitchFamily="34" charset="0"/>
              <a:buNone/>
            </a:pPr>
            <a:r>
              <a:rPr lang="en-US" altLang="en-US" sz="1000" dirty="0" smtClean="0"/>
              <a:t>	mtc0 $k0, $12			# write back to status</a:t>
            </a:r>
          </a:p>
          <a:p>
            <a:pPr>
              <a:buFont typeface="Arial" panose="020B0604020202020204" pitchFamily="34" charset="0"/>
              <a:buNone/>
            </a:pPr>
            <a:endParaRPr lang="en-US" altLang="en-US" sz="1000" dirty="0" smtClean="0"/>
          </a:p>
          <a:p>
            <a:pPr>
              <a:buFont typeface="Arial" panose="020B0604020202020204" pitchFamily="34" charset="0"/>
              <a:buNone/>
            </a:pPr>
            <a:r>
              <a:rPr lang="en-US" altLang="en-US" sz="1000" dirty="0" smtClean="0"/>
              <a:t>	</a:t>
            </a:r>
            <a:r>
              <a:rPr lang="en-US" altLang="en-US" sz="1000" dirty="0" err="1" smtClean="0"/>
              <a:t>eret</a:t>
            </a:r>
            <a:r>
              <a:rPr lang="en-US" altLang="en-US" sz="1000" dirty="0" smtClean="0"/>
              <a:t>				# return to EPC</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smtClean="0"/>
              <a:t>A Slightly More Advanced Version</a:t>
            </a:r>
          </a:p>
        </p:txBody>
      </p:sp>
      <p:sp>
        <p:nvSpPr>
          <p:cNvPr id="9219" name="Content Placeholder 2"/>
          <p:cNvSpPr>
            <a:spLocks noGrp="1"/>
          </p:cNvSpPr>
          <p:nvPr>
            <p:ph idx="1"/>
          </p:nvPr>
        </p:nvSpPr>
        <p:spPr/>
        <p:txBody>
          <a:bodyPr/>
          <a:lstStyle/>
          <a:p>
            <a:r>
              <a:rPr lang="en-US" altLang="en-US" sz="2000" dirty="0" smtClean="0"/>
              <a:t>Write a </a:t>
            </a:r>
            <a:r>
              <a:rPr lang="en-US" altLang="en-US" sz="2000" dirty="0" err="1" smtClean="0"/>
              <a:t>process_input</a:t>
            </a:r>
            <a:r>
              <a:rPr lang="en-US" altLang="en-US" sz="2000" dirty="0" smtClean="0"/>
              <a:t> function that responds to `m’, `h’, `q’ (</a:t>
            </a:r>
            <a:r>
              <a:rPr lang="en-US" altLang="en-US" sz="2000" dirty="0" err="1" smtClean="0"/>
              <a:t>ascii</a:t>
            </a:r>
            <a:r>
              <a:rPr lang="en-US" altLang="en-US" sz="2000" dirty="0" smtClean="0"/>
              <a:t> code 109, 104, 112, respectively). </a:t>
            </a:r>
          </a:p>
          <a:p>
            <a:r>
              <a:rPr lang="en-US" altLang="en-US" sz="2000" dirty="0" smtClean="0"/>
              <a:t>Basically, </a:t>
            </a:r>
            <a:r>
              <a:rPr lang="en-US" altLang="en-US" sz="2000" dirty="0"/>
              <a:t>t</a:t>
            </a:r>
            <a:r>
              <a:rPr lang="en-US" altLang="en-US" sz="2000" dirty="0" smtClean="0"/>
              <a:t>he TV is initially not in the ``menu state.’’ When the user presses `m’ while the TV is not in the menu state,  the TV should show a very simple menu, and enters the menu state: </a:t>
            </a:r>
          </a:p>
          <a:p>
            <a:pPr lvl="1"/>
            <a:r>
              <a:rPr lang="en-US" altLang="en-US" sz="2000" dirty="0" smtClean="0"/>
              <a:t>“`h' to print hello, `q' to quit.”</a:t>
            </a:r>
          </a:p>
          <a:p>
            <a:r>
              <a:rPr lang="en-US" altLang="en-US" sz="2000" dirty="0" smtClean="0"/>
              <a:t>In the menu state,</a:t>
            </a:r>
          </a:p>
          <a:p>
            <a:pPr lvl="1"/>
            <a:r>
              <a:rPr lang="en-US" altLang="en-US" sz="2000" dirty="0" smtClean="0"/>
              <a:t>if the user presses `h’, print out “Hello!”</a:t>
            </a:r>
          </a:p>
          <a:p>
            <a:pPr lvl="1"/>
            <a:r>
              <a:rPr lang="en-US" altLang="en-US" sz="2000" dirty="0" smtClean="0"/>
              <a:t>if the user presses `q’, print out  “quit” and quits the menu state. </a:t>
            </a:r>
          </a:p>
          <a:p>
            <a:r>
              <a:rPr lang="en-US" altLang="en-US" sz="2000" dirty="0" smtClean="0"/>
              <a:t>If not in the menu state, </a:t>
            </a:r>
          </a:p>
          <a:p>
            <a:pPr lvl="1"/>
            <a:r>
              <a:rPr lang="en-US" altLang="en-US" sz="2000" dirty="0" smtClean="0"/>
              <a:t>the TV does not respond to `h’ and `q’.</a:t>
            </a:r>
          </a:p>
          <a:p>
            <a:endParaRPr lang="en-US" altLang="en-US" sz="2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smtClean="0"/>
              <a:t>The Challenge</a:t>
            </a:r>
          </a:p>
        </p:txBody>
      </p:sp>
      <p:sp>
        <p:nvSpPr>
          <p:cNvPr id="10243" name="Content Placeholder 2"/>
          <p:cNvSpPr>
            <a:spLocks noGrp="1"/>
          </p:cNvSpPr>
          <p:nvPr>
            <p:ph idx="1"/>
          </p:nvPr>
        </p:nvSpPr>
        <p:spPr/>
        <p:txBody>
          <a:bodyPr/>
          <a:lstStyle/>
          <a:p>
            <a:r>
              <a:rPr lang="en-US" altLang="en-US" smtClean="0"/>
              <a:t>How do you know whether to respond to ‘h’ or ‘q’ or not?</a:t>
            </a:r>
          </a:p>
          <a:p>
            <a:pPr lvl="1"/>
            <a:r>
              <a:rPr lang="en-US" altLang="en-US" smtClean="0"/>
              <a:t>Should not respond in the normal state</a:t>
            </a:r>
          </a:p>
          <a:p>
            <a:pPr lvl="1"/>
            <a:r>
              <a:rPr lang="en-US" altLang="en-US" smtClean="0"/>
              <a:t>Should respond under menu</a:t>
            </a:r>
          </a:p>
          <a:p>
            <a:r>
              <a:rPr lang="en-US" altLang="en-US" smtClean="0"/>
              <a:t>A naïve way is to write a process_input function that</a:t>
            </a:r>
          </a:p>
          <a:p>
            <a:pPr lvl="1"/>
            <a:r>
              <a:rPr lang="en-US" altLang="en-US" smtClean="0"/>
              <a:t>Called when ‘m’ is pressed then waits there for ‘h’ and ‘q’</a:t>
            </a:r>
          </a:p>
          <a:p>
            <a:pPr lvl="1"/>
            <a:r>
              <a:rPr lang="en-US" altLang="en-US" smtClean="0"/>
              <a:t>Problem?</a:t>
            </a:r>
          </a:p>
          <a:p>
            <a:endParaRPr lang="en-US" alt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The solution</a:t>
            </a:r>
          </a:p>
        </p:txBody>
      </p:sp>
      <p:sp>
        <p:nvSpPr>
          <p:cNvPr id="12291" name="Content Placeholder 2"/>
          <p:cNvSpPr>
            <a:spLocks noGrp="1"/>
          </p:cNvSpPr>
          <p:nvPr>
            <p:ph idx="1"/>
          </p:nvPr>
        </p:nvSpPr>
        <p:spPr>
          <a:xfrm>
            <a:off x="381000" y="1600200"/>
            <a:ext cx="8229600" cy="4525963"/>
          </a:xfrm>
        </p:spPr>
        <p:txBody>
          <a:bodyPr/>
          <a:lstStyle/>
          <a:p>
            <a:r>
              <a:rPr lang="en-US" altLang="en-US" dirty="0" smtClean="0"/>
              <a:t>Maintain a global variable to remember if we are in the menu state</a:t>
            </a:r>
          </a:p>
          <a:p>
            <a:r>
              <a:rPr lang="en-US" altLang="en-US" dirty="0" smtClean="0"/>
              <a:t>Write the </a:t>
            </a:r>
            <a:r>
              <a:rPr lang="en-US" altLang="en-US" dirty="0" err="1" smtClean="0"/>
              <a:t>process_input</a:t>
            </a:r>
            <a:r>
              <a:rPr lang="en-US" altLang="en-US" dirty="0" smtClean="0"/>
              <a:t> function by checking the variable first </a:t>
            </a:r>
          </a:p>
          <a:p>
            <a:r>
              <a:rPr lang="en-US" altLang="en-US" dirty="0"/>
              <a:t>T</a:t>
            </a:r>
            <a:r>
              <a:rPr lang="en-US" altLang="en-US" dirty="0" smtClean="0"/>
              <a:t>he program almost </a:t>
            </a:r>
            <a:r>
              <a:rPr lang="en-US" altLang="en-US" dirty="0" smtClean="0"/>
              <a:t>inevitably </a:t>
            </a:r>
            <a:r>
              <a:rPr lang="en-US" altLang="en-US" dirty="0" smtClean="0"/>
              <a:t>has </a:t>
            </a:r>
            <a:r>
              <a:rPr lang="en-US" altLang="en-US" b="1" dirty="0" smtClean="0"/>
              <a:t>states</a:t>
            </a:r>
            <a:r>
              <a:rPr lang="en-US" altLang="en-US" dirty="0" smtClean="0"/>
              <a:t> which makes it complicated.</a:t>
            </a:r>
            <a:endParaRPr lang="en-US" altLang="en-US" dirty="0"/>
          </a:p>
          <a:p>
            <a:endParaRPr lang="en-US" altLang="en-US"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3359</TotalTime>
  <Words>478</Words>
  <Application>Microsoft Office PowerPoint</Application>
  <PresentationFormat>On-screen Show (4:3)</PresentationFormat>
  <Paragraphs>286</Paragraphs>
  <Slides>11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Writing an Embedded Controller</vt:lpstr>
      <vt:lpstr>Writing an Embedded Controller</vt:lpstr>
      <vt:lpstr>A Simple Program to Get Started</vt:lpstr>
      <vt:lpstr>Two Jobs</vt:lpstr>
      <vt:lpstr>The code should look like</vt:lpstr>
      <vt:lpstr>PowerPoint Presentation</vt:lpstr>
      <vt:lpstr>A Slightly More Advanced Version</vt:lpstr>
      <vt:lpstr>The Challenge</vt:lpstr>
      <vt:lpstr>The solution</vt:lpstr>
      <vt:lpstr>PowerPoint Presentation</vt:lpstr>
      <vt:lpstr>The code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MIPS interrupt continued</dc:title>
  <dc:creator>zhenghao</dc:creator>
  <cp:lastModifiedBy>Zhenghao Zhang</cp:lastModifiedBy>
  <cp:revision>59</cp:revision>
  <dcterms:created xsi:type="dcterms:W3CDTF">2008-02-18T18:26:29Z</dcterms:created>
  <dcterms:modified xsi:type="dcterms:W3CDTF">2015-10-01T20:24:15Z</dcterms:modified>
</cp:coreProperties>
</file>