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971A96-13B4-41D4-BB60-D77838308B8F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B9D289B-01BA-45C2-98B5-3F1F4A667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36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038BF0-CB89-465A-BE9F-83B19BB7148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3903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9D289B-01BA-45C2-98B5-3F1F4A6670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19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D83312-B4F5-472E-8A97-D02262A87FC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7128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071523-89A1-4490-A5F5-3F2E75DF3D80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9800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555320-E6A0-4732-99FF-A631F641119E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9261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A8B399-EB88-428A-A2B2-8D8C0CA759E7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493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D813D1-A23C-4CDC-AC39-C24007378175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0889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9AF8C9-BB0C-454E-833B-D4DBCF6DF8E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9288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B106A2-F344-4695-8680-56972BA188DD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8373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9D289B-01BA-45C2-98B5-3F1F4A6670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4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8097-5CD1-4F03-8CFF-C8D8E3B083F2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58FB-5C10-440B-B843-92ABC82FD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2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645E7-F9E9-41C5-A5BF-DA84E8FAFCD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233B3-DC3F-419C-B60B-44D33FA72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3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04B8A-0270-4C7C-B673-8C82479EC42E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AFDF-383F-496D-9914-D08B0E6FC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3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92B66-26B0-4E8B-AA16-473EE1CA949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9FFB0-0A22-44A3-80C1-F43EDC0EB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5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517B5-CB74-4E5F-8C10-F3D03AA55D4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14A5-A029-4210-B3B0-121CE0746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9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AA4FB-696D-448B-859C-FC457F95DCC2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58025-3EAF-4D38-AD70-B2839E60A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3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3B247-9209-4578-A5E1-3B940417BBFE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BDE3C-B444-4A86-BFC0-D6E8976E6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69ECC-B3AB-46A3-AD85-FFA793ED0B2A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DFBB5-14AE-45A2-A742-828FE2897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9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AE730-48AD-4318-A900-F723A064488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A876-D06A-4D05-89A7-1CE35D9EB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1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4EB26-9647-4DB7-8A3A-ADF8E723E447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9E03B-E0DF-4555-AC13-CF0057287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4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8E4BC-3731-4C81-9863-5229163DA2A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12777-150B-4CBA-8CF6-1656A936A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4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13DF9A-D784-4458-B113-CF7C79A6EB0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41F543D-ACAE-44D9-B445-9E04009D9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I/O and Interrupt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Interrupt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key problem is that the time when the input occurs cannot be predicted by your program</a:t>
            </a:r>
          </a:p>
          <a:p>
            <a:pPr eaLnBrk="1" hangingPunct="1"/>
            <a:r>
              <a:rPr lang="en-US" altLang="en-US" smtClean="0"/>
              <a:t>Wouldn’t it be nice if you could “focus on what you are doing” while be “interrupted” if some inputs come?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interrupt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With external interrupt, if an event happens that must be processed, the following things will happen: </a:t>
            </a:r>
          </a:p>
          <a:p>
            <a:pPr lvl="1" eaLnBrk="1" hangingPunct="1"/>
            <a:r>
              <a:rPr lang="en-US" altLang="en-US" sz="2000" smtClean="0"/>
              <a:t>The address of the instruction that is about to be executed is saved into a special register called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EPC</a:t>
            </a:r>
          </a:p>
          <a:p>
            <a:pPr lvl="1" eaLnBrk="1" hangingPunct="1"/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PC</a:t>
            </a:r>
            <a:r>
              <a:rPr lang="en-US" altLang="en-US" sz="2000" smtClean="0"/>
              <a:t> is set to be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0x80000180</a:t>
            </a:r>
            <a:r>
              <a:rPr lang="en-US" altLang="en-US" sz="2000" smtClean="0"/>
              <a:t>, the starting address of the interrupt handler</a:t>
            </a:r>
          </a:p>
          <a:p>
            <a:pPr lvl="2" eaLnBrk="1" hangingPunct="1"/>
            <a:r>
              <a:rPr lang="en-US" altLang="en-US" sz="2000" smtClean="0"/>
              <a:t>which takes the processor to the interrupt handler</a:t>
            </a:r>
          </a:p>
          <a:p>
            <a:pPr lvl="1" eaLnBrk="1" hangingPunct="1"/>
            <a:r>
              <a:rPr lang="en-US" altLang="en-US" sz="2000" smtClean="0"/>
              <a:t>The last instruction of the interrupt should be “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eret</a:t>
            </a:r>
            <a:r>
              <a:rPr lang="en-US" altLang="en-US" sz="2000" smtClean="0"/>
              <a:t>” which sets the value of the PC to the value stored in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EPC</a:t>
            </a:r>
          </a:p>
        </p:txBody>
      </p:sp>
      <p:sp>
        <p:nvSpPr>
          <p:cNvPr id="4" name="Rectangle 3"/>
          <p:cNvSpPr/>
          <p:nvPr/>
        </p:nvSpPr>
        <p:spPr>
          <a:xfrm>
            <a:off x="6934200" y="48768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6934200" y="45720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>
          <a:xfrm>
            <a:off x="6934200" y="42672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>
          <a:xfrm>
            <a:off x="6934200" y="28956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6934200" y="25908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6934200" y="22860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34200" y="19812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34200" y="19812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934200" y="1752600"/>
            <a:ext cx="0" cy="419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610600" y="1752600"/>
            <a:ext cx="0" cy="419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4" name="TextBox 10"/>
          <p:cNvSpPr txBox="1">
            <a:spLocks noChangeArrowheads="1"/>
          </p:cNvSpPr>
          <p:nvPr/>
        </p:nvSpPr>
        <p:spPr bwMode="auto">
          <a:xfrm>
            <a:off x="7010400" y="19812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add $t0, $t1, $t0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34200" y="22860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0496" name="TextBox 12"/>
          <p:cNvSpPr txBox="1">
            <a:spLocks noChangeArrowheads="1"/>
          </p:cNvSpPr>
          <p:nvPr/>
        </p:nvSpPr>
        <p:spPr bwMode="auto">
          <a:xfrm>
            <a:off x="7010400" y="22860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sub $t2, $t1, $t0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34200" y="25908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0498" name="TextBox 14"/>
          <p:cNvSpPr txBox="1">
            <a:spLocks noChangeArrowheads="1"/>
          </p:cNvSpPr>
          <p:nvPr/>
        </p:nvSpPr>
        <p:spPr bwMode="auto">
          <a:xfrm>
            <a:off x="7010400" y="25908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sub $t0 $s0, $a0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34200" y="42672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0500" name="TextBox 16"/>
          <p:cNvSpPr txBox="1">
            <a:spLocks noChangeArrowheads="1"/>
          </p:cNvSpPr>
          <p:nvPr/>
        </p:nvSpPr>
        <p:spPr bwMode="auto">
          <a:xfrm>
            <a:off x="7010400" y="42672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add $k0, $k1, $k0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934200" y="45720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0502" name="TextBox 18"/>
          <p:cNvSpPr txBox="1">
            <a:spLocks noChangeArrowheads="1"/>
          </p:cNvSpPr>
          <p:nvPr/>
        </p:nvSpPr>
        <p:spPr bwMode="auto">
          <a:xfrm>
            <a:off x="7010400" y="45720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sub $k1, $k0, $k1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934200" y="48768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0504" name="TextBox 20"/>
          <p:cNvSpPr txBox="1">
            <a:spLocks noChangeArrowheads="1"/>
          </p:cNvSpPr>
          <p:nvPr/>
        </p:nvSpPr>
        <p:spPr bwMode="auto">
          <a:xfrm>
            <a:off x="7010400" y="48768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eret</a:t>
            </a:r>
          </a:p>
        </p:txBody>
      </p:sp>
      <p:sp>
        <p:nvSpPr>
          <p:cNvPr id="20505" name="TextBox 21"/>
          <p:cNvSpPr txBox="1">
            <a:spLocks noChangeArrowheads="1"/>
          </p:cNvSpPr>
          <p:nvPr/>
        </p:nvSpPr>
        <p:spPr bwMode="auto">
          <a:xfrm>
            <a:off x="7599363" y="3190875"/>
            <a:ext cx="2492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0506" name="TextBox 23"/>
          <p:cNvSpPr txBox="1">
            <a:spLocks noChangeArrowheads="1"/>
          </p:cNvSpPr>
          <p:nvPr/>
        </p:nvSpPr>
        <p:spPr bwMode="auto">
          <a:xfrm>
            <a:off x="5715000" y="42672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0x80000180: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934200" y="28956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0508" name="TextBox 25"/>
          <p:cNvSpPr txBox="1">
            <a:spLocks noChangeArrowheads="1"/>
          </p:cNvSpPr>
          <p:nvPr/>
        </p:nvSpPr>
        <p:spPr bwMode="auto">
          <a:xfrm>
            <a:off x="7010400" y="28956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sll $t0, $t0, 2 </a:t>
            </a:r>
          </a:p>
        </p:txBody>
      </p:sp>
      <p:sp>
        <p:nvSpPr>
          <p:cNvPr id="29" name="Curved Right Arrow 28"/>
          <p:cNvSpPr/>
          <p:nvPr/>
        </p:nvSpPr>
        <p:spPr>
          <a:xfrm>
            <a:off x="6400800" y="2743200"/>
            <a:ext cx="533400" cy="1828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Curved Left Arrow 29"/>
          <p:cNvSpPr/>
          <p:nvPr/>
        </p:nvSpPr>
        <p:spPr>
          <a:xfrm>
            <a:off x="8610600" y="3048000"/>
            <a:ext cx="304800" cy="2057400"/>
          </a:xfrm>
          <a:prstGeom prst="curvedLeftArrow">
            <a:avLst/>
          </a:prstGeom>
          <a:scene3d>
            <a:camera prst="orthographicFront">
              <a:rot lat="0" lon="11699973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11" name="TextBox 23"/>
          <p:cNvSpPr txBox="1">
            <a:spLocks noChangeArrowheads="1"/>
          </p:cNvSpPr>
          <p:nvPr/>
        </p:nvSpPr>
        <p:spPr bwMode="auto">
          <a:xfrm>
            <a:off x="5791200" y="28956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0x00000128: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248400" y="1447800"/>
            <a:ext cx="1431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EPC=</a:t>
            </a: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0x00000128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248400" y="1447800"/>
            <a:ext cx="1339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EPC= something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29" grpId="0" animBg="1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Interrupt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Is it okay to use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$t0 </a:t>
            </a:r>
            <a:r>
              <a:rPr lang="en-US" sz="2400" dirty="0" smtClean="0"/>
              <a:t>in the interrupt?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sz="2000" dirty="0" smtClean="0"/>
              <a:t>Note the difference between an interrupt and a function call.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sz="2000" dirty="0" smtClean="0"/>
              <a:t>For a function call, the caller is aware of the function call, so, it is not expecting the value of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$t0 </a:t>
            </a:r>
            <a:r>
              <a:rPr lang="en-US" sz="2000" dirty="0" smtClean="0"/>
              <a:t>to be the same after the call.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sz="2000" dirty="0" smtClean="0"/>
              <a:t>For an interrupt, the user program is running and gets interrupted. </a:t>
            </a:r>
            <a:r>
              <a:rPr lang="en-US" sz="2000" b="1" dirty="0" smtClean="0"/>
              <a:t>The user program does not know about the interruption at all</a:t>
            </a:r>
            <a:r>
              <a:rPr lang="en-US" sz="2000" dirty="0" smtClean="0"/>
              <a:t>.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sz="2000" dirty="0" smtClean="0"/>
              <a:t>So, if you changed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$t0</a:t>
            </a:r>
            <a:r>
              <a:rPr lang="en-US" sz="2000" dirty="0" smtClean="0"/>
              <a:t> inside an interrupt, after the interrupt returns, the user program will not even be aware of the fact that it has been interrupted, and will use the wrong value of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$t0</a:t>
            </a:r>
            <a:r>
              <a:rPr lang="en-US" sz="2000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934200" y="48768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6934200" y="45720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>
          <a:xfrm>
            <a:off x="6934200" y="42672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>
          <a:xfrm>
            <a:off x="6934200" y="28956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6934200" y="25908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6934200" y="22860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34200" y="1981200"/>
            <a:ext cx="1676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34200" y="19812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934200" y="1752600"/>
            <a:ext cx="0" cy="419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610600" y="1752600"/>
            <a:ext cx="0" cy="419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8" name="TextBox 10"/>
          <p:cNvSpPr txBox="1">
            <a:spLocks noChangeArrowheads="1"/>
          </p:cNvSpPr>
          <p:nvPr/>
        </p:nvSpPr>
        <p:spPr bwMode="auto">
          <a:xfrm>
            <a:off x="7010400" y="19812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add $t0, $t1, $t0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34200" y="22860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1520" name="TextBox 12"/>
          <p:cNvSpPr txBox="1">
            <a:spLocks noChangeArrowheads="1"/>
          </p:cNvSpPr>
          <p:nvPr/>
        </p:nvSpPr>
        <p:spPr bwMode="auto">
          <a:xfrm>
            <a:off x="7010400" y="22860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sub $t2, $t1, $t0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34200" y="25908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1522" name="TextBox 14"/>
          <p:cNvSpPr txBox="1">
            <a:spLocks noChangeArrowheads="1"/>
          </p:cNvSpPr>
          <p:nvPr/>
        </p:nvSpPr>
        <p:spPr bwMode="auto">
          <a:xfrm>
            <a:off x="7010400" y="25908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sub $t0 $s0, $a0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34200" y="42672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1524" name="TextBox 16"/>
          <p:cNvSpPr txBox="1">
            <a:spLocks noChangeArrowheads="1"/>
          </p:cNvSpPr>
          <p:nvPr/>
        </p:nvSpPr>
        <p:spPr bwMode="auto">
          <a:xfrm>
            <a:off x="7010400" y="42672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add </a:t>
            </a:r>
            <a:r>
              <a:rPr lang="en-US" altLang="en-US" sz="1200" dirty="0" smtClean="0">
                <a:latin typeface="Arial" panose="020B0604020202020204" pitchFamily="34" charset="0"/>
              </a:rPr>
              <a:t>$t0</a:t>
            </a:r>
            <a:r>
              <a:rPr lang="en-US" altLang="en-US" sz="1200" dirty="0">
                <a:latin typeface="Arial" panose="020B0604020202020204" pitchFamily="34" charset="0"/>
              </a:rPr>
              <a:t>, $k1, $k0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934200" y="45720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1526" name="TextBox 18"/>
          <p:cNvSpPr txBox="1">
            <a:spLocks noChangeArrowheads="1"/>
          </p:cNvSpPr>
          <p:nvPr/>
        </p:nvSpPr>
        <p:spPr bwMode="auto">
          <a:xfrm>
            <a:off x="7010400" y="45720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sub $t0, $k0, $k1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934200" y="48768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1528" name="TextBox 20"/>
          <p:cNvSpPr txBox="1">
            <a:spLocks noChangeArrowheads="1"/>
          </p:cNvSpPr>
          <p:nvPr/>
        </p:nvSpPr>
        <p:spPr bwMode="auto">
          <a:xfrm>
            <a:off x="7010400" y="48768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eret</a:t>
            </a:r>
          </a:p>
        </p:txBody>
      </p:sp>
      <p:sp>
        <p:nvSpPr>
          <p:cNvPr id="21529" name="TextBox 21"/>
          <p:cNvSpPr txBox="1">
            <a:spLocks noChangeArrowheads="1"/>
          </p:cNvSpPr>
          <p:nvPr/>
        </p:nvSpPr>
        <p:spPr bwMode="auto">
          <a:xfrm>
            <a:off x="7599363" y="3190875"/>
            <a:ext cx="2492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1530" name="TextBox 23"/>
          <p:cNvSpPr txBox="1">
            <a:spLocks noChangeArrowheads="1"/>
          </p:cNvSpPr>
          <p:nvPr/>
        </p:nvSpPr>
        <p:spPr bwMode="auto">
          <a:xfrm>
            <a:off x="5715000" y="42672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0x80000180: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934200" y="28956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FFFFFF"/>
                </a:solidFill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21532" name="TextBox 25"/>
          <p:cNvSpPr txBox="1">
            <a:spLocks noChangeArrowheads="1"/>
          </p:cNvSpPr>
          <p:nvPr/>
        </p:nvSpPr>
        <p:spPr bwMode="auto">
          <a:xfrm>
            <a:off x="7010400" y="2895600"/>
            <a:ext cx="160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sll $t0, $t0, 2 </a:t>
            </a:r>
          </a:p>
        </p:txBody>
      </p:sp>
      <p:sp>
        <p:nvSpPr>
          <p:cNvPr id="21533" name="TextBox 23"/>
          <p:cNvSpPr txBox="1">
            <a:spLocks noChangeArrowheads="1"/>
          </p:cNvSpPr>
          <p:nvPr/>
        </p:nvSpPr>
        <p:spPr bwMode="auto">
          <a:xfrm>
            <a:off x="5791200" y="28956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0x00000128: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248400" y="1447800"/>
            <a:ext cx="1431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EPC=</a:t>
            </a: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0x00000128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248400" y="1447800"/>
            <a:ext cx="1339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EPC= something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772400" y="1447800"/>
            <a:ext cx="1152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t0= something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766050" y="1447800"/>
            <a:ext cx="615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t0= 10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772400" y="1447800"/>
            <a:ext cx="785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t0= </a:t>
            </a: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</a:rPr>
              <a:t>3000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32" grpId="0"/>
      <p:bldP spid="33" grpId="0"/>
      <p:bldP spid="34" grpId="0"/>
      <p:bldP spid="35" grpId="0"/>
      <p:bldP spid="35" grpId="1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Interrupt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Interrupt handlers should be short. </a:t>
            </a:r>
          </a:p>
          <a:p>
            <a:pPr lvl="1"/>
            <a:r>
              <a:rPr lang="en-US" altLang="en-US" smtClean="0"/>
              <a:t>Usually should just use the interrupt to set some flags, and let the main program to check the flags </a:t>
            </a:r>
          </a:p>
          <a:p>
            <a:pPr lvl="1"/>
            <a:r>
              <a:rPr lang="en-US" altLang="en-US" smtClean="0"/>
              <a:t>Flags can be registers and can be checked much faster than reading from the outside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Coprocessor 0 is a part of the CPU to handle interrupts. In SPIM, Coprocessor 0 contains the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dirty="0" err="1" smtClean="0"/>
              <a:t>BadVAddr</a:t>
            </a:r>
            <a:r>
              <a:rPr lang="en-US" sz="1600" dirty="0" smtClean="0"/>
              <a:t> (8), storing the memory address causing the exception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Count (9), increment by 1 every 10ms by default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Compare (11), if equals to Count, trigger an interrupt of level 5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Status (12),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Bit 8-15: interrupt mask. A bit being ``1’’ means that this interrupt is enabled.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Bit 4: user mode. With SPIM, always 1.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Bit 1: exception level (EXL). Normally ``0,’’  set to ``1’’ if an exception occurred. When ``1,’’ no further interrupt is enabled and EPC is not updated.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Bit 0: interrupt enable. Enable (``1’’) or disable (``0’’) all interrupts.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Cause (13)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Bit 8-15: pending interrupts . A bit being ``1’’ means that this interrupt situation occurred, even if it is not enabled.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Bit 2-6: Exception code. ``0’’ is hardware interrupt.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EPC (14)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dirty="0" err="1" smtClean="0"/>
              <a:t>Config</a:t>
            </a:r>
            <a:r>
              <a:rPr lang="en-US" sz="1600" dirty="0" smtClean="0"/>
              <a:t> (16), </a:t>
            </a:r>
            <a:r>
              <a:rPr lang="en-US" sz="1600" dirty="0" err="1" smtClean="0"/>
              <a:t>config</a:t>
            </a:r>
            <a:r>
              <a:rPr lang="en-US" sz="1600" dirty="0" smtClean="0"/>
              <a:t> the machine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These registers can be read and modified using the instructions </a:t>
            </a:r>
            <a:r>
              <a:rPr lang="en-US" sz="1600" i="1" dirty="0" smtClean="0"/>
              <a:t>mfc0 (move from coprocessor 0) and mtc0 (move to coprocessor 0).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Interrupt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$k0 </a:t>
            </a:r>
            <a:r>
              <a:rPr lang="en-US" altLang="en-US" smtClean="0"/>
              <a:t>and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$k1 </a:t>
            </a:r>
            <a:r>
              <a:rPr lang="en-US" altLang="en-US" smtClean="0"/>
              <a:t>are both used as temporary variables in interrupt servicing routines.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we used (Copy and paste it to an editor)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.data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err="1" smtClean="0"/>
              <a:t>new_line</a:t>
            </a:r>
            <a:r>
              <a:rPr lang="en-US" altLang="en-US" sz="800" dirty="0" smtClean="0"/>
              <a:t>: .</a:t>
            </a:r>
            <a:r>
              <a:rPr lang="en-US" altLang="en-US" sz="800" dirty="0" err="1" smtClean="0"/>
              <a:t>asciiz</a:t>
            </a:r>
            <a:r>
              <a:rPr lang="en-US" altLang="en-US" sz="800" dirty="0" smtClean="0"/>
              <a:t> "\n"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.text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.</a:t>
            </a:r>
            <a:r>
              <a:rPr lang="en-US" altLang="en-US" sz="800" dirty="0" err="1" smtClean="0"/>
              <a:t>globl</a:t>
            </a:r>
            <a:r>
              <a:rPr lang="en-US" altLang="en-US" sz="800" dirty="0" smtClean="0"/>
              <a:t> main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main:	mfc0 $a0, $12			# read from the status register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ori</a:t>
            </a:r>
            <a:r>
              <a:rPr lang="en-US" altLang="en-US" sz="800" dirty="0" smtClean="0"/>
              <a:t> $a0, 0xff11			# enable all interrupts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mtc0 $a0, $12			# write back to the status register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lui</a:t>
            </a:r>
            <a:r>
              <a:rPr lang="en-US" altLang="en-US" sz="800" dirty="0" smtClean="0"/>
              <a:t> $t0, 0xFFFF			# $t0 = 0xFFFF0000;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ori</a:t>
            </a:r>
            <a:r>
              <a:rPr lang="en-US" altLang="en-US" sz="800" dirty="0" smtClean="0"/>
              <a:t> $a0, $0, 2			# enable keyboard interrupt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sw</a:t>
            </a:r>
            <a:r>
              <a:rPr lang="en-US" altLang="en-US" sz="800" dirty="0" smtClean="0"/>
              <a:t> $a0, 0($t0)			# write back to 0xFFFF0000;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li $s6, 10000			# $s6 used to pass the </a:t>
            </a:r>
            <a:r>
              <a:rPr lang="en-US" altLang="en-US" sz="800" dirty="0" err="1" smtClean="0"/>
              <a:t>ascii</a:t>
            </a:r>
            <a:r>
              <a:rPr lang="en-US" altLang="en-US" sz="800" dirty="0" smtClean="0"/>
              <a:t> code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li $s7, 10000			# a large number impossible to be an </a:t>
            </a:r>
            <a:r>
              <a:rPr lang="en-US" altLang="en-US" sz="800" dirty="0" err="1" smtClean="0"/>
              <a:t>ascii</a:t>
            </a:r>
            <a:r>
              <a:rPr lang="en-US" altLang="en-US" sz="800" dirty="0" smtClean="0"/>
              <a:t> code	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loop: 	</a:t>
            </a:r>
            <a:r>
              <a:rPr lang="en-US" altLang="en-US" sz="800" dirty="0" err="1" smtClean="0"/>
              <a:t>beq</a:t>
            </a:r>
            <a:r>
              <a:rPr lang="en-US" altLang="en-US" sz="800" dirty="0" smtClean="0"/>
              <a:t> $s6, $s7, loop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ori</a:t>
            </a:r>
            <a:r>
              <a:rPr lang="en-US" altLang="en-US" sz="800" dirty="0" smtClean="0"/>
              <a:t> $a0, $s6, 0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li $v0,1			# print it here.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syscall</a:t>
            </a: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li $v0,4			# print the new line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la $a0, </a:t>
            </a:r>
            <a:r>
              <a:rPr lang="en-US" altLang="en-US" sz="800" dirty="0" err="1" smtClean="0"/>
              <a:t>new_line</a:t>
            </a: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syscall</a:t>
            </a: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mfc0 $t0, $12			# Set Status register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andi</a:t>
            </a:r>
            <a:r>
              <a:rPr lang="en-US" altLang="en-US" sz="800" dirty="0" smtClean="0"/>
              <a:t> $t0, 0xfffe		# clear ENABLE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mtc0 $t0, $12			# write back to status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li $s6, 10000			# $s0 used to pass the </a:t>
            </a:r>
            <a:r>
              <a:rPr lang="en-US" altLang="en-US" sz="800" dirty="0" err="1" smtClean="0"/>
              <a:t>ascii</a:t>
            </a:r>
            <a:r>
              <a:rPr lang="en-US" altLang="en-US" sz="800" dirty="0" smtClean="0"/>
              <a:t> code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mfc0 $t0, $12			# Set Status register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ori</a:t>
            </a:r>
            <a:r>
              <a:rPr lang="en-US" altLang="en-US" sz="800" dirty="0" smtClean="0"/>
              <a:t> $t0, 1			# set ENABLE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mtc0 $t0, $12			# write back to status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j loop				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li $v0, 10			# </a:t>
            </a:r>
            <a:r>
              <a:rPr lang="en-US" altLang="en-US" sz="800" dirty="0" err="1" smtClean="0"/>
              <a:t>exit,if</a:t>
            </a:r>
            <a:r>
              <a:rPr lang="en-US" altLang="en-US" sz="800" dirty="0" smtClean="0"/>
              <a:t> it ever comes here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syscall</a:t>
            </a: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.</a:t>
            </a:r>
            <a:r>
              <a:rPr lang="en-US" altLang="en-US" sz="800" dirty="0" err="1" smtClean="0"/>
              <a:t>kdata</a:t>
            </a:r>
            <a:r>
              <a:rPr lang="en-US" altLang="en-US" sz="800" dirty="0" smtClean="0"/>
              <a:t>				# kernel data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s1:	.word 10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s2:	.word 11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.</a:t>
            </a:r>
            <a:r>
              <a:rPr lang="en-US" altLang="en-US" sz="800" dirty="0" err="1" smtClean="0"/>
              <a:t>ktext</a:t>
            </a:r>
            <a:r>
              <a:rPr lang="en-US" altLang="en-US" sz="800" dirty="0" smtClean="0"/>
              <a:t> 0x80000180			# kernel code starts here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sw</a:t>
            </a:r>
            <a:r>
              <a:rPr lang="en-US" altLang="en-US" sz="800" dirty="0" smtClean="0"/>
              <a:t> $v0, s1			# To show how to save, we use these registers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sw</a:t>
            </a:r>
            <a:r>
              <a:rPr lang="en-US" altLang="en-US" sz="800" dirty="0" smtClean="0"/>
              <a:t> $a0, s2			# not using the stack because the interrupt might be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				# triggered by a memory reference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				# using a bad value of the stack pointer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mfc0 $k0, $13			# Cause register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srl</a:t>
            </a:r>
            <a:r>
              <a:rPr lang="en-US" altLang="en-US" sz="800" dirty="0" smtClean="0"/>
              <a:t> $a0, $k0, 2			# Extract </a:t>
            </a:r>
            <a:r>
              <a:rPr lang="en-US" altLang="en-US" sz="800" dirty="0" err="1" smtClean="0"/>
              <a:t>ExcCode</a:t>
            </a:r>
            <a:r>
              <a:rPr lang="en-US" altLang="en-US" sz="800" dirty="0" smtClean="0"/>
              <a:t> Field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andi</a:t>
            </a:r>
            <a:r>
              <a:rPr lang="en-US" altLang="en-US" sz="800" dirty="0" smtClean="0"/>
              <a:t> $a0, $a0, 0x1f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bne</a:t>
            </a:r>
            <a:r>
              <a:rPr lang="en-US" altLang="en-US" sz="800" dirty="0" smtClean="0"/>
              <a:t> $a0, $zero, </a:t>
            </a:r>
            <a:r>
              <a:rPr lang="en-US" altLang="en-US" sz="800" dirty="0" err="1" smtClean="0"/>
              <a:t>kdone</a:t>
            </a:r>
            <a:r>
              <a:rPr lang="en-US" altLang="en-US" sz="800" dirty="0" smtClean="0"/>
              <a:t>		# Exception Code 0 is I/O. Only processing I/O here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lui</a:t>
            </a:r>
            <a:r>
              <a:rPr lang="en-US" altLang="en-US" sz="800" dirty="0" smtClean="0"/>
              <a:t> $v0, 0xFFFF			# $v0 = 0xFFFF0000;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lw</a:t>
            </a:r>
            <a:r>
              <a:rPr lang="en-US" altLang="en-US" sz="800" dirty="0" smtClean="0"/>
              <a:t> $s6, 4($v0)			# get the input key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err="1" smtClean="0"/>
              <a:t>kdone</a:t>
            </a:r>
            <a:r>
              <a:rPr lang="en-US" altLang="en-US" sz="800" dirty="0" smtClean="0"/>
              <a:t>:	</a:t>
            </a:r>
            <a:r>
              <a:rPr lang="en-US" altLang="en-US" sz="800" dirty="0" err="1" smtClean="0"/>
              <a:t>lw</a:t>
            </a:r>
            <a:r>
              <a:rPr lang="en-US" altLang="en-US" sz="800" dirty="0" smtClean="0"/>
              <a:t> $v0, s1			# Restore other registers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lw</a:t>
            </a:r>
            <a:r>
              <a:rPr lang="en-US" altLang="en-US" sz="800" dirty="0" smtClean="0"/>
              <a:t> $a0, s2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mtc0 $0, $13			# Clear Cause register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mfc0 $k0, $12			# Set Status register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andi</a:t>
            </a:r>
            <a:r>
              <a:rPr lang="en-US" altLang="en-US" sz="800" dirty="0" smtClean="0"/>
              <a:t> $k0, 0xfffd		# clear EXL bit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ori</a:t>
            </a:r>
            <a:r>
              <a:rPr lang="en-US" altLang="en-US" sz="800" dirty="0" smtClean="0"/>
              <a:t>  $k0, 0x11			# Interrupts enabled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mtc0 $k0, $12			# write back to status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8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800" dirty="0" smtClean="0"/>
              <a:t>	</a:t>
            </a:r>
            <a:r>
              <a:rPr lang="en-US" altLang="en-US" sz="800" dirty="0" err="1" smtClean="0"/>
              <a:t>eret</a:t>
            </a:r>
            <a:r>
              <a:rPr lang="en-US" altLang="en-US" sz="800" dirty="0" smtClean="0"/>
              <a:t>				# return to EPC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000" dirty="0"/>
              <a:t>Which of the following statements about the MIPS interrupt mechanism is true?</a:t>
            </a:r>
          </a:p>
          <a:p>
            <a:pPr marL="0" indent="0">
              <a:buNone/>
            </a:pPr>
            <a:r>
              <a:rPr lang="en-US" sz="2000" dirty="0"/>
              <a:t>(a) $EPC is created mainly for robustness. The interrupt can actually use $</a:t>
            </a:r>
            <a:r>
              <a:rPr lang="en-US" sz="2000" dirty="0" err="1"/>
              <a:t>ra</a:t>
            </a:r>
            <a:r>
              <a:rPr lang="en-US" sz="2000" dirty="0"/>
              <a:t> to save the return address.</a:t>
            </a:r>
          </a:p>
          <a:p>
            <a:pPr marL="0" indent="0">
              <a:buNone/>
            </a:pPr>
            <a:r>
              <a:rPr lang="en-US" sz="2000" dirty="0"/>
              <a:t>(b) It is okay to modify $t0 inside the interrupt because the main program is not expecting $t0 to be unmodified after the interrupt.</a:t>
            </a:r>
          </a:p>
          <a:p>
            <a:pPr marL="0" indent="0">
              <a:buNone/>
            </a:pPr>
            <a:r>
              <a:rPr lang="en-US" sz="2000" dirty="0"/>
              <a:t>(c)  Both of the above.</a:t>
            </a:r>
          </a:p>
          <a:p>
            <a:pPr marL="0" indent="0">
              <a:buNone/>
            </a:pPr>
            <a:r>
              <a:rPr lang="en-US" sz="2000" dirty="0"/>
              <a:t>(d)  None of the above.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633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000" dirty="0"/>
              <a:t>Suppose a MIPS interrupt handler modifies $at but forgets to restore it before returning. Suppose the interrupt is invoked only once. After it is invoked, which of the following statements is true?</a:t>
            </a:r>
          </a:p>
          <a:p>
            <a:pPr marL="0" indent="0">
              <a:buNone/>
            </a:pPr>
            <a:r>
              <a:rPr lang="en-US" sz="2000" dirty="0"/>
              <a:t>(a) The main program will not run correctly.</a:t>
            </a:r>
          </a:p>
          <a:p>
            <a:pPr marL="0" indent="0">
              <a:buNone/>
            </a:pPr>
            <a:r>
              <a:rPr lang="en-US" sz="2000" dirty="0"/>
              <a:t>(b) The main program will not run correctly only if the interrupt is invoked during a function call.</a:t>
            </a:r>
          </a:p>
          <a:p>
            <a:pPr marL="0" indent="0">
              <a:buNone/>
            </a:pPr>
            <a:r>
              <a:rPr lang="en-US" sz="2000" dirty="0"/>
              <a:t>(c) The main program will run correctly.</a:t>
            </a:r>
          </a:p>
          <a:p>
            <a:pPr marL="0" indent="0">
              <a:buNone/>
            </a:pPr>
            <a:r>
              <a:rPr lang="en-US" sz="2000" dirty="0"/>
              <a:t>(d) None of the above.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5806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SPIM I/O and MIPS Interrupts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materials of this lecture can be found in A7-A8 (3</a:t>
            </a:r>
            <a:r>
              <a:rPr lang="en-US" altLang="en-US" baseline="30000" smtClean="0"/>
              <a:t>rd</a:t>
            </a:r>
            <a:r>
              <a:rPr lang="en-US" altLang="en-US" smtClean="0"/>
              <a:t> Edition) and B7-B8 (4</a:t>
            </a:r>
            <a:r>
              <a:rPr lang="en-US" altLang="en-US" baseline="30000" smtClean="0"/>
              <a:t>th</a:t>
            </a:r>
            <a:r>
              <a:rPr lang="en-US" altLang="en-US" smtClean="0"/>
              <a:t> Edition).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MIPS memory 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19400"/>
            <a:ext cx="47339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Actually, everything above 0x7fffffff is used by the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in there?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Special operating system functions</a:t>
            </a:r>
          </a:p>
          <a:p>
            <a:pPr eaLnBrk="1" hangingPunct="1"/>
            <a:r>
              <a:rPr lang="en-US" altLang="en-US" smtClean="0"/>
              <a:t>I/O registers mapped to memory addresses</a:t>
            </a:r>
          </a:p>
          <a:p>
            <a:pPr eaLnBrk="1" hangingPunct="1"/>
            <a:r>
              <a:rPr lang="en-US" altLang="en-US" smtClean="0"/>
              <a:t>Kernel data</a:t>
            </a:r>
          </a:p>
          <a:p>
            <a:pPr eaLnBrk="1" hangingPunct="1"/>
            <a:r>
              <a:rPr lang="en-US" altLang="en-US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SPIM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54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SPIM allows you to read from the keyboard (which is similar to reading something from the true I/O register)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71800"/>
            <a:ext cx="630555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5"/>
          <p:cNvSpPr txBox="1">
            <a:spLocks noChangeArrowheads="1"/>
          </p:cNvSpPr>
          <p:nvPr/>
        </p:nvSpPr>
        <p:spPr bwMode="auto">
          <a:xfrm>
            <a:off x="457200" y="381000"/>
            <a:ext cx="4419600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</a:t>
            </a: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addi $s0, $0, 113 # q key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lui $t0, 0xFFFF # $t0 = 0xFFFF0000;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waitloop: lw $t1, 0($t0)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andi $t1, $t1, 0x0001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beq $t1, $zero, waitloop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lw $a0, 4($t0)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beq $a0, $s0, done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li $v0,1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li $v0,4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la $a0, new_line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j waitloop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done:	li $v0, 10 # exit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new_line: .asciiz "\n”</a:t>
            </a:r>
          </a:p>
        </p:txBody>
      </p:sp>
      <p:sp>
        <p:nvSpPr>
          <p:cNvPr id="12291" name="TextBox 6"/>
          <p:cNvSpPr txBox="1">
            <a:spLocks noChangeArrowheads="1"/>
          </p:cNvSpPr>
          <p:nvPr/>
        </p:nvSpPr>
        <p:spPr bwMode="auto">
          <a:xfrm>
            <a:off x="5181600" y="533400"/>
            <a:ext cx="37211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1">
                <a:latin typeface="Arial Rounded MT Bold" panose="020F0704030504030204" pitchFamily="34" charset="0"/>
              </a:rPr>
              <a:t>Remember to select  ``mapped I/O’’  in PCSpim settings.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b="1">
                <a:latin typeface="Arial Rounded MT Bold" panose="020F0704030504030204" pitchFamily="34" charset="0"/>
              </a:rPr>
              <a:t>To set it, select  ``Simulator’’ then ``Settings…’’</a:t>
            </a:r>
          </a:p>
        </p:txBody>
      </p:sp>
      <p:pic>
        <p:nvPicPr>
          <p:cNvPr id="1229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38400"/>
            <a:ext cx="4427538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SPIM output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Similar to the input, SPIM has two memory locations for output</a:t>
            </a:r>
          </a:p>
          <a:p>
            <a:pPr lvl="1" eaLnBrk="1" hangingPunct="1"/>
            <a:r>
              <a:rPr lang="en-US" altLang="en-US" smtClean="0"/>
              <a:t>0xffff0008: Transmitter control. </a:t>
            </a:r>
          </a:p>
          <a:p>
            <a:pPr lvl="2" eaLnBrk="1" hangingPunct="1"/>
            <a:r>
              <a:rPr lang="en-US" altLang="en-US" smtClean="0"/>
              <a:t>Bit 1: interrupt enable</a:t>
            </a:r>
          </a:p>
          <a:p>
            <a:pPr lvl="2" eaLnBrk="1" hangingPunct="1"/>
            <a:r>
              <a:rPr lang="en-US" altLang="en-US" smtClean="0"/>
              <a:t>Bit 0: ready</a:t>
            </a:r>
          </a:p>
          <a:p>
            <a:pPr lvl="1" eaLnBrk="1" hangingPunct="1"/>
            <a:r>
              <a:rPr lang="en-US" altLang="en-US" smtClean="0"/>
              <a:t>0xffff000c: Transmitter data. </a:t>
            </a:r>
          </a:p>
          <a:p>
            <a:pPr lvl="2" eaLnBrk="1" hangingPunct="1"/>
            <a:r>
              <a:rPr lang="en-US" altLang="en-US" smtClean="0"/>
              <a:t>Bit 0-7: data byte</a:t>
            </a:r>
          </a:p>
          <a:p>
            <a:pPr lvl="2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SPIM output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you need to show something on the console, do the following: </a:t>
            </a:r>
          </a:p>
          <a:p>
            <a:pPr marL="914400" lvl="1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mtClean="0"/>
              <a:t>Check if ready bit is 1. If yes, proceed. Otherwise, wait.</a:t>
            </a:r>
          </a:p>
          <a:p>
            <a:pPr marL="914400" lvl="1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mtClean="0"/>
              <a:t>Write to the data. The ready bit will be reset to 0, and will be set to 1 after the byte is transmitted.</a:t>
            </a:r>
          </a:p>
          <a:p>
            <a:pPr marL="914400" lvl="1" indent="-514350" eaLnBrk="1" hangingPunct="1">
              <a:buFont typeface="Calibri" panose="020F0502020204030204" pitchFamily="34" charset="0"/>
              <a:buAutoNum type="arabicPeriod"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Is this the most efficient way to do it?</a:t>
            </a:r>
          </a:p>
          <a:p>
            <a:pPr eaLnBrk="1" hangingPunct="1"/>
            <a:r>
              <a:rPr lang="en-US" altLang="en-US" smtClean="0"/>
              <a:t>Remember that the processor usually has a lot of things to do simultaneously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1128</Words>
  <Application>Microsoft Office PowerPoint</Application>
  <PresentationFormat>On-screen Show (4:3)</PresentationFormat>
  <Paragraphs>248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Rounded MT Bold</vt:lpstr>
      <vt:lpstr>Calibri</vt:lpstr>
      <vt:lpstr>Courier New</vt:lpstr>
      <vt:lpstr>Office Theme</vt:lpstr>
      <vt:lpstr>MIPS I/O and Interrupt</vt:lpstr>
      <vt:lpstr>SPIM I/O and MIPS Interrupts</vt:lpstr>
      <vt:lpstr>The MIPS memory </vt:lpstr>
      <vt:lpstr>What is in there?</vt:lpstr>
      <vt:lpstr>SPIM Input</vt:lpstr>
      <vt:lpstr>PowerPoint Presentation</vt:lpstr>
      <vt:lpstr>SPIM output</vt:lpstr>
      <vt:lpstr>SPIM output</vt:lpstr>
      <vt:lpstr>question</vt:lpstr>
      <vt:lpstr>Interrupt</vt:lpstr>
      <vt:lpstr>MIPS interrupt</vt:lpstr>
      <vt:lpstr>MIPS Interrupt</vt:lpstr>
      <vt:lpstr>Interrupt</vt:lpstr>
      <vt:lpstr>MIPS interrupt</vt:lpstr>
      <vt:lpstr>MIPS Interrupt</vt:lpstr>
      <vt:lpstr>Code we used (Copy and paste it to an editor) </vt:lpstr>
      <vt:lpstr>Questions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I/O and Interrupt</dc:title>
  <dc:creator>zhenghao</dc:creator>
  <cp:lastModifiedBy>Zhenghao Zhang</cp:lastModifiedBy>
  <cp:revision>21</cp:revision>
  <dcterms:created xsi:type="dcterms:W3CDTF">2010-02-13T23:04:57Z</dcterms:created>
  <dcterms:modified xsi:type="dcterms:W3CDTF">2015-10-01T20:20:58Z</dcterms:modified>
</cp:coreProperties>
</file>