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86" r:id="rId3"/>
    <p:sldId id="287" r:id="rId4"/>
    <p:sldId id="288" r:id="rId5"/>
    <p:sldId id="261" r:id="rId6"/>
    <p:sldId id="257" r:id="rId7"/>
    <p:sldId id="258" r:id="rId8"/>
    <p:sldId id="259" r:id="rId9"/>
    <p:sldId id="260" r:id="rId10"/>
    <p:sldId id="285" r:id="rId11"/>
    <p:sldId id="26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5494" autoAdjust="0"/>
  </p:normalViewPr>
  <p:slideViewPr>
    <p:cSldViewPr snapToGrid="0">
      <p:cViewPr varScale="1">
        <p:scale>
          <a:sx n="88" d="100"/>
          <a:sy n="88" d="100"/>
        </p:scale>
        <p:origin x="6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7FB06C-1733-4578-8DAA-6850D4FD0DA2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899BB1-DA66-48E9-976D-50FF4687B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559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899BB1-DA66-48E9-976D-50FF4687B47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880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Y, </a:t>
            </a:r>
            <a:r>
              <a:rPr lang="en-US" dirty="0" err="1" smtClean="0"/>
              <a:t>addi</a:t>
            </a:r>
            <a:r>
              <a:rPr lang="en-US" dirty="0" smtClean="0"/>
              <a:t> $</a:t>
            </a:r>
            <a:r>
              <a:rPr lang="en-US" dirty="0" err="1" smtClean="0"/>
              <a:t>sp</a:t>
            </a:r>
            <a:r>
              <a:rPr lang="en-US" dirty="0" smtClean="0"/>
              <a:t>, $</a:t>
            </a:r>
            <a:r>
              <a:rPr lang="en-US" dirty="0" err="1" smtClean="0"/>
              <a:t>sp</a:t>
            </a:r>
            <a:r>
              <a:rPr lang="en-US" dirty="0" smtClean="0"/>
              <a:t>, -4, </a:t>
            </a:r>
            <a:r>
              <a:rPr lang="en-US" dirty="0" err="1" smtClean="0"/>
              <a:t>sw</a:t>
            </a:r>
            <a:r>
              <a:rPr lang="en-US" dirty="0" smtClean="0"/>
              <a:t> …,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899BB1-DA66-48E9-976D-50FF4687B47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1235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899BB1-DA66-48E9-976D-50FF4687B47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447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072C42-8B6D-48CD-8537-242DB988C2A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6462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899BB1-DA66-48E9-976D-50FF4687B47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8290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c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3C51D84-33E0-4020-98C9-DBF4B0E2FFC8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44058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D5E41-DECF-4F78-86E5-8BC012BE9964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69EE2-E5F4-4DF4-961B-0B80B7A4E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858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D5E41-DECF-4F78-86E5-8BC012BE9964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69EE2-E5F4-4DF4-961B-0B80B7A4E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232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D5E41-DECF-4F78-86E5-8BC012BE9964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69EE2-E5F4-4DF4-961B-0B80B7A4E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379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D5E41-DECF-4F78-86E5-8BC012BE9964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69EE2-E5F4-4DF4-961B-0B80B7A4E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085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D5E41-DECF-4F78-86E5-8BC012BE9964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69EE2-E5F4-4DF4-961B-0B80B7A4E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193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D5E41-DECF-4F78-86E5-8BC012BE9964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69EE2-E5F4-4DF4-961B-0B80B7A4E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089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D5E41-DECF-4F78-86E5-8BC012BE9964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69EE2-E5F4-4DF4-961B-0B80B7A4E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543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D5E41-DECF-4F78-86E5-8BC012BE9964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69EE2-E5F4-4DF4-961B-0B80B7A4E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24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D5E41-DECF-4F78-86E5-8BC012BE9964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69EE2-E5F4-4DF4-961B-0B80B7A4E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489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D5E41-DECF-4F78-86E5-8BC012BE9964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69EE2-E5F4-4DF4-961B-0B80B7A4E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024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D5E41-DECF-4F78-86E5-8BC012BE9964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69EE2-E5F4-4DF4-961B-0B80B7A4E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832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D5E41-DECF-4F78-86E5-8BC012BE9964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69EE2-E5F4-4DF4-961B-0B80B7A4E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287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MIPS functions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3165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Which of the following statements about MIPS stack is true?</a:t>
            </a:r>
          </a:p>
          <a:p>
            <a:r>
              <a:rPr lang="en-US" dirty="0"/>
              <a:t>(a) If a function does not call another function, it does not have to save $</a:t>
            </a:r>
            <a:r>
              <a:rPr lang="en-US" dirty="0" err="1"/>
              <a:t>ra</a:t>
            </a:r>
            <a:r>
              <a:rPr lang="en-US" dirty="0"/>
              <a:t> on the stack.</a:t>
            </a:r>
          </a:p>
          <a:p>
            <a:r>
              <a:rPr lang="en-US" dirty="0"/>
              <a:t>(b) If $</a:t>
            </a:r>
            <a:r>
              <a:rPr lang="en-US" dirty="0" err="1"/>
              <a:t>sp</a:t>
            </a:r>
            <a:r>
              <a:rPr lang="en-US" dirty="0"/>
              <a:t> is modified inside the function, it must be saved on the stack.</a:t>
            </a:r>
          </a:p>
          <a:p>
            <a:r>
              <a:rPr lang="en-US" dirty="0"/>
              <a:t>(c) If a function calls another function, it must save $v0 on the stack.</a:t>
            </a:r>
          </a:p>
          <a:p>
            <a:r>
              <a:rPr lang="en-US" dirty="0"/>
              <a:t>(d) None of the above.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5066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853" y="1221943"/>
            <a:ext cx="10338997" cy="4254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432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stack is a data structure that is first in first out.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641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MIPS, accessing the stack involves two instructions.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520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function can save registers values on the stack but need not pay attention to the order when restoring them.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601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Which of the following statements about MIPS stack is true?</a:t>
            </a:r>
          </a:p>
          <a:p>
            <a:pPr marL="400050" lvl="1" indent="0">
              <a:buNone/>
            </a:pPr>
            <a:r>
              <a:rPr lang="en-US" dirty="0"/>
              <a:t>(a) If a function has to modify $</a:t>
            </a:r>
            <a:r>
              <a:rPr lang="en-US" dirty="0" err="1"/>
              <a:t>sp</a:t>
            </a:r>
            <a:r>
              <a:rPr lang="en-US" dirty="0"/>
              <a:t>, it can save $</a:t>
            </a:r>
            <a:r>
              <a:rPr lang="en-US" dirty="0" err="1"/>
              <a:t>sp</a:t>
            </a:r>
            <a:r>
              <a:rPr lang="en-US" dirty="0"/>
              <a:t> on the stack by a “</a:t>
            </a:r>
            <a:r>
              <a:rPr lang="en-US" dirty="0" err="1"/>
              <a:t>sw</a:t>
            </a:r>
            <a:r>
              <a:rPr lang="en-US" dirty="0"/>
              <a:t> $</a:t>
            </a:r>
            <a:r>
              <a:rPr lang="en-US" dirty="0" err="1"/>
              <a:t>sp</a:t>
            </a:r>
            <a:r>
              <a:rPr lang="en-US" dirty="0"/>
              <a:t>, 0($</a:t>
            </a:r>
            <a:r>
              <a:rPr lang="en-US" dirty="0" err="1"/>
              <a:t>sp</a:t>
            </a:r>
            <a:r>
              <a:rPr lang="en-US" dirty="0"/>
              <a:t>)” instruction and restore it later by a “</a:t>
            </a:r>
            <a:r>
              <a:rPr lang="en-US" dirty="0" err="1"/>
              <a:t>lw</a:t>
            </a:r>
            <a:r>
              <a:rPr lang="en-US" dirty="0"/>
              <a:t> $</a:t>
            </a:r>
            <a:r>
              <a:rPr lang="en-US" dirty="0" err="1"/>
              <a:t>sp</a:t>
            </a:r>
            <a:r>
              <a:rPr lang="en-US" dirty="0"/>
              <a:t>, 0($</a:t>
            </a:r>
            <a:r>
              <a:rPr lang="en-US" dirty="0" err="1"/>
              <a:t>sp</a:t>
            </a:r>
            <a:r>
              <a:rPr lang="en-US" dirty="0"/>
              <a:t>)” instruction.</a:t>
            </a:r>
          </a:p>
          <a:p>
            <a:pPr marL="400050" lvl="1" indent="0">
              <a:buNone/>
            </a:pPr>
            <a:r>
              <a:rPr lang="en-US" dirty="0"/>
              <a:t>(b) A “push” operation adds a new number to the stack. “push $t0” can be implemented as a pseudo instruction as “</a:t>
            </a:r>
            <a:r>
              <a:rPr lang="en-US" dirty="0" err="1"/>
              <a:t>sw</a:t>
            </a:r>
            <a:r>
              <a:rPr lang="en-US" dirty="0"/>
              <a:t> $t0, -4($</a:t>
            </a:r>
            <a:r>
              <a:rPr lang="en-US" dirty="0" err="1"/>
              <a:t>sp</a:t>
            </a:r>
            <a:r>
              <a:rPr lang="en-US" dirty="0"/>
              <a:t>).”</a:t>
            </a:r>
          </a:p>
          <a:p>
            <a:pPr marL="400050" lvl="1" indent="0">
              <a:buNone/>
            </a:pPr>
            <a:r>
              <a:rPr lang="en-US" dirty="0"/>
              <a:t>(c) Both of the above.</a:t>
            </a:r>
          </a:p>
          <a:p>
            <a:pPr marL="400050" lvl="1" indent="0">
              <a:buNone/>
            </a:pPr>
            <a:r>
              <a:rPr lang="en-US" dirty="0"/>
              <a:t>(d) None of the above.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89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Function calls inside a function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What if we need to call another function inside a function? Will this work?</a:t>
            </a:r>
          </a:p>
        </p:txBody>
      </p:sp>
      <p:pic>
        <p:nvPicPr>
          <p:cNvPr id="2355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576" y="2819401"/>
            <a:ext cx="4492625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7" name="TextBox 4"/>
          <p:cNvSpPr txBox="1">
            <a:spLocks noChangeArrowheads="1"/>
          </p:cNvSpPr>
          <p:nvPr/>
        </p:nvSpPr>
        <p:spPr bwMode="auto">
          <a:xfrm>
            <a:off x="7848600" y="49530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558" name="TextBox 5"/>
          <p:cNvSpPr txBox="1">
            <a:spLocks noChangeArrowheads="1"/>
          </p:cNvSpPr>
          <p:nvPr/>
        </p:nvSpPr>
        <p:spPr bwMode="auto">
          <a:xfrm>
            <a:off x="7924800" y="66294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559" name="TextBox 6"/>
          <p:cNvSpPr txBox="1">
            <a:spLocks noChangeArrowheads="1"/>
          </p:cNvSpPr>
          <p:nvPr/>
        </p:nvSpPr>
        <p:spPr bwMode="auto">
          <a:xfrm>
            <a:off x="6858001" y="2819400"/>
            <a:ext cx="345122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twofun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$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$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-4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sw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$s0, 0($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jal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addfun</a:t>
            </a:r>
            <a:endParaRPr lang="en-US" alt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srl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$s0, $a0, 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sub $v0, $v0, $s0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lw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$s0, 0($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$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$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jr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$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</a:t>
            </a:r>
            <a:endParaRPr lang="en-US" alt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45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Function calls inside a function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4267200" cy="4525963"/>
          </a:xfrm>
        </p:spPr>
        <p:txBody>
          <a:bodyPr/>
          <a:lstStyle/>
          <a:p>
            <a:pPr eaLnBrk="1" hangingPunct="1"/>
            <a:r>
              <a:rPr lang="en-US" altLang="en-US" smtClean="0"/>
              <a:t>The problem is that the value of $ra is changed whenever you use jal somelabel.</a:t>
            </a:r>
          </a:p>
          <a:p>
            <a:pPr eaLnBrk="1" hangingPunct="1"/>
            <a:r>
              <a:rPr lang="en-US" altLang="en-US" smtClean="0"/>
              <a:t>How to deal with it?</a:t>
            </a:r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7010401" y="2514600"/>
            <a:ext cx="345122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twofun: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	addi $sp, $sp, -4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	sw $s0, 0($sp)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	jal addfun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	srl $s0, $a0, 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	sub $v0, $v0, $s0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	lw $s0, 0($sp)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	addi $sp, $sp, 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	jr $ra</a:t>
            </a:r>
          </a:p>
        </p:txBody>
      </p:sp>
    </p:spTree>
    <p:extLst>
      <p:ext uri="{BB962C8B-B14F-4D97-AF65-F5344CB8AC3E}">
        <p14:creationId xmlns:p14="http://schemas.microsoft.com/office/powerpoint/2010/main" val="47655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working versions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2819400" cy="4525963"/>
          </a:xfrm>
        </p:spPr>
        <p:txBody>
          <a:bodyPr rtlCol="0">
            <a:normAutofit fontScale="47500" lnSpcReduction="20000"/>
          </a:bodyPr>
          <a:lstStyle/>
          <a:p>
            <a:pPr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twofun1:</a:t>
            </a:r>
          </a:p>
          <a:p>
            <a:pPr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$sp, $sp, -4</a:t>
            </a:r>
          </a:p>
          <a:p>
            <a:pPr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$s0, 0($sp)</a:t>
            </a:r>
          </a:p>
          <a:p>
            <a:pPr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$sp, $sp, -4</a:t>
            </a:r>
          </a:p>
          <a:p>
            <a:pPr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0($sp)</a:t>
            </a:r>
          </a:p>
          <a:p>
            <a:pPr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addfun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srl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$s0, $a0, 1</a:t>
            </a:r>
          </a:p>
          <a:p>
            <a:pPr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sub $v0, $v0, $s0,</a:t>
            </a:r>
          </a:p>
          <a:p>
            <a:pPr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0($sp)</a:t>
            </a:r>
          </a:p>
          <a:p>
            <a:pPr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$sp, $sp, 4</a:t>
            </a:r>
          </a:p>
          <a:p>
            <a:pPr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$s0, 0($sp)</a:t>
            </a:r>
          </a:p>
          <a:p>
            <a:pPr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$sp, $sp, 4</a:t>
            </a:r>
          </a:p>
          <a:p>
            <a:pPr>
              <a:buNone/>
              <a:defRPr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</a:p>
        </p:txBody>
      </p:sp>
      <p:sp>
        <p:nvSpPr>
          <p:cNvPr id="25604" name="Content Placeholder 2"/>
          <p:cNvSpPr txBox="1">
            <a:spLocks/>
          </p:cNvSpPr>
          <p:nvPr/>
        </p:nvSpPr>
        <p:spPr bwMode="auto">
          <a:xfrm>
            <a:off x="6248400" y="1646238"/>
            <a:ext cx="335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twofun2: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addi $sp, $sp, -8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sw $s0, 4($sp)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sw $ra, 0($sp)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jal addfun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srl $s0, $a0, 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sub $v0, $v0, $s0,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lw $ra, 0($sp)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lw $s0, 4($sp)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addi $sp, $sp, 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jr $ra		</a:t>
            </a:r>
          </a:p>
        </p:txBody>
      </p:sp>
    </p:spTree>
    <p:extLst>
      <p:ext uri="{BB962C8B-B14F-4D97-AF65-F5344CB8AC3E}">
        <p14:creationId xmlns:p14="http://schemas.microsoft.com/office/powerpoint/2010/main" val="252204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Saving registers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 smtClean="0"/>
              <a:t>In case of nested function calls, before calling a function, to be safe, the caller should</a:t>
            </a:r>
          </a:p>
          <a:p>
            <a:pPr lvl="1">
              <a:defRPr/>
            </a:pPr>
            <a:r>
              <a:rPr lang="en-US" dirty="0" smtClean="0"/>
              <a:t>save $t0-$t9</a:t>
            </a:r>
          </a:p>
          <a:p>
            <a:pPr lvl="1">
              <a:defRPr/>
            </a:pPr>
            <a:r>
              <a:rPr lang="en-US" dirty="0" smtClean="0"/>
              <a:t>save $a0-$a3</a:t>
            </a:r>
          </a:p>
          <a:p>
            <a:pPr lvl="1">
              <a:buNone/>
              <a:defRPr/>
            </a:pPr>
            <a:r>
              <a:rPr lang="en-US" dirty="0" smtClean="0"/>
              <a:t>If such registers are needed later. and </a:t>
            </a:r>
          </a:p>
          <a:p>
            <a:pPr lvl="1">
              <a:defRPr/>
            </a:pPr>
            <a:r>
              <a:rPr lang="en-US" dirty="0" smtClean="0"/>
              <a:t>save $</a:t>
            </a:r>
            <a:r>
              <a:rPr lang="en-US" dirty="0" err="1" smtClean="0"/>
              <a:t>ra</a:t>
            </a:r>
            <a:endParaRPr lang="en-US" dirty="0" smtClean="0"/>
          </a:p>
          <a:p>
            <a:pPr lvl="1">
              <a:buNone/>
              <a:defRPr/>
            </a:pPr>
            <a:r>
              <a:rPr lang="en-US" dirty="0" smtClean="0"/>
              <a:t>Because $</a:t>
            </a:r>
            <a:r>
              <a:rPr lang="en-US" dirty="0" err="1" smtClean="0"/>
              <a:t>ra</a:t>
            </a:r>
            <a:r>
              <a:rPr lang="en-US" dirty="0" smtClean="0"/>
              <a:t> is going to be needed later and it will be changed</a:t>
            </a:r>
          </a:p>
          <a:p>
            <a:pPr>
              <a:defRPr/>
            </a:pPr>
            <a:r>
              <a:rPr lang="en-US" dirty="0" smtClean="0"/>
              <a:t>The </a:t>
            </a:r>
            <a:r>
              <a:rPr lang="en-US" dirty="0" err="1" smtClean="0"/>
              <a:t>callee</a:t>
            </a:r>
            <a:r>
              <a:rPr lang="en-US" dirty="0" smtClean="0"/>
              <a:t> should </a:t>
            </a:r>
          </a:p>
          <a:p>
            <a:pPr lvl="1">
              <a:defRPr/>
            </a:pPr>
            <a:r>
              <a:rPr lang="en-US" dirty="0" smtClean="0"/>
              <a:t>save $s0-s7</a:t>
            </a:r>
          </a:p>
        </p:txBody>
      </p:sp>
    </p:spTree>
    <p:extLst>
      <p:ext uri="{BB962C8B-B14F-4D97-AF65-F5344CB8AC3E}">
        <p14:creationId xmlns:p14="http://schemas.microsoft.com/office/powerpoint/2010/main" val="323372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395</Words>
  <Application>Microsoft Office PowerPoint</Application>
  <PresentationFormat>Widescreen</PresentationFormat>
  <Paragraphs>101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Office Theme</vt:lpstr>
      <vt:lpstr>MIPS functions</vt:lpstr>
      <vt:lpstr>Question</vt:lpstr>
      <vt:lpstr>Question</vt:lpstr>
      <vt:lpstr>Question</vt:lpstr>
      <vt:lpstr>Questions</vt:lpstr>
      <vt:lpstr>Function calls inside a function</vt:lpstr>
      <vt:lpstr>Function calls inside a function</vt:lpstr>
      <vt:lpstr>The working versions</vt:lpstr>
      <vt:lpstr>Saving registers</vt:lpstr>
      <vt:lpstr>Question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MIPS functions</dc:title>
  <dc:creator>Zhenghao Zhang</dc:creator>
  <cp:lastModifiedBy>Zhenghao Zhang</cp:lastModifiedBy>
  <cp:revision>9</cp:revision>
  <dcterms:created xsi:type="dcterms:W3CDTF">2015-09-26T17:02:23Z</dcterms:created>
  <dcterms:modified xsi:type="dcterms:W3CDTF">2015-09-30T18:01:23Z</dcterms:modified>
</cp:coreProperties>
</file>