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78" r:id="rId8"/>
    <p:sldId id="263" r:id="rId9"/>
    <p:sldId id="264" r:id="rId10"/>
    <p:sldId id="265"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D3594FFD-D2CE-4BE1-998D-46BD258B609A}" type="datetimeFigureOut">
              <a:rPr lang="en-US"/>
              <a:pPr>
                <a:defRPr/>
              </a:pPr>
              <a:t>9/19/2015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64CFC16-1B41-4AC7-B18E-D062F90DDF00}" type="slidenum">
              <a:rPr lang="en-US"/>
              <a:pPr>
                <a:defRPr/>
              </a:pPr>
              <a:t>‹#›</a:t>
            </a:fld>
            <a:endParaRPr lang="en-US"/>
          </a:p>
        </p:txBody>
      </p:sp>
    </p:spTree>
    <p:extLst>
      <p:ext uri="{BB962C8B-B14F-4D97-AF65-F5344CB8AC3E}">
        <p14:creationId xmlns:p14="http://schemas.microsoft.com/office/powerpoint/2010/main" val="20901169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Date Placeholder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82A5E425-BC0A-4011-B9C2-07366A599C9A}" type="datetime1">
              <a:rPr lang="en-US" smtClean="0"/>
              <a:pPr fontAlgn="base">
                <a:spcBef>
                  <a:spcPct val="0"/>
                </a:spcBef>
                <a:spcAft>
                  <a:spcPct val="0"/>
                </a:spcAft>
                <a:defRPr/>
              </a:pPr>
              <a:t>9/19/2015</a:t>
            </a:fld>
            <a:endParaRPr lang="en-US" smtClean="0"/>
          </a:p>
        </p:txBody>
      </p:sp>
      <p:sp>
        <p:nvSpPr>
          <p:cNvPr id="24581"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CDA3100 week04-3.ppt</a:t>
            </a:r>
          </a:p>
        </p:txBody>
      </p:sp>
      <p:sp>
        <p:nvSpPr>
          <p:cNvPr id="5126"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847BFE0-1379-4E5D-B7DF-4ABEA9DB10A9}" type="slidenum">
              <a:rPr lang="en-US" altLang="en-US" smtClean="0"/>
              <a:pPr>
                <a:spcBef>
                  <a:spcPct val="0"/>
                </a:spcBef>
              </a:pPr>
              <a:t>2</a:t>
            </a:fld>
            <a:endParaRPr lang="en-US" altLang="en-US" smtClean="0"/>
          </a:p>
        </p:txBody>
      </p:sp>
    </p:spTree>
    <p:extLst>
      <p:ext uri="{BB962C8B-B14F-4D97-AF65-F5344CB8AC3E}">
        <p14:creationId xmlns:p14="http://schemas.microsoft.com/office/powerpoint/2010/main" val="1930984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A7483D1-A591-4D7A-9218-14A7A4602C36}" type="datetimeFigureOut">
              <a:rPr lang="en-US"/>
              <a:pPr>
                <a:defRPr/>
              </a:pPr>
              <a:t>9/19/2015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6499CC-A5E8-4FBF-BEAA-6139DD6A4F97}" type="slidenum">
              <a:rPr lang="en-US"/>
              <a:pPr>
                <a:defRPr/>
              </a:pPr>
              <a:t>‹#›</a:t>
            </a:fld>
            <a:endParaRPr lang="en-US"/>
          </a:p>
        </p:txBody>
      </p:sp>
    </p:spTree>
    <p:extLst>
      <p:ext uri="{BB962C8B-B14F-4D97-AF65-F5344CB8AC3E}">
        <p14:creationId xmlns:p14="http://schemas.microsoft.com/office/powerpoint/2010/main" val="1087074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59EC2F8-7FCD-4436-B2E2-8C363F33E43C}" type="datetimeFigureOut">
              <a:rPr lang="en-US"/>
              <a:pPr>
                <a:defRPr/>
              </a:pPr>
              <a:t>9/19/2015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64C506-2FE3-46F5-AC93-CADB2D3A0ED3}" type="slidenum">
              <a:rPr lang="en-US"/>
              <a:pPr>
                <a:defRPr/>
              </a:pPr>
              <a:t>‹#›</a:t>
            </a:fld>
            <a:endParaRPr lang="en-US"/>
          </a:p>
        </p:txBody>
      </p:sp>
    </p:spTree>
    <p:extLst>
      <p:ext uri="{BB962C8B-B14F-4D97-AF65-F5344CB8AC3E}">
        <p14:creationId xmlns:p14="http://schemas.microsoft.com/office/powerpoint/2010/main" val="4084453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9DCC4B8-55DF-42F1-AD4B-C372F48C9332}" type="datetimeFigureOut">
              <a:rPr lang="en-US"/>
              <a:pPr>
                <a:defRPr/>
              </a:pPr>
              <a:t>9/19/2015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BDBE45C-74CA-4EE7-91DD-B4B9EB857A60}" type="slidenum">
              <a:rPr lang="en-US"/>
              <a:pPr>
                <a:defRPr/>
              </a:pPr>
              <a:t>‹#›</a:t>
            </a:fld>
            <a:endParaRPr lang="en-US"/>
          </a:p>
        </p:txBody>
      </p:sp>
    </p:spTree>
    <p:extLst>
      <p:ext uri="{BB962C8B-B14F-4D97-AF65-F5344CB8AC3E}">
        <p14:creationId xmlns:p14="http://schemas.microsoft.com/office/powerpoint/2010/main" val="1864546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6FCFD54-47EA-4F05-AAE7-698778455369}" type="datetimeFigureOut">
              <a:rPr lang="en-US"/>
              <a:pPr>
                <a:defRPr/>
              </a:pPr>
              <a:t>9/19/2015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42A049-9A8F-41F4-A5E7-3A3C0B25F107}" type="slidenum">
              <a:rPr lang="en-US"/>
              <a:pPr>
                <a:defRPr/>
              </a:pPr>
              <a:t>‹#›</a:t>
            </a:fld>
            <a:endParaRPr lang="en-US"/>
          </a:p>
        </p:txBody>
      </p:sp>
    </p:spTree>
    <p:extLst>
      <p:ext uri="{BB962C8B-B14F-4D97-AF65-F5344CB8AC3E}">
        <p14:creationId xmlns:p14="http://schemas.microsoft.com/office/powerpoint/2010/main" val="1491741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65C6F0E-4BB8-40A5-859A-9A88403FDBEF}" type="datetimeFigureOut">
              <a:rPr lang="en-US"/>
              <a:pPr>
                <a:defRPr/>
              </a:pPr>
              <a:t>9/19/2015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63D07D-42E9-48EB-8295-6E0B7E805B54}" type="slidenum">
              <a:rPr lang="en-US"/>
              <a:pPr>
                <a:defRPr/>
              </a:pPr>
              <a:t>‹#›</a:t>
            </a:fld>
            <a:endParaRPr lang="en-US"/>
          </a:p>
        </p:txBody>
      </p:sp>
    </p:spTree>
    <p:extLst>
      <p:ext uri="{BB962C8B-B14F-4D97-AF65-F5344CB8AC3E}">
        <p14:creationId xmlns:p14="http://schemas.microsoft.com/office/powerpoint/2010/main" val="156105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71A2CB4-CAB2-4157-9002-7D0850F25E9B}" type="datetimeFigureOut">
              <a:rPr lang="en-US"/>
              <a:pPr>
                <a:defRPr/>
              </a:pPr>
              <a:t>9/19/2015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9DC217F-B099-4EB1-AF3A-05A690E18666}" type="slidenum">
              <a:rPr lang="en-US"/>
              <a:pPr>
                <a:defRPr/>
              </a:pPr>
              <a:t>‹#›</a:t>
            </a:fld>
            <a:endParaRPr lang="en-US"/>
          </a:p>
        </p:txBody>
      </p:sp>
    </p:spTree>
    <p:extLst>
      <p:ext uri="{BB962C8B-B14F-4D97-AF65-F5344CB8AC3E}">
        <p14:creationId xmlns:p14="http://schemas.microsoft.com/office/powerpoint/2010/main" val="1261351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1DDB389-28D6-44C0-811F-180CA00C7A3B}" type="datetimeFigureOut">
              <a:rPr lang="en-US"/>
              <a:pPr>
                <a:defRPr/>
              </a:pPr>
              <a:t>9/19/2015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236EFE6-4BE7-46B2-8A58-BED3B7D9A080}" type="slidenum">
              <a:rPr lang="en-US"/>
              <a:pPr>
                <a:defRPr/>
              </a:pPr>
              <a:t>‹#›</a:t>
            </a:fld>
            <a:endParaRPr lang="en-US"/>
          </a:p>
        </p:txBody>
      </p:sp>
    </p:spTree>
    <p:extLst>
      <p:ext uri="{BB962C8B-B14F-4D97-AF65-F5344CB8AC3E}">
        <p14:creationId xmlns:p14="http://schemas.microsoft.com/office/powerpoint/2010/main" val="562246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294064A-9B51-4E36-97C0-E77C385C7C22}" type="datetimeFigureOut">
              <a:rPr lang="en-US"/>
              <a:pPr>
                <a:defRPr/>
              </a:pPr>
              <a:t>9/19/2015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B2ACB62-6A63-434B-9D7F-406F988B11ED}" type="slidenum">
              <a:rPr lang="en-US"/>
              <a:pPr>
                <a:defRPr/>
              </a:pPr>
              <a:t>‹#›</a:t>
            </a:fld>
            <a:endParaRPr lang="en-US"/>
          </a:p>
        </p:txBody>
      </p:sp>
    </p:spTree>
    <p:extLst>
      <p:ext uri="{BB962C8B-B14F-4D97-AF65-F5344CB8AC3E}">
        <p14:creationId xmlns:p14="http://schemas.microsoft.com/office/powerpoint/2010/main" val="1191513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3EF270C-1A79-42E8-BD4B-EC2CBF125FB1}" type="datetimeFigureOut">
              <a:rPr lang="en-US"/>
              <a:pPr>
                <a:defRPr/>
              </a:pPr>
              <a:t>9/19/2015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24D565C-6CCC-4F83-A9C8-0C1FE9EDAF75}" type="slidenum">
              <a:rPr lang="en-US"/>
              <a:pPr>
                <a:defRPr/>
              </a:pPr>
              <a:t>‹#›</a:t>
            </a:fld>
            <a:endParaRPr lang="en-US"/>
          </a:p>
        </p:txBody>
      </p:sp>
    </p:spTree>
    <p:extLst>
      <p:ext uri="{BB962C8B-B14F-4D97-AF65-F5344CB8AC3E}">
        <p14:creationId xmlns:p14="http://schemas.microsoft.com/office/powerpoint/2010/main" val="4223918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A0A29A-C7BB-4F66-90A1-B8BDC65A2E62}" type="datetimeFigureOut">
              <a:rPr lang="en-US"/>
              <a:pPr>
                <a:defRPr/>
              </a:pPr>
              <a:t>9/19/2015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2357955-AC61-4687-8F7B-6C876BEEEA7A}" type="slidenum">
              <a:rPr lang="en-US"/>
              <a:pPr>
                <a:defRPr/>
              </a:pPr>
              <a:t>‹#›</a:t>
            </a:fld>
            <a:endParaRPr lang="en-US"/>
          </a:p>
        </p:txBody>
      </p:sp>
    </p:spTree>
    <p:extLst>
      <p:ext uri="{BB962C8B-B14F-4D97-AF65-F5344CB8AC3E}">
        <p14:creationId xmlns:p14="http://schemas.microsoft.com/office/powerpoint/2010/main" val="4143894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06E511-BA66-4A09-95AE-61D97AF31958}" type="datetimeFigureOut">
              <a:rPr lang="en-US"/>
              <a:pPr>
                <a:defRPr/>
              </a:pPr>
              <a:t>9/19/2015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E6372AE-20FA-4A91-9C44-174F4391BFC6}" type="slidenum">
              <a:rPr lang="en-US"/>
              <a:pPr>
                <a:defRPr/>
              </a:pPr>
              <a:t>‹#›</a:t>
            </a:fld>
            <a:endParaRPr lang="en-US"/>
          </a:p>
        </p:txBody>
      </p:sp>
    </p:spTree>
    <p:extLst>
      <p:ext uri="{BB962C8B-B14F-4D97-AF65-F5344CB8AC3E}">
        <p14:creationId xmlns:p14="http://schemas.microsoft.com/office/powerpoint/2010/main" val="255173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CD16C427-31B9-4197-A7B3-2ECE0A865FE5}" type="datetimeFigureOut">
              <a:rPr lang="en-US"/>
              <a:pPr>
                <a:defRPr/>
              </a:pPr>
              <a:t>9/19/2015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1A2D6B9D-5A75-41E6-98C9-2BEDDA2E2A4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altLang="en-US" smtClean="0"/>
              <a:t>MIPS Functions</a:t>
            </a: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mtClean="0"/>
              <a:t>Key things to keep in mind</a:t>
            </a:r>
          </a:p>
        </p:txBody>
      </p:sp>
      <p:sp>
        <p:nvSpPr>
          <p:cNvPr id="3" name="Content Placeholder 2"/>
          <p:cNvSpPr>
            <a:spLocks noGrp="1"/>
          </p:cNvSpPr>
          <p:nvPr>
            <p:ph idx="1"/>
          </p:nvPr>
        </p:nvSpPr>
        <p:spPr/>
        <p:txBody>
          <a:bodyPr rtlCol="0">
            <a:normAutofit fontScale="85000" lnSpcReduction="10000"/>
          </a:bodyPr>
          <a:lstStyle/>
          <a:p>
            <a:pPr eaLnBrk="1" fontAlgn="auto" hangingPunct="1">
              <a:spcAft>
                <a:spcPts val="0"/>
              </a:spcAft>
              <a:buFont typeface="Arial" panose="020B0604020202020204" pitchFamily="34" charset="0"/>
              <a:buAutoNum type="arabicPeriod"/>
              <a:defRPr/>
            </a:pPr>
            <a:r>
              <a:rPr lang="en-US" dirty="0" smtClean="0"/>
              <a:t>A function is just a segment of code stored sequentially in the memory. To call a function is just to </a:t>
            </a:r>
            <a:r>
              <a:rPr lang="en-US" b="1" dirty="0" smtClean="0"/>
              <a:t>go there</a:t>
            </a:r>
            <a:r>
              <a:rPr lang="en-US" dirty="0" smtClean="0"/>
              <a:t>.</a:t>
            </a:r>
          </a:p>
          <a:p>
            <a:pPr eaLnBrk="1" fontAlgn="auto" hangingPunct="1">
              <a:spcAft>
                <a:spcPts val="0"/>
              </a:spcAft>
              <a:buFont typeface="Arial" panose="020B0604020202020204" pitchFamily="34" charset="0"/>
              <a:buAutoNum type="arabicPeriod"/>
              <a:defRPr/>
            </a:pPr>
            <a:r>
              <a:rPr lang="en-US" dirty="0" smtClean="0"/>
              <a:t>The name of a function in MIPS is </a:t>
            </a:r>
            <a:r>
              <a:rPr lang="en-US" b="1" dirty="0" smtClean="0"/>
              <a:t>JUST A LABEL or JUST AN ADDRESS</a:t>
            </a:r>
            <a:r>
              <a:rPr lang="en-US" dirty="0" smtClean="0"/>
              <a:t>.</a:t>
            </a:r>
          </a:p>
          <a:p>
            <a:pPr eaLnBrk="1" fontAlgn="auto" hangingPunct="1">
              <a:spcAft>
                <a:spcPts val="0"/>
              </a:spcAft>
              <a:buFont typeface="Arial" panose="020B0604020202020204" pitchFamily="34" charset="0"/>
              <a:buAutoNum type="arabicPeriod"/>
              <a:defRPr/>
            </a:pPr>
            <a:r>
              <a:rPr lang="en-US" dirty="0" smtClean="0"/>
              <a:t>We cannot simply use “j </a:t>
            </a:r>
            <a:r>
              <a:rPr lang="en-US" dirty="0" err="1" smtClean="0"/>
              <a:t>addfun</a:t>
            </a:r>
            <a:r>
              <a:rPr lang="en-US" dirty="0" smtClean="0"/>
              <a:t>” to go to </a:t>
            </a:r>
            <a:r>
              <a:rPr lang="en-US" dirty="0" err="1" smtClean="0"/>
              <a:t>addfun</a:t>
            </a:r>
            <a:r>
              <a:rPr lang="en-US" dirty="0" smtClean="0"/>
              <a:t>, because we do not know where come back. Therefore, we need to store the address of the instruction that should be executed after going to the function somewhere, and in MIPS, it is $</a:t>
            </a:r>
            <a:r>
              <a:rPr lang="en-US" dirty="0" err="1" smtClean="0"/>
              <a:t>ra</a:t>
            </a:r>
            <a:r>
              <a:rPr lang="en-US" dirty="0" smtClean="0"/>
              <a:t>.</a:t>
            </a:r>
          </a:p>
          <a:p>
            <a:pPr eaLnBrk="1" fontAlgn="auto" hangingPunct="1">
              <a:spcAft>
                <a:spcPts val="0"/>
              </a:spcAft>
              <a:buFont typeface="Arial" panose="020B0604020202020204" pitchFamily="34" charset="0"/>
              <a:buAutoNum type="arabicPeriod"/>
              <a:defRPr/>
            </a:pPr>
            <a:r>
              <a:rPr lang="en-US" dirty="0" smtClean="0"/>
              <a:t>At the end of a function, we write “</a:t>
            </a:r>
            <a:r>
              <a:rPr lang="en-US" dirty="0" err="1" smtClean="0"/>
              <a:t>jr</a:t>
            </a:r>
            <a:r>
              <a:rPr lang="en-US" dirty="0" smtClean="0"/>
              <a:t> $</a:t>
            </a:r>
            <a:r>
              <a:rPr lang="en-US" dirty="0" err="1" smtClean="0"/>
              <a:t>ra</a:t>
            </a:r>
            <a:r>
              <a:rPr lang="en-US" dirty="0" smtClean="0"/>
              <a:t>”, to </a:t>
            </a:r>
            <a:r>
              <a:rPr lang="en-US" b="1" dirty="0" smtClean="0"/>
              <a:t>go back</a:t>
            </a:r>
            <a:r>
              <a:rPr lang="en-US" dirty="0" smtClean="0"/>
              <a:t>.</a:t>
            </a:r>
          </a:p>
          <a:p>
            <a:pPr lvl="1" eaLnBrk="1" fontAlgn="auto" hangingPunct="1">
              <a:spcAft>
                <a:spcPts val="0"/>
              </a:spcAft>
              <a:defRPr/>
            </a:pPr>
            <a:endParaRPr lang="en-US" dirty="0" smtClean="0"/>
          </a:p>
          <a:p>
            <a:pPr eaLnBrk="1" fontAlgn="auto" hangingPunct="1">
              <a:spcAft>
                <a:spcPts val="0"/>
              </a:spcAft>
              <a:defRPr/>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E039561-ABAE-4577-8D45-A69E322F226A}" type="datetime1">
              <a:rPr lang="en-US"/>
              <a:pPr>
                <a:defRPr/>
              </a:pPr>
              <a:t>9/19/2015</a:t>
            </a:fld>
            <a:endParaRPr lang="en-US" dirty="0"/>
          </a:p>
        </p:txBody>
      </p:sp>
      <p:sp>
        <p:nvSpPr>
          <p:cNvPr id="5" name="Footer Placeholder 4"/>
          <p:cNvSpPr>
            <a:spLocks noGrp="1"/>
          </p:cNvSpPr>
          <p:nvPr>
            <p:ph type="ftr" sz="quarter" idx="11"/>
          </p:nvPr>
        </p:nvSpPr>
        <p:spPr/>
        <p:txBody>
          <a:bodyPr/>
          <a:lstStyle/>
          <a:p>
            <a:pPr>
              <a:defRPr/>
            </a:pPr>
            <a:r>
              <a:rPr lang="en-US"/>
              <a:t>week04-3.ppt</a:t>
            </a:r>
          </a:p>
        </p:txBody>
      </p:sp>
      <p:sp>
        <p:nvSpPr>
          <p:cNvPr id="410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9C7B4F2-1450-4007-9E33-1D3691491510}" type="slidenum">
              <a:rPr lang="en-US" altLang="en-US" sz="1200" smtClean="0">
                <a:solidFill>
                  <a:srgbClr val="898989"/>
                </a:solidFill>
              </a:rPr>
              <a:pPr>
                <a:spcBef>
                  <a:spcPct val="0"/>
                </a:spcBef>
                <a:buFontTx/>
                <a:buNone/>
              </a:pPr>
              <a:t>2</a:t>
            </a:fld>
            <a:endParaRPr lang="en-US" altLang="en-US" sz="1200" smtClean="0">
              <a:solidFill>
                <a:srgbClr val="898989"/>
              </a:solidFill>
            </a:endParaRPr>
          </a:p>
        </p:txBody>
      </p:sp>
      <p:sp>
        <p:nvSpPr>
          <p:cNvPr id="4101" name="Rectangle 2"/>
          <p:cNvSpPr>
            <a:spLocks noGrp="1" noChangeArrowheads="1"/>
          </p:cNvSpPr>
          <p:nvPr>
            <p:ph type="title"/>
          </p:nvPr>
        </p:nvSpPr>
        <p:spPr/>
        <p:txBody>
          <a:bodyPr/>
          <a:lstStyle/>
          <a:p>
            <a:pPr eaLnBrk="1" hangingPunct="1"/>
            <a:r>
              <a:rPr lang="en-US" altLang="en-US" sz="4000" smtClean="0"/>
              <a:t>Procedures and Functions</a:t>
            </a:r>
          </a:p>
        </p:txBody>
      </p:sp>
      <p:sp>
        <p:nvSpPr>
          <p:cNvPr id="4102" name="Rectangle 3"/>
          <p:cNvSpPr>
            <a:spLocks noGrp="1" noChangeArrowheads="1"/>
          </p:cNvSpPr>
          <p:nvPr>
            <p:ph type="body" idx="1"/>
          </p:nvPr>
        </p:nvSpPr>
        <p:spPr>
          <a:xfrm>
            <a:off x="533400" y="1219200"/>
            <a:ext cx="8001000" cy="4876800"/>
          </a:xfrm>
        </p:spPr>
        <p:txBody>
          <a:bodyPr/>
          <a:lstStyle/>
          <a:p>
            <a:pPr eaLnBrk="1" hangingPunct="1"/>
            <a:r>
              <a:rPr lang="en-US" altLang="en-US" smtClean="0"/>
              <a:t>We programmers use procedures and functions to structure and organize programs</a:t>
            </a:r>
          </a:p>
          <a:p>
            <a:pPr lvl="1" eaLnBrk="1" hangingPunct="1"/>
            <a:r>
              <a:rPr lang="en-US" altLang="en-US" smtClean="0"/>
              <a:t>To make them easier to understand</a:t>
            </a:r>
          </a:p>
          <a:p>
            <a:pPr lvl="1" eaLnBrk="1" hangingPunct="1"/>
            <a:r>
              <a:rPr lang="en-US" altLang="en-US" smtClean="0"/>
              <a:t>To allow code to be reused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Function</a:t>
            </a:r>
          </a:p>
        </p:txBody>
      </p:sp>
      <p:sp>
        <p:nvSpPr>
          <p:cNvPr id="6147" name="Content Placeholder 2"/>
          <p:cNvSpPr>
            <a:spLocks noGrp="1"/>
          </p:cNvSpPr>
          <p:nvPr>
            <p:ph idx="1"/>
          </p:nvPr>
        </p:nvSpPr>
        <p:spPr/>
        <p:txBody>
          <a:bodyPr/>
          <a:lstStyle/>
          <a:p>
            <a:pPr eaLnBrk="1" hangingPunct="1"/>
            <a:r>
              <a:rPr lang="en-US" altLang="en-US" smtClean="0"/>
              <a:t>A function carries out a well-defined functionality, that can be called and produce the result to be used by the caller.</a:t>
            </a:r>
          </a:p>
          <a:p>
            <a:pPr lvl="1" eaLnBrk="1" hangingPunct="1"/>
            <a:endParaRPr lang="en-US" altLang="en-US" smtClean="0"/>
          </a:p>
        </p:txBody>
      </p:sp>
      <p:pic>
        <p:nvPicPr>
          <p:cNvPr id="61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276600"/>
            <a:ext cx="2743200"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mtClean="0"/>
              <a:t>Functions</a:t>
            </a:r>
          </a:p>
        </p:txBody>
      </p:sp>
      <p:sp>
        <p:nvSpPr>
          <p:cNvPr id="7171" name="Content Placeholder 2"/>
          <p:cNvSpPr>
            <a:spLocks noGrp="1"/>
          </p:cNvSpPr>
          <p:nvPr>
            <p:ph idx="1"/>
          </p:nvPr>
        </p:nvSpPr>
        <p:spPr/>
        <p:txBody>
          <a:bodyPr/>
          <a:lstStyle/>
          <a:p>
            <a:pPr eaLnBrk="1" hangingPunct="1"/>
            <a:r>
              <a:rPr lang="en-US" altLang="en-US" sz="2800" b="1" smtClean="0"/>
              <a:t>A function is a consecutive piece of code stored in the memory.</a:t>
            </a:r>
          </a:p>
          <a:p>
            <a:pPr eaLnBrk="1" hangingPunct="1"/>
            <a:r>
              <a:rPr lang="en-US" altLang="en-US" sz="2800" smtClean="0"/>
              <a:t>To invoke (or call)  a function, </a:t>
            </a:r>
            <a:r>
              <a:rPr lang="en-US" altLang="en-US" sz="2800" b="1" smtClean="0"/>
              <a:t>we must go to that piece of code</a:t>
            </a:r>
            <a:r>
              <a:rPr lang="en-US" altLang="en-US" sz="2800" smtClean="0"/>
              <a:t>. Then it does certain things, and get the result we need.</a:t>
            </a:r>
          </a:p>
          <a:p>
            <a:pPr eaLnBrk="1" hangingPunct="1"/>
            <a:r>
              <a:rPr lang="en-US" altLang="en-US" sz="2800" smtClean="0"/>
              <a:t>What do we know about going to a piece of code?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mtClean="0"/>
              <a:t>Functions</a:t>
            </a:r>
          </a:p>
        </p:txBody>
      </p:sp>
      <p:sp>
        <p:nvSpPr>
          <p:cNvPr id="8195" name="Content Placeholder 2"/>
          <p:cNvSpPr>
            <a:spLocks noGrp="1"/>
          </p:cNvSpPr>
          <p:nvPr>
            <p:ph idx="1"/>
          </p:nvPr>
        </p:nvSpPr>
        <p:spPr/>
        <p:txBody>
          <a:bodyPr/>
          <a:lstStyle/>
          <a:p>
            <a:pPr eaLnBrk="1" hangingPunct="1"/>
            <a:r>
              <a:rPr lang="en-US" altLang="en-US" smtClean="0"/>
              <a:t>So, we can call a function by </a:t>
            </a:r>
          </a:p>
          <a:p>
            <a:pPr eaLnBrk="1" hangingPunct="1">
              <a:buFont typeface="Arial" panose="020B0604020202020204" pitchFamily="34" charset="0"/>
              <a:buNone/>
            </a:pPr>
            <a:r>
              <a:rPr lang="en-US" altLang="en-US" smtClean="0">
                <a:latin typeface="Courier New" panose="02070309020205020404" pitchFamily="49" charset="0"/>
                <a:cs typeface="Courier New" panose="02070309020205020404" pitchFamily="49" charset="0"/>
              </a:rPr>
              <a:t>	j Function</a:t>
            </a:r>
            <a:r>
              <a:rPr lang="en-US" altLang="en-US" smtClean="0"/>
              <a:t> </a:t>
            </a:r>
          </a:p>
          <a:p>
            <a:pPr eaLnBrk="1" hangingPunct="1"/>
            <a:r>
              <a:rPr lang="en-US" altLang="en-US" smtClean="0"/>
              <a:t>And, the function code will do something we need. </a:t>
            </a:r>
          </a:p>
          <a:p>
            <a:pPr eaLnBrk="1" hangingPunct="1"/>
            <a:r>
              <a:rPr lang="en-US" altLang="en-US" smtClean="0"/>
              <a:t>Problem: how to come back to the caller?</a:t>
            </a:r>
          </a:p>
          <a:p>
            <a:pPr eaLnBrk="1" hangingPunct="1"/>
            <a:endParaRPr lang="en-US" altLang="en-US" smtClean="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Two Interesting Instructions and One Interesting Register</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b="1" dirty="0" err="1" smtClean="0">
                <a:latin typeface="Courier New" pitchFamily="49" charset="0"/>
                <a:cs typeface="Courier New" pitchFamily="49" charset="0"/>
              </a:rPr>
              <a:t>jal</a:t>
            </a:r>
            <a:r>
              <a:rPr lang="en-US" dirty="0" smtClean="0"/>
              <a:t>: jump and link</a:t>
            </a:r>
          </a:p>
          <a:p>
            <a:pPr lvl="1" eaLnBrk="1" fontAlgn="auto" hangingPunct="1">
              <a:spcAft>
                <a:spcPts val="0"/>
              </a:spcAft>
              <a:defRPr/>
            </a:pPr>
            <a:r>
              <a:rPr lang="en-US" dirty="0" err="1" smtClean="0">
                <a:latin typeface="Courier New" pitchFamily="49" charset="0"/>
                <a:cs typeface="Courier New" pitchFamily="49" charset="0"/>
              </a:rPr>
              <a:t>jal</a:t>
            </a:r>
            <a:r>
              <a:rPr lang="en-US" dirty="0" smtClean="0">
                <a:latin typeface="Courier New" pitchFamily="49" charset="0"/>
                <a:cs typeface="Courier New" pitchFamily="49" charset="0"/>
              </a:rPr>
              <a:t> L1</a:t>
            </a:r>
            <a:r>
              <a:rPr lang="en-US" dirty="0" smtClean="0"/>
              <a:t>: </a:t>
            </a:r>
          </a:p>
          <a:p>
            <a:pPr lvl="2" eaLnBrk="1" fontAlgn="auto" hangingPunct="1">
              <a:spcAft>
                <a:spcPts val="0"/>
              </a:spcAft>
              <a:buFont typeface="Arial" panose="020B0604020202020204" pitchFamily="34" charset="0"/>
              <a:buChar char="–"/>
              <a:defRPr/>
            </a:pPr>
            <a:r>
              <a:rPr lang="en-US" dirty="0" smtClean="0"/>
              <a:t>does </a:t>
            </a:r>
            <a:r>
              <a:rPr lang="en-US" b="1" dirty="0" smtClean="0">
                <a:solidFill>
                  <a:srgbClr val="FF0000"/>
                </a:solidFill>
              </a:rPr>
              <a:t>TWO</a:t>
            </a:r>
            <a:r>
              <a:rPr lang="en-US" dirty="0" smtClean="0"/>
              <a:t> things</a:t>
            </a:r>
          </a:p>
          <a:p>
            <a:pPr marL="1828800" lvl="3" indent="-514350" eaLnBrk="1" fontAlgn="auto" hangingPunct="1">
              <a:spcAft>
                <a:spcPts val="0"/>
              </a:spcAft>
              <a:buFont typeface="+mj-lt"/>
              <a:buAutoNum type="arabicPeriod"/>
              <a:defRPr/>
            </a:pPr>
            <a:r>
              <a:rPr lang="en-US" dirty="0" err="1" smtClean="0"/>
              <a:t>Goto</a:t>
            </a:r>
            <a:r>
              <a:rPr lang="en-US" dirty="0" smtClean="0"/>
              <a:t>   </a:t>
            </a:r>
            <a:r>
              <a:rPr lang="en-US" dirty="0" smtClean="0">
                <a:latin typeface="Courier New" pitchFamily="49" charset="0"/>
                <a:cs typeface="Courier New" pitchFamily="49" charset="0"/>
              </a:rPr>
              <a:t>L1</a:t>
            </a:r>
            <a:r>
              <a:rPr lang="en-US" dirty="0" smtClean="0"/>
              <a:t>. (the next instruction to be executed is at address </a:t>
            </a:r>
            <a:r>
              <a:rPr lang="en-US" dirty="0" smtClean="0">
                <a:latin typeface="Courier New" pitchFamily="49" charset="0"/>
                <a:cs typeface="Courier New" pitchFamily="49" charset="0"/>
              </a:rPr>
              <a:t>L1</a:t>
            </a:r>
            <a:r>
              <a:rPr lang="en-US" dirty="0" smtClean="0"/>
              <a:t>)</a:t>
            </a:r>
          </a:p>
          <a:p>
            <a:pPr marL="1828800" lvl="3" indent="-514350" eaLnBrk="1" fontAlgn="auto" hangingPunct="1">
              <a:spcAft>
                <a:spcPts val="0"/>
              </a:spcAft>
              <a:buFont typeface="+mj-lt"/>
              <a:buAutoNum type="arabicPeriod"/>
              <a:defRPr/>
            </a:pPr>
            <a:r>
              <a:rPr lang="en-US" dirty="0" smtClean="0"/>
              <a:t>Save the address of the next instruction in </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ra</a:t>
            </a:r>
            <a:r>
              <a:rPr lang="en-US" b="1" dirty="0" smtClean="0">
                <a:latin typeface="Courier New" pitchFamily="49" charset="0"/>
                <a:cs typeface="Courier New" pitchFamily="49" charset="0"/>
              </a:rPr>
              <a:t>. </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ra</a:t>
            </a:r>
            <a:r>
              <a:rPr lang="en-US" dirty="0" smtClean="0"/>
              <a:t> is the interesting register that stores the </a:t>
            </a:r>
            <a:r>
              <a:rPr lang="en-US" b="1" dirty="0" smtClean="0"/>
              <a:t>r</a:t>
            </a:r>
            <a:r>
              <a:rPr lang="en-US" dirty="0" smtClean="0"/>
              <a:t>eturn </a:t>
            </a:r>
            <a:r>
              <a:rPr lang="en-US" b="1" dirty="0" smtClean="0"/>
              <a:t>a</a:t>
            </a:r>
            <a:r>
              <a:rPr lang="en-US" dirty="0" smtClean="0"/>
              <a:t>ddress </a:t>
            </a:r>
          </a:p>
          <a:p>
            <a:pPr marL="571500" indent="-514350" eaLnBrk="1" fontAlgn="auto" hangingPunct="1">
              <a:spcAft>
                <a:spcPts val="0"/>
              </a:spcAft>
              <a:defRPr/>
            </a:pPr>
            <a:r>
              <a:rPr lang="en-US" b="1" dirty="0" err="1" smtClean="0">
                <a:latin typeface="Courier New" pitchFamily="49" charset="0"/>
                <a:cs typeface="Courier New" pitchFamily="49" charset="0"/>
              </a:rPr>
              <a:t>jr</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ra</a:t>
            </a:r>
            <a:endParaRPr lang="en-US" b="1" dirty="0" smtClean="0">
              <a:latin typeface="Courier New" pitchFamily="49" charset="0"/>
              <a:cs typeface="Courier New" pitchFamily="49" charset="0"/>
            </a:endParaRPr>
          </a:p>
          <a:p>
            <a:pPr marL="971550" lvl="1" indent="-514350" eaLnBrk="1" fontAlgn="auto" hangingPunct="1">
              <a:spcAft>
                <a:spcPts val="0"/>
              </a:spcAft>
              <a:defRPr/>
            </a:pPr>
            <a:r>
              <a:rPr lang="en-US" dirty="0" smtClean="0"/>
              <a:t>Does </a:t>
            </a:r>
            <a:r>
              <a:rPr lang="en-US" b="1" dirty="0" smtClean="0">
                <a:solidFill>
                  <a:srgbClr val="FF0000"/>
                </a:solidFill>
              </a:rPr>
              <a:t>ONE</a:t>
            </a:r>
            <a:r>
              <a:rPr lang="en-US" dirty="0" smtClean="0"/>
              <a:t> thing. </a:t>
            </a:r>
            <a:r>
              <a:rPr lang="en-US" dirty="0" err="1" smtClean="0"/>
              <a:t>Goto</a:t>
            </a:r>
            <a:r>
              <a:rPr lang="en-US" dirty="0" smtClean="0"/>
              <a:t> the instruction whose address is the value stored in </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ra</a:t>
            </a:r>
            <a:r>
              <a:rPr lang="en-US" dirty="0" smtClean="0"/>
              <a:t>.</a:t>
            </a:r>
          </a:p>
          <a:p>
            <a:pPr marL="571500" indent="-514350" eaLnBrk="1" fontAlgn="auto" hangingPunct="1">
              <a:spcAft>
                <a:spcPts val="0"/>
              </a:spcAft>
              <a:defRPr/>
            </a:pPr>
            <a:r>
              <a:rPr lang="en-US" dirty="0" smtClean="0"/>
              <a:t>This is </a:t>
            </a:r>
            <a:r>
              <a:rPr lang="en-US" b="1" dirty="0" smtClean="0"/>
              <a:t>ALL</a:t>
            </a:r>
            <a:r>
              <a:rPr lang="en-US" dirty="0" smtClean="0"/>
              <a:t> we need to support function calls in MIPS!</a:t>
            </a:r>
          </a:p>
          <a:p>
            <a:pPr lvl="1" eaLnBrk="1" fontAlgn="auto" hangingPunct="1">
              <a:spcAft>
                <a:spcPts val="0"/>
              </a:spcAft>
              <a:defRP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Functions</a:t>
            </a:r>
          </a:p>
        </p:txBody>
      </p:sp>
      <p:sp>
        <p:nvSpPr>
          <p:cNvPr id="10243" name="Content Placeholder 2"/>
          <p:cNvSpPr>
            <a:spLocks noGrp="1"/>
          </p:cNvSpPr>
          <p:nvPr>
            <p:ph idx="1"/>
          </p:nvPr>
        </p:nvSpPr>
        <p:spPr>
          <a:xfrm>
            <a:off x="457200" y="1600200"/>
            <a:ext cx="4953000" cy="4525963"/>
          </a:xfrm>
        </p:spPr>
        <p:txBody>
          <a:bodyPr/>
          <a:lstStyle/>
          <a:p>
            <a:r>
              <a:rPr lang="en-US" altLang="en-US" smtClean="0"/>
              <a:t>The procedure</a:t>
            </a:r>
          </a:p>
        </p:txBody>
      </p:sp>
      <p:sp>
        <p:nvSpPr>
          <p:cNvPr id="4" name="Rectangle 3"/>
          <p:cNvSpPr/>
          <p:nvPr/>
        </p:nvSpPr>
        <p:spPr>
          <a:xfrm>
            <a:off x="6934200" y="4876800"/>
            <a:ext cx="1676400" cy="304800"/>
          </a:xfrm>
          <a:prstGeom prst="rect">
            <a:avLst/>
          </a:prstGeom>
          <a:no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5" name="Rectangle 4"/>
          <p:cNvSpPr/>
          <p:nvPr/>
        </p:nvSpPr>
        <p:spPr>
          <a:xfrm>
            <a:off x="6934200" y="4572000"/>
            <a:ext cx="1676400" cy="304800"/>
          </a:xfrm>
          <a:prstGeom prst="rect">
            <a:avLst/>
          </a:prstGeom>
          <a:no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6" name="Rectangle 5"/>
          <p:cNvSpPr/>
          <p:nvPr/>
        </p:nvSpPr>
        <p:spPr>
          <a:xfrm>
            <a:off x="6934200" y="4267200"/>
            <a:ext cx="1676400" cy="304800"/>
          </a:xfrm>
          <a:prstGeom prst="rect">
            <a:avLst/>
          </a:prstGeom>
          <a:no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7" name="Rectangle 6"/>
          <p:cNvSpPr/>
          <p:nvPr/>
        </p:nvSpPr>
        <p:spPr>
          <a:xfrm>
            <a:off x="6934200" y="2895600"/>
            <a:ext cx="1676400" cy="304800"/>
          </a:xfrm>
          <a:prstGeom prst="rect">
            <a:avLst/>
          </a:prstGeom>
          <a:no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8" name="Rectangle 7"/>
          <p:cNvSpPr/>
          <p:nvPr/>
        </p:nvSpPr>
        <p:spPr>
          <a:xfrm>
            <a:off x="6934200" y="2590800"/>
            <a:ext cx="1676400" cy="304800"/>
          </a:xfrm>
          <a:prstGeom prst="rect">
            <a:avLst/>
          </a:prstGeom>
          <a:no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9" name="Rectangle 8"/>
          <p:cNvSpPr/>
          <p:nvPr/>
        </p:nvSpPr>
        <p:spPr>
          <a:xfrm>
            <a:off x="6934200" y="2286000"/>
            <a:ext cx="1676400" cy="304800"/>
          </a:xfrm>
          <a:prstGeom prst="rect">
            <a:avLst/>
          </a:prstGeom>
          <a:no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10" name="Rectangle 9"/>
          <p:cNvSpPr/>
          <p:nvPr/>
        </p:nvSpPr>
        <p:spPr>
          <a:xfrm>
            <a:off x="6934200" y="1981200"/>
            <a:ext cx="1676400" cy="304800"/>
          </a:xfrm>
          <a:prstGeom prst="rect">
            <a:avLst/>
          </a:prstGeom>
          <a:no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11" name="Rectangle 10"/>
          <p:cNvSpPr/>
          <p:nvPr/>
        </p:nvSpPr>
        <p:spPr>
          <a:xfrm>
            <a:off x="6934200" y="1981200"/>
            <a:ext cx="1676400" cy="3048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cxnSp>
        <p:nvCxnSpPr>
          <p:cNvPr id="12" name="Straight Connector 11"/>
          <p:cNvCxnSpPr/>
          <p:nvPr/>
        </p:nvCxnSpPr>
        <p:spPr>
          <a:xfrm>
            <a:off x="6934200" y="1752600"/>
            <a:ext cx="0" cy="419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8610600" y="1752600"/>
            <a:ext cx="0" cy="4191000"/>
          </a:xfrm>
          <a:prstGeom prst="line">
            <a:avLst/>
          </a:prstGeom>
        </p:spPr>
        <p:style>
          <a:lnRef idx="1">
            <a:schemeClr val="accent1"/>
          </a:lnRef>
          <a:fillRef idx="0">
            <a:schemeClr val="accent1"/>
          </a:fillRef>
          <a:effectRef idx="0">
            <a:schemeClr val="accent1"/>
          </a:effectRef>
          <a:fontRef idx="minor">
            <a:schemeClr val="tx1"/>
          </a:fontRef>
        </p:style>
      </p:cxnSp>
      <p:sp>
        <p:nvSpPr>
          <p:cNvPr id="10254" name="TextBox 10"/>
          <p:cNvSpPr txBox="1">
            <a:spLocks noChangeArrowheads="1"/>
          </p:cNvSpPr>
          <p:nvPr/>
        </p:nvSpPr>
        <p:spPr bwMode="auto">
          <a:xfrm>
            <a:off x="7010400" y="1981200"/>
            <a:ext cx="1600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add $t0, $t1, $t0 </a:t>
            </a:r>
          </a:p>
        </p:txBody>
      </p:sp>
      <p:sp>
        <p:nvSpPr>
          <p:cNvPr id="15" name="Rectangle 14"/>
          <p:cNvSpPr/>
          <p:nvPr/>
        </p:nvSpPr>
        <p:spPr>
          <a:xfrm>
            <a:off x="6934200" y="2286000"/>
            <a:ext cx="1676400" cy="3048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10256" name="TextBox 12"/>
          <p:cNvSpPr txBox="1">
            <a:spLocks noChangeArrowheads="1"/>
          </p:cNvSpPr>
          <p:nvPr/>
        </p:nvSpPr>
        <p:spPr bwMode="auto">
          <a:xfrm>
            <a:off x="7010400" y="2286000"/>
            <a:ext cx="1600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sub $t2, $t1, $t0 </a:t>
            </a:r>
          </a:p>
        </p:txBody>
      </p:sp>
      <p:sp>
        <p:nvSpPr>
          <p:cNvPr id="17" name="Rectangle 16"/>
          <p:cNvSpPr/>
          <p:nvPr/>
        </p:nvSpPr>
        <p:spPr>
          <a:xfrm>
            <a:off x="6934200" y="2590800"/>
            <a:ext cx="1676400" cy="3048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10258" name="TextBox 14"/>
          <p:cNvSpPr txBox="1">
            <a:spLocks noChangeArrowheads="1"/>
          </p:cNvSpPr>
          <p:nvPr/>
        </p:nvSpPr>
        <p:spPr bwMode="auto">
          <a:xfrm>
            <a:off x="7010400" y="2590800"/>
            <a:ext cx="1600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jal Function</a:t>
            </a:r>
          </a:p>
        </p:txBody>
      </p:sp>
      <p:sp>
        <p:nvSpPr>
          <p:cNvPr id="19" name="Rectangle 18"/>
          <p:cNvSpPr/>
          <p:nvPr/>
        </p:nvSpPr>
        <p:spPr>
          <a:xfrm>
            <a:off x="6934200" y="4267200"/>
            <a:ext cx="1676400" cy="3048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10260" name="TextBox 16"/>
          <p:cNvSpPr txBox="1">
            <a:spLocks noChangeArrowheads="1"/>
          </p:cNvSpPr>
          <p:nvPr/>
        </p:nvSpPr>
        <p:spPr bwMode="auto">
          <a:xfrm>
            <a:off x="7010400" y="4267200"/>
            <a:ext cx="1600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add $t0, $t1, $t0 </a:t>
            </a:r>
          </a:p>
        </p:txBody>
      </p:sp>
      <p:sp>
        <p:nvSpPr>
          <p:cNvPr id="21" name="Rectangle 20"/>
          <p:cNvSpPr/>
          <p:nvPr/>
        </p:nvSpPr>
        <p:spPr>
          <a:xfrm>
            <a:off x="6934200" y="4572000"/>
            <a:ext cx="1676400" cy="3048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10262" name="TextBox 18"/>
          <p:cNvSpPr txBox="1">
            <a:spLocks noChangeArrowheads="1"/>
          </p:cNvSpPr>
          <p:nvPr/>
        </p:nvSpPr>
        <p:spPr bwMode="auto">
          <a:xfrm>
            <a:off x="7010400" y="4572000"/>
            <a:ext cx="1600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sub $t2, $t1, $t0 </a:t>
            </a:r>
          </a:p>
        </p:txBody>
      </p:sp>
      <p:sp>
        <p:nvSpPr>
          <p:cNvPr id="23" name="Rectangle 22"/>
          <p:cNvSpPr/>
          <p:nvPr/>
        </p:nvSpPr>
        <p:spPr>
          <a:xfrm>
            <a:off x="6934200" y="4876800"/>
            <a:ext cx="1676400" cy="3048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10264" name="TextBox 20"/>
          <p:cNvSpPr txBox="1">
            <a:spLocks noChangeArrowheads="1"/>
          </p:cNvSpPr>
          <p:nvPr/>
        </p:nvSpPr>
        <p:spPr bwMode="auto">
          <a:xfrm>
            <a:off x="7010400" y="4876800"/>
            <a:ext cx="1600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jr $ra</a:t>
            </a:r>
          </a:p>
        </p:txBody>
      </p:sp>
      <p:sp>
        <p:nvSpPr>
          <p:cNvPr id="10265" name="TextBox 21"/>
          <p:cNvSpPr txBox="1">
            <a:spLocks noChangeArrowheads="1"/>
          </p:cNvSpPr>
          <p:nvPr/>
        </p:nvSpPr>
        <p:spPr bwMode="auto">
          <a:xfrm>
            <a:off x="7599363" y="3190875"/>
            <a:ext cx="2492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latin typeface="Arial" panose="020B0604020202020204" pitchFamily="34" charset="0"/>
              </a:rPr>
              <a:t>.</a:t>
            </a:r>
          </a:p>
          <a:p>
            <a:pPr eaLnBrk="1" hangingPunct="1">
              <a:spcBef>
                <a:spcPct val="0"/>
              </a:spcBef>
              <a:buFontTx/>
              <a:buNone/>
            </a:pPr>
            <a:r>
              <a:rPr lang="en-US" altLang="en-US" sz="1800">
                <a:latin typeface="Arial" panose="020B0604020202020204" pitchFamily="34" charset="0"/>
              </a:rPr>
              <a:t>.</a:t>
            </a:r>
          </a:p>
          <a:p>
            <a:pPr eaLnBrk="1" hangingPunct="1">
              <a:spcBef>
                <a:spcPct val="0"/>
              </a:spcBef>
              <a:buFontTx/>
              <a:buNone/>
            </a:pPr>
            <a:r>
              <a:rPr lang="en-US" altLang="en-US" sz="1800">
                <a:latin typeface="Arial" panose="020B0604020202020204" pitchFamily="34" charset="0"/>
              </a:rPr>
              <a:t>.</a:t>
            </a:r>
          </a:p>
        </p:txBody>
      </p:sp>
      <p:sp>
        <p:nvSpPr>
          <p:cNvPr id="10266" name="TextBox 23"/>
          <p:cNvSpPr txBox="1">
            <a:spLocks noChangeArrowheads="1"/>
          </p:cNvSpPr>
          <p:nvPr/>
        </p:nvSpPr>
        <p:spPr bwMode="auto">
          <a:xfrm>
            <a:off x="6096000" y="4267200"/>
            <a:ext cx="838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Function:</a:t>
            </a:r>
          </a:p>
        </p:txBody>
      </p:sp>
      <p:sp>
        <p:nvSpPr>
          <p:cNvPr id="27" name="Rectangle 26"/>
          <p:cNvSpPr/>
          <p:nvPr/>
        </p:nvSpPr>
        <p:spPr>
          <a:xfrm>
            <a:off x="6934200" y="2895600"/>
            <a:ext cx="1676400" cy="3048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smtClean="0">
                <a:solidFill>
                  <a:srgbClr val="FFFFFF"/>
                </a:solidFill>
                <a:latin typeface="Calibri" panose="020F0502020204030204" pitchFamily="34" charset="0"/>
              </a:rPr>
              <a:t>a</a:t>
            </a:r>
          </a:p>
        </p:txBody>
      </p:sp>
      <p:sp>
        <p:nvSpPr>
          <p:cNvPr id="10268" name="TextBox 25"/>
          <p:cNvSpPr txBox="1">
            <a:spLocks noChangeArrowheads="1"/>
          </p:cNvSpPr>
          <p:nvPr/>
        </p:nvSpPr>
        <p:spPr bwMode="auto">
          <a:xfrm>
            <a:off x="7010400" y="2895600"/>
            <a:ext cx="1600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Arial" panose="020B0604020202020204" pitchFamily="34" charset="0"/>
              </a:rPr>
              <a:t>sll $t0, $t0, 2 </a:t>
            </a:r>
          </a:p>
        </p:txBody>
      </p:sp>
      <p:sp>
        <p:nvSpPr>
          <p:cNvPr id="29" name="Curved Right Arrow 28"/>
          <p:cNvSpPr/>
          <p:nvPr/>
        </p:nvSpPr>
        <p:spPr>
          <a:xfrm>
            <a:off x="6400800" y="2743200"/>
            <a:ext cx="533400" cy="18288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ndParaRPr>
          </a:p>
        </p:txBody>
      </p:sp>
      <p:sp>
        <p:nvSpPr>
          <p:cNvPr id="30" name="Curved Left Arrow 29"/>
          <p:cNvSpPr/>
          <p:nvPr/>
        </p:nvSpPr>
        <p:spPr>
          <a:xfrm>
            <a:off x="8610600" y="3048000"/>
            <a:ext cx="304800" cy="2057400"/>
          </a:xfrm>
          <a:prstGeom prst="curvedLeftArrow">
            <a:avLst/>
          </a:prstGeom>
          <a:scene3d>
            <a:camera prst="orthographicFront">
              <a:rot lat="0" lon="11699973" rev="107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9"/>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6"/>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5"/>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4"/>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7"/>
                                        </p:tgtEl>
                                        <p:attrNameLst>
                                          <p:attrName>style.visibility</p:attrName>
                                        </p:attrNameLst>
                                      </p:cBhvr>
                                      <p:to>
                                        <p:strVal val="hidden"/>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wipe(up)">
                                      <p:cBhvr>
                                        <p:cTn id="51" dur="500"/>
                                        <p:tgtEl>
                                          <p:spTgt spid="29"/>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nodeType="click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wipe(down)">
                                      <p:cBhvr>
                                        <p:cTn id="5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mtClean="0"/>
              <a:t>A simple function</a:t>
            </a:r>
          </a:p>
        </p:txBody>
      </p:sp>
      <p:pic>
        <p:nvPicPr>
          <p:cNvPr id="1126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584325"/>
            <a:ext cx="4376738"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4038600"/>
            <a:ext cx="6454775"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3"/>
          <p:cNvSpPr txBox="1">
            <a:spLocks noChangeArrowheads="1"/>
          </p:cNvSpPr>
          <p:nvPr/>
        </p:nvSpPr>
        <p:spPr bwMode="auto">
          <a:xfrm>
            <a:off x="381000" y="381000"/>
            <a:ext cx="37338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dirty="0"/>
              <a:t>	.data</a:t>
            </a:r>
          </a:p>
          <a:p>
            <a:pPr eaLnBrk="1" hangingPunct="1">
              <a:spcBef>
                <a:spcPct val="0"/>
              </a:spcBef>
              <a:buFontTx/>
              <a:buNone/>
            </a:pPr>
            <a:r>
              <a:rPr lang="en-US" altLang="en-US" sz="1200" dirty="0"/>
              <a:t>A:	.word 12, 34, 67, 1, 45, 90, 11, 33, 67, 19</a:t>
            </a:r>
          </a:p>
          <a:p>
            <a:pPr eaLnBrk="1" hangingPunct="1">
              <a:spcBef>
                <a:spcPct val="0"/>
              </a:spcBef>
              <a:buFontTx/>
              <a:buNone/>
            </a:pPr>
            <a:r>
              <a:rPr lang="en-US" altLang="en-US" sz="1200" dirty="0"/>
              <a:t>	</a:t>
            </a:r>
          </a:p>
          <a:p>
            <a:pPr eaLnBrk="1" hangingPunct="1">
              <a:spcBef>
                <a:spcPct val="0"/>
              </a:spcBef>
              <a:buFontTx/>
              <a:buNone/>
            </a:pPr>
            <a:r>
              <a:rPr lang="en-US" altLang="en-US" sz="1200" dirty="0"/>
              <a:t>	.text</a:t>
            </a:r>
          </a:p>
          <a:p>
            <a:pPr eaLnBrk="1" hangingPunct="1">
              <a:spcBef>
                <a:spcPct val="0"/>
              </a:spcBef>
              <a:buFontTx/>
              <a:buNone/>
            </a:pPr>
            <a:r>
              <a:rPr lang="en-US" altLang="en-US" sz="1200" dirty="0"/>
              <a:t>	.</a:t>
            </a:r>
            <a:r>
              <a:rPr lang="en-US" altLang="en-US" sz="1200" dirty="0" err="1"/>
              <a:t>globl</a:t>
            </a:r>
            <a:r>
              <a:rPr lang="en-US" altLang="en-US" sz="1200" dirty="0"/>
              <a:t> main</a:t>
            </a:r>
          </a:p>
          <a:p>
            <a:pPr eaLnBrk="1" hangingPunct="1">
              <a:spcBef>
                <a:spcPct val="0"/>
              </a:spcBef>
              <a:buFontTx/>
              <a:buNone/>
            </a:pPr>
            <a:r>
              <a:rPr lang="en-US" altLang="en-US" sz="1200" dirty="0"/>
              <a:t>main:</a:t>
            </a:r>
          </a:p>
          <a:p>
            <a:pPr eaLnBrk="1" hangingPunct="1">
              <a:spcBef>
                <a:spcPct val="0"/>
              </a:spcBef>
              <a:buFontTx/>
              <a:buNone/>
            </a:pPr>
            <a:r>
              <a:rPr lang="en-US" altLang="en-US" sz="1200" dirty="0"/>
              <a:t>	la $s7, A</a:t>
            </a:r>
          </a:p>
          <a:p>
            <a:pPr eaLnBrk="1" hangingPunct="1">
              <a:spcBef>
                <a:spcPct val="0"/>
              </a:spcBef>
              <a:buFontTx/>
              <a:buNone/>
            </a:pPr>
            <a:r>
              <a:rPr lang="en-US" altLang="en-US" sz="1200" dirty="0"/>
              <a:t>	li $s0, 0 #</a:t>
            </a:r>
            <a:r>
              <a:rPr lang="en-US" altLang="en-US" sz="1200" dirty="0" err="1"/>
              <a:t>i</a:t>
            </a:r>
            <a:endParaRPr lang="en-US" altLang="en-US" sz="1200" dirty="0"/>
          </a:p>
          <a:p>
            <a:pPr eaLnBrk="1" hangingPunct="1">
              <a:spcBef>
                <a:spcPct val="0"/>
              </a:spcBef>
              <a:buFontTx/>
              <a:buNone/>
            </a:pPr>
            <a:r>
              <a:rPr lang="en-US" altLang="en-US" sz="1200" dirty="0"/>
              <a:t>	li $s1, 0 #res</a:t>
            </a:r>
          </a:p>
          <a:p>
            <a:pPr eaLnBrk="1" hangingPunct="1">
              <a:spcBef>
                <a:spcPct val="0"/>
              </a:spcBef>
              <a:buFontTx/>
              <a:buNone/>
            </a:pPr>
            <a:r>
              <a:rPr lang="en-US" altLang="en-US" sz="1200" dirty="0"/>
              <a:t>	li $s6, 9</a:t>
            </a:r>
          </a:p>
          <a:p>
            <a:pPr eaLnBrk="1" hangingPunct="1">
              <a:spcBef>
                <a:spcPct val="0"/>
              </a:spcBef>
              <a:buFontTx/>
              <a:buNone/>
            </a:pPr>
            <a:r>
              <a:rPr lang="en-US" altLang="en-US" sz="1200" dirty="0"/>
              <a:t>	</a:t>
            </a:r>
          </a:p>
          <a:p>
            <a:pPr eaLnBrk="1" hangingPunct="1">
              <a:spcBef>
                <a:spcPct val="0"/>
              </a:spcBef>
              <a:buFontTx/>
              <a:buNone/>
            </a:pPr>
            <a:r>
              <a:rPr lang="en-US" altLang="en-US" sz="1200" dirty="0"/>
              <a:t>loop:	</a:t>
            </a:r>
            <a:r>
              <a:rPr lang="en-US" altLang="en-US" sz="1200" dirty="0" err="1"/>
              <a:t>sll</a:t>
            </a:r>
            <a:r>
              <a:rPr lang="en-US" altLang="en-US" sz="1200" dirty="0"/>
              <a:t> $t0, $s0, 2</a:t>
            </a:r>
          </a:p>
          <a:p>
            <a:pPr eaLnBrk="1" hangingPunct="1">
              <a:spcBef>
                <a:spcPct val="0"/>
              </a:spcBef>
              <a:buFontTx/>
              <a:buNone/>
            </a:pPr>
            <a:r>
              <a:rPr lang="en-US" altLang="en-US" sz="1200" dirty="0"/>
              <a:t>	add $t0, $t0, $s7</a:t>
            </a:r>
          </a:p>
          <a:p>
            <a:pPr eaLnBrk="1" hangingPunct="1">
              <a:spcBef>
                <a:spcPct val="0"/>
              </a:spcBef>
              <a:buFontTx/>
              <a:buNone/>
            </a:pPr>
            <a:r>
              <a:rPr lang="en-US" altLang="en-US" sz="1200" dirty="0"/>
              <a:t>	</a:t>
            </a:r>
            <a:r>
              <a:rPr lang="en-US" altLang="en-US" sz="1200" dirty="0" err="1"/>
              <a:t>lw</a:t>
            </a:r>
            <a:r>
              <a:rPr lang="en-US" altLang="en-US" sz="1200" dirty="0"/>
              <a:t> $a0, 0($t0)</a:t>
            </a:r>
          </a:p>
          <a:p>
            <a:pPr eaLnBrk="1" hangingPunct="1">
              <a:spcBef>
                <a:spcPct val="0"/>
              </a:spcBef>
              <a:buFontTx/>
              <a:buNone/>
            </a:pPr>
            <a:r>
              <a:rPr lang="en-US" altLang="en-US" sz="1200" dirty="0"/>
              <a:t>	</a:t>
            </a:r>
            <a:r>
              <a:rPr lang="en-US" altLang="en-US" sz="1200" dirty="0" err="1"/>
              <a:t>lw</a:t>
            </a:r>
            <a:r>
              <a:rPr lang="en-US" altLang="en-US" sz="1200" dirty="0"/>
              <a:t> $a1, 4($t0)</a:t>
            </a:r>
          </a:p>
          <a:p>
            <a:pPr eaLnBrk="1" hangingPunct="1">
              <a:spcBef>
                <a:spcPct val="0"/>
              </a:spcBef>
              <a:buFontTx/>
              <a:buNone/>
            </a:pPr>
            <a:r>
              <a:rPr lang="en-US" altLang="en-US" sz="1200" dirty="0"/>
              <a:t>	</a:t>
            </a:r>
            <a:r>
              <a:rPr lang="en-US" altLang="en-US" sz="1200" dirty="0" err="1"/>
              <a:t>jal</a:t>
            </a:r>
            <a:r>
              <a:rPr lang="en-US" altLang="en-US" sz="1200" dirty="0"/>
              <a:t> </a:t>
            </a:r>
            <a:r>
              <a:rPr lang="en-US" altLang="en-US" sz="1200" dirty="0" err="1"/>
              <a:t>addfun</a:t>
            </a:r>
            <a:endParaRPr lang="en-US" altLang="en-US" sz="1200" dirty="0"/>
          </a:p>
          <a:p>
            <a:pPr eaLnBrk="1" hangingPunct="1">
              <a:spcBef>
                <a:spcPct val="0"/>
              </a:spcBef>
              <a:buFontTx/>
              <a:buNone/>
            </a:pPr>
            <a:r>
              <a:rPr lang="en-US" altLang="en-US" sz="1200" dirty="0"/>
              <a:t>	add $s1, $s1, $v0</a:t>
            </a:r>
          </a:p>
          <a:p>
            <a:pPr eaLnBrk="1" hangingPunct="1">
              <a:spcBef>
                <a:spcPct val="0"/>
              </a:spcBef>
              <a:buFontTx/>
              <a:buNone/>
            </a:pPr>
            <a:r>
              <a:rPr lang="en-US" altLang="en-US" sz="1200" dirty="0"/>
              <a:t>	</a:t>
            </a:r>
            <a:r>
              <a:rPr lang="en-US" altLang="en-US" sz="1200" dirty="0" err="1"/>
              <a:t>addi</a:t>
            </a:r>
            <a:r>
              <a:rPr lang="en-US" altLang="en-US" sz="1200" dirty="0"/>
              <a:t> $s0, $s0, 2</a:t>
            </a:r>
          </a:p>
          <a:p>
            <a:pPr eaLnBrk="1" hangingPunct="1">
              <a:spcBef>
                <a:spcPct val="0"/>
              </a:spcBef>
              <a:buFontTx/>
              <a:buNone/>
            </a:pPr>
            <a:r>
              <a:rPr lang="en-US" altLang="en-US" sz="1200" dirty="0"/>
              <a:t>	</a:t>
            </a:r>
            <a:r>
              <a:rPr lang="en-US" altLang="en-US" sz="1200" dirty="0" err="1"/>
              <a:t>blt</a:t>
            </a:r>
            <a:r>
              <a:rPr lang="en-US" altLang="en-US" sz="1200" dirty="0"/>
              <a:t> $s0, $s6, loop</a:t>
            </a:r>
          </a:p>
          <a:p>
            <a:pPr eaLnBrk="1" hangingPunct="1">
              <a:spcBef>
                <a:spcPct val="0"/>
              </a:spcBef>
              <a:buFontTx/>
              <a:buNone/>
            </a:pPr>
            <a:endParaRPr lang="en-US" altLang="en-US" sz="1200" dirty="0"/>
          </a:p>
          <a:p>
            <a:pPr eaLnBrk="1" hangingPunct="1">
              <a:spcBef>
                <a:spcPct val="0"/>
              </a:spcBef>
              <a:buFontTx/>
              <a:buNone/>
            </a:pPr>
            <a:r>
              <a:rPr lang="en-US" altLang="en-US" sz="1200" dirty="0"/>
              <a:t>done:	li $v0,10</a:t>
            </a:r>
          </a:p>
          <a:p>
            <a:pPr eaLnBrk="1" hangingPunct="1">
              <a:spcBef>
                <a:spcPct val="0"/>
              </a:spcBef>
              <a:buFontTx/>
              <a:buNone/>
            </a:pPr>
            <a:r>
              <a:rPr lang="en-US" altLang="en-US" sz="1200" dirty="0"/>
              <a:t>	</a:t>
            </a:r>
            <a:r>
              <a:rPr lang="en-US" altLang="en-US" sz="1200" dirty="0" err="1"/>
              <a:t>syscall</a:t>
            </a:r>
            <a:endParaRPr lang="en-US" altLang="en-US" sz="1200" dirty="0"/>
          </a:p>
          <a:p>
            <a:pPr eaLnBrk="1" hangingPunct="1">
              <a:spcBef>
                <a:spcPct val="0"/>
              </a:spcBef>
              <a:buFontTx/>
              <a:buNone/>
            </a:pPr>
            <a:r>
              <a:rPr lang="en-US" altLang="en-US" sz="1200" dirty="0"/>
              <a:t>	</a:t>
            </a:r>
          </a:p>
          <a:p>
            <a:pPr eaLnBrk="1" hangingPunct="1">
              <a:spcBef>
                <a:spcPct val="0"/>
              </a:spcBef>
              <a:buFontTx/>
              <a:buNone/>
            </a:pPr>
            <a:r>
              <a:rPr lang="en-US" altLang="en-US" sz="1200" dirty="0"/>
              <a:t>	</a:t>
            </a:r>
          </a:p>
          <a:p>
            <a:pPr eaLnBrk="1" hangingPunct="1">
              <a:spcBef>
                <a:spcPct val="0"/>
              </a:spcBef>
              <a:buFontTx/>
              <a:buNone/>
            </a:pPr>
            <a:r>
              <a:rPr lang="en-US" altLang="en-US" sz="1200" dirty="0" err="1"/>
              <a:t>addfun</a:t>
            </a:r>
            <a:r>
              <a:rPr lang="en-US" altLang="en-US" sz="1200" dirty="0"/>
              <a:t>:	add $v0, $a0, $a1</a:t>
            </a:r>
          </a:p>
          <a:p>
            <a:pPr eaLnBrk="1" hangingPunct="1">
              <a:spcBef>
                <a:spcPct val="0"/>
              </a:spcBef>
              <a:buFontTx/>
              <a:buNone/>
            </a:pPr>
            <a:r>
              <a:rPr lang="en-US" altLang="en-US" sz="1200" dirty="0"/>
              <a:t>	</a:t>
            </a:r>
            <a:r>
              <a:rPr lang="en-US" altLang="en-US" sz="1200" dirty="0" err="1"/>
              <a:t>jr</a:t>
            </a:r>
            <a:r>
              <a:rPr lang="en-US" altLang="en-US" sz="1200" dirty="0"/>
              <a:t> $</a:t>
            </a:r>
            <a:r>
              <a:rPr lang="en-US" altLang="en-US" sz="1200" dirty="0" err="1"/>
              <a:t>ra</a:t>
            </a:r>
            <a:endParaRPr lang="en-US" alt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2772</TotalTime>
  <Words>403</Words>
  <Application>Microsoft Office PowerPoint</Application>
  <PresentationFormat>On-screen Show (4:3)</PresentationFormat>
  <Paragraphs>90</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Courier New</vt:lpstr>
      <vt:lpstr>Office Theme</vt:lpstr>
      <vt:lpstr>MIPS Functions</vt:lpstr>
      <vt:lpstr>Procedures and Functions</vt:lpstr>
      <vt:lpstr>Function</vt:lpstr>
      <vt:lpstr>Functions</vt:lpstr>
      <vt:lpstr>Functions</vt:lpstr>
      <vt:lpstr>Two Interesting Instructions and One Interesting Register</vt:lpstr>
      <vt:lpstr>Functions</vt:lpstr>
      <vt:lpstr>A simple function</vt:lpstr>
      <vt:lpstr>PowerPoint Presentation</vt:lpstr>
      <vt:lpstr>Key things to keep in mind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MIPS Procedures</dc:title>
  <dc:creator>zhenghao</dc:creator>
  <cp:lastModifiedBy>Zhenghao Zhang</cp:lastModifiedBy>
  <cp:revision>14</cp:revision>
  <dcterms:created xsi:type="dcterms:W3CDTF">2011-09-27T03:08:18Z</dcterms:created>
  <dcterms:modified xsi:type="dcterms:W3CDTF">2015-09-19T19:53:43Z</dcterms:modified>
</cp:coreProperties>
</file>