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C52445D-A306-431B-A243-77EDD8270DA0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D00339D-F7DA-4E4C-B450-03B9C6F01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88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74F4DB-008E-43D7-87D2-3F5F17DA5367}" type="datetime1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9/12/2015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5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CDA3100</a:t>
            </a:r>
          </a:p>
        </p:txBody>
      </p:sp>
      <p:sp>
        <p:nvSpPr>
          <p:cNvPr id="5126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BF3E45-EE98-4F55-B503-E08E8E3BA86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857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6C71A5-12A2-4004-8A24-07AE26F2D06C}" type="datetime1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9/12/2015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CDA3100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9110D8-A25F-43CD-A2BD-3B62A0B8EA7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467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24F1BD-2D46-42E8-900C-755107B0D9A9}" type="datetime1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9/12/2015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3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CDA3100</a:t>
            </a:r>
          </a:p>
        </p:txBody>
      </p:sp>
      <p:sp>
        <p:nvSpPr>
          <p:cNvPr id="12294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C708AF-882F-48E1-817A-A61C615048CE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AA81F20-2FE0-4300-B073-2DB1D1770E4A}" type="datetime1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9/12/2015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CDA3100</a:t>
            </a:r>
          </a:p>
        </p:txBody>
      </p:sp>
      <p:sp>
        <p:nvSpPr>
          <p:cNvPr id="15366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9B933B-0E11-4E52-8476-7A66FDF3C63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651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9CBAB74-4430-420D-B187-CDFAA6BE78E9}" type="datetime1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9/12/2015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CDA3100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341BC7-9CC3-430E-A99A-0D49ED1BD8D2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042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C46F8B-E778-4482-944A-24B1FFDDF286}" type="datetime1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9/12/2015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CDA3100</a:t>
            </a:r>
          </a:p>
        </p:txBody>
      </p:sp>
      <p:sp>
        <p:nvSpPr>
          <p:cNvPr id="20486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63A8FB-CF23-4E49-8931-BCFCB1CFA1BC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787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FE7BD2-709A-44C2-84DA-3DBDE721C644}" type="datetime1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9/12/2015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3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CDA3100</a:t>
            </a:r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D3A558-B86D-42C0-A083-C0E872918C2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6763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DDE506-126E-4818-96B1-29E5D81C6EAD}" type="datetime1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9/12/2015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CDA3100</a:t>
            </a:r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6C9FB9-9988-4D10-AE2D-6C149D8E8351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1094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711A01-8106-4BA9-8106-05FD075661FC}" type="datetime1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9/12/2015</a:t>
            </a:fld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9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CDA3100</a:t>
            </a:r>
          </a:p>
        </p:txBody>
      </p:sp>
      <p:sp>
        <p:nvSpPr>
          <p:cNvPr id="26630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A5C7E60-69AF-410F-9481-0C3C578AD79B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521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B33AF-32D1-419E-B0DB-27118573857C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9DAFB-B534-4742-8C5B-497C09099C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4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2CF0D-57B8-4E8E-AEC9-A891CB595984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E7955-8868-4AC7-8019-3059A594B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91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31216-4111-434F-9E17-D283CB3EA67F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F5A8D-97F5-4BFD-9EC9-AC9FD03B2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6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2C6F5-0216-495B-BAA4-B10822F27E2F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2200C-B7B5-4953-B9D0-E9F3C4F5EE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497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6D234-5CC2-45F4-A652-F8B59C94B066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5FAA0-2375-44D5-987C-0161751F9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9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BFF6F-048D-4EBF-917D-C32396A530A1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EF269-3D5C-4A3E-BC13-A27CEE405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68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7A46A-9F44-416F-B270-676AA99A384D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DCC6-1FC0-42EC-921C-3CE74DF6E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36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C27D0-E365-40F2-9F8B-01C63B3B3A18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FBD01-0B9D-4041-9317-083EF205B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15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D452F-6E4B-493E-A79E-E433B7FF452C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A3462-4199-4325-827E-D695BDBF54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AD484-351A-41F8-8B53-6FE0EF8D35A7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127E9-CEC2-44E4-A729-756E3B62E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11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CE459-227B-4F89-9E1F-971C89ACC919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0924C-45C8-4B75-80C7-F347CA2FE3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5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914AC2-D41C-4F47-BD96-F387EB054072}" type="datetimeFigureOut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99344EF-5035-40BB-AFC7-76C02F26D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MIPS Instruction Encoding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ADA756-53BB-46E8-9F9A-939904E53FC2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1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CDA3100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063B09-195D-4C41-88FD-DEC6434F7259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I-type Encoding</a:t>
            </a:r>
          </a:p>
        </p:txBody>
      </p:sp>
      <p:sp>
        <p:nvSpPr>
          <p:cNvPr id="16390" name="Rectangle 3"/>
          <p:cNvSpPr>
            <a:spLocks noChangeArrowheads="1"/>
          </p:cNvSpPr>
          <p:nvPr/>
        </p:nvSpPr>
        <p:spPr bwMode="auto">
          <a:xfrm>
            <a:off x="1416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91" name="Rectangle 4"/>
          <p:cNvSpPr>
            <a:spLocks noChangeArrowheads="1"/>
          </p:cNvSpPr>
          <p:nvPr/>
        </p:nvSpPr>
        <p:spPr bwMode="auto">
          <a:xfrm>
            <a:off x="1644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92" name="Rectangle 5"/>
          <p:cNvSpPr>
            <a:spLocks noChangeArrowheads="1"/>
          </p:cNvSpPr>
          <p:nvPr/>
        </p:nvSpPr>
        <p:spPr bwMode="auto">
          <a:xfrm>
            <a:off x="1873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93" name="Rectangle 6"/>
          <p:cNvSpPr>
            <a:spLocks noChangeArrowheads="1"/>
          </p:cNvSpPr>
          <p:nvPr/>
        </p:nvSpPr>
        <p:spPr bwMode="auto">
          <a:xfrm>
            <a:off x="2101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94" name="Rectangle 7"/>
          <p:cNvSpPr>
            <a:spLocks noChangeArrowheads="1"/>
          </p:cNvSpPr>
          <p:nvPr/>
        </p:nvSpPr>
        <p:spPr bwMode="auto">
          <a:xfrm>
            <a:off x="2330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95" name="Rectangle 8"/>
          <p:cNvSpPr>
            <a:spLocks noChangeArrowheads="1"/>
          </p:cNvSpPr>
          <p:nvPr/>
        </p:nvSpPr>
        <p:spPr bwMode="auto">
          <a:xfrm>
            <a:off x="2559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96" name="Rectangle 9"/>
          <p:cNvSpPr>
            <a:spLocks noChangeArrowheads="1"/>
          </p:cNvSpPr>
          <p:nvPr/>
        </p:nvSpPr>
        <p:spPr bwMode="auto">
          <a:xfrm>
            <a:off x="2787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97" name="Rectangle 10"/>
          <p:cNvSpPr>
            <a:spLocks noChangeArrowheads="1"/>
          </p:cNvSpPr>
          <p:nvPr/>
        </p:nvSpPr>
        <p:spPr bwMode="auto">
          <a:xfrm>
            <a:off x="3016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98" name="Rectangle 11"/>
          <p:cNvSpPr>
            <a:spLocks noChangeArrowheads="1"/>
          </p:cNvSpPr>
          <p:nvPr/>
        </p:nvSpPr>
        <p:spPr bwMode="auto">
          <a:xfrm>
            <a:off x="3244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99" name="Rectangle 12"/>
          <p:cNvSpPr>
            <a:spLocks noChangeArrowheads="1"/>
          </p:cNvSpPr>
          <p:nvPr/>
        </p:nvSpPr>
        <p:spPr bwMode="auto">
          <a:xfrm>
            <a:off x="3473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00" name="Rectangle 13"/>
          <p:cNvSpPr>
            <a:spLocks noChangeArrowheads="1"/>
          </p:cNvSpPr>
          <p:nvPr/>
        </p:nvSpPr>
        <p:spPr bwMode="auto">
          <a:xfrm>
            <a:off x="3702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01" name="Rectangle 14"/>
          <p:cNvSpPr>
            <a:spLocks noChangeArrowheads="1"/>
          </p:cNvSpPr>
          <p:nvPr/>
        </p:nvSpPr>
        <p:spPr bwMode="auto">
          <a:xfrm>
            <a:off x="3930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02" name="Rectangle 15"/>
          <p:cNvSpPr>
            <a:spLocks noChangeArrowheads="1"/>
          </p:cNvSpPr>
          <p:nvPr/>
        </p:nvSpPr>
        <p:spPr bwMode="auto">
          <a:xfrm>
            <a:off x="4159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03" name="Rectangle 16"/>
          <p:cNvSpPr>
            <a:spLocks noChangeArrowheads="1"/>
          </p:cNvSpPr>
          <p:nvPr/>
        </p:nvSpPr>
        <p:spPr bwMode="auto">
          <a:xfrm>
            <a:off x="4387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04" name="Rectangle 17"/>
          <p:cNvSpPr>
            <a:spLocks noChangeArrowheads="1"/>
          </p:cNvSpPr>
          <p:nvPr/>
        </p:nvSpPr>
        <p:spPr bwMode="auto">
          <a:xfrm>
            <a:off x="4616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05" name="Rectangle 18"/>
          <p:cNvSpPr>
            <a:spLocks noChangeArrowheads="1"/>
          </p:cNvSpPr>
          <p:nvPr/>
        </p:nvSpPr>
        <p:spPr bwMode="auto">
          <a:xfrm>
            <a:off x="4845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06" name="Rectangle 19"/>
          <p:cNvSpPr>
            <a:spLocks noChangeArrowheads="1"/>
          </p:cNvSpPr>
          <p:nvPr/>
        </p:nvSpPr>
        <p:spPr bwMode="auto">
          <a:xfrm>
            <a:off x="5073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07" name="Rectangle 20"/>
          <p:cNvSpPr>
            <a:spLocks noChangeArrowheads="1"/>
          </p:cNvSpPr>
          <p:nvPr/>
        </p:nvSpPr>
        <p:spPr bwMode="auto">
          <a:xfrm>
            <a:off x="5302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08" name="Rectangle 21"/>
          <p:cNvSpPr>
            <a:spLocks noChangeArrowheads="1"/>
          </p:cNvSpPr>
          <p:nvPr/>
        </p:nvSpPr>
        <p:spPr bwMode="auto">
          <a:xfrm>
            <a:off x="5530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09" name="Rectangle 22"/>
          <p:cNvSpPr>
            <a:spLocks noChangeArrowheads="1"/>
          </p:cNvSpPr>
          <p:nvPr/>
        </p:nvSpPr>
        <p:spPr bwMode="auto">
          <a:xfrm>
            <a:off x="5759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10" name="Rectangle 23"/>
          <p:cNvSpPr>
            <a:spLocks noChangeArrowheads="1"/>
          </p:cNvSpPr>
          <p:nvPr/>
        </p:nvSpPr>
        <p:spPr bwMode="auto">
          <a:xfrm>
            <a:off x="5988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11" name="Rectangle 24"/>
          <p:cNvSpPr>
            <a:spLocks noChangeArrowheads="1"/>
          </p:cNvSpPr>
          <p:nvPr/>
        </p:nvSpPr>
        <p:spPr bwMode="auto">
          <a:xfrm>
            <a:off x="6216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12" name="Rectangle 25"/>
          <p:cNvSpPr>
            <a:spLocks noChangeArrowheads="1"/>
          </p:cNvSpPr>
          <p:nvPr/>
        </p:nvSpPr>
        <p:spPr bwMode="auto">
          <a:xfrm>
            <a:off x="6445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13" name="Rectangle 26"/>
          <p:cNvSpPr>
            <a:spLocks noChangeArrowheads="1"/>
          </p:cNvSpPr>
          <p:nvPr/>
        </p:nvSpPr>
        <p:spPr bwMode="auto">
          <a:xfrm>
            <a:off x="6673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14" name="Rectangle 27"/>
          <p:cNvSpPr>
            <a:spLocks noChangeArrowheads="1"/>
          </p:cNvSpPr>
          <p:nvPr/>
        </p:nvSpPr>
        <p:spPr bwMode="auto">
          <a:xfrm>
            <a:off x="6902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15" name="Rectangle 28"/>
          <p:cNvSpPr>
            <a:spLocks noChangeArrowheads="1"/>
          </p:cNvSpPr>
          <p:nvPr/>
        </p:nvSpPr>
        <p:spPr bwMode="auto">
          <a:xfrm>
            <a:off x="7131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16" name="Rectangle 29"/>
          <p:cNvSpPr>
            <a:spLocks noChangeArrowheads="1"/>
          </p:cNvSpPr>
          <p:nvPr/>
        </p:nvSpPr>
        <p:spPr bwMode="auto">
          <a:xfrm>
            <a:off x="7359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17" name="Rectangle 30"/>
          <p:cNvSpPr>
            <a:spLocks noChangeArrowheads="1"/>
          </p:cNvSpPr>
          <p:nvPr/>
        </p:nvSpPr>
        <p:spPr bwMode="auto">
          <a:xfrm>
            <a:off x="7588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18" name="Rectangle 31"/>
          <p:cNvSpPr>
            <a:spLocks noChangeArrowheads="1"/>
          </p:cNvSpPr>
          <p:nvPr/>
        </p:nvSpPr>
        <p:spPr bwMode="auto">
          <a:xfrm>
            <a:off x="7816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19" name="Rectangle 32"/>
          <p:cNvSpPr>
            <a:spLocks noChangeArrowheads="1"/>
          </p:cNvSpPr>
          <p:nvPr/>
        </p:nvSpPr>
        <p:spPr bwMode="auto">
          <a:xfrm>
            <a:off x="8045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20" name="Rectangle 33"/>
          <p:cNvSpPr>
            <a:spLocks noChangeArrowheads="1"/>
          </p:cNvSpPr>
          <p:nvPr/>
        </p:nvSpPr>
        <p:spPr bwMode="auto">
          <a:xfrm>
            <a:off x="958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21" name="Rectangle 34"/>
          <p:cNvSpPr>
            <a:spLocks noChangeArrowheads="1"/>
          </p:cNvSpPr>
          <p:nvPr/>
        </p:nvSpPr>
        <p:spPr bwMode="auto">
          <a:xfrm>
            <a:off x="1187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22" name="Line 35"/>
          <p:cNvSpPr>
            <a:spLocks noChangeShapeType="1"/>
          </p:cNvSpPr>
          <p:nvPr/>
        </p:nvSpPr>
        <p:spPr bwMode="auto">
          <a:xfrm>
            <a:off x="958850" y="1828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3" name="Text Box 36"/>
          <p:cNvSpPr txBox="1">
            <a:spLocks noChangeArrowheads="1"/>
          </p:cNvSpPr>
          <p:nvPr/>
        </p:nvSpPr>
        <p:spPr bwMode="auto">
          <a:xfrm>
            <a:off x="9144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31</a:t>
            </a:r>
          </a:p>
        </p:txBody>
      </p:sp>
      <p:sp>
        <p:nvSpPr>
          <p:cNvPr id="16424" name="Line 37"/>
          <p:cNvSpPr>
            <a:spLocks noChangeShapeType="1"/>
          </p:cNvSpPr>
          <p:nvPr/>
        </p:nvSpPr>
        <p:spPr bwMode="auto">
          <a:xfrm>
            <a:off x="2330450" y="1828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5" name="Line 38"/>
          <p:cNvSpPr>
            <a:spLocks noChangeShapeType="1"/>
          </p:cNvSpPr>
          <p:nvPr/>
        </p:nvSpPr>
        <p:spPr bwMode="auto">
          <a:xfrm>
            <a:off x="2330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6" name="Line 39"/>
          <p:cNvSpPr>
            <a:spLocks noChangeShapeType="1"/>
          </p:cNvSpPr>
          <p:nvPr/>
        </p:nvSpPr>
        <p:spPr bwMode="auto">
          <a:xfrm>
            <a:off x="3473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7" name="Text Box 40"/>
          <p:cNvSpPr txBox="1">
            <a:spLocks noChangeArrowheads="1"/>
          </p:cNvSpPr>
          <p:nvPr/>
        </p:nvSpPr>
        <p:spPr bwMode="auto">
          <a:xfrm>
            <a:off x="1200150" y="1828800"/>
            <a:ext cx="911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opcode</a:t>
            </a:r>
          </a:p>
        </p:txBody>
      </p:sp>
      <p:sp>
        <p:nvSpPr>
          <p:cNvPr id="16428" name="Text Box 41"/>
          <p:cNvSpPr txBox="1">
            <a:spLocks noChangeArrowheads="1"/>
          </p:cNvSpPr>
          <p:nvPr/>
        </p:nvSpPr>
        <p:spPr bwMode="auto">
          <a:xfrm>
            <a:off x="2724150" y="18288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16429" name="Text Box 42"/>
          <p:cNvSpPr txBox="1">
            <a:spLocks noChangeArrowheads="1"/>
          </p:cNvSpPr>
          <p:nvPr/>
        </p:nvSpPr>
        <p:spPr bwMode="auto">
          <a:xfrm>
            <a:off x="3854450" y="1828800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16430" name="Text Box 43"/>
          <p:cNvSpPr txBox="1">
            <a:spLocks noChangeArrowheads="1"/>
          </p:cNvSpPr>
          <p:nvPr/>
        </p:nvSpPr>
        <p:spPr bwMode="auto">
          <a:xfrm>
            <a:off x="5378450" y="1828800"/>
            <a:ext cx="1900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Immediate Value</a:t>
            </a:r>
          </a:p>
        </p:txBody>
      </p:sp>
      <p:sp>
        <p:nvSpPr>
          <p:cNvPr id="16431" name="Line 44"/>
          <p:cNvSpPr>
            <a:spLocks noChangeShapeType="1"/>
          </p:cNvSpPr>
          <p:nvPr/>
        </p:nvSpPr>
        <p:spPr bwMode="auto">
          <a:xfrm>
            <a:off x="4616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2" name="Line 45"/>
          <p:cNvSpPr>
            <a:spLocks noChangeShapeType="1"/>
          </p:cNvSpPr>
          <p:nvPr/>
        </p:nvSpPr>
        <p:spPr bwMode="auto">
          <a:xfrm>
            <a:off x="3473450" y="1828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3" name="Line 46"/>
          <p:cNvSpPr>
            <a:spLocks noChangeShapeType="1"/>
          </p:cNvSpPr>
          <p:nvPr/>
        </p:nvSpPr>
        <p:spPr bwMode="auto">
          <a:xfrm>
            <a:off x="4616450" y="1828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4" name="Text Box 47"/>
          <p:cNvSpPr txBox="1">
            <a:spLocks noChangeArrowheads="1"/>
          </p:cNvSpPr>
          <p:nvPr/>
        </p:nvSpPr>
        <p:spPr bwMode="auto">
          <a:xfrm>
            <a:off x="20256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26</a:t>
            </a:r>
          </a:p>
        </p:txBody>
      </p:sp>
      <p:sp>
        <p:nvSpPr>
          <p:cNvPr id="16435" name="Text Box 48"/>
          <p:cNvSpPr txBox="1">
            <a:spLocks noChangeArrowheads="1"/>
          </p:cNvSpPr>
          <p:nvPr/>
        </p:nvSpPr>
        <p:spPr bwMode="auto">
          <a:xfrm>
            <a:off x="22860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25</a:t>
            </a:r>
          </a:p>
        </p:txBody>
      </p:sp>
      <p:sp>
        <p:nvSpPr>
          <p:cNvPr id="16436" name="Text Box 49"/>
          <p:cNvSpPr txBox="1">
            <a:spLocks noChangeArrowheads="1"/>
          </p:cNvSpPr>
          <p:nvPr/>
        </p:nvSpPr>
        <p:spPr bwMode="auto">
          <a:xfrm>
            <a:off x="31686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21</a:t>
            </a:r>
          </a:p>
        </p:txBody>
      </p:sp>
      <p:sp>
        <p:nvSpPr>
          <p:cNvPr id="16437" name="Text Box 50"/>
          <p:cNvSpPr txBox="1">
            <a:spLocks noChangeArrowheads="1"/>
          </p:cNvSpPr>
          <p:nvPr/>
        </p:nvSpPr>
        <p:spPr bwMode="auto">
          <a:xfrm>
            <a:off x="33972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20</a:t>
            </a:r>
          </a:p>
        </p:txBody>
      </p:sp>
      <p:sp>
        <p:nvSpPr>
          <p:cNvPr id="16438" name="Text Box 51"/>
          <p:cNvSpPr txBox="1">
            <a:spLocks noChangeArrowheads="1"/>
          </p:cNvSpPr>
          <p:nvPr/>
        </p:nvSpPr>
        <p:spPr bwMode="auto">
          <a:xfrm>
            <a:off x="43434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16</a:t>
            </a:r>
          </a:p>
        </p:txBody>
      </p:sp>
      <p:sp>
        <p:nvSpPr>
          <p:cNvPr id="16439" name="Text Box 52"/>
          <p:cNvSpPr txBox="1">
            <a:spLocks noChangeArrowheads="1"/>
          </p:cNvSpPr>
          <p:nvPr/>
        </p:nvSpPr>
        <p:spPr bwMode="auto">
          <a:xfrm>
            <a:off x="45402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15</a:t>
            </a:r>
          </a:p>
        </p:txBody>
      </p:sp>
      <p:sp>
        <p:nvSpPr>
          <p:cNvPr id="16440" name="Text Box 53"/>
          <p:cNvSpPr txBox="1">
            <a:spLocks noChangeArrowheads="1"/>
          </p:cNvSpPr>
          <p:nvPr/>
        </p:nvSpPr>
        <p:spPr bwMode="auto">
          <a:xfrm>
            <a:off x="8007350" y="132556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41" name="Text Box 54"/>
          <p:cNvSpPr txBox="1">
            <a:spLocks noChangeArrowheads="1"/>
          </p:cNvSpPr>
          <p:nvPr/>
        </p:nvSpPr>
        <p:spPr bwMode="auto">
          <a:xfrm>
            <a:off x="2711450" y="3124200"/>
            <a:ext cx="206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 addi  $s0, $s0, 95</a:t>
            </a:r>
          </a:p>
        </p:txBody>
      </p:sp>
      <p:sp>
        <p:nvSpPr>
          <p:cNvPr id="16442" name="AutoShape 55"/>
          <p:cNvSpPr>
            <a:spLocks/>
          </p:cNvSpPr>
          <p:nvPr/>
        </p:nvSpPr>
        <p:spPr bwMode="auto">
          <a:xfrm>
            <a:off x="5181600" y="2819400"/>
            <a:ext cx="1447800" cy="381000"/>
          </a:xfrm>
          <a:prstGeom prst="borderCallout1">
            <a:avLst>
              <a:gd name="adj1" fmla="val 30000"/>
              <a:gd name="adj2" fmla="val -5264"/>
              <a:gd name="adj3" fmla="val 95833"/>
              <a:gd name="adj4" fmla="val -40023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Immediate</a:t>
            </a:r>
          </a:p>
        </p:txBody>
      </p:sp>
      <p:sp>
        <p:nvSpPr>
          <p:cNvPr id="16443" name="AutoShape 56"/>
          <p:cNvSpPr>
            <a:spLocks/>
          </p:cNvSpPr>
          <p:nvPr/>
        </p:nvSpPr>
        <p:spPr bwMode="auto">
          <a:xfrm>
            <a:off x="4638675" y="3594100"/>
            <a:ext cx="533400" cy="381000"/>
          </a:xfrm>
          <a:prstGeom prst="borderCallout1">
            <a:avLst>
              <a:gd name="adj1" fmla="val 30000"/>
              <a:gd name="adj2" fmla="val -14287"/>
              <a:gd name="adj3" fmla="val -47917"/>
              <a:gd name="adj4" fmla="val -86903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16444" name="AutoShape 57"/>
          <p:cNvSpPr>
            <a:spLocks/>
          </p:cNvSpPr>
          <p:nvPr/>
        </p:nvSpPr>
        <p:spPr bwMode="auto">
          <a:xfrm flipH="1">
            <a:off x="3854450" y="2514600"/>
            <a:ext cx="533400" cy="381000"/>
          </a:xfrm>
          <a:prstGeom prst="borderCallout1">
            <a:avLst>
              <a:gd name="adj1" fmla="val 30000"/>
              <a:gd name="adj2" fmla="val 114287"/>
              <a:gd name="adj3" fmla="val 155000"/>
              <a:gd name="adj4" fmla="val 16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16445" name="Rectangle 58"/>
          <p:cNvSpPr>
            <a:spLocks noChangeArrowheads="1"/>
          </p:cNvSpPr>
          <p:nvPr/>
        </p:nvSpPr>
        <p:spPr bwMode="auto">
          <a:xfrm>
            <a:off x="1416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46" name="Rectangle 59"/>
          <p:cNvSpPr>
            <a:spLocks noChangeArrowheads="1"/>
          </p:cNvSpPr>
          <p:nvPr/>
        </p:nvSpPr>
        <p:spPr bwMode="auto">
          <a:xfrm>
            <a:off x="1644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47" name="Rectangle 60"/>
          <p:cNvSpPr>
            <a:spLocks noChangeArrowheads="1"/>
          </p:cNvSpPr>
          <p:nvPr/>
        </p:nvSpPr>
        <p:spPr bwMode="auto">
          <a:xfrm>
            <a:off x="1873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48" name="Rectangle 61"/>
          <p:cNvSpPr>
            <a:spLocks noChangeArrowheads="1"/>
          </p:cNvSpPr>
          <p:nvPr/>
        </p:nvSpPr>
        <p:spPr bwMode="auto">
          <a:xfrm>
            <a:off x="2101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49" name="Rectangle 62"/>
          <p:cNvSpPr>
            <a:spLocks noChangeArrowheads="1"/>
          </p:cNvSpPr>
          <p:nvPr/>
        </p:nvSpPr>
        <p:spPr bwMode="auto">
          <a:xfrm>
            <a:off x="2330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50" name="Rectangle 63"/>
          <p:cNvSpPr>
            <a:spLocks noChangeArrowheads="1"/>
          </p:cNvSpPr>
          <p:nvPr/>
        </p:nvSpPr>
        <p:spPr bwMode="auto">
          <a:xfrm>
            <a:off x="2559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51" name="Rectangle 64"/>
          <p:cNvSpPr>
            <a:spLocks noChangeArrowheads="1"/>
          </p:cNvSpPr>
          <p:nvPr/>
        </p:nvSpPr>
        <p:spPr bwMode="auto">
          <a:xfrm>
            <a:off x="2787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52" name="Rectangle 65"/>
          <p:cNvSpPr>
            <a:spLocks noChangeArrowheads="1"/>
          </p:cNvSpPr>
          <p:nvPr/>
        </p:nvSpPr>
        <p:spPr bwMode="auto">
          <a:xfrm>
            <a:off x="3016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53" name="Rectangle 66"/>
          <p:cNvSpPr>
            <a:spLocks noChangeArrowheads="1"/>
          </p:cNvSpPr>
          <p:nvPr/>
        </p:nvSpPr>
        <p:spPr bwMode="auto">
          <a:xfrm>
            <a:off x="3244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54" name="Rectangle 67"/>
          <p:cNvSpPr>
            <a:spLocks noChangeArrowheads="1"/>
          </p:cNvSpPr>
          <p:nvPr/>
        </p:nvSpPr>
        <p:spPr bwMode="auto">
          <a:xfrm>
            <a:off x="3473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55" name="Rectangle 68"/>
          <p:cNvSpPr>
            <a:spLocks noChangeArrowheads="1"/>
          </p:cNvSpPr>
          <p:nvPr/>
        </p:nvSpPr>
        <p:spPr bwMode="auto">
          <a:xfrm>
            <a:off x="3702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56" name="Rectangle 69"/>
          <p:cNvSpPr>
            <a:spLocks noChangeArrowheads="1"/>
          </p:cNvSpPr>
          <p:nvPr/>
        </p:nvSpPr>
        <p:spPr bwMode="auto">
          <a:xfrm>
            <a:off x="3930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57" name="Rectangle 70"/>
          <p:cNvSpPr>
            <a:spLocks noChangeArrowheads="1"/>
          </p:cNvSpPr>
          <p:nvPr/>
        </p:nvSpPr>
        <p:spPr bwMode="auto">
          <a:xfrm>
            <a:off x="4159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58" name="Rectangle 71"/>
          <p:cNvSpPr>
            <a:spLocks noChangeArrowheads="1"/>
          </p:cNvSpPr>
          <p:nvPr/>
        </p:nvSpPr>
        <p:spPr bwMode="auto">
          <a:xfrm>
            <a:off x="4387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59" name="Rectangle 72"/>
          <p:cNvSpPr>
            <a:spLocks noChangeArrowheads="1"/>
          </p:cNvSpPr>
          <p:nvPr/>
        </p:nvSpPr>
        <p:spPr bwMode="auto">
          <a:xfrm>
            <a:off x="4616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60" name="Rectangle 73"/>
          <p:cNvSpPr>
            <a:spLocks noChangeArrowheads="1"/>
          </p:cNvSpPr>
          <p:nvPr/>
        </p:nvSpPr>
        <p:spPr bwMode="auto">
          <a:xfrm>
            <a:off x="4845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61" name="Rectangle 74"/>
          <p:cNvSpPr>
            <a:spLocks noChangeArrowheads="1"/>
          </p:cNvSpPr>
          <p:nvPr/>
        </p:nvSpPr>
        <p:spPr bwMode="auto">
          <a:xfrm>
            <a:off x="5073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62" name="Rectangle 75"/>
          <p:cNvSpPr>
            <a:spLocks noChangeArrowheads="1"/>
          </p:cNvSpPr>
          <p:nvPr/>
        </p:nvSpPr>
        <p:spPr bwMode="auto">
          <a:xfrm>
            <a:off x="5302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63" name="Rectangle 76"/>
          <p:cNvSpPr>
            <a:spLocks noChangeArrowheads="1"/>
          </p:cNvSpPr>
          <p:nvPr/>
        </p:nvSpPr>
        <p:spPr bwMode="auto">
          <a:xfrm>
            <a:off x="5530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64" name="Rectangle 77"/>
          <p:cNvSpPr>
            <a:spLocks noChangeArrowheads="1"/>
          </p:cNvSpPr>
          <p:nvPr/>
        </p:nvSpPr>
        <p:spPr bwMode="auto">
          <a:xfrm>
            <a:off x="5759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65" name="Rectangle 78"/>
          <p:cNvSpPr>
            <a:spLocks noChangeArrowheads="1"/>
          </p:cNvSpPr>
          <p:nvPr/>
        </p:nvSpPr>
        <p:spPr bwMode="auto">
          <a:xfrm>
            <a:off x="5988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66" name="Rectangle 79"/>
          <p:cNvSpPr>
            <a:spLocks noChangeArrowheads="1"/>
          </p:cNvSpPr>
          <p:nvPr/>
        </p:nvSpPr>
        <p:spPr bwMode="auto">
          <a:xfrm>
            <a:off x="6216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67" name="Rectangle 80"/>
          <p:cNvSpPr>
            <a:spLocks noChangeArrowheads="1"/>
          </p:cNvSpPr>
          <p:nvPr/>
        </p:nvSpPr>
        <p:spPr bwMode="auto">
          <a:xfrm>
            <a:off x="6445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68" name="Rectangle 81"/>
          <p:cNvSpPr>
            <a:spLocks noChangeArrowheads="1"/>
          </p:cNvSpPr>
          <p:nvPr/>
        </p:nvSpPr>
        <p:spPr bwMode="auto">
          <a:xfrm>
            <a:off x="6673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69" name="Rectangle 82"/>
          <p:cNvSpPr>
            <a:spLocks noChangeArrowheads="1"/>
          </p:cNvSpPr>
          <p:nvPr/>
        </p:nvSpPr>
        <p:spPr bwMode="auto">
          <a:xfrm>
            <a:off x="6902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70" name="Rectangle 83"/>
          <p:cNvSpPr>
            <a:spLocks noChangeArrowheads="1"/>
          </p:cNvSpPr>
          <p:nvPr/>
        </p:nvSpPr>
        <p:spPr bwMode="auto">
          <a:xfrm>
            <a:off x="7131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71" name="Rectangle 84"/>
          <p:cNvSpPr>
            <a:spLocks noChangeArrowheads="1"/>
          </p:cNvSpPr>
          <p:nvPr/>
        </p:nvSpPr>
        <p:spPr bwMode="auto">
          <a:xfrm>
            <a:off x="7359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72" name="Rectangle 85"/>
          <p:cNvSpPr>
            <a:spLocks noChangeArrowheads="1"/>
          </p:cNvSpPr>
          <p:nvPr/>
        </p:nvSpPr>
        <p:spPr bwMode="auto">
          <a:xfrm>
            <a:off x="7588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73" name="Rectangle 86"/>
          <p:cNvSpPr>
            <a:spLocks noChangeArrowheads="1"/>
          </p:cNvSpPr>
          <p:nvPr/>
        </p:nvSpPr>
        <p:spPr bwMode="auto">
          <a:xfrm>
            <a:off x="7816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74" name="Rectangle 87"/>
          <p:cNvSpPr>
            <a:spLocks noChangeArrowheads="1"/>
          </p:cNvSpPr>
          <p:nvPr/>
        </p:nvSpPr>
        <p:spPr bwMode="auto">
          <a:xfrm>
            <a:off x="8045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75" name="Rectangle 88"/>
          <p:cNvSpPr>
            <a:spLocks noChangeArrowheads="1"/>
          </p:cNvSpPr>
          <p:nvPr/>
        </p:nvSpPr>
        <p:spPr bwMode="auto">
          <a:xfrm>
            <a:off x="958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76" name="Rectangle 89"/>
          <p:cNvSpPr>
            <a:spLocks noChangeArrowheads="1"/>
          </p:cNvSpPr>
          <p:nvPr/>
        </p:nvSpPr>
        <p:spPr bwMode="auto">
          <a:xfrm>
            <a:off x="1187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77" name="Rectangle 90"/>
          <p:cNvSpPr>
            <a:spLocks noChangeArrowheads="1"/>
          </p:cNvSpPr>
          <p:nvPr/>
        </p:nvSpPr>
        <p:spPr bwMode="auto">
          <a:xfrm>
            <a:off x="9588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78" name="Rectangle 91"/>
          <p:cNvSpPr>
            <a:spLocks noChangeArrowheads="1"/>
          </p:cNvSpPr>
          <p:nvPr/>
        </p:nvSpPr>
        <p:spPr bwMode="auto">
          <a:xfrm>
            <a:off x="27876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79" name="Rectangle 92"/>
          <p:cNvSpPr>
            <a:spLocks noChangeArrowheads="1"/>
          </p:cNvSpPr>
          <p:nvPr/>
        </p:nvSpPr>
        <p:spPr bwMode="auto">
          <a:xfrm>
            <a:off x="46164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80" name="Rectangle 93"/>
          <p:cNvSpPr>
            <a:spLocks noChangeArrowheads="1"/>
          </p:cNvSpPr>
          <p:nvPr/>
        </p:nvSpPr>
        <p:spPr bwMode="auto">
          <a:xfrm>
            <a:off x="64452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481" name="Text Box 94"/>
          <p:cNvSpPr txBox="1">
            <a:spLocks noChangeArrowheads="1"/>
          </p:cNvSpPr>
          <p:nvPr/>
        </p:nvSpPr>
        <p:spPr bwMode="auto">
          <a:xfrm>
            <a:off x="942975" y="5672138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ahoma" panose="020B0604030504040204" pitchFamily="34" charset="0"/>
              </a:rPr>
              <a:t>Encoding = 0x2210005F </a:t>
            </a:r>
          </a:p>
        </p:txBody>
      </p:sp>
      <p:sp>
        <p:nvSpPr>
          <p:cNvPr id="16482" name="Rectangle 95"/>
          <p:cNvSpPr>
            <a:spLocks noChangeArrowheads="1"/>
          </p:cNvSpPr>
          <p:nvPr/>
        </p:nvSpPr>
        <p:spPr bwMode="auto">
          <a:xfrm>
            <a:off x="1416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83" name="Rectangle 96"/>
          <p:cNvSpPr>
            <a:spLocks noChangeArrowheads="1"/>
          </p:cNvSpPr>
          <p:nvPr/>
        </p:nvSpPr>
        <p:spPr bwMode="auto">
          <a:xfrm>
            <a:off x="1647825" y="4495800"/>
            <a:ext cx="257175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84" name="Rectangle 97"/>
          <p:cNvSpPr>
            <a:spLocks noChangeArrowheads="1"/>
          </p:cNvSpPr>
          <p:nvPr/>
        </p:nvSpPr>
        <p:spPr bwMode="auto">
          <a:xfrm>
            <a:off x="1873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85" name="Rectangle 98"/>
          <p:cNvSpPr>
            <a:spLocks noChangeArrowheads="1"/>
          </p:cNvSpPr>
          <p:nvPr/>
        </p:nvSpPr>
        <p:spPr bwMode="auto">
          <a:xfrm>
            <a:off x="2101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86" name="Rectangle 99"/>
          <p:cNvSpPr>
            <a:spLocks noChangeArrowheads="1"/>
          </p:cNvSpPr>
          <p:nvPr/>
        </p:nvSpPr>
        <p:spPr bwMode="auto">
          <a:xfrm>
            <a:off x="2330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87" name="Rectangle 100"/>
          <p:cNvSpPr>
            <a:spLocks noChangeArrowheads="1"/>
          </p:cNvSpPr>
          <p:nvPr/>
        </p:nvSpPr>
        <p:spPr bwMode="auto">
          <a:xfrm>
            <a:off x="2559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88" name="Rectangle 101"/>
          <p:cNvSpPr>
            <a:spLocks noChangeArrowheads="1"/>
          </p:cNvSpPr>
          <p:nvPr/>
        </p:nvSpPr>
        <p:spPr bwMode="auto">
          <a:xfrm>
            <a:off x="2787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89" name="Rectangle 102"/>
          <p:cNvSpPr>
            <a:spLocks noChangeArrowheads="1"/>
          </p:cNvSpPr>
          <p:nvPr/>
        </p:nvSpPr>
        <p:spPr bwMode="auto">
          <a:xfrm>
            <a:off x="3021013" y="4494213"/>
            <a:ext cx="246062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90" name="Rectangle 103"/>
          <p:cNvSpPr>
            <a:spLocks noChangeArrowheads="1"/>
          </p:cNvSpPr>
          <p:nvPr/>
        </p:nvSpPr>
        <p:spPr bwMode="auto">
          <a:xfrm>
            <a:off x="327660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91" name="Rectangle 104"/>
          <p:cNvSpPr>
            <a:spLocks noChangeArrowheads="1"/>
          </p:cNvSpPr>
          <p:nvPr/>
        </p:nvSpPr>
        <p:spPr bwMode="auto">
          <a:xfrm>
            <a:off x="3473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92" name="Rectangle 105"/>
          <p:cNvSpPr>
            <a:spLocks noChangeArrowheads="1"/>
          </p:cNvSpPr>
          <p:nvPr/>
        </p:nvSpPr>
        <p:spPr bwMode="auto">
          <a:xfrm>
            <a:off x="3702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93" name="Rectangle 106"/>
          <p:cNvSpPr>
            <a:spLocks noChangeArrowheads="1"/>
          </p:cNvSpPr>
          <p:nvPr/>
        </p:nvSpPr>
        <p:spPr bwMode="auto">
          <a:xfrm>
            <a:off x="3930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94" name="Rectangle 107"/>
          <p:cNvSpPr>
            <a:spLocks noChangeArrowheads="1"/>
          </p:cNvSpPr>
          <p:nvPr/>
        </p:nvSpPr>
        <p:spPr bwMode="auto">
          <a:xfrm>
            <a:off x="4159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95" name="Rectangle 108"/>
          <p:cNvSpPr>
            <a:spLocks noChangeArrowheads="1"/>
          </p:cNvSpPr>
          <p:nvPr/>
        </p:nvSpPr>
        <p:spPr bwMode="auto">
          <a:xfrm>
            <a:off x="4387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96" name="Rectangle 109"/>
          <p:cNvSpPr>
            <a:spLocks noChangeArrowheads="1"/>
          </p:cNvSpPr>
          <p:nvPr/>
        </p:nvSpPr>
        <p:spPr bwMode="auto">
          <a:xfrm>
            <a:off x="4616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97" name="Rectangle 110"/>
          <p:cNvSpPr>
            <a:spLocks noChangeArrowheads="1"/>
          </p:cNvSpPr>
          <p:nvPr/>
        </p:nvSpPr>
        <p:spPr bwMode="auto">
          <a:xfrm>
            <a:off x="4845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98" name="Rectangle 111"/>
          <p:cNvSpPr>
            <a:spLocks noChangeArrowheads="1"/>
          </p:cNvSpPr>
          <p:nvPr/>
        </p:nvSpPr>
        <p:spPr bwMode="auto">
          <a:xfrm>
            <a:off x="5073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499" name="Rectangle 112"/>
          <p:cNvSpPr>
            <a:spLocks noChangeArrowheads="1"/>
          </p:cNvSpPr>
          <p:nvPr/>
        </p:nvSpPr>
        <p:spPr bwMode="auto">
          <a:xfrm>
            <a:off x="5302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500" name="Rectangle 113"/>
          <p:cNvSpPr>
            <a:spLocks noChangeArrowheads="1"/>
          </p:cNvSpPr>
          <p:nvPr/>
        </p:nvSpPr>
        <p:spPr bwMode="auto">
          <a:xfrm>
            <a:off x="5530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501" name="Rectangle 114"/>
          <p:cNvSpPr>
            <a:spLocks noChangeArrowheads="1"/>
          </p:cNvSpPr>
          <p:nvPr/>
        </p:nvSpPr>
        <p:spPr bwMode="auto">
          <a:xfrm>
            <a:off x="5759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502" name="Rectangle 115"/>
          <p:cNvSpPr>
            <a:spLocks noChangeArrowheads="1"/>
          </p:cNvSpPr>
          <p:nvPr/>
        </p:nvSpPr>
        <p:spPr bwMode="auto">
          <a:xfrm>
            <a:off x="5988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503" name="Rectangle 116"/>
          <p:cNvSpPr>
            <a:spLocks noChangeArrowheads="1"/>
          </p:cNvSpPr>
          <p:nvPr/>
        </p:nvSpPr>
        <p:spPr bwMode="auto">
          <a:xfrm>
            <a:off x="6216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504" name="Rectangle 117"/>
          <p:cNvSpPr>
            <a:spLocks noChangeArrowheads="1"/>
          </p:cNvSpPr>
          <p:nvPr/>
        </p:nvSpPr>
        <p:spPr bwMode="auto">
          <a:xfrm>
            <a:off x="6445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505" name="Rectangle 118"/>
          <p:cNvSpPr>
            <a:spLocks noChangeArrowheads="1"/>
          </p:cNvSpPr>
          <p:nvPr/>
        </p:nvSpPr>
        <p:spPr bwMode="auto">
          <a:xfrm>
            <a:off x="6673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506" name="Rectangle 119"/>
          <p:cNvSpPr>
            <a:spLocks noChangeArrowheads="1"/>
          </p:cNvSpPr>
          <p:nvPr/>
        </p:nvSpPr>
        <p:spPr bwMode="auto">
          <a:xfrm>
            <a:off x="6902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507" name="Rectangle 120"/>
          <p:cNvSpPr>
            <a:spLocks noChangeArrowheads="1"/>
          </p:cNvSpPr>
          <p:nvPr/>
        </p:nvSpPr>
        <p:spPr bwMode="auto">
          <a:xfrm>
            <a:off x="7131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508" name="Rectangle 121"/>
          <p:cNvSpPr>
            <a:spLocks noChangeArrowheads="1"/>
          </p:cNvSpPr>
          <p:nvPr/>
        </p:nvSpPr>
        <p:spPr bwMode="auto">
          <a:xfrm>
            <a:off x="7359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509" name="Rectangle 122"/>
          <p:cNvSpPr>
            <a:spLocks noChangeArrowheads="1"/>
          </p:cNvSpPr>
          <p:nvPr/>
        </p:nvSpPr>
        <p:spPr bwMode="auto">
          <a:xfrm>
            <a:off x="7588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510" name="Rectangle 123"/>
          <p:cNvSpPr>
            <a:spLocks noChangeArrowheads="1"/>
          </p:cNvSpPr>
          <p:nvPr/>
        </p:nvSpPr>
        <p:spPr bwMode="auto">
          <a:xfrm>
            <a:off x="7816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511" name="Rectangle 124"/>
          <p:cNvSpPr>
            <a:spLocks noChangeArrowheads="1"/>
          </p:cNvSpPr>
          <p:nvPr/>
        </p:nvSpPr>
        <p:spPr bwMode="auto">
          <a:xfrm>
            <a:off x="8045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512" name="Rectangle 125"/>
          <p:cNvSpPr>
            <a:spLocks noChangeArrowheads="1"/>
          </p:cNvSpPr>
          <p:nvPr/>
        </p:nvSpPr>
        <p:spPr bwMode="auto">
          <a:xfrm>
            <a:off x="958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513" name="Rectangle 126"/>
          <p:cNvSpPr>
            <a:spLocks noChangeArrowheads="1"/>
          </p:cNvSpPr>
          <p:nvPr/>
        </p:nvSpPr>
        <p:spPr bwMode="auto">
          <a:xfrm>
            <a:off x="1187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514" name="Line 127"/>
          <p:cNvSpPr>
            <a:spLocks noChangeShapeType="1"/>
          </p:cNvSpPr>
          <p:nvPr/>
        </p:nvSpPr>
        <p:spPr bwMode="auto">
          <a:xfrm>
            <a:off x="958850" y="480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5" name="Text Box 128"/>
          <p:cNvSpPr txBox="1">
            <a:spLocks noChangeArrowheads="1"/>
          </p:cNvSpPr>
          <p:nvPr/>
        </p:nvSpPr>
        <p:spPr bwMode="auto">
          <a:xfrm>
            <a:off x="9144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31</a:t>
            </a:r>
          </a:p>
        </p:txBody>
      </p:sp>
      <p:sp>
        <p:nvSpPr>
          <p:cNvPr id="16516" name="Line 129"/>
          <p:cNvSpPr>
            <a:spLocks noChangeShapeType="1"/>
          </p:cNvSpPr>
          <p:nvPr/>
        </p:nvSpPr>
        <p:spPr bwMode="auto">
          <a:xfrm>
            <a:off x="2330450" y="4800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7" name="Line 130"/>
          <p:cNvSpPr>
            <a:spLocks noChangeShapeType="1"/>
          </p:cNvSpPr>
          <p:nvPr/>
        </p:nvSpPr>
        <p:spPr bwMode="auto">
          <a:xfrm>
            <a:off x="2330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8" name="Line 131"/>
          <p:cNvSpPr>
            <a:spLocks noChangeShapeType="1"/>
          </p:cNvSpPr>
          <p:nvPr/>
        </p:nvSpPr>
        <p:spPr bwMode="auto">
          <a:xfrm>
            <a:off x="3473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19" name="Text Box 132"/>
          <p:cNvSpPr txBox="1">
            <a:spLocks noChangeArrowheads="1"/>
          </p:cNvSpPr>
          <p:nvPr/>
        </p:nvSpPr>
        <p:spPr bwMode="auto">
          <a:xfrm>
            <a:off x="1200150" y="4800600"/>
            <a:ext cx="911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opcode</a:t>
            </a:r>
          </a:p>
        </p:txBody>
      </p:sp>
      <p:sp>
        <p:nvSpPr>
          <p:cNvPr id="16520" name="Text Box 133"/>
          <p:cNvSpPr txBox="1">
            <a:spLocks noChangeArrowheads="1"/>
          </p:cNvSpPr>
          <p:nvPr/>
        </p:nvSpPr>
        <p:spPr bwMode="auto">
          <a:xfrm>
            <a:off x="2724150" y="48006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16521" name="Text Box 134"/>
          <p:cNvSpPr txBox="1">
            <a:spLocks noChangeArrowheads="1"/>
          </p:cNvSpPr>
          <p:nvPr/>
        </p:nvSpPr>
        <p:spPr bwMode="auto">
          <a:xfrm>
            <a:off x="3854450" y="4800600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16522" name="Line 135"/>
          <p:cNvSpPr>
            <a:spLocks noChangeShapeType="1"/>
          </p:cNvSpPr>
          <p:nvPr/>
        </p:nvSpPr>
        <p:spPr bwMode="auto">
          <a:xfrm>
            <a:off x="4616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23" name="Line 136"/>
          <p:cNvSpPr>
            <a:spLocks noChangeShapeType="1"/>
          </p:cNvSpPr>
          <p:nvPr/>
        </p:nvSpPr>
        <p:spPr bwMode="auto">
          <a:xfrm>
            <a:off x="3473450" y="4800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24" name="Text Box 137"/>
          <p:cNvSpPr txBox="1">
            <a:spLocks noChangeArrowheads="1"/>
          </p:cNvSpPr>
          <p:nvPr/>
        </p:nvSpPr>
        <p:spPr bwMode="auto">
          <a:xfrm>
            <a:off x="20574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26</a:t>
            </a:r>
          </a:p>
        </p:txBody>
      </p:sp>
      <p:sp>
        <p:nvSpPr>
          <p:cNvPr id="16525" name="Text Box 138"/>
          <p:cNvSpPr txBox="1">
            <a:spLocks noChangeArrowheads="1"/>
          </p:cNvSpPr>
          <p:nvPr/>
        </p:nvSpPr>
        <p:spPr bwMode="auto">
          <a:xfrm>
            <a:off x="22860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25</a:t>
            </a:r>
          </a:p>
        </p:txBody>
      </p:sp>
      <p:sp>
        <p:nvSpPr>
          <p:cNvPr id="16526" name="Text Box 139"/>
          <p:cNvSpPr txBox="1">
            <a:spLocks noChangeArrowheads="1"/>
          </p:cNvSpPr>
          <p:nvPr/>
        </p:nvSpPr>
        <p:spPr bwMode="auto">
          <a:xfrm>
            <a:off x="32004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21</a:t>
            </a:r>
          </a:p>
        </p:txBody>
      </p:sp>
      <p:sp>
        <p:nvSpPr>
          <p:cNvPr id="16527" name="Text Box 140"/>
          <p:cNvSpPr txBox="1">
            <a:spLocks noChangeArrowheads="1"/>
          </p:cNvSpPr>
          <p:nvPr/>
        </p:nvSpPr>
        <p:spPr bwMode="auto">
          <a:xfrm>
            <a:off x="34290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20</a:t>
            </a:r>
          </a:p>
        </p:txBody>
      </p:sp>
      <p:sp>
        <p:nvSpPr>
          <p:cNvPr id="16528" name="Text Box 141"/>
          <p:cNvSpPr txBox="1">
            <a:spLocks noChangeArrowheads="1"/>
          </p:cNvSpPr>
          <p:nvPr/>
        </p:nvSpPr>
        <p:spPr bwMode="auto">
          <a:xfrm>
            <a:off x="43434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16</a:t>
            </a:r>
          </a:p>
        </p:txBody>
      </p:sp>
      <p:sp>
        <p:nvSpPr>
          <p:cNvPr id="16529" name="Text Box 142"/>
          <p:cNvSpPr txBox="1">
            <a:spLocks noChangeArrowheads="1"/>
          </p:cNvSpPr>
          <p:nvPr/>
        </p:nvSpPr>
        <p:spPr bwMode="auto">
          <a:xfrm>
            <a:off x="45720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15</a:t>
            </a:r>
          </a:p>
        </p:txBody>
      </p:sp>
      <p:sp>
        <p:nvSpPr>
          <p:cNvPr id="16530" name="Text Box 143"/>
          <p:cNvSpPr txBox="1">
            <a:spLocks noChangeArrowheads="1"/>
          </p:cNvSpPr>
          <p:nvPr/>
        </p:nvSpPr>
        <p:spPr bwMode="auto">
          <a:xfrm>
            <a:off x="8007350" y="429736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6531" name="Text Box 144"/>
          <p:cNvSpPr txBox="1">
            <a:spLocks noChangeArrowheads="1"/>
          </p:cNvSpPr>
          <p:nvPr/>
        </p:nvSpPr>
        <p:spPr bwMode="auto">
          <a:xfrm>
            <a:off x="5378450" y="4800600"/>
            <a:ext cx="1900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Immediate Value</a:t>
            </a:r>
          </a:p>
        </p:txBody>
      </p:sp>
      <p:sp>
        <p:nvSpPr>
          <p:cNvPr id="16532" name="Line 145"/>
          <p:cNvSpPr>
            <a:spLocks noChangeShapeType="1"/>
          </p:cNvSpPr>
          <p:nvPr/>
        </p:nvSpPr>
        <p:spPr bwMode="auto">
          <a:xfrm>
            <a:off x="4616450" y="48006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J-type Encoding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4160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6446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8732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21018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3304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25590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27876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30162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32448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34734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37020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39306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41592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43878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46164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48450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50736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53022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55308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57594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59880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62166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64452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66738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69024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71310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61" name="Rectangle 29"/>
          <p:cNvSpPr>
            <a:spLocks noChangeArrowheads="1"/>
          </p:cNvSpPr>
          <p:nvPr/>
        </p:nvSpPr>
        <p:spPr bwMode="auto">
          <a:xfrm>
            <a:off x="73596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75882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63" name="Rectangle 31"/>
          <p:cNvSpPr>
            <a:spLocks noChangeArrowheads="1"/>
          </p:cNvSpPr>
          <p:nvPr/>
        </p:nvSpPr>
        <p:spPr bwMode="auto">
          <a:xfrm>
            <a:off x="78168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80454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9588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66" name="Rectangle 34"/>
          <p:cNvSpPr>
            <a:spLocks noChangeArrowheads="1"/>
          </p:cNvSpPr>
          <p:nvPr/>
        </p:nvSpPr>
        <p:spPr bwMode="auto">
          <a:xfrm>
            <a:off x="1187450" y="1951038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958850" y="2255838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8" name="Text Box 36"/>
          <p:cNvSpPr txBox="1">
            <a:spLocks noChangeArrowheads="1"/>
          </p:cNvSpPr>
          <p:nvPr/>
        </p:nvSpPr>
        <p:spPr bwMode="auto">
          <a:xfrm>
            <a:off x="914400" y="17526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31</a:t>
            </a:r>
          </a:p>
        </p:txBody>
      </p:sp>
      <p:sp>
        <p:nvSpPr>
          <p:cNvPr id="18469" name="Text Box 40"/>
          <p:cNvSpPr txBox="1">
            <a:spLocks noChangeArrowheads="1"/>
          </p:cNvSpPr>
          <p:nvPr/>
        </p:nvSpPr>
        <p:spPr bwMode="auto">
          <a:xfrm>
            <a:off x="1200150" y="2255838"/>
            <a:ext cx="911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opcode</a:t>
            </a:r>
          </a:p>
        </p:txBody>
      </p:sp>
      <p:sp>
        <p:nvSpPr>
          <p:cNvPr id="18470" name="Text Box 43"/>
          <p:cNvSpPr txBox="1">
            <a:spLocks noChangeArrowheads="1"/>
          </p:cNvSpPr>
          <p:nvPr/>
        </p:nvSpPr>
        <p:spPr bwMode="auto">
          <a:xfrm>
            <a:off x="4343400" y="2286000"/>
            <a:ext cx="1606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Jump Address</a:t>
            </a:r>
          </a:p>
        </p:txBody>
      </p:sp>
      <p:sp>
        <p:nvSpPr>
          <p:cNvPr id="18471" name="Text Box 47"/>
          <p:cNvSpPr txBox="1">
            <a:spLocks noChangeArrowheads="1"/>
          </p:cNvSpPr>
          <p:nvPr/>
        </p:nvSpPr>
        <p:spPr bwMode="auto">
          <a:xfrm>
            <a:off x="2025650" y="17526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26</a:t>
            </a:r>
          </a:p>
        </p:txBody>
      </p:sp>
      <p:sp>
        <p:nvSpPr>
          <p:cNvPr id="18472" name="Text Box 48"/>
          <p:cNvSpPr txBox="1">
            <a:spLocks noChangeArrowheads="1"/>
          </p:cNvSpPr>
          <p:nvPr/>
        </p:nvSpPr>
        <p:spPr bwMode="auto">
          <a:xfrm>
            <a:off x="2286000" y="17526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25</a:t>
            </a:r>
          </a:p>
        </p:txBody>
      </p:sp>
      <p:sp>
        <p:nvSpPr>
          <p:cNvPr id="18473" name="Text Box 53"/>
          <p:cNvSpPr txBox="1">
            <a:spLocks noChangeArrowheads="1"/>
          </p:cNvSpPr>
          <p:nvPr/>
        </p:nvSpPr>
        <p:spPr bwMode="auto">
          <a:xfrm>
            <a:off x="8007350" y="1752600"/>
            <a:ext cx="266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74" name="Line 35"/>
          <p:cNvSpPr>
            <a:spLocks noChangeShapeType="1"/>
          </p:cNvSpPr>
          <p:nvPr/>
        </p:nvSpPr>
        <p:spPr bwMode="auto">
          <a:xfrm>
            <a:off x="2362200" y="2286000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5" name="Text Box 54"/>
          <p:cNvSpPr txBox="1">
            <a:spLocks noChangeArrowheads="1"/>
          </p:cNvSpPr>
          <p:nvPr/>
        </p:nvSpPr>
        <p:spPr bwMode="auto">
          <a:xfrm>
            <a:off x="2711450" y="3124200"/>
            <a:ext cx="1627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 j 0x0040007c</a:t>
            </a:r>
          </a:p>
        </p:txBody>
      </p:sp>
      <p:sp>
        <p:nvSpPr>
          <p:cNvPr id="18476" name="AutoShape 55"/>
          <p:cNvSpPr>
            <a:spLocks/>
          </p:cNvSpPr>
          <p:nvPr/>
        </p:nvSpPr>
        <p:spPr bwMode="auto">
          <a:xfrm>
            <a:off x="4876800" y="2819400"/>
            <a:ext cx="1752600" cy="381000"/>
          </a:xfrm>
          <a:prstGeom prst="borderCallout1">
            <a:avLst>
              <a:gd name="adj1" fmla="val 30000"/>
              <a:gd name="adj2" fmla="val -5264"/>
              <a:gd name="adj3" fmla="val 95833"/>
              <a:gd name="adj4" fmla="val -40023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Jump Address</a:t>
            </a:r>
          </a:p>
        </p:txBody>
      </p:sp>
      <p:sp>
        <p:nvSpPr>
          <p:cNvPr id="18477" name="Rectangle 58"/>
          <p:cNvSpPr>
            <a:spLocks noChangeArrowheads="1"/>
          </p:cNvSpPr>
          <p:nvPr/>
        </p:nvSpPr>
        <p:spPr bwMode="auto">
          <a:xfrm>
            <a:off x="1416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78" name="Rectangle 59"/>
          <p:cNvSpPr>
            <a:spLocks noChangeArrowheads="1"/>
          </p:cNvSpPr>
          <p:nvPr/>
        </p:nvSpPr>
        <p:spPr bwMode="auto">
          <a:xfrm>
            <a:off x="1644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79" name="Rectangle 60"/>
          <p:cNvSpPr>
            <a:spLocks noChangeArrowheads="1"/>
          </p:cNvSpPr>
          <p:nvPr/>
        </p:nvSpPr>
        <p:spPr bwMode="auto">
          <a:xfrm>
            <a:off x="1873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8480" name="Rectangle 61"/>
          <p:cNvSpPr>
            <a:spLocks noChangeArrowheads="1"/>
          </p:cNvSpPr>
          <p:nvPr/>
        </p:nvSpPr>
        <p:spPr bwMode="auto">
          <a:xfrm>
            <a:off x="2101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81" name="Rectangle 62"/>
          <p:cNvSpPr>
            <a:spLocks noChangeArrowheads="1"/>
          </p:cNvSpPr>
          <p:nvPr/>
        </p:nvSpPr>
        <p:spPr bwMode="auto">
          <a:xfrm>
            <a:off x="2330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82" name="Rectangle 63"/>
          <p:cNvSpPr>
            <a:spLocks noChangeArrowheads="1"/>
          </p:cNvSpPr>
          <p:nvPr/>
        </p:nvSpPr>
        <p:spPr bwMode="auto">
          <a:xfrm>
            <a:off x="2559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83" name="Rectangle 64"/>
          <p:cNvSpPr>
            <a:spLocks noChangeArrowheads="1"/>
          </p:cNvSpPr>
          <p:nvPr/>
        </p:nvSpPr>
        <p:spPr bwMode="auto">
          <a:xfrm>
            <a:off x="2787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84" name="Rectangle 65"/>
          <p:cNvSpPr>
            <a:spLocks noChangeArrowheads="1"/>
          </p:cNvSpPr>
          <p:nvPr/>
        </p:nvSpPr>
        <p:spPr bwMode="auto">
          <a:xfrm>
            <a:off x="3016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85" name="Rectangle 66"/>
          <p:cNvSpPr>
            <a:spLocks noChangeArrowheads="1"/>
          </p:cNvSpPr>
          <p:nvPr/>
        </p:nvSpPr>
        <p:spPr bwMode="auto">
          <a:xfrm>
            <a:off x="3244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86" name="Rectangle 67"/>
          <p:cNvSpPr>
            <a:spLocks noChangeArrowheads="1"/>
          </p:cNvSpPr>
          <p:nvPr/>
        </p:nvSpPr>
        <p:spPr bwMode="auto">
          <a:xfrm>
            <a:off x="3473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8487" name="Rectangle 68"/>
          <p:cNvSpPr>
            <a:spLocks noChangeArrowheads="1"/>
          </p:cNvSpPr>
          <p:nvPr/>
        </p:nvSpPr>
        <p:spPr bwMode="auto">
          <a:xfrm>
            <a:off x="3702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88" name="Rectangle 69"/>
          <p:cNvSpPr>
            <a:spLocks noChangeArrowheads="1"/>
          </p:cNvSpPr>
          <p:nvPr/>
        </p:nvSpPr>
        <p:spPr bwMode="auto">
          <a:xfrm>
            <a:off x="3930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89" name="Rectangle 70"/>
          <p:cNvSpPr>
            <a:spLocks noChangeArrowheads="1"/>
          </p:cNvSpPr>
          <p:nvPr/>
        </p:nvSpPr>
        <p:spPr bwMode="auto">
          <a:xfrm>
            <a:off x="4159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90" name="Rectangle 71"/>
          <p:cNvSpPr>
            <a:spLocks noChangeArrowheads="1"/>
          </p:cNvSpPr>
          <p:nvPr/>
        </p:nvSpPr>
        <p:spPr bwMode="auto">
          <a:xfrm>
            <a:off x="4387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91" name="Rectangle 72"/>
          <p:cNvSpPr>
            <a:spLocks noChangeArrowheads="1"/>
          </p:cNvSpPr>
          <p:nvPr/>
        </p:nvSpPr>
        <p:spPr bwMode="auto">
          <a:xfrm>
            <a:off x="4616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92" name="Rectangle 73"/>
          <p:cNvSpPr>
            <a:spLocks noChangeArrowheads="1"/>
          </p:cNvSpPr>
          <p:nvPr/>
        </p:nvSpPr>
        <p:spPr bwMode="auto">
          <a:xfrm>
            <a:off x="4845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93" name="Rectangle 74"/>
          <p:cNvSpPr>
            <a:spLocks noChangeArrowheads="1"/>
          </p:cNvSpPr>
          <p:nvPr/>
        </p:nvSpPr>
        <p:spPr bwMode="auto">
          <a:xfrm>
            <a:off x="5073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94" name="Rectangle 75"/>
          <p:cNvSpPr>
            <a:spLocks noChangeArrowheads="1"/>
          </p:cNvSpPr>
          <p:nvPr/>
        </p:nvSpPr>
        <p:spPr bwMode="auto">
          <a:xfrm>
            <a:off x="5302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95" name="Rectangle 76"/>
          <p:cNvSpPr>
            <a:spLocks noChangeArrowheads="1"/>
          </p:cNvSpPr>
          <p:nvPr/>
        </p:nvSpPr>
        <p:spPr bwMode="auto">
          <a:xfrm>
            <a:off x="5530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96" name="Rectangle 77"/>
          <p:cNvSpPr>
            <a:spLocks noChangeArrowheads="1"/>
          </p:cNvSpPr>
          <p:nvPr/>
        </p:nvSpPr>
        <p:spPr bwMode="auto">
          <a:xfrm>
            <a:off x="5759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97" name="Rectangle 78"/>
          <p:cNvSpPr>
            <a:spLocks noChangeArrowheads="1"/>
          </p:cNvSpPr>
          <p:nvPr/>
        </p:nvSpPr>
        <p:spPr bwMode="auto">
          <a:xfrm>
            <a:off x="5988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98" name="Rectangle 79"/>
          <p:cNvSpPr>
            <a:spLocks noChangeArrowheads="1"/>
          </p:cNvSpPr>
          <p:nvPr/>
        </p:nvSpPr>
        <p:spPr bwMode="auto">
          <a:xfrm>
            <a:off x="6216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499" name="Rectangle 80"/>
          <p:cNvSpPr>
            <a:spLocks noChangeArrowheads="1"/>
          </p:cNvSpPr>
          <p:nvPr/>
        </p:nvSpPr>
        <p:spPr bwMode="auto">
          <a:xfrm>
            <a:off x="6445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500" name="Rectangle 81"/>
          <p:cNvSpPr>
            <a:spLocks noChangeArrowheads="1"/>
          </p:cNvSpPr>
          <p:nvPr/>
        </p:nvSpPr>
        <p:spPr bwMode="auto">
          <a:xfrm>
            <a:off x="6673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501" name="Rectangle 82"/>
          <p:cNvSpPr>
            <a:spLocks noChangeArrowheads="1"/>
          </p:cNvSpPr>
          <p:nvPr/>
        </p:nvSpPr>
        <p:spPr bwMode="auto">
          <a:xfrm>
            <a:off x="6902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502" name="Rectangle 83"/>
          <p:cNvSpPr>
            <a:spLocks noChangeArrowheads="1"/>
          </p:cNvSpPr>
          <p:nvPr/>
        </p:nvSpPr>
        <p:spPr bwMode="auto">
          <a:xfrm>
            <a:off x="7131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8503" name="Rectangle 84"/>
          <p:cNvSpPr>
            <a:spLocks noChangeArrowheads="1"/>
          </p:cNvSpPr>
          <p:nvPr/>
        </p:nvSpPr>
        <p:spPr bwMode="auto">
          <a:xfrm>
            <a:off x="7359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8504" name="Rectangle 85"/>
          <p:cNvSpPr>
            <a:spLocks noChangeArrowheads="1"/>
          </p:cNvSpPr>
          <p:nvPr/>
        </p:nvSpPr>
        <p:spPr bwMode="auto">
          <a:xfrm>
            <a:off x="7588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8505" name="Rectangle 86"/>
          <p:cNvSpPr>
            <a:spLocks noChangeArrowheads="1"/>
          </p:cNvSpPr>
          <p:nvPr/>
        </p:nvSpPr>
        <p:spPr bwMode="auto">
          <a:xfrm>
            <a:off x="7816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8506" name="Rectangle 87"/>
          <p:cNvSpPr>
            <a:spLocks noChangeArrowheads="1"/>
          </p:cNvSpPr>
          <p:nvPr/>
        </p:nvSpPr>
        <p:spPr bwMode="auto">
          <a:xfrm>
            <a:off x="8045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8507" name="Rectangle 88"/>
          <p:cNvSpPr>
            <a:spLocks noChangeArrowheads="1"/>
          </p:cNvSpPr>
          <p:nvPr/>
        </p:nvSpPr>
        <p:spPr bwMode="auto">
          <a:xfrm>
            <a:off x="958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508" name="Rectangle 89"/>
          <p:cNvSpPr>
            <a:spLocks noChangeArrowheads="1"/>
          </p:cNvSpPr>
          <p:nvPr/>
        </p:nvSpPr>
        <p:spPr bwMode="auto">
          <a:xfrm>
            <a:off x="1187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509" name="Rectangle 90"/>
          <p:cNvSpPr>
            <a:spLocks noChangeArrowheads="1"/>
          </p:cNvSpPr>
          <p:nvPr/>
        </p:nvSpPr>
        <p:spPr bwMode="auto">
          <a:xfrm>
            <a:off x="9588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510" name="Rectangle 91"/>
          <p:cNvSpPr>
            <a:spLocks noChangeArrowheads="1"/>
          </p:cNvSpPr>
          <p:nvPr/>
        </p:nvSpPr>
        <p:spPr bwMode="auto">
          <a:xfrm>
            <a:off x="27876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511" name="Rectangle 92"/>
          <p:cNvSpPr>
            <a:spLocks noChangeArrowheads="1"/>
          </p:cNvSpPr>
          <p:nvPr/>
        </p:nvSpPr>
        <p:spPr bwMode="auto">
          <a:xfrm>
            <a:off x="46164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512" name="Rectangle 93"/>
          <p:cNvSpPr>
            <a:spLocks noChangeArrowheads="1"/>
          </p:cNvSpPr>
          <p:nvPr/>
        </p:nvSpPr>
        <p:spPr bwMode="auto">
          <a:xfrm>
            <a:off x="64452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8513" name="Text Box 94"/>
          <p:cNvSpPr txBox="1">
            <a:spLocks noChangeArrowheads="1"/>
          </p:cNvSpPr>
          <p:nvPr/>
        </p:nvSpPr>
        <p:spPr bwMode="auto">
          <a:xfrm>
            <a:off x="942975" y="5672138"/>
            <a:ext cx="35925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ahoma" panose="020B0604030504040204" pitchFamily="34" charset="0"/>
              </a:rPr>
              <a:t>Encoding = 0x0810001F </a:t>
            </a:r>
          </a:p>
        </p:txBody>
      </p:sp>
      <p:sp>
        <p:nvSpPr>
          <p:cNvPr id="18514" name="Line 130"/>
          <p:cNvSpPr>
            <a:spLocks noChangeShapeType="1"/>
          </p:cNvSpPr>
          <p:nvPr/>
        </p:nvSpPr>
        <p:spPr bwMode="auto">
          <a:xfrm>
            <a:off x="236220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15" name="Text Box 132"/>
          <p:cNvSpPr txBox="1">
            <a:spLocks noChangeArrowheads="1"/>
          </p:cNvSpPr>
          <p:nvPr/>
        </p:nvSpPr>
        <p:spPr bwMode="auto">
          <a:xfrm>
            <a:off x="1066800" y="4800600"/>
            <a:ext cx="911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opcode</a:t>
            </a:r>
          </a:p>
        </p:txBody>
      </p:sp>
      <p:sp>
        <p:nvSpPr>
          <p:cNvPr id="18516" name="Text Box 54"/>
          <p:cNvSpPr txBox="1">
            <a:spLocks noChangeArrowheads="1"/>
          </p:cNvSpPr>
          <p:nvPr/>
        </p:nvSpPr>
        <p:spPr bwMode="auto">
          <a:xfrm>
            <a:off x="2559050" y="4430713"/>
            <a:ext cx="1627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 j 0x0040007c</a:t>
            </a:r>
          </a:p>
        </p:txBody>
      </p:sp>
      <p:sp>
        <p:nvSpPr>
          <p:cNvPr id="18517" name="Rectangle 189"/>
          <p:cNvSpPr>
            <a:spLocks noChangeArrowheads="1"/>
          </p:cNvSpPr>
          <p:nvPr/>
        </p:nvSpPr>
        <p:spPr bwMode="auto">
          <a:xfrm>
            <a:off x="14160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18" name="Rectangle 190"/>
          <p:cNvSpPr>
            <a:spLocks noChangeArrowheads="1"/>
          </p:cNvSpPr>
          <p:nvPr/>
        </p:nvSpPr>
        <p:spPr bwMode="auto">
          <a:xfrm>
            <a:off x="16446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19" name="Rectangle 191"/>
          <p:cNvSpPr>
            <a:spLocks noChangeArrowheads="1"/>
          </p:cNvSpPr>
          <p:nvPr/>
        </p:nvSpPr>
        <p:spPr bwMode="auto">
          <a:xfrm>
            <a:off x="18732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8520" name="Rectangle 192"/>
          <p:cNvSpPr>
            <a:spLocks noChangeArrowheads="1"/>
          </p:cNvSpPr>
          <p:nvPr/>
        </p:nvSpPr>
        <p:spPr bwMode="auto">
          <a:xfrm>
            <a:off x="21018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21" name="Rectangle 193"/>
          <p:cNvSpPr>
            <a:spLocks noChangeArrowheads="1"/>
          </p:cNvSpPr>
          <p:nvPr/>
        </p:nvSpPr>
        <p:spPr bwMode="auto">
          <a:xfrm>
            <a:off x="23304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22" name="Rectangle 194"/>
          <p:cNvSpPr>
            <a:spLocks noChangeArrowheads="1"/>
          </p:cNvSpPr>
          <p:nvPr/>
        </p:nvSpPr>
        <p:spPr bwMode="auto">
          <a:xfrm>
            <a:off x="25590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23" name="Rectangle 195"/>
          <p:cNvSpPr>
            <a:spLocks noChangeArrowheads="1"/>
          </p:cNvSpPr>
          <p:nvPr/>
        </p:nvSpPr>
        <p:spPr bwMode="auto">
          <a:xfrm>
            <a:off x="27876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24" name="Rectangle 196"/>
          <p:cNvSpPr>
            <a:spLocks noChangeArrowheads="1"/>
          </p:cNvSpPr>
          <p:nvPr/>
        </p:nvSpPr>
        <p:spPr bwMode="auto">
          <a:xfrm>
            <a:off x="30162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25" name="Rectangle 197"/>
          <p:cNvSpPr>
            <a:spLocks noChangeArrowheads="1"/>
          </p:cNvSpPr>
          <p:nvPr/>
        </p:nvSpPr>
        <p:spPr bwMode="auto">
          <a:xfrm>
            <a:off x="32448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26" name="Rectangle 198"/>
          <p:cNvSpPr>
            <a:spLocks noChangeArrowheads="1"/>
          </p:cNvSpPr>
          <p:nvPr/>
        </p:nvSpPr>
        <p:spPr bwMode="auto">
          <a:xfrm>
            <a:off x="34734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8527" name="Rectangle 199"/>
          <p:cNvSpPr>
            <a:spLocks noChangeArrowheads="1"/>
          </p:cNvSpPr>
          <p:nvPr/>
        </p:nvSpPr>
        <p:spPr bwMode="auto">
          <a:xfrm>
            <a:off x="37020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28" name="Rectangle 200"/>
          <p:cNvSpPr>
            <a:spLocks noChangeArrowheads="1"/>
          </p:cNvSpPr>
          <p:nvPr/>
        </p:nvSpPr>
        <p:spPr bwMode="auto">
          <a:xfrm>
            <a:off x="39306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29" name="Rectangle 201"/>
          <p:cNvSpPr>
            <a:spLocks noChangeArrowheads="1"/>
          </p:cNvSpPr>
          <p:nvPr/>
        </p:nvSpPr>
        <p:spPr bwMode="auto">
          <a:xfrm>
            <a:off x="41592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30" name="Rectangle 202"/>
          <p:cNvSpPr>
            <a:spLocks noChangeArrowheads="1"/>
          </p:cNvSpPr>
          <p:nvPr/>
        </p:nvSpPr>
        <p:spPr bwMode="auto">
          <a:xfrm>
            <a:off x="43878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31" name="Rectangle 203"/>
          <p:cNvSpPr>
            <a:spLocks noChangeArrowheads="1"/>
          </p:cNvSpPr>
          <p:nvPr/>
        </p:nvSpPr>
        <p:spPr bwMode="auto">
          <a:xfrm>
            <a:off x="46164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32" name="Rectangle 204"/>
          <p:cNvSpPr>
            <a:spLocks noChangeArrowheads="1"/>
          </p:cNvSpPr>
          <p:nvPr/>
        </p:nvSpPr>
        <p:spPr bwMode="auto">
          <a:xfrm>
            <a:off x="48450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33" name="Rectangle 205"/>
          <p:cNvSpPr>
            <a:spLocks noChangeArrowheads="1"/>
          </p:cNvSpPr>
          <p:nvPr/>
        </p:nvSpPr>
        <p:spPr bwMode="auto">
          <a:xfrm>
            <a:off x="50736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34" name="Rectangle 206"/>
          <p:cNvSpPr>
            <a:spLocks noChangeArrowheads="1"/>
          </p:cNvSpPr>
          <p:nvPr/>
        </p:nvSpPr>
        <p:spPr bwMode="auto">
          <a:xfrm>
            <a:off x="53022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35" name="Rectangle 207"/>
          <p:cNvSpPr>
            <a:spLocks noChangeArrowheads="1"/>
          </p:cNvSpPr>
          <p:nvPr/>
        </p:nvSpPr>
        <p:spPr bwMode="auto">
          <a:xfrm>
            <a:off x="55308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36" name="Rectangle 208"/>
          <p:cNvSpPr>
            <a:spLocks noChangeArrowheads="1"/>
          </p:cNvSpPr>
          <p:nvPr/>
        </p:nvSpPr>
        <p:spPr bwMode="auto">
          <a:xfrm>
            <a:off x="57594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37" name="Rectangle 209"/>
          <p:cNvSpPr>
            <a:spLocks noChangeArrowheads="1"/>
          </p:cNvSpPr>
          <p:nvPr/>
        </p:nvSpPr>
        <p:spPr bwMode="auto">
          <a:xfrm>
            <a:off x="59880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38" name="Rectangle 210"/>
          <p:cNvSpPr>
            <a:spLocks noChangeArrowheads="1"/>
          </p:cNvSpPr>
          <p:nvPr/>
        </p:nvSpPr>
        <p:spPr bwMode="auto">
          <a:xfrm>
            <a:off x="62166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39" name="Rectangle 211"/>
          <p:cNvSpPr>
            <a:spLocks noChangeArrowheads="1"/>
          </p:cNvSpPr>
          <p:nvPr/>
        </p:nvSpPr>
        <p:spPr bwMode="auto">
          <a:xfrm>
            <a:off x="64452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40" name="Rectangle 212"/>
          <p:cNvSpPr>
            <a:spLocks noChangeArrowheads="1"/>
          </p:cNvSpPr>
          <p:nvPr/>
        </p:nvSpPr>
        <p:spPr bwMode="auto">
          <a:xfrm>
            <a:off x="66738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41" name="Rectangle 213"/>
          <p:cNvSpPr>
            <a:spLocks noChangeArrowheads="1"/>
          </p:cNvSpPr>
          <p:nvPr/>
        </p:nvSpPr>
        <p:spPr bwMode="auto">
          <a:xfrm>
            <a:off x="69024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42" name="Rectangle 214"/>
          <p:cNvSpPr>
            <a:spLocks noChangeArrowheads="1"/>
          </p:cNvSpPr>
          <p:nvPr/>
        </p:nvSpPr>
        <p:spPr bwMode="auto">
          <a:xfrm>
            <a:off x="71310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8543" name="Rectangle 215"/>
          <p:cNvSpPr>
            <a:spLocks noChangeArrowheads="1"/>
          </p:cNvSpPr>
          <p:nvPr/>
        </p:nvSpPr>
        <p:spPr bwMode="auto">
          <a:xfrm>
            <a:off x="73596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8544" name="Rectangle 216"/>
          <p:cNvSpPr>
            <a:spLocks noChangeArrowheads="1"/>
          </p:cNvSpPr>
          <p:nvPr/>
        </p:nvSpPr>
        <p:spPr bwMode="auto">
          <a:xfrm>
            <a:off x="75882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8545" name="Rectangle 217"/>
          <p:cNvSpPr>
            <a:spLocks noChangeArrowheads="1"/>
          </p:cNvSpPr>
          <p:nvPr/>
        </p:nvSpPr>
        <p:spPr bwMode="auto">
          <a:xfrm>
            <a:off x="78168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8546" name="Rectangle 218"/>
          <p:cNvSpPr>
            <a:spLocks noChangeArrowheads="1"/>
          </p:cNvSpPr>
          <p:nvPr/>
        </p:nvSpPr>
        <p:spPr bwMode="auto">
          <a:xfrm>
            <a:off x="80454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18547" name="Rectangle 219"/>
          <p:cNvSpPr>
            <a:spLocks noChangeArrowheads="1"/>
          </p:cNvSpPr>
          <p:nvPr/>
        </p:nvSpPr>
        <p:spPr bwMode="auto">
          <a:xfrm>
            <a:off x="9588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	</a:t>
            </a:r>
          </a:p>
        </p:txBody>
      </p:sp>
      <p:sp>
        <p:nvSpPr>
          <p:cNvPr id="18548" name="Rectangle 220"/>
          <p:cNvSpPr>
            <a:spLocks noChangeArrowheads="1"/>
          </p:cNvSpPr>
          <p:nvPr/>
        </p:nvSpPr>
        <p:spPr bwMode="auto">
          <a:xfrm>
            <a:off x="1187450" y="44767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8549" name="Line 35"/>
          <p:cNvSpPr>
            <a:spLocks noChangeShapeType="1"/>
          </p:cNvSpPr>
          <p:nvPr/>
        </p:nvSpPr>
        <p:spPr bwMode="auto">
          <a:xfrm>
            <a:off x="958850" y="478155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50" name="Text Box 36"/>
          <p:cNvSpPr txBox="1">
            <a:spLocks noChangeArrowheads="1"/>
          </p:cNvSpPr>
          <p:nvPr/>
        </p:nvSpPr>
        <p:spPr bwMode="auto">
          <a:xfrm>
            <a:off x="914400" y="427831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31</a:t>
            </a:r>
          </a:p>
        </p:txBody>
      </p:sp>
      <p:sp>
        <p:nvSpPr>
          <p:cNvPr id="18551" name="Text Box 43"/>
          <p:cNvSpPr txBox="1">
            <a:spLocks noChangeArrowheads="1"/>
          </p:cNvSpPr>
          <p:nvPr/>
        </p:nvSpPr>
        <p:spPr bwMode="auto">
          <a:xfrm>
            <a:off x="4514850" y="4811713"/>
            <a:ext cx="1606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Jump Address</a:t>
            </a:r>
          </a:p>
        </p:txBody>
      </p:sp>
      <p:sp>
        <p:nvSpPr>
          <p:cNvPr id="18552" name="Text Box 47"/>
          <p:cNvSpPr txBox="1">
            <a:spLocks noChangeArrowheads="1"/>
          </p:cNvSpPr>
          <p:nvPr/>
        </p:nvSpPr>
        <p:spPr bwMode="auto">
          <a:xfrm>
            <a:off x="2025650" y="427831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26</a:t>
            </a:r>
          </a:p>
        </p:txBody>
      </p:sp>
      <p:sp>
        <p:nvSpPr>
          <p:cNvPr id="18553" name="Text Box 48"/>
          <p:cNvSpPr txBox="1">
            <a:spLocks noChangeArrowheads="1"/>
          </p:cNvSpPr>
          <p:nvPr/>
        </p:nvSpPr>
        <p:spPr bwMode="auto">
          <a:xfrm>
            <a:off x="2286000" y="427831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25</a:t>
            </a:r>
          </a:p>
        </p:txBody>
      </p:sp>
      <p:sp>
        <p:nvSpPr>
          <p:cNvPr id="18554" name="Text Box 53"/>
          <p:cNvSpPr txBox="1">
            <a:spLocks noChangeArrowheads="1"/>
          </p:cNvSpPr>
          <p:nvPr/>
        </p:nvSpPr>
        <p:spPr bwMode="auto">
          <a:xfrm>
            <a:off x="8007350" y="427831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8555" name="Line 35"/>
          <p:cNvSpPr>
            <a:spLocks noChangeShapeType="1"/>
          </p:cNvSpPr>
          <p:nvPr/>
        </p:nvSpPr>
        <p:spPr bwMode="auto">
          <a:xfrm>
            <a:off x="2362200" y="4811713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56" name="Text Box 54"/>
          <p:cNvSpPr txBox="1">
            <a:spLocks noChangeArrowheads="1"/>
          </p:cNvSpPr>
          <p:nvPr/>
        </p:nvSpPr>
        <p:spPr bwMode="auto">
          <a:xfrm>
            <a:off x="990600" y="3592513"/>
            <a:ext cx="6248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0x0040007c: the address of the instruction to jump to. When encoding it, take bit 2 to bit 27.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3B96FB7-9106-4A4C-A1D7-A6AEA61A9699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week04-3.ppt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0B58B2-675B-459F-98BF-CC167ADD1639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How to Encode Branch Instructions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001000" cy="48768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To encode these branch instructions, we first need to figure out the value for the associated label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This will be done by the assembler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Note that the MIPS has the alignment restriction, which means all the labels will be a multiple of 4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To increase the range, the address divided by 4 is actually encoded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dirty="0" smtClean="0"/>
              <a:t>In other words, the address is in terms of words (32 bits), rather than bytes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8E1B5A8-4A46-45B2-8E3D-606A168C6E9A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week04-3.ppt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C6A384-8F84-486D-888B-209FBE95C37F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Encoding Conditional Branch Instructions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62063"/>
            <a:ext cx="8001000" cy="493077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It branches the number of the instructions specified by the offset if register </a:t>
            </a:r>
            <a:r>
              <a:rPr lang="en-US" sz="2800" dirty="0" err="1" smtClean="0"/>
              <a:t>rs</a:t>
            </a:r>
            <a:r>
              <a:rPr lang="en-US" sz="2800" dirty="0" smtClean="0"/>
              <a:t> equals to register </a:t>
            </a:r>
            <a:r>
              <a:rPr lang="en-US" sz="2800" dirty="0" err="1" smtClean="0"/>
              <a:t>rt</a:t>
            </a:r>
            <a:endParaRPr lang="en-US" sz="28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8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800" dirty="0" smtClean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In the stored-program concept, we implicitly need a register to hold the address of the current instruction being executed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sz="2000" dirty="0" smtClean="0"/>
              <a:t>Which is called program counter (PC) (should be called instruction address register)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What is the value of PC after we finish executing the current instruction?</a:t>
            </a:r>
          </a:p>
        </p:txBody>
      </p:sp>
      <p:pic>
        <p:nvPicPr>
          <p:cNvPr id="2151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63" y="2606675"/>
            <a:ext cx="662940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810D2FA-A752-42A7-BFFA-432F44AB51D2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week04-3.ppt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803C62-2E94-4339-BAC8-5435CC0D9176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Encoding Conditional Branch Instructions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7838" y="1230313"/>
            <a:ext cx="8001000" cy="4724400"/>
          </a:xfrm>
        </p:spPr>
        <p:txBody>
          <a:bodyPr/>
          <a:lstStyle/>
          <a:p>
            <a:pPr eaLnBrk="1" hangingPunct="1"/>
            <a:r>
              <a:rPr lang="en-US" altLang="en-US" smtClean="0"/>
              <a:t>PC-relative addressing</a:t>
            </a:r>
          </a:p>
          <a:p>
            <a:pPr lvl="1" eaLnBrk="1" hangingPunct="1"/>
            <a:r>
              <a:rPr lang="en-US" altLang="en-US" smtClean="0"/>
              <a:t>The offset of conditional branch instructions is relative to PC + 4</a:t>
            </a:r>
          </a:p>
          <a:p>
            <a:pPr lvl="1" eaLnBrk="1" hangingPunct="1"/>
            <a:endParaRPr lang="en-US" altLang="en-US" sz="1600" smtClean="0"/>
          </a:p>
          <a:p>
            <a:pPr lvl="1" eaLnBrk="1" hangingPunct="1"/>
            <a:r>
              <a:rPr lang="en-US" altLang="en-US" smtClean="0"/>
              <a:t>Since all MIPS instructions are 4 bytes long, the offset refers to the number of words to the next instruction instead of the number of bytes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79E8344-1C14-405C-94B6-93A074B8FE49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2867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week04-3.ppt</a:t>
            </a:r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819B07-AE7C-488F-8EF7-9D989B9081F8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Encoding bne</a:t>
            </a:r>
          </a:p>
        </p:txBody>
      </p:sp>
      <p:sp>
        <p:nvSpPr>
          <p:cNvPr id="25606" name="Rectangle 4"/>
          <p:cNvSpPr>
            <a:spLocks noChangeArrowheads="1"/>
          </p:cNvSpPr>
          <p:nvPr/>
        </p:nvSpPr>
        <p:spPr bwMode="auto">
          <a:xfrm>
            <a:off x="1416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07" name="Rectangle 5"/>
          <p:cNvSpPr>
            <a:spLocks noChangeArrowheads="1"/>
          </p:cNvSpPr>
          <p:nvPr/>
        </p:nvSpPr>
        <p:spPr bwMode="auto">
          <a:xfrm>
            <a:off x="1644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08" name="Rectangle 6"/>
          <p:cNvSpPr>
            <a:spLocks noChangeArrowheads="1"/>
          </p:cNvSpPr>
          <p:nvPr/>
        </p:nvSpPr>
        <p:spPr bwMode="auto">
          <a:xfrm>
            <a:off x="1873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09" name="Rectangle 7"/>
          <p:cNvSpPr>
            <a:spLocks noChangeArrowheads="1"/>
          </p:cNvSpPr>
          <p:nvPr/>
        </p:nvSpPr>
        <p:spPr bwMode="auto">
          <a:xfrm>
            <a:off x="2101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10" name="Rectangle 8"/>
          <p:cNvSpPr>
            <a:spLocks noChangeArrowheads="1"/>
          </p:cNvSpPr>
          <p:nvPr/>
        </p:nvSpPr>
        <p:spPr bwMode="auto">
          <a:xfrm>
            <a:off x="2330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11" name="Rectangle 9"/>
          <p:cNvSpPr>
            <a:spLocks noChangeArrowheads="1"/>
          </p:cNvSpPr>
          <p:nvPr/>
        </p:nvSpPr>
        <p:spPr bwMode="auto">
          <a:xfrm>
            <a:off x="2559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12" name="Rectangle 10"/>
          <p:cNvSpPr>
            <a:spLocks noChangeArrowheads="1"/>
          </p:cNvSpPr>
          <p:nvPr/>
        </p:nvSpPr>
        <p:spPr bwMode="auto">
          <a:xfrm>
            <a:off x="2787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13" name="Rectangle 11"/>
          <p:cNvSpPr>
            <a:spLocks noChangeArrowheads="1"/>
          </p:cNvSpPr>
          <p:nvPr/>
        </p:nvSpPr>
        <p:spPr bwMode="auto">
          <a:xfrm>
            <a:off x="3016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14" name="Rectangle 12"/>
          <p:cNvSpPr>
            <a:spLocks noChangeArrowheads="1"/>
          </p:cNvSpPr>
          <p:nvPr/>
        </p:nvSpPr>
        <p:spPr bwMode="auto">
          <a:xfrm>
            <a:off x="3244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15" name="Rectangle 13"/>
          <p:cNvSpPr>
            <a:spLocks noChangeArrowheads="1"/>
          </p:cNvSpPr>
          <p:nvPr/>
        </p:nvSpPr>
        <p:spPr bwMode="auto">
          <a:xfrm>
            <a:off x="3473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16" name="Rectangle 14"/>
          <p:cNvSpPr>
            <a:spLocks noChangeArrowheads="1"/>
          </p:cNvSpPr>
          <p:nvPr/>
        </p:nvSpPr>
        <p:spPr bwMode="auto">
          <a:xfrm>
            <a:off x="3702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17" name="Rectangle 15"/>
          <p:cNvSpPr>
            <a:spLocks noChangeArrowheads="1"/>
          </p:cNvSpPr>
          <p:nvPr/>
        </p:nvSpPr>
        <p:spPr bwMode="auto">
          <a:xfrm>
            <a:off x="3930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18" name="Rectangle 16"/>
          <p:cNvSpPr>
            <a:spLocks noChangeArrowheads="1"/>
          </p:cNvSpPr>
          <p:nvPr/>
        </p:nvSpPr>
        <p:spPr bwMode="auto">
          <a:xfrm>
            <a:off x="4159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19" name="Rectangle 17"/>
          <p:cNvSpPr>
            <a:spLocks noChangeArrowheads="1"/>
          </p:cNvSpPr>
          <p:nvPr/>
        </p:nvSpPr>
        <p:spPr bwMode="auto">
          <a:xfrm>
            <a:off x="4387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20" name="Rectangle 18"/>
          <p:cNvSpPr>
            <a:spLocks noChangeArrowheads="1"/>
          </p:cNvSpPr>
          <p:nvPr/>
        </p:nvSpPr>
        <p:spPr bwMode="auto">
          <a:xfrm>
            <a:off x="4616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21" name="Rectangle 19"/>
          <p:cNvSpPr>
            <a:spLocks noChangeArrowheads="1"/>
          </p:cNvSpPr>
          <p:nvPr/>
        </p:nvSpPr>
        <p:spPr bwMode="auto">
          <a:xfrm>
            <a:off x="4845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22" name="Rectangle 20"/>
          <p:cNvSpPr>
            <a:spLocks noChangeArrowheads="1"/>
          </p:cNvSpPr>
          <p:nvPr/>
        </p:nvSpPr>
        <p:spPr bwMode="auto">
          <a:xfrm>
            <a:off x="5073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23" name="Rectangle 21"/>
          <p:cNvSpPr>
            <a:spLocks noChangeArrowheads="1"/>
          </p:cNvSpPr>
          <p:nvPr/>
        </p:nvSpPr>
        <p:spPr bwMode="auto">
          <a:xfrm>
            <a:off x="5302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24" name="Rectangle 22"/>
          <p:cNvSpPr>
            <a:spLocks noChangeArrowheads="1"/>
          </p:cNvSpPr>
          <p:nvPr/>
        </p:nvSpPr>
        <p:spPr bwMode="auto">
          <a:xfrm>
            <a:off x="5530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25" name="Rectangle 23"/>
          <p:cNvSpPr>
            <a:spLocks noChangeArrowheads="1"/>
          </p:cNvSpPr>
          <p:nvPr/>
        </p:nvSpPr>
        <p:spPr bwMode="auto">
          <a:xfrm>
            <a:off x="5759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26" name="Rectangle 24"/>
          <p:cNvSpPr>
            <a:spLocks noChangeArrowheads="1"/>
          </p:cNvSpPr>
          <p:nvPr/>
        </p:nvSpPr>
        <p:spPr bwMode="auto">
          <a:xfrm>
            <a:off x="5988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27" name="Rectangle 25"/>
          <p:cNvSpPr>
            <a:spLocks noChangeArrowheads="1"/>
          </p:cNvSpPr>
          <p:nvPr/>
        </p:nvSpPr>
        <p:spPr bwMode="auto">
          <a:xfrm>
            <a:off x="6216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28" name="Rectangle 26"/>
          <p:cNvSpPr>
            <a:spLocks noChangeArrowheads="1"/>
          </p:cNvSpPr>
          <p:nvPr/>
        </p:nvSpPr>
        <p:spPr bwMode="auto">
          <a:xfrm>
            <a:off x="6445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29" name="Rectangle 27"/>
          <p:cNvSpPr>
            <a:spLocks noChangeArrowheads="1"/>
          </p:cNvSpPr>
          <p:nvPr/>
        </p:nvSpPr>
        <p:spPr bwMode="auto">
          <a:xfrm>
            <a:off x="6673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30" name="Rectangle 28"/>
          <p:cNvSpPr>
            <a:spLocks noChangeArrowheads="1"/>
          </p:cNvSpPr>
          <p:nvPr/>
        </p:nvSpPr>
        <p:spPr bwMode="auto">
          <a:xfrm>
            <a:off x="6902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31" name="Rectangle 29"/>
          <p:cNvSpPr>
            <a:spLocks noChangeArrowheads="1"/>
          </p:cNvSpPr>
          <p:nvPr/>
        </p:nvSpPr>
        <p:spPr bwMode="auto">
          <a:xfrm>
            <a:off x="7131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32" name="Rectangle 30"/>
          <p:cNvSpPr>
            <a:spLocks noChangeArrowheads="1"/>
          </p:cNvSpPr>
          <p:nvPr/>
        </p:nvSpPr>
        <p:spPr bwMode="auto">
          <a:xfrm>
            <a:off x="7359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33" name="Rectangle 31"/>
          <p:cNvSpPr>
            <a:spLocks noChangeArrowheads="1"/>
          </p:cNvSpPr>
          <p:nvPr/>
        </p:nvSpPr>
        <p:spPr bwMode="auto">
          <a:xfrm>
            <a:off x="7588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34" name="Rectangle 32"/>
          <p:cNvSpPr>
            <a:spLocks noChangeArrowheads="1"/>
          </p:cNvSpPr>
          <p:nvPr/>
        </p:nvSpPr>
        <p:spPr bwMode="auto">
          <a:xfrm>
            <a:off x="7816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35" name="Rectangle 33"/>
          <p:cNvSpPr>
            <a:spLocks noChangeArrowheads="1"/>
          </p:cNvSpPr>
          <p:nvPr/>
        </p:nvSpPr>
        <p:spPr bwMode="auto">
          <a:xfrm>
            <a:off x="8045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36" name="Rectangle 34"/>
          <p:cNvSpPr>
            <a:spLocks noChangeArrowheads="1"/>
          </p:cNvSpPr>
          <p:nvPr/>
        </p:nvSpPr>
        <p:spPr bwMode="auto">
          <a:xfrm>
            <a:off x="958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37" name="Rectangle 35"/>
          <p:cNvSpPr>
            <a:spLocks noChangeArrowheads="1"/>
          </p:cNvSpPr>
          <p:nvPr/>
        </p:nvSpPr>
        <p:spPr bwMode="auto">
          <a:xfrm>
            <a:off x="1187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38" name="Line 36"/>
          <p:cNvSpPr>
            <a:spLocks noChangeShapeType="1"/>
          </p:cNvSpPr>
          <p:nvPr/>
        </p:nvSpPr>
        <p:spPr bwMode="auto">
          <a:xfrm>
            <a:off x="958850" y="1828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9" name="Text Box 37"/>
          <p:cNvSpPr txBox="1">
            <a:spLocks noChangeArrowheads="1"/>
          </p:cNvSpPr>
          <p:nvPr/>
        </p:nvSpPr>
        <p:spPr bwMode="auto">
          <a:xfrm>
            <a:off x="9144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31</a:t>
            </a:r>
          </a:p>
        </p:txBody>
      </p:sp>
      <p:sp>
        <p:nvSpPr>
          <p:cNvPr id="25640" name="Line 38"/>
          <p:cNvSpPr>
            <a:spLocks noChangeShapeType="1"/>
          </p:cNvSpPr>
          <p:nvPr/>
        </p:nvSpPr>
        <p:spPr bwMode="auto">
          <a:xfrm>
            <a:off x="2330450" y="1828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1" name="Line 39"/>
          <p:cNvSpPr>
            <a:spLocks noChangeShapeType="1"/>
          </p:cNvSpPr>
          <p:nvPr/>
        </p:nvSpPr>
        <p:spPr bwMode="auto">
          <a:xfrm>
            <a:off x="2330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Line 40"/>
          <p:cNvSpPr>
            <a:spLocks noChangeShapeType="1"/>
          </p:cNvSpPr>
          <p:nvPr/>
        </p:nvSpPr>
        <p:spPr bwMode="auto">
          <a:xfrm>
            <a:off x="3473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3" name="Text Box 41"/>
          <p:cNvSpPr txBox="1">
            <a:spLocks noChangeArrowheads="1"/>
          </p:cNvSpPr>
          <p:nvPr/>
        </p:nvSpPr>
        <p:spPr bwMode="auto">
          <a:xfrm>
            <a:off x="1200150" y="1828800"/>
            <a:ext cx="911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opcode</a:t>
            </a:r>
          </a:p>
        </p:txBody>
      </p:sp>
      <p:sp>
        <p:nvSpPr>
          <p:cNvPr id="25644" name="Text Box 42"/>
          <p:cNvSpPr txBox="1">
            <a:spLocks noChangeArrowheads="1"/>
          </p:cNvSpPr>
          <p:nvPr/>
        </p:nvSpPr>
        <p:spPr bwMode="auto">
          <a:xfrm>
            <a:off x="2724150" y="18288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25645" name="Text Box 43"/>
          <p:cNvSpPr txBox="1">
            <a:spLocks noChangeArrowheads="1"/>
          </p:cNvSpPr>
          <p:nvPr/>
        </p:nvSpPr>
        <p:spPr bwMode="auto">
          <a:xfrm>
            <a:off x="3854450" y="1828800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25646" name="Text Box 44"/>
          <p:cNvSpPr txBox="1">
            <a:spLocks noChangeArrowheads="1"/>
          </p:cNvSpPr>
          <p:nvPr/>
        </p:nvSpPr>
        <p:spPr bwMode="auto">
          <a:xfrm>
            <a:off x="5378450" y="1828800"/>
            <a:ext cx="1900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Immediate Value</a:t>
            </a:r>
          </a:p>
        </p:txBody>
      </p:sp>
      <p:sp>
        <p:nvSpPr>
          <p:cNvPr id="25647" name="Line 45"/>
          <p:cNvSpPr>
            <a:spLocks noChangeShapeType="1"/>
          </p:cNvSpPr>
          <p:nvPr/>
        </p:nvSpPr>
        <p:spPr bwMode="auto">
          <a:xfrm>
            <a:off x="4616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8" name="Line 46"/>
          <p:cNvSpPr>
            <a:spLocks noChangeShapeType="1"/>
          </p:cNvSpPr>
          <p:nvPr/>
        </p:nvSpPr>
        <p:spPr bwMode="auto">
          <a:xfrm>
            <a:off x="3473450" y="1828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9" name="Line 47"/>
          <p:cNvSpPr>
            <a:spLocks noChangeShapeType="1"/>
          </p:cNvSpPr>
          <p:nvPr/>
        </p:nvSpPr>
        <p:spPr bwMode="auto">
          <a:xfrm>
            <a:off x="4616450" y="1828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0" name="Text Box 48"/>
          <p:cNvSpPr txBox="1">
            <a:spLocks noChangeArrowheads="1"/>
          </p:cNvSpPr>
          <p:nvPr/>
        </p:nvSpPr>
        <p:spPr bwMode="auto">
          <a:xfrm>
            <a:off x="20256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26</a:t>
            </a:r>
          </a:p>
        </p:txBody>
      </p:sp>
      <p:sp>
        <p:nvSpPr>
          <p:cNvPr id="25651" name="Text Box 49"/>
          <p:cNvSpPr txBox="1">
            <a:spLocks noChangeArrowheads="1"/>
          </p:cNvSpPr>
          <p:nvPr/>
        </p:nvSpPr>
        <p:spPr bwMode="auto">
          <a:xfrm>
            <a:off x="22860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25</a:t>
            </a:r>
          </a:p>
        </p:txBody>
      </p:sp>
      <p:sp>
        <p:nvSpPr>
          <p:cNvPr id="25652" name="Text Box 50"/>
          <p:cNvSpPr txBox="1">
            <a:spLocks noChangeArrowheads="1"/>
          </p:cNvSpPr>
          <p:nvPr/>
        </p:nvSpPr>
        <p:spPr bwMode="auto">
          <a:xfrm>
            <a:off x="31686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21</a:t>
            </a:r>
          </a:p>
        </p:txBody>
      </p:sp>
      <p:sp>
        <p:nvSpPr>
          <p:cNvPr id="25653" name="Text Box 51"/>
          <p:cNvSpPr txBox="1">
            <a:spLocks noChangeArrowheads="1"/>
          </p:cNvSpPr>
          <p:nvPr/>
        </p:nvSpPr>
        <p:spPr bwMode="auto">
          <a:xfrm>
            <a:off x="33972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20</a:t>
            </a:r>
          </a:p>
        </p:txBody>
      </p:sp>
      <p:sp>
        <p:nvSpPr>
          <p:cNvPr id="25654" name="Text Box 52"/>
          <p:cNvSpPr txBox="1">
            <a:spLocks noChangeArrowheads="1"/>
          </p:cNvSpPr>
          <p:nvPr/>
        </p:nvSpPr>
        <p:spPr bwMode="auto">
          <a:xfrm>
            <a:off x="43434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16</a:t>
            </a:r>
          </a:p>
        </p:txBody>
      </p:sp>
      <p:sp>
        <p:nvSpPr>
          <p:cNvPr id="25655" name="Text Box 53"/>
          <p:cNvSpPr txBox="1">
            <a:spLocks noChangeArrowheads="1"/>
          </p:cNvSpPr>
          <p:nvPr/>
        </p:nvSpPr>
        <p:spPr bwMode="auto">
          <a:xfrm>
            <a:off x="45402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15</a:t>
            </a:r>
          </a:p>
        </p:txBody>
      </p:sp>
      <p:sp>
        <p:nvSpPr>
          <p:cNvPr id="25656" name="Text Box 54"/>
          <p:cNvSpPr txBox="1">
            <a:spLocks noChangeArrowheads="1"/>
          </p:cNvSpPr>
          <p:nvPr/>
        </p:nvSpPr>
        <p:spPr bwMode="auto">
          <a:xfrm>
            <a:off x="8007350" y="132556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57" name="Text Box 55"/>
          <p:cNvSpPr txBox="1">
            <a:spLocks noChangeArrowheads="1"/>
          </p:cNvSpPr>
          <p:nvPr/>
        </p:nvSpPr>
        <p:spPr bwMode="auto">
          <a:xfrm>
            <a:off x="2711450" y="3124200"/>
            <a:ext cx="2282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 bne  $19,  $20, Else</a:t>
            </a:r>
          </a:p>
        </p:txBody>
      </p:sp>
      <p:sp>
        <p:nvSpPr>
          <p:cNvPr id="25658" name="AutoShape 56"/>
          <p:cNvSpPr>
            <a:spLocks/>
          </p:cNvSpPr>
          <p:nvPr/>
        </p:nvSpPr>
        <p:spPr bwMode="auto">
          <a:xfrm>
            <a:off x="5367338" y="2786063"/>
            <a:ext cx="1576387" cy="381000"/>
          </a:xfrm>
          <a:prstGeom prst="borderCallout1">
            <a:avLst>
              <a:gd name="adj1" fmla="val 30000"/>
              <a:gd name="adj2" fmla="val -4833"/>
              <a:gd name="adj3" fmla="val 103750"/>
              <a:gd name="adj4" fmla="val -2940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Label/Offset</a:t>
            </a:r>
          </a:p>
        </p:txBody>
      </p:sp>
      <p:sp>
        <p:nvSpPr>
          <p:cNvPr id="25659" name="AutoShape 57"/>
          <p:cNvSpPr>
            <a:spLocks/>
          </p:cNvSpPr>
          <p:nvPr/>
        </p:nvSpPr>
        <p:spPr bwMode="auto">
          <a:xfrm>
            <a:off x="4638675" y="3594100"/>
            <a:ext cx="533400" cy="381000"/>
          </a:xfrm>
          <a:prstGeom prst="borderCallout1">
            <a:avLst>
              <a:gd name="adj1" fmla="val 30000"/>
              <a:gd name="adj2" fmla="val -14287"/>
              <a:gd name="adj3" fmla="val -37083"/>
              <a:gd name="adj4" fmla="val -81546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25660" name="AutoShape 58"/>
          <p:cNvSpPr>
            <a:spLocks/>
          </p:cNvSpPr>
          <p:nvPr/>
        </p:nvSpPr>
        <p:spPr bwMode="auto">
          <a:xfrm flipH="1">
            <a:off x="3863975" y="2514600"/>
            <a:ext cx="533400" cy="381000"/>
          </a:xfrm>
          <a:prstGeom prst="borderCallout1">
            <a:avLst>
              <a:gd name="adj1" fmla="val 30000"/>
              <a:gd name="adj2" fmla="val 114282"/>
              <a:gd name="adj3" fmla="val 157917"/>
              <a:gd name="adj4" fmla="val 147912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25661" name="Rectangle 59"/>
          <p:cNvSpPr>
            <a:spLocks noChangeArrowheads="1"/>
          </p:cNvSpPr>
          <p:nvPr/>
        </p:nvSpPr>
        <p:spPr bwMode="auto">
          <a:xfrm>
            <a:off x="1416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62" name="Rectangle 60"/>
          <p:cNvSpPr>
            <a:spLocks noChangeArrowheads="1"/>
          </p:cNvSpPr>
          <p:nvPr/>
        </p:nvSpPr>
        <p:spPr bwMode="auto">
          <a:xfrm>
            <a:off x="1644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663" name="Rectangle 61"/>
          <p:cNvSpPr>
            <a:spLocks noChangeArrowheads="1"/>
          </p:cNvSpPr>
          <p:nvPr/>
        </p:nvSpPr>
        <p:spPr bwMode="auto">
          <a:xfrm>
            <a:off x="1873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64" name="Rectangle 62"/>
          <p:cNvSpPr>
            <a:spLocks noChangeArrowheads="1"/>
          </p:cNvSpPr>
          <p:nvPr/>
        </p:nvSpPr>
        <p:spPr bwMode="auto">
          <a:xfrm>
            <a:off x="2101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665" name="Rectangle 63"/>
          <p:cNvSpPr>
            <a:spLocks noChangeArrowheads="1"/>
          </p:cNvSpPr>
          <p:nvPr/>
        </p:nvSpPr>
        <p:spPr bwMode="auto">
          <a:xfrm>
            <a:off x="2330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666" name="Rectangle 64"/>
          <p:cNvSpPr>
            <a:spLocks noChangeArrowheads="1"/>
          </p:cNvSpPr>
          <p:nvPr/>
        </p:nvSpPr>
        <p:spPr bwMode="auto">
          <a:xfrm>
            <a:off x="2559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67" name="Rectangle 65"/>
          <p:cNvSpPr>
            <a:spLocks noChangeArrowheads="1"/>
          </p:cNvSpPr>
          <p:nvPr/>
        </p:nvSpPr>
        <p:spPr bwMode="auto">
          <a:xfrm>
            <a:off x="2787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68" name="Rectangle 66"/>
          <p:cNvSpPr>
            <a:spLocks noChangeArrowheads="1"/>
          </p:cNvSpPr>
          <p:nvPr/>
        </p:nvSpPr>
        <p:spPr bwMode="auto">
          <a:xfrm>
            <a:off x="3016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669" name="Rectangle 67"/>
          <p:cNvSpPr>
            <a:spLocks noChangeArrowheads="1"/>
          </p:cNvSpPr>
          <p:nvPr/>
        </p:nvSpPr>
        <p:spPr bwMode="auto">
          <a:xfrm>
            <a:off x="3244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670" name="Rectangle 68"/>
          <p:cNvSpPr>
            <a:spLocks noChangeArrowheads="1"/>
          </p:cNvSpPr>
          <p:nvPr/>
        </p:nvSpPr>
        <p:spPr bwMode="auto">
          <a:xfrm>
            <a:off x="3473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671" name="Rectangle 69"/>
          <p:cNvSpPr>
            <a:spLocks noChangeArrowheads="1"/>
          </p:cNvSpPr>
          <p:nvPr/>
        </p:nvSpPr>
        <p:spPr bwMode="auto">
          <a:xfrm>
            <a:off x="3702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72" name="Rectangle 70"/>
          <p:cNvSpPr>
            <a:spLocks noChangeArrowheads="1"/>
          </p:cNvSpPr>
          <p:nvPr/>
        </p:nvSpPr>
        <p:spPr bwMode="auto">
          <a:xfrm>
            <a:off x="3930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673" name="Rectangle 71"/>
          <p:cNvSpPr>
            <a:spLocks noChangeArrowheads="1"/>
          </p:cNvSpPr>
          <p:nvPr/>
        </p:nvSpPr>
        <p:spPr bwMode="auto">
          <a:xfrm>
            <a:off x="4159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74" name="Rectangle 72"/>
          <p:cNvSpPr>
            <a:spLocks noChangeArrowheads="1"/>
          </p:cNvSpPr>
          <p:nvPr/>
        </p:nvSpPr>
        <p:spPr bwMode="auto">
          <a:xfrm>
            <a:off x="4387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75" name="Rectangle 73"/>
          <p:cNvSpPr>
            <a:spLocks noChangeArrowheads="1"/>
          </p:cNvSpPr>
          <p:nvPr/>
        </p:nvSpPr>
        <p:spPr bwMode="auto">
          <a:xfrm>
            <a:off x="4616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76" name="Rectangle 74"/>
          <p:cNvSpPr>
            <a:spLocks noChangeArrowheads="1"/>
          </p:cNvSpPr>
          <p:nvPr/>
        </p:nvSpPr>
        <p:spPr bwMode="auto">
          <a:xfrm>
            <a:off x="4845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77" name="Rectangle 75"/>
          <p:cNvSpPr>
            <a:spLocks noChangeArrowheads="1"/>
          </p:cNvSpPr>
          <p:nvPr/>
        </p:nvSpPr>
        <p:spPr bwMode="auto">
          <a:xfrm>
            <a:off x="5073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78" name="Rectangle 76"/>
          <p:cNvSpPr>
            <a:spLocks noChangeArrowheads="1"/>
          </p:cNvSpPr>
          <p:nvPr/>
        </p:nvSpPr>
        <p:spPr bwMode="auto">
          <a:xfrm>
            <a:off x="5302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79" name="Rectangle 77"/>
          <p:cNvSpPr>
            <a:spLocks noChangeArrowheads="1"/>
          </p:cNvSpPr>
          <p:nvPr/>
        </p:nvSpPr>
        <p:spPr bwMode="auto">
          <a:xfrm>
            <a:off x="5530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80" name="Rectangle 78"/>
          <p:cNvSpPr>
            <a:spLocks noChangeArrowheads="1"/>
          </p:cNvSpPr>
          <p:nvPr/>
        </p:nvSpPr>
        <p:spPr bwMode="auto">
          <a:xfrm>
            <a:off x="5759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81" name="Rectangle 79"/>
          <p:cNvSpPr>
            <a:spLocks noChangeArrowheads="1"/>
          </p:cNvSpPr>
          <p:nvPr/>
        </p:nvSpPr>
        <p:spPr bwMode="auto">
          <a:xfrm>
            <a:off x="5988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82" name="Rectangle 80"/>
          <p:cNvSpPr>
            <a:spLocks noChangeArrowheads="1"/>
          </p:cNvSpPr>
          <p:nvPr/>
        </p:nvSpPr>
        <p:spPr bwMode="auto">
          <a:xfrm>
            <a:off x="6216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83" name="Rectangle 81"/>
          <p:cNvSpPr>
            <a:spLocks noChangeArrowheads="1"/>
          </p:cNvSpPr>
          <p:nvPr/>
        </p:nvSpPr>
        <p:spPr bwMode="auto">
          <a:xfrm>
            <a:off x="6445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84" name="Rectangle 82"/>
          <p:cNvSpPr>
            <a:spLocks noChangeArrowheads="1"/>
          </p:cNvSpPr>
          <p:nvPr/>
        </p:nvSpPr>
        <p:spPr bwMode="auto">
          <a:xfrm>
            <a:off x="6673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85" name="Rectangle 83"/>
          <p:cNvSpPr>
            <a:spLocks noChangeArrowheads="1"/>
          </p:cNvSpPr>
          <p:nvPr/>
        </p:nvSpPr>
        <p:spPr bwMode="auto">
          <a:xfrm>
            <a:off x="6902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86" name="Rectangle 84"/>
          <p:cNvSpPr>
            <a:spLocks noChangeArrowheads="1"/>
          </p:cNvSpPr>
          <p:nvPr/>
        </p:nvSpPr>
        <p:spPr bwMode="auto">
          <a:xfrm>
            <a:off x="7131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87" name="Rectangle 85"/>
          <p:cNvSpPr>
            <a:spLocks noChangeArrowheads="1"/>
          </p:cNvSpPr>
          <p:nvPr/>
        </p:nvSpPr>
        <p:spPr bwMode="auto">
          <a:xfrm>
            <a:off x="7359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88" name="Rectangle 86"/>
          <p:cNvSpPr>
            <a:spLocks noChangeArrowheads="1"/>
          </p:cNvSpPr>
          <p:nvPr/>
        </p:nvSpPr>
        <p:spPr bwMode="auto">
          <a:xfrm>
            <a:off x="7588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89" name="Rectangle 87"/>
          <p:cNvSpPr>
            <a:spLocks noChangeArrowheads="1"/>
          </p:cNvSpPr>
          <p:nvPr/>
        </p:nvSpPr>
        <p:spPr bwMode="auto">
          <a:xfrm>
            <a:off x="7816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690" name="Rectangle 88"/>
          <p:cNvSpPr>
            <a:spLocks noChangeArrowheads="1"/>
          </p:cNvSpPr>
          <p:nvPr/>
        </p:nvSpPr>
        <p:spPr bwMode="auto">
          <a:xfrm>
            <a:off x="8045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91" name="Rectangle 89"/>
          <p:cNvSpPr>
            <a:spLocks noChangeArrowheads="1"/>
          </p:cNvSpPr>
          <p:nvPr/>
        </p:nvSpPr>
        <p:spPr bwMode="auto">
          <a:xfrm>
            <a:off x="958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92" name="Rectangle 90"/>
          <p:cNvSpPr>
            <a:spLocks noChangeArrowheads="1"/>
          </p:cNvSpPr>
          <p:nvPr/>
        </p:nvSpPr>
        <p:spPr bwMode="auto">
          <a:xfrm>
            <a:off x="1187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93" name="Rectangle 91"/>
          <p:cNvSpPr>
            <a:spLocks noChangeArrowheads="1"/>
          </p:cNvSpPr>
          <p:nvPr/>
        </p:nvSpPr>
        <p:spPr bwMode="auto">
          <a:xfrm>
            <a:off x="9588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94" name="Rectangle 92"/>
          <p:cNvSpPr>
            <a:spLocks noChangeArrowheads="1"/>
          </p:cNvSpPr>
          <p:nvPr/>
        </p:nvSpPr>
        <p:spPr bwMode="auto">
          <a:xfrm>
            <a:off x="27876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95" name="Rectangle 93"/>
          <p:cNvSpPr>
            <a:spLocks noChangeArrowheads="1"/>
          </p:cNvSpPr>
          <p:nvPr/>
        </p:nvSpPr>
        <p:spPr bwMode="auto">
          <a:xfrm>
            <a:off x="46164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96" name="Rectangle 94"/>
          <p:cNvSpPr>
            <a:spLocks noChangeArrowheads="1"/>
          </p:cNvSpPr>
          <p:nvPr/>
        </p:nvSpPr>
        <p:spPr bwMode="auto">
          <a:xfrm>
            <a:off x="64452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97" name="Text Box 95"/>
          <p:cNvSpPr txBox="1">
            <a:spLocks noChangeArrowheads="1"/>
          </p:cNvSpPr>
          <p:nvPr/>
        </p:nvSpPr>
        <p:spPr bwMode="auto">
          <a:xfrm>
            <a:off x="942975" y="5672138"/>
            <a:ext cx="3471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ahoma" panose="020B0604030504040204" pitchFamily="34" charset="0"/>
              </a:rPr>
              <a:t>Encoding = 0x16740002</a:t>
            </a:r>
          </a:p>
        </p:txBody>
      </p:sp>
      <p:sp>
        <p:nvSpPr>
          <p:cNvPr id="25698" name="Rectangle 96"/>
          <p:cNvSpPr>
            <a:spLocks noChangeArrowheads="1"/>
          </p:cNvSpPr>
          <p:nvPr/>
        </p:nvSpPr>
        <p:spPr bwMode="auto">
          <a:xfrm>
            <a:off x="1416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699" name="Rectangle 97"/>
          <p:cNvSpPr>
            <a:spLocks noChangeArrowheads="1"/>
          </p:cNvSpPr>
          <p:nvPr/>
        </p:nvSpPr>
        <p:spPr bwMode="auto">
          <a:xfrm>
            <a:off x="1644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700" name="Rectangle 98"/>
          <p:cNvSpPr>
            <a:spLocks noChangeArrowheads="1"/>
          </p:cNvSpPr>
          <p:nvPr/>
        </p:nvSpPr>
        <p:spPr bwMode="auto">
          <a:xfrm>
            <a:off x="1873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01" name="Rectangle 99"/>
          <p:cNvSpPr>
            <a:spLocks noChangeArrowheads="1"/>
          </p:cNvSpPr>
          <p:nvPr/>
        </p:nvSpPr>
        <p:spPr bwMode="auto">
          <a:xfrm>
            <a:off x="2101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702" name="Rectangle 100"/>
          <p:cNvSpPr>
            <a:spLocks noChangeArrowheads="1"/>
          </p:cNvSpPr>
          <p:nvPr/>
        </p:nvSpPr>
        <p:spPr bwMode="auto">
          <a:xfrm>
            <a:off x="2330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703" name="Rectangle 101"/>
          <p:cNvSpPr>
            <a:spLocks noChangeArrowheads="1"/>
          </p:cNvSpPr>
          <p:nvPr/>
        </p:nvSpPr>
        <p:spPr bwMode="auto">
          <a:xfrm>
            <a:off x="2559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04" name="Rectangle 102"/>
          <p:cNvSpPr>
            <a:spLocks noChangeArrowheads="1"/>
          </p:cNvSpPr>
          <p:nvPr/>
        </p:nvSpPr>
        <p:spPr bwMode="auto">
          <a:xfrm>
            <a:off x="2787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05" name="Rectangle 103"/>
          <p:cNvSpPr>
            <a:spLocks noChangeArrowheads="1"/>
          </p:cNvSpPr>
          <p:nvPr/>
        </p:nvSpPr>
        <p:spPr bwMode="auto">
          <a:xfrm>
            <a:off x="3016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706" name="Rectangle 104"/>
          <p:cNvSpPr>
            <a:spLocks noChangeArrowheads="1"/>
          </p:cNvSpPr>
          <p:nvPr/>
        </p:nvSpPr>
        <p:spPr bwMode="auto">
          <a:xfrm>
            <a:off x="3244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707" name="Rectangle 105"/>
          <p:cNvSpPr>
            <a:spLocks noChangeArrowheads="1"/>
          </p:cNvSpPr>
          <p:nvPr/>
        </p:nvSpPr>
        <p:spPr bwMode="auto">
          <a:xfrm>
            <a:off x="3473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708" name="Rectangle 106"/>
          <p:cNvSpPr>
            <a:spLocks noChangeArrowheads="1"/>
          </p:cNvSpPr>
          <p:nvPr/>
        </p:nvSpPr>
        <p:spPr bwMode="auto">
          <a:xfrm>
            <a:off x="3702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09" name="Rectangle 107"/>
          <p:cNvSpPr>
            <a:spLocks noChangeArrowheads="1"/>
          </p:cNvSpPr>
          <p:nvPr/>
        </p:nvSpPr>
        <p:spPr bwMode="auto">
          <a:xfrm>
            <a:off x="3930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710" name="Rectangle 108"/>
          <p:cNvSpPr>
            <a:spLocks noChangeArrowheads="1"/>
          </p:cNvSpPr>
          <p:nvPr/>
        </p:nvSpPr>
        <p:spPr bwMode="auto">
          <a:xfrm>
            <a:off x="4159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11" name="Rectangle 109"/>
          <p:cNvSpPr>
            <a:spLocks noChangeArrowheads="1"/>
          </p:cNvSpPr>
          <p:nvPr/>
        </p:nvSpPr>
        <p:spPr bwMode="auto">
          <a:xfrm>
            <a:off x="4387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12" name="Rectangle 110"/>
          <p:cNvSpPr>
            <a:spLocks noChangeArrowheads="1"/>
          </p:cNvSpPr>
          <p:nvPr/>
        </p:nvSpPr>
        <p:spPr bwMode="auto">
          <a:xfrm>
            <a:off x="4616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13" name="Rectangle 111"/>
          <p:cNvSpPr>
            <a:spLocks noChangeArrowheads="1"/>
          </p:cNvSpPr>
          <p:nvPr/>
        </p:nvSpPr>
        <p:spPr bwMode="auto">
          <a:xfrm>
            <a:off x="4845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14" name="Rectangle 112"/>
          <p:cNvSpPr>
            <a:spLocks noChangeArrowheads="1"/>
          </p:cNvSpPr>
          <p:nvPr/>
        </p:nvSpPr>
        <p:spPr bwMode="auto">
          <a:xfrm>
            <a:off x="5073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15" name="Rectangle 113"/>
          <p:cNvSpPr>
            <a:spLocks noChangeArrowheads="1"/>
          </p:cNvSpPr>
          <p:nvPr/>
        </p:nvSpPr>
        <p:spPr bwMode="auto">
          <a:xfrm>
            <a:off x="5302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16" name="Rectangle 114"/>
          <p:cNvSpPr>
            <a:spLocks noChangeArrowheads="1"/>
          </p:cNvSpPr>
          <p:nvPr/>
        </p:nvSpPr>
        <p:spPr bwMode="auto">
          <a:xfrm>
            <a:off x="5530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17" name="Rectangle 115"/>
          <p:cNvSpPr>
            <a:spLocks noChangeArrowheads="1"/>
          </p:cNvSpPr>
          <p:nvPr/>
        </p:nvSpPr>
        <p:spPr bwMode="auto">
          <a:xfrm>
            <a:off x="5759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18" name="Rectangle 116"/>
          <p:cNvSpPr>
            <a:spLocks noChangeArrowheads="1"/>
          </p:cNvSpPr>
          <p:nvPr/>
        </p:nvSpPr>
        <p:spPr bwMode="auto">
          <a:xfrm>
            <a:off x="5988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19" name="Rectangle 117"/>
          <p:cNvSpPr>
            <a:spLocks noChangeArrowheads="1"/>
          </p:cNvSpPr>
          <p:nvPr/>
        </p:nvSpPr>
        <p:spPr bwMode="auto">
          <a:xfrm>
            <a:off x="6216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20" name="Rectangle 118"/>
          <p:cNvSpPr>
            <a:spLocks noChangeArrowheads="1"/>
          </p:cNvSpPr>
          <p:nvPr/>
        </p:nvSpPr>
        <p:spPr bwMode="auto">
          <a:xfrm>
            <a:off x="6445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21" name="Rectangle 119"/>
          <p:cNvSpPr>
            <a:spLocks noChangeArrowheads="1"/>
          </p:cNvSpPr>
          <p:nvPr/>
        </p:nvSpPr>
        <p:spPr bwMode="auto">
          <a:xfrm>
            <a:off x="6673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22" name="Rectangle 120"/>
          <p:cNvSpPr>
            <a:spLocks noChangeArrowheads="1"/>
          </p:cNvSpPr>
          <p:nvPr/>
        </p:nvSpPr>
        <p:spPr bwMode="auto">
          <a:xfrm>
            <a:off x="6902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23" name="Rectangle 121"/>
          <p:cNvSpPr>
            <a:spLocks noChangeArrowheads="1"/>
          </p:cNvSpPr>
          <p:nvPr/>
        </p:nvSpPr>
        <p:spPr bwMode="auto">
          <a:xfrm>
            <a:off x="7131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24" name="Rectangle 122"/>
          <p:cNvSpPr>
            <a:spLocks noChangeArrowheads="1"/>
          </p:cNvSpPr>
          <p:nvPr/>
        </p:nvSpPr>
        <p:spPr bwMode="auto">
          <a:xfrm>
            <a:off x="7359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25" name="Rectangle 123"/>
          <p:cNvSpPr>
            <a:spLocks noChangeArrowheads="1"/>
          </p:cNvSpPr>
          <p:nvPr/>
        </p:nvSpPr>
        <p:spPr bwMode="auto">
          <a:xfrm>
            <a:off x="7588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26" name="Rectangle 124"/>
          <p:cNvSpPr>
            <a:spLocks noChangeArrowheads="1"/>
          </p:cNvSpPr>
          <p:nvPr/>
        </p:nvSpPr>
        <p:spPr bwMode="auto">
          <a:xfrm>
            <a:off x="7816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25727" name="Rectangle 125"/>
          <p:cNvSpPr>
            <a:spLocks noChangeArrowheads="1"/>
          </p:cNvSpPr>
          <p:nvPr/>
        </p:nvSpPr>
        <p:spPr bwMode="auto">
          <a:xfrm>
            <a:off x="8045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28" name="Rectangle 126"/>
          <p:cNvSpPr>
            <a:spLocks noChangeArrowheads="1"/>
          </p:cNvSpPr>
          <p:nvPr/>
        </p:nvSpPr>
        <p:spPr bwMode="auto">
          <a:xfrm>
            <a:off x="958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29" name="Rectangle 127"/>
          <p:cNvSpPr>
            <a:spLocks noChangeArrowheads="1"/>
          </p:cNvSpPr>
          <p:nvPr/>
        </p:nvSpPr>
        <p:spPr bwMode="auto">
          <a:xfrm>
            <a:off x="1187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30" name="Line 128"/>
          <p:cNvSpPr>
            <a:spLocks noChangeShapeType="1"/>
          </p:cNvSpPr>
          <p:nvPr/>
        </p:nvSpPr>
        <p:spPr bwMode="auto">
          <a:xfrm>
            <a:off x="958850" y="480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31" name="Text Box 129"/>
          <p:cNvSpPr txBox="1">
            <a:spLocks noChangeArrowheads="1"/>
          </p:cNvSpPr>
          <p:nvPr/>
        </p:nvSpPr>
        <p:spPr bwMode="auto">
          <a:xfrm>
            <a:off x="914400" y="42973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31</a:t>
            </a:r>
          </a:p>
        </p:txBody>
      </p:sp>
      <p:sp>
        <p:nvSpPr>
          <p:cNvPr id="25732" name="Line 130"/>
          <p:cNvSpPr>
            <a:spLocks noChangeShapeType="1"/>
          </p:cNvSpPr>
          <p:nvPr/>
        </p:nvSpPr>
        <p:spPr bwMode="auto">
          <a:xfrm>
            <a:off x="2330450" y="4800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33" name="Line 131"/>
          <p:cNvSpPr>
            <a:spLocks noChangeShapeType="1"/>
          </p:cNvSpPr>
          <p:nvPr/>
        </p:nvSpPr>
        <p:spPr bwMode="auto">
          <a:xfrm>
            <a:off x="2330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34" name="Line 132"/>
          <p:cNvSpPr>
            <a:spLocks noChangeShapeType="1"/>
          </p:cNvSpPr>
          <p:nvPr/>
        </p:nvSpPr>
        <p:spPr bwMode="auto">
          <a:xfrm>
            <a:off x="3473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35" name="Text Box 133"/>
          <p:cNvSpPr txBox="1">
            <a:spLocks noChangeArrowheads="1"/>
          </p:cNvSpPr>
          <p:nvPr/>
        </p:nvSpPr>
        <p:spPr bwMode="auto">
          <a:xfrm>
            <a:off x="1200150" y="4800600"/>
            <a:ext cx="911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opcode</a:t>
            </a:r>
          </a:p>
        </p:txBody>
      </p:sp>
      <p:sp>
        <p:nvSpPr>
          <p:cNvPr id="25736" name="Text Box 134"/>
          <p:cNvSpPr txBox="1">
            <a:spLocks noChangeArrowheads="1"/>
          </p:cNvSpPr>
          <p:nvPr/>
        </p:nvSpPr>
        <p:spPr bwMode="auto">
          <a:xfrm>
            <a:off x="2724150" y="48006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25737" name="Text Box 135"/>
          <p:cNvSpPr txBox="1">
            <a:spLocks noChangeArrowheads="1"/>
          </p:cNvSpPr>
          <p:nvPr/>
        </p:nvSpPr>
        <p:spPr bwMode="auto">
          <a:xfrm>
            <a:off x="3854450" y="4800600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25738" name="Line 136"/>
          <p:cNvSpPr>
            <a:spLocks noChangeShapeType="1"/>
          </p:cNvSpPr>
          <p:nvPr/>
        </p:nvSpPr>
        <p:spPr bwMode="auto">
          <a:xfrm>
            <a:off x="4616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39" name="Line 137"/>
          <p:cNvSpPr>
            <a:spLocks noChangeShapeType="1"/>
          </p:cNvSpPr>
          <p:nvPr/>
        </p:nvSpPr>
        <p:spPr bwMode="auto">
          <a:xfrm>
            <a:off x="3473450" y="4800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740" name="Text Box 138"/>
          <p:cNvSpPr txBox="1">
            <a:spLocks noChangeArrowheads="1"/>
          </p:cNvSpPr>
          <p:nvPr/>
        </p:nvSpPr>
        <p:spPr bwMode="auto">
          <a:xfrm>
            <a:off x="2025650" y="42973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26</a:t>
            </a:r>
          </a:p>
        </p:txBody>
      </p:sp>
      <p:sp>
        <p:nvSpPr>
          <p:cNvPr id="25741" name="Text Box 139"/>
          <p:cNvSpPr txBox="1">
            <a:spLocks noChangeArrowheads="1"/>
          </p:cNvSpPr>
          <p:nvPr/>
        </p:nvSpPr>
        <p:spPr bwMode="auto">
          <a:xfrm>
            <a:off x="2286000" y="42973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25</a:t>
            </a:r>
          </a:p>
        </p:txBody>
      </p:sp>
      <p:sp>
        <p:nvSpPr>
          <p:cNvPr id="25742" name="Text Box 140"/>
          <p:cNvSpPr txBox="1">
            <a:spLocks noChangeArrowheads="1"/>
          </p:cNvSpPr>
          <p:nvPr/>
        </p:nvSpPr>
        <p:spPr bwMode="auto">
          <a:xfrm>
            <a:off x="3168650" y="42973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21</a:t>
            </a:r>
          </a:p>
        </p:txBody>
      </p:sp>
      <p:sp>
        <p:nvSpPr>
          <p:cNvPr id="25743" name="Text Box 141"/>
          <p:cNvSpPr txBox="1">
            <a:spLocks noChangeArrowheads="1"/>
          </p:cNvSpPr>
          <p:nvPr/>
        </p:nvSpPr>
        <p:spPr bwMode="auto">
          <a:xfrm>
            <a:off x="3397250" y="42973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20</a:t>
            </a:r>
          </a:p>
        </p:txBody>
      </p:sp>
      <p:sp>
        <p:nvSpPr>
          <p:cNvPr id="25744" name="Text Box 142"/>
          <p:cNvSpPr txBox="1">
            <a:spLocks noChangeArrowheads="1"/>
          </p:cNvSpPr>
          <p:nvPr/>
        </p:nvSpPr>
        <p:spPr bwMode="auto">
          <a:xfrm>
            <a:off x="4343400" y="42973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16</a:t>
            </a:r>
          </a:p>
        </p:txBody>
      </p:sp>
      <p:sp>
        <p:nvSpPr>
          <p:cNvPr id="25745" name="Text Box 143"/>
          <p:cNvSpPr txBox="1">
            <a:spLocks noChangeArrowheads="1"/>
          </p:cNvSpPr>
          <p:nvPr/>
        </p:nvSpPr>
        <p:spPr bwMode="auto">
          <a:xfrm>
            <a:off x="4540250" y="42973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15</a:t>
            </a:r>
          </a:p>
        </p:txBody>
      </p:sp>
      <p:sp>
        <p:nvSpPr>
          <p:cNvPr id="25746" name="Text Box 144"/>
          <p:cNvSpPr txBox="1">
            <a:spLocks noChangeArrowheads="1"/>
          </p:cNvSpPr>
          <p:nvPr/>
        </p:nvSpPr>
        <p:spPr bwMode="auto">
          <a:xfrm>
            <a:off x="8007350" y="429736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25747" name="Text Box 145"/>
          <p:cNvSpPr txBox="1">
            <a:spLocks noChangeArrowheads="1"/>
          </p:cNvSpPr>
          <p:nvPr/>
        </p:nvSpPr>
        <p:spPr bwMode="auto">
          <a:xfrm>
            <a:off x="5378450" y="4800600"/>
            <a:ext cx="1900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Immediate Value</a:t>
            </a:r>
          </a:p>
        </p:txBody>
      </p:sp>
      <p:sp>
        <p:nvSpPr>
          <p:cNvPr id="25748" name="Line 146"/>
          <p:cNvSpPr>
            <a:spLocks noChangeShapeType="1"/>
          </p:cNvSpPr>
          <p:nvPr/>
        </p:nvSpPr>
        <p:spPr bwMode="auto">
          <a:xfrm>
            <a:off x="4616450" y="48006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2453697-B7FA-4471-9F9B-2CD3C7F0A4CD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CDA3100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313BFB-E4FF-4303-A200-5CF2E3463779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Representing Instructions in Computers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47244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Note that computers only have 0’s and 1’s</a:t>
            </a:r>
          </a:p>
          <a:p>
            <a:pPr eaLnBrk="1" hangingPunct="1"/>
            <a:r>
              <a:rPr lang="en-US" altLang="en-US" sz="2800" smtClean="0"/>
              <a:t>Before we can load MIPS instructions into memory, they need to be translated into machine instructions, which consist of only 0’s and 1’s</a:t>
            </a:r>
          </a:p>
          <a:p>
            <a:pPr lvl="1" eaLnBrk="1" hangingPunct="1"/>
            <a:r>
              <a:rPr lang="en-US" altLang="en-US" sz="2400" smtClean="0"/>
              <a:t>In other words, we need to encode or represent instructions</a:t>
            </a:r>
          </a:p>
          <a:p>
            <a:pPr lvl="1" eaLnBrk="1" hangingPunct="1"/>
            <a:r>
              <a:rPr lang="en-US" altLang="en-US" sz="2400" smtClean="0"/>
              <a:t>The symbolic representation of machine instructions is called assembly language</a:t>
            </a:r>
          </a:p>
          <a:p>
            <a:pPr lvl="1" eaLnBrk="1" hangingPunct="1"/>
            <a:r>
              <a:rPr lang="en-US" altLang="en-US" sz="2400" smtClean="0"/>
              <a:t>The binary representation of instructions is called machine language</a:t>
            </a:r>
          </a:p>
          <a:p>
            <a:pPr lvl="2" eaLnBrk="1" hangingPunct="1"/>
            <a:r>
              <a:rPr lang="en-US" altLang="en-US" sz="2000" smtClean="0"/>
              <a:t>A sequence of instructions in binary form is called machine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CB1FF81-7361-4D56-8D29-FA6AF2D34142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CDA3100</a:t>
            </a:r>
          </a:p>
        </p:txBody>
      </p:sp>
      <p:sp>
        <p:nvSpPr>
          <p:cNvPr id="614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3A2D56-4353-43B2-A696-55AA32C38589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Example</a:t>
            </a:r>
          </a:p>
        </p:txBody>
      </p:sp>
      <p:pic>
        <p:nvPicPr>
          <p:cNvPr id="615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6858000" cy="386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56296CD-59D3-4160-8212-CF64568812B5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CDA3100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B3F4D8-5E8B-46A9-8F2A-41E08FD966F5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MIPS Instruction Encoding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001000" cy="4724400"/>
          </a:xfrm>
        </p:spPr>
        <p:txBody>
          <a:bodyPr/>
          <a:lstStyle/>
          <a:p>
            <a:pPr eaLnBrk="1" hangingPunct="1"/>
            <a:r>
              <a:rPr lang="en-US" altLang="en-US" smtClean="0"/>
              <a:t>Each MIPS instruction is exactly 32 bits</a:t>
            </a:r>
          </a:p>
          <a:p>
            <a:pPr lvl="1" eaLnBrk="1" hangingPunct="1"/>
            <a:r>
              <a:rPr lang="en-US" altLang="en-US" smtClean="0"/>
              <a:t>R-type (register type)</a:t>
            </a:r>
          </a:p>
          <a:p>
            <a:pPr lvl="1" eaLnBrk="1" hangingPunct="1"/>
            <a:r>
              <a:rPr lang="en-US" altLang="en-US" smtClean="0"/>
              <a:t>I-type (immediate type)</a:t>
            </a:r>
          </a:p>
          <a:p>
            <a:pPr lvl="1" eaLnBrk="1" hangingPunct="1"/>
            <a:r>
              <a:rPr lang="en-US" altLang="en-US" smtClean="0"/>
              <a:t>J-type (jump type)</a:t>
            </a:r>
          </a:p>
        </p:txBody>
      </p:sp>
      <p:grpSp>
        <p:nvGrpSpPr>
          <p:cNvPr id="8199" name="Group 4"/>
          <p:cNvGrpSpPr>
            <a:grpSpLocks/>
          </p:cNvGrpSpPr>
          <p:nvPr/>
        </p:nvGrpSpPr>
        <p:grpSpPr bwMode="auto">
          <a:xfrm>
            <a:off x="1143000" y="4343400"/>
            <a:ext cx="6445250" cy="1379538"/>
            <a:chOff x="420" y="2891"/>
            <a:chExt cx="4060" cy="869"/>
          </a:xfrm>
        </p:grpSpPr>
        <p:grpSp>
          <p:nvGrpSpPr>
            <p:cNvPr id="8200" name="Group 5"/>
            <p:cNvGrpSpPr>
              <a:grpSpLocks/>
            </p:cNvGrpSpPr>
            <p:nvPr/>
          </p:nvGrpSpPr>
          <p:grpSpPr bwMode="auto">
            <a:xfrm>
              <a:off x="645" y="3171"/>
              <a:ext cx="3835" cy="213"/>
              <a:chOff x="645" y="3171"/>
              <a:chExt cx="3835" cy="213"/>
            </a:xfrm>
          </p:grpSpPr>
          <p:sp>
            <p:nvSpPr>
              <p:cNvPr id="8215" name="Rectangle 6"/>
              <p:cNvSpPr>
                <a:spLocks noChangeArrowheads="1"/>
              </p:cNvSpPr>
              <p:nvPr/>
            </p:nvSpPr>
            <p:spPr bwMode="auto">
              <a:xfrm>
                <a:off x="645" y="3171"/>
                <a:ext cx="639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216" name="Rectangle 7"/>
              <p:cNvSpPr>
                <a:spLocks noChangeArrowheads="1"/>
              </p:cNvSpPr>
              <p:nvPr/>
            </p:nvSpPr>
            <p:spPr bwMode="auto">
              <a:xfrm>
                <a:off x="1284" y="3171"/>
                <a:ext cx="639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217" name="Rectangle 8"/>
              <p:cNvSpPr>
                <a:spLocks noChangeArrowheads="1"/>
              </p:cNvSpPr>
              <p:nvPr/>
            </p:nvSpPr>
            <p:spPr bwMode="auto">
              <a:xfrm>
                <a:off x="1923" y="3171"/>
                <a:ext cx="639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218" name="Rectangle 9"/>
              <p:cNvSpPr>
                <a:spLocks noChangeArrowheads="1"/>
              </p:cNvSpPr>
              <p:nvPr/>
            </p:nvSpPr>
            <p:spPr bwMode="auto">
              <a:xfrm>
                <a:off x="2562" y="3171"/>
                <a:ext cx="1918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8201" name="Group 10"/>
            <p:cNvGrpSpPr>
              <a:grpSpLocks/>
            </p:cNvGrpSpPr>
            <p:nvPr/>
          </p:nvGrpSpPr>
          <p:grpSpPr bwMode="auto">
            <a:xfrm>
              <a:off x="645" y="2918"/>
              <a:ext cx="3835" cy="213"/>
              <a:chOff x="645" y="2918"/>
              <a:chExt cx="3835" cy="213"/>
            </a:xfrm>
          </p:grpSpPr>
          <p:sp>
            <p:nvSpPr>
              <p:cNvPr id="8209" name="Rectangle 11"/>
              <p:cNvSpPr>
                <a:spLocks noChangeArrowheads="1"/>
              </p:cNvSpPr>
              <p:nvPr/>
            </p:nvSpPr>
            <p:spPr bwMode="auto">
              <a:xfrm>
                <a:off x="645" y="2918"/>
                <a:ext cx="639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210" name="Rectangle 12"/>
              <p:cNvSpPr>
                <a:spLocks noChangeArrowheads="1"/>
              </p:cNvSpPr>
              <p:nvPr/>
            </p:nvSpPr>
            <p:spPr bwMode="auto">
              <a:xfrm>
                <a:off x="1284" y="2918"/>
                <a:ext cx="639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211" name="Rectangle 13"/>
              <p:cNvSpPr>
                <a:spLocks noChangeArrowheads="1"/>
              </p:cNvSpPr>
              <p:nvPr/>
            </p:nvSpPr>
            <p:spPr bwMode="auto">
              <a:xfrm>
                <a:off x="1923" y="2918"/>
                <a:ext cx="639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212" name="Rectangle 14"/>
              <p:cNvSpPr>
                <a:spLocks noChangeArrowheads="1"/>
              </p:cNvSpPr>
              <p:nvPr/>
            </p:nvSpPr>
            <p:spPr bwMode="auto">
              <a:xfrm>
                <a:off x="2562" y="2918"/>
                <a:ext cx="639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213" name="Rectangle 15"/>
              <p:cNvSpPr>
                <a:spLocks noChangeArrowheads="1"/>
              </p:cNvSpPr>
              <p:nvPr/>
            </p:nvSpPr>
            <p:spPr bwMode="auto">
              <a:xfrm>
                <a:off x="3202" y="2918"/>
                <a:ext cx="639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214" name="Rectangle 16"/>
              <p:cNvSpPr>
                <a:spLocks noChangeArrowheads="1"/>
              </p:cNvSpPr>
              <p:nvPr/>
            </p:nvSpPr>
            <p:spPr bwMode="auto">
              <a:xfrm>
                <a:off x="3841" y="2918"/>
                <a:ext cx="639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8202" name="Group 17"/>
            <p:cNvGrpSpPr>
              <a:grpSpLocks/>
            </p:cNvGrpSpPr>
            <p:nvPr/>
          </p:nvGrpSpPr>
          <p:grpSpPr bwMode="auto">
            <a:xfrm>
              <a:off x="645" y="3424"/>
              <a:ext cx="3835" cy="213"/>
              <a:chOff x="645" y="3424"/>
              <a:chExt cx="3835" cy="213"/>
            </a:xfrm>
          </p:grpSpPr>
          <p:sp>
            <p:nvSpPr>
              <p:cNvPr id="8207" name="Rectangle 18"/>
              <p:cNvSpPr>
                <a:spLocks noChangeArrowheads="1"/>
              </p:cNvSpPr>
              <p:nvPr/>
            </p:nvSpPr>
            <p:spPr bwMode="auto">
              <a:xfrm>
                <a:off x="645" y="3424"/>
                <a:ext cx="639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208" name="Rectangle 19"/>
              <p:cNvSpPr>
                <a:spLocks noChangeArrowheads="1"/>
              </p:cNvSpPr>
              <p:nvPr/>
            </p:nvSpPr>
            <p:spPr bwMode="auto">
              <a:xfrm>
                <a:off x="1284" y="3424"/>
                <a:ext cx="3196" cy="2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8203" name="Group 20"/>
            <p:cNvGrpSpPr>
              <a:grpSpLocks/>
            </p:cNvGrpSpPr>
            <p:nvPr/>
          </p:nvGrpSpPr>
          <p:grpSpPr bwMode="auto">
            <a:xfrm>
              <a:off x="420" y="2891"/>
              <a:ext cx="4040" cy="869"/>
              <a:chOff x="420" y="2891"/>
              <a:chExt cx="4040" cy="869"/>
            </a:xfrm>
          </p:grpSpPr>
          <p:sp>
            <p:nvSpPr>
              <p:cNvPr id="8204" name="Rectangle 21"/>
              <p:cNvSpPr>
                <a:spLocks noChangeArrowheads="1"/>
              </p:cNvSpPr>
              <p:nvPr/>
            </p:nvSpPr>
            <p:spPr bwMode="auto">
              <a:xfrm>
                <a:off x="436" y="2891"/>
                <a:ext cx="4024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9050" tIns="26988" rIns="19050" bIns="26988"/>
              <a:lstStyle>
                <a:lvl1pPr marL="112713" defTabSz="904875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defTabSz="90487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defTabSz="904875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defTabSz="90487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defTabSz="904875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ts val="2700"/>
                  </a:lnSpc>
                  <a:spcBef>
                    <a:spcPts val="600"/>
                  </a:spcBef>
                  <a:spcAft>
                    <a:spcPts val="600"/>
                  </a:spcAft>
                  <a:buFontTx/>
                  <a:buNone/>
                </a:pPr>
                <a:r>
                  <a:rPr lang="en-US" altLang="zh-TW" sz="1800" b="1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	  op	  rs	  rt	  rd	shamt	funct</a:t>
                </a:r>
              </a:p>
            </p:txBody>
          </p:sp>
          <p:sp>
            <p:nvSpPr>
              <p:cNvPr id="8205" name="Rectangle 22"/>
              <p:cNvSpPr>
                <a:spLocks noChangeArrowheads="1"/>
              </p:cNvSpPr>
              <p:nvPr/>
            </p:nvSpPr>
            <p:spPr bwMode="auto">
              <a:xfrm>
                <a:off x="420" y="3120"/>
                <a:ext cx="3701" cy="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9050" tIns="26988" rIns="19050" bIns="26988"/>
              <a:lstStyle>
                <a:lvl1pPr marL="112713" defTabSz="904875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defTabSz="90487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defTabSz="904875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defTabSz="90487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defTabSz="904875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ts val="2700"/>
                  </a:lnSpc>
                  <a:spcBef>
                    <a:spcPts val="600"/>
                  </a:spcBef>
                  <a:spcAft>
                    <a:spcPts val="600"/>
                  </a:spcAft>
                  <a:buFontTx/>
                  <a:buNone/>
                </a:pPr>
                <a:r>
                  <a:rPr lang="en-US" altLang="zh-TW" sz="1800" b="1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	  op	  rs	  rt	  16 bit address or constant</a:t>
                </a:r>
                <a:br>
                  <a:rPr lang="en-US" altLang="zh-TW" sz="1800" b="1">
                    <a:solidFill>
                      <a:srgbClr val="000000"/>
                    </a:solidFill>
                    <a:latin typeface="Courier New" panose="02070309020205020404" pitchFamily="49" charset="0"/>
                  </a:rPr>
                </a:br>
                <a:endParaRPr lang="en-US" altLang="zh-TW" sz="1800" b="1">
                  <a:solidFill>
                    <a:srgbClr val="000000"/>
                  </a:solidFill>
                  <a:latin typeface="Courier New" panose="02070309020205020404" pitchFamily="49" charset="0"/>
                </a:endParaRPr>
              </a:p>
            </p:txBody>
          </p:sp>
          <p:sp>
            <p:nvSpPr>
              <p:cNvPr id="8206" name="Rectangle 23"/>
              <p:cNvSpPr>
                <a:spLocks noChangeArrowheads="1"/>
              </p:cNvSpPr>
              <p:nvPr/>
            </p:nvSpPr>
            <p:spPr bwMode="auto">
              <a:xfrm>
                <a:off x="420" y="3373"/>
                <a:ext cx="3062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9050" tIns="26988" rIns="19050" bIns="26988"/>
              <a:lstStyle>
                <a:lvl1pPr marL="112713" defTabSz="904875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defTabSz="90487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defTabSz="904875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defTabSz="90487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defTabSz="904875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04875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2438" algn="l"/>
                    <a:tab pos="1520825" algn="l"/>
                    <a:tab pos="2540000" algn="l"/>
                    <a:tab pos="3557588" algn="l"/>
                    <a:tab pos="4638675" algn="l"/>
                    <a:tab pos="559435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ts val="2700"/>
                  </a:lnSpc>
                  <a:spcBef>
                    <a:spcPts val="600"/>
                  </a:spcBef>
                  <a:spcAft>
                    <a:spcPts val="600"/>
                  </a:spcAft>
                  <a:buFontTx/>
                  <a:buNone/>
                </a:pPr>
                <a:r>
                  <a:rPr lang="en-US" altLang="zh-TW" sz="1800" b="1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	  op	  	  26 bit address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E80B17-B9E4-4EEC-9C75-60D5A5958716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16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CDA3100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3ECABD0-33D3-4B5A-ADD3-0C21ECDDABF3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R-Type Encoding</a:t>
            </a:r>
          </a:p>
        </p:txBody>
      </p:sp>
      <p:grpSp>
        <p:nvGrpSpPr>
          <p:cNvPr id="9222" name="Group 5"/>
          <p:cNvGrpSpPr>
            <a:grpSpLocks/>
          </p:cNvGrpSpPr>
          <p:nvPr/>
        </p:nvGrpSpPr>
        <p:grpSpPr bwMode="auto">
          <a:xfrm>
            <a:off x="914400" y="1295400"/>
            <a:ext cx="7359650" cy="4681538"/>
            <a:chOff x="596" y="1008"/>
            <a:chExt cx="4636" cy="2949"/>
          </a:xfrm>
        </p:grpSpPr>
        <p:sp>
          <p:nvSpPr>
            <p:cNvPr id="9223" name="Rectangle 6"/>
            <p:cNvSpPr>
              <a:spLocks noChangeArrowheads="1"/>
            </p:cNvSpPr>
            <p:nvPr/>
          </p:nvSpPr>
          <p:spPr bwMode="auto">
            <a:xfrm>
              <a:off x="912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24" name="Rectangle 7"/>
            <p:cNvSpPr>
              <a:spLocks noChangeArrowheads="1"/>
            </p:cNvSpPr>
            <p:nvPr/>
          </p:nvSpPr>
          <p:spPr bwMode="auto">
            <a:xfrm>
              <a:off x="1056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25" name="Rectangle 8"/>
            <p:cNvSpPr>
              <a:spLocks noChangeArrowheads="1"/>
            </p:cNvSpPr>
            <p:nvPr/>
          </p:nvSpPr>
          <p:spPr bwMode="auto">
            <a:xfrm>
              <a:off x="1200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26" name="Rectangle 9"/>
            <p:cNvSpPr>
              <a:spLocks noChangeArrowheads="1"/>
            </p:cNvSpPr>
            <p:nvPr/>
          </p:nvSpPr>
          <p:spPr bwMode="auto">
            <a:xfrm>
              <a:off x="1344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27" name="Rectangle 10"/>
            <p:cNvSpPr>
              <a:spLocks noChangeArrowheads="1"/>
            </p:cNvSpPr>
            <p:nvPr/>
          </p:nvSpPr>
          <p:spPr bwMode="auto">
            <a:xfrm>
              <a:off x="1488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28" name="Rectangle 11"/>
            <p:cNvSpPr>
              <a:spLocks noChangeArrowheads="1"/>
            </p:cNvSpPr>
            <p:nvPr/>
          </p:nvSpPr>
          <p:spPr bwMode="auto">
            <a:xfrm>
              <a:off x="1632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29" name="Rectangle 12"/>
            <p:cNvSpPr>
              <a:spLocks noChangeArrowheads="1"/>
            </p:cNvSpPr>
            <p:nvPr/>
          </p:nvSpPr>
          <p:spPr bwMode="auto">
            <a:xfrm>
              <a:off x="1776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0" name="Rectangle 13"/>
            <p:cNvSpPr>
              <a:spLocks noChangeArrowheads="1"/>
            </p:cNvSpPr>
            <p:nvPr/>
          </p:nvSpPr>
          <p:spPr bwMode="auto">
            <a:xfrm>
              <a:off x="1920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1" name="Rectangle 14"/>
            <p:cNvSpPr>
              <a:spLocks noChangeArrowheads="1"/>
            </p:cNvSpPr>
            <p:nvPr/>
          </p:nvSpPr>
          <p:spPr bwMode="auto">
            <a:xfrm>
              <a:off x="2064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2" name="Rectangle 15"/>
            <p:cNvSpPr>
              <a:spLocks noChangeArrowheads="1"/>
            </p:cNvSpPr>
            <p:nvPr/>
          </p:nvSpPr>
          <p:spPr bwMode="auto">
            <a:xfrm>
              <a:off x="2208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3" name="Rectangle 16"/>
            <p:cNvSpPr>
              <a:spLocks noChangeArrowheads="1"/>
            </p:cNvSpPr>
            <p:nvPr/>
          </p:nvSpPr>
          <p:spPr bwMode="auto">
            <a:xfrm>
              <a:off x="2352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2496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2640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2784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7" name="Rectangle 20"/>
            <p:cNvSpPr>
              <a:spLocks noChangeArrowheads="1"/>
            </p:cNvSpPr>
            <p:nvPr/>
          </p:nvSpPr>
          <p:spPr bwMode="auto">
            <a:xfrm>
              <a:off x="2928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8" name="Rectangle 21"/>
            <p:cNvSpPr>
              <a:spLocks noChangeArrowheads="1"/>
            </p:cNvSpPr>
            <p:nvPr/>
          </p:nvSpPr>
          <p:spPr bwMode="auto">
            <a:xfrm>
              <a:off x="3072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39" name="Rectangle 22"/>
            <p:cNvSpPr>
              <a:spLocks noChangeArrowheads="1"/>
            </p:cNvSpPr>
            <p:nvPr/>
          </p:nvSpPr>
          <p:spPr bwMode="auto">
            <a:xfrm>
              <a:off x="3216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40" name="Rectangle 23"/>
            <p:cNvSpPr>
              <a:spLocks noChangeArrowheads="1"/>
            </p:cNvSpPr>
            <p:nvPr/>
          </p:nvSpPr>
          <p:spPr bwMode="auto">
            <a:xfrm>
              <a:off x="3360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41" name="Rectangle 24"/>
            <p:cNvSpPr>
              <a:spLocks noChangeArrowheads="1"/>
            </p:cNvSpPr>
            <p:nvPr/>
          </p:nvSpPr>
          <p:spPr bwMode="auto">
            <a:xfrm>
              <a:off x="3504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42" name="Rectangle 25"/>
            <p:cNvSpPr>
              <a:spLocks noChangeArrowheads="1"/>
            </p:cNvSpPr>
            <p:nvPr/>
          </p:nvSpPr>
          <p:spPr bwMode="auto">
            <a:xfrm>
              <a:off x="3648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43" name="Rectangle 26"/>
            <p:cNvSpPr>
              <a:spLocks noChangeArrowheads="1"/>
            </p:cNvSpPr>
            <p:nvPr/>
          </p:nvSpPr>
          <p:spPr bwMode="auto">
            <a:xfrm>
              <a:off x="3792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44" name="Rectangle 27"/>
            <p:cNvSpPr>
              <a:spLocks noChangeArrowheads="1"/>
            </p:cNvSpPr>
            <p:nvPr/>
          </p:nvSpPr>
          <p:spPr bwMode="auto">
            <a:xfrm>
              <a:off x="3936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45" name="Rectangle 28"/>
            <p:cNvSpPr>
              <a:spLocks noChangeArrowheads="1"/>
            </p:cNvSpPr>
            <p:nvPr/>
          </p:nvSpPr>
          <p:spPr bwMode="auto">
            <a:xfrm>
              <a:off x="4080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46" name="Rectangle 29"/>
            <p:cNvSpPr>
              <a:spLocks noChangeArrowheads="1"/>
            </p:cNvSpPr>
            <p:nvPr/>
          </p:nvSpPr>
          <p:spPr bwMode="auto">
            <a:xfrm>
              <a:off x="4224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47" name="Rectangle 30"/>
            <p:cNvSpPr>
              <a:spLocks noChangeArrowheads="1"/>
            </p:cNvSpPr>
            <p:nvPr/>
          </p:nvSpPr>
          <p:spPr bwMode="auto">
            <a:xfrm>
              <a:off x="4368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48" name="Rectangle 31"/>
            <p:cNvSpPr>
              <a:spLocks noChangeArrowheads="1"/>
            </p:cNvSpPr>
            <p:nvPr/>
          </p:nvSpPr>
          <p:spPr bwMode="auto">
            <a:xfrm>
              <a:off x="4512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49" name="Rectangle 32"/>
            <p:cNvSpPr>
              <a:spLocks noChangeArrowheads="1"/>
            </p:cNvSpPr>
            <p:nvPr/>
          </p:nvSpPr>
          <p:spPr bwMode="auto">
            <a:xfrm>
              <a:off x="4656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50" name="Rectangle 33"/>
            <p:cNvSpPr>
              <a:spLocks noChangeArrowheads="1"/>
            </p:cNvSpPr>
            <p:nvPr/>
          </p:nvSpPr>
          <p:spPr bwMode="auto">
            <a:xfrm>
              <a:off x="4800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51" name="Rectangle 34"/>
            <p:cNvSpPr>
              <a:spLocks noChangeArrowheads="1"/>
            </p:cNvSpPr>
            <p:nvPr/>
          </p:nvSpPr>
          <p:spPr bwMode="auto">
            <a:xfrm>
              <a:off x="4944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52" name="Rectangle 35"/>
            <p:cNvSpPr>
              <a:spLocks noChangeArrowheads="1"/>
            </p:cNvSpPr>
            <p:nvPr/>
          </p:nvSpPr>
          <p:spPr bwMode="auto">
            <a:xfrm>
              <a:off x="5088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53" name="Rectangle 36"/>
            <p:cNvSpPr>
              <a:spLocks noChangeArrowheads="1"/>
            </p:cNvSpPr>
            <p:nvPr/>
          </p:nvSpPr>
          <p:spPr bwMode="auto">
            <a:xfrm>
              <a:off x="624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54" name="Rectangle 37"/>
            <p:cNvSpPr>
              <a:spLocks noChangeArrowheads="1"/>
            </p:cNvSpPr>
            <p:nvPr/>
          </p:nvSpPr>
          <p:spPr bwMode="auto">
            <a:xfrm>
              <a:off x="768" y="124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255" name="Line 38"/>
            <p:cNvSpPr>
              <a:spLocks noChangeShapeType="1"/>
            </p:cNvSpPr>
            <p:nvPr/>
          </p:nvSpPr>
          <p:spPr bwMode="auto">
            <a:xfrm>
              <a:off x="624" y="144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6" name="Text Box 39"/>
            <p:cNvSpPr txBox="1">
              <a:spLocks noChangeArrowheads="1"/>
            </p:cNvSpPr>
            <p:nvPr/>
          </p:nvSpPr>
          <p:spPr bwMode="auto">
            <a:xfrm>
              <a:off x="596" y="112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31</a:t>
              </a:r>
            </a:p>
          </p:txBody>
        </p:sp>
        <p:sp>
          <p:nvSpPr>
            <p:cNvPr id="9257" name="Line 40"/>
            <p:cNvSpPr>
              <a:spLocks noChangeShapeType="1"/>
            </p:cNvSpPr>
            <p:nvPr/>
          </p:nvSpPr>
          <p:spPr bwMode="auto">
            <a:xfrm>
              <a:off x="1488" y="144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Line 41"/>
            <p:cNvSpPr>
              <a:spLocks noChangeShapeType="1"/>
            </p:cNvSpPr>
            <p:nvPr/>
          </p:nvSpPr>
          <p:spPr bwMode="auto">
            <a:xfrm>
              <a:off x="1488" y="100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42"/>
            <p:cNvSpPr>
              <a:spLocks noChangeShapeType="1"/>
            </p:cNvSpPr>
            <p:nvPr/>
          </p:nvSpPr>
          <p:spPr bwMode="auto">
            <a:xfrm>
              <a:off x="2208" y="100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Text Box 43"/>
            <p:cNvSpPr txBox="1">
              <a:spLocks noChangeArrowheads="1"/>
            </p:cNvSpPr>
            <p:nvPr/>
          </p:nvSpPr>
          <p:spPr bwMode="auto">
            <a:xfrm>
              <a:off x="776" y="1440"/>
              <a:ext cx="5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opcode</a:t>
              </a:r>
            </a:p>
          </p:txBody>
        </p:sp>
        <p:sp>
          <p:nvSpPr>
            <p:cNvPr id="9261" name="Text Box 44"/>
            <p:cNvSpPr txBox="1">
              <a:spLocks noChangeArrowheads="1"/>
            </p:cNvSpPr>
            <p:nvPr/>
          </p:nvSpPr>
          <p:spPr bwMode="auto">
            <a:xfrm>
              <a:off x="1736" y="1440"/>
              <a:ext cx="2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rs</a:t>
              </a:r>
            </a:p>
          </p:txBody>
        </p:sp>
        <p:sp>
          <p:nvSpPr>
            <p:cNvPr id="9262" name="Text Box 45"/>
            <p:cNvSpPr txBox="1">
              <a:spLocks noChangeArrowheads="1"/>
            </p:cNvSpPr>
            <p:nvPr/>
          </p:nvSpPr>
          <p:spPr bwMode="auto">
            <a:xfrm>
              <a:off x="2448" y="1440"/>
              <a:ext cx="2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rt</a:t>
              </a:r>
            </a:p>
          </p:txBody>
        </p:sp>
        <p:sp>
          <p:nvSpPr>
            <p:cNvPr id="9263" name="Text Box 46"/>
            <p:cNvSpPr txBox="1">
              <a:spLocks noChangeArrowheads="1"/>
            </p:cNvSpPr>
            <p:nvPr/>
          </p:nvSpPr>
          <p:spPr bwMode="auto">
            <a:xfrm>
              <a:off x="3168" y="1440"/>
              <a:ext cx="2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rd</a:t>
              </a:r>
            </a:p>
          </p:txBody>
        </p:sp>
        <p:sp>
          <p:nvSpPr>
            <p:cNvPr id="9264" name="Line 47"/>
            <p:cNvSpPr>
              <a:spLocks noChangeShapeType="1"/>
            </p:cNvSpPr>
            <p:nvPr/>
          </p:nvSpPr>
          <p:spPr bwMode="auto">
            <a:xfrm>
              <a:off x="2928" y="100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Line 48"/>
            <p:cNvSpPr>
              <a:spLocks noChangeShapeType="1"/>
            </p:cNvSpPr>
            <p:nvPr/>
          </p:nvSpPr>
          <p:spPr bwMode="auto">
            <a:xfrm>
              <a:off x="3648" y="100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6" name="Line 49"/>
            <p:cNvSpPr>
              <a:spLocks noChangeShapeType="1"/>
            </p:cNvSpPr>
            <p:nvPr/>
          </p:nvSpPr>
          <p:spPr bwMode="auto">
            <a:xfrm>
              <a:off x="4368" y="100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Line 50"/>
            <p:cNvSpPr>
              <a:spLocks noChangeShapeType="1"/>
            </p:cNvSpPr>
            <p:nvPr/>
          </p:nvSpPr>
          <p:spPr bwMode="auto">
            <a:xfrm>
              <a:off x="4368" y="144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8" name="Line 51"/>
            <p:cNvSpPr>
              <a:spLocks noChangeShapeType="1"/>
            </p:cNvSpPr>
            <p:nvPr/>
          </p:nvSpPr>
          <p:spPr bwMode="auto">
            <a:xfrm>
              <a:off x="2208" y="144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9" name="Line 52"/>
            <p:cNvSpPr>
              <a:spLocks noChangeShapeType="1"/>
            </p:cNvSpPr>
            <p:nvPr/>
          </p:nvSpPr>
          <p:spPr bwMode="auto">
            <a:xfrm>
              <a:off x="2928" y="144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0" name="Line 53"/>
            <p:cNvSpPr>
              <a:spLocks noChangeShapeType="1"/>
            </p:cNvSpPr>
            <p:nvPr/>
          </p:nvSpPr>
          <p:spPr bwMode="auto">
            <a:xfrm>
              <a:off x="3648" y="144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1" name="Text Box 54"/>
            <p:cNvSpPr txBox="1">
              <a:spLocks noChangeArrowheads="1"/>
            </p:cNvSpPr>
            <p:nvPr/>
          </p:nvSpPr>
          <p:spPr bwMode="auto">
            <a:xfrm>
              <a:off x="1296" y="112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26</a:t>
              </a:r>
            </a:p>
          </p:txBody>
        </p:sp>
        <p:sp>
          <p:nvSpPr>
            <p:cNvPr id="9272" name="Text Box 55"/>
            <p:cNvSpPr txBox="1">
              <a:spLocks noChangeArrowheads="1"/>
            </p:cNvSpPr>
            <p:nvPr/>
          </p:nvSpPr>
          <p:spPr bwMode="auto">
            <a:xfrm>
              <a:off x="1460" y="112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25</a:t>
              </a:r>
            </a:p>
          </p:txBody>
        </p:sp>
        <p:sp>
          <p:nvSpPr>
            <p:cNvPr id="9273" name="Text Box 56"/>
            <p:cNvSpPr txBox="1">
              <a:spLocks noChangeArrowheads="1"/>
            </p:cNvSpPr>
            <p:nvPr/>
          </p:nvSpPr>
          <p:spPr bwMode="auto">
            <a:xfrm>
              <a:off x="2016" y="112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21</a:t>
              </a:r>
            </a:p>
          </p:txBody>
        </p:sp>
        <p:sp>
          <p:nvSpPr>
            <p:cNvPr id="9274" name="Text Box 57"/>
            <p:cNvSpPr txBox="1">
              <a:spLocks noChangeArrowheads="1"/>
            </p:cNvSpPr>
            <p:nvPr/>
          </p:nvSpPr>
          <p:spPr bwMode="auto">
            <a:xfrm>
              <a:off x="2160" y="112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20</a:t>
              </a:r>
            </a:p>
          </p:txBody>
        </p:sp>
        <p:sp>
          <p:nvSpPr>
            <p:cNvPr id="9275" name="Text Box 58"/>
            <p:cNvSpPr txBox="1">
              <a:spLocks noChangeArrowheads="1"/>
            </p:cNvSpPr>
            <p:nvPr/>
          </p:nvSpPr>
          <p:spPr bwMode="auto">
            <a:xfrm>
              <a:off x="2756" y="112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16</a:t>
              </a:r>
            </a:p>
          </p:txBody>
        </p:sp>
        <p:sp>
          <p:nvSpPr>
            <p:cNvPr id="9276" name="Text Box 59"/>
            <p:cNvSpPr txBox="1">
              <a:spLocks noChangeArrowheads="1"/>
            </p:cNvSpPr>
            <p:nvPr/>
          </p:nvSpPr>
          <p:spPr bwMode="auto">
            <a:xfrm>
              <a:off x="2880" y="112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15</a:t>
              </a:r>
            </a:p>
          </p:txBody>
        </p:sp>
        <p:sp>
          <p:nvSpPr>
            <p:cNvPr id="9277" name="Text Box 60"/>
            <p:cNvSpPr txBox="1">
              <a:spLocks noChangeArrowheads="1"/>
            </p:cNvSpPr>
            <p:nvPr/>
          </p:nvSpPr>
          <p:spPr bwMode="auto">
            <a:xfrm>
              <a:off x="3476" y="112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11</a:t>
              </a:r>
            </a:p>
          </p:txBody>
        </p:sp>
        <p:sp>
          <p:nvSpPr>
            <p:cNvPr id="9278" name="Text Box 61"/>
            <p:cNvSpPr txBox="1">
              <a:spLocks noChangeArrowheads="1"/>
            </p:cNvSpPr>
            <p:nvPr/>
          </p:nvSpPr>
          <p:spPr bwMode="auto">
            <a:xfrm>
              <a:off x="3640" y="112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10</a:t>
              </a:r>
            </a:p>
          </p:txBody>
        </p:sp>
        <p:sp>
          <p:nvSpPr>
            <p:cNvPr id="9279" name="Text Box 62"/>
            <p:cNvSpPr txBox="1">
              <a:spLocks noChangeArrowheads="1"/>
            </p:cNvSpPr>
            <p:nvPr/>
          </p:nvSpPr>
          <p:spPr bwMode="auto">
            <a:xfrm>
              <a:off x="4196" y="1123"/>
              <a:ext cx="1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6</a:t>
              </a:r>
            </a:p>
          </p:txBody>
        </p:sp>
        <p:sp>
          <p:nvSpPr>
            <p:cNvPr id="9280" name="Text Box 63"/>
            <p:cNvSpPr txBox="1">
              <a:spLocks noChangeArrowheads="1"/>
            </p:cNvSpPr>
            <p:nvPr/>
          </p:nvSpPr>
          <p:spPr bwMode="auto">
            <a:xfrm>
              <a:off x="4320" y="1123"/>
              <a:ext cx="19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 5</a:t>
              </a:r>
            </a:p>
          </p:txBody>
        </p:sp>
        <p:sp>
          <p:nvSpPr>
            <p:cNvPr id="9281" name="Text Box 64"/>
            <p:cNvSpPr txBox="1">
              <a:spLocks noChangeArrowheads="1"/>
            </p:cNvSpPr>
            <p:nvPr/>
          </p:nvSpPr>
          <p:spPr bwMode="auto">
            <a:xfrm>
              <a:off x="5064" y="1123"/>
              <a:ext cx="1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82" name="Text Box 65"/>
            <p:cNvSpPr txBox="1">
              <a:spLocks noChangeArrowheads="1"/>
            </p:cNvSpPr>
            <p:nvPr/>
          </p:nvSpPr>
          <p:spPr bwMode="auto">
            <a:xfrm>
              <a:off x="3792" y="1440"/>
              <a:ext cx="50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shamt</a:t>
              </a:r>
            </a:p>
          </p:txBody>
        </p:sp>
        <p:sp>
          <p:nvSpPr>
            <p:cNvPr id="9283" name="Text Box 66"/>
            <p:cNvSpPr txBox="1">
              <a:spLocks noChangeArrowheads="1"/>
            </p:cNvSpPr>
            <p:nvPr/>
          </p:nvSpPr>
          <p:spPr bwMode="auto">
            <a:xfrm>
              <a:off x="4608" y="1440"/>
              <a:ext cx="4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funct</a:t>
              </a:r>
            </a:p>
          </p:txBody>
        </p:sp>
        <p:sp>
          <p:nvSpPr>
            <p:cNvPr id="9284" name="Rectangle 67"/>
            <p:cNvSpPr>
              <a:spLocks noChangeArrowheads="1"/>
            </p:cNvSpPr>
            <p:nvPr/>
          </p:nvSpPr>
          <p:spPr bwMode="auto">
            <a:xfrm>
              <a:off x="91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85" name="Rectangle 68"/>
            <p:cNvSpPr>
              <a:spLocks noChangeArrowheads="1"/>
            </p:cNvSpPr>
            <p:nvPr/>
          </p:nvSpPr>
          <p:spPr bwMode="auto">
            <a:xfrm>
              <a:off x="105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86" name="Rectangle 69"/>
            <p:cNvSpPr>
              <a:spLocks noChangeArrowheads="1"/>
            </p:cNvSpPr>
            <p:nvPr/>
          </p:nvSpPr>
          <p:spPr bwMode="auto">
            <a:xfrm>
              <a:off x="120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87" name="Rectangle 70"/>
            <p:cNvSpPr>
              <a:spLocks noChangeArrowheads="1"/>
            </p:cNvSpPr>
            <p:nvPr/>
          </p:nvSpPr>
          <p:spPr bwMode="auto">
            <a:xfrm>
              <a:off x="134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88" name="Rectangle 71"/>
            <p:cNvSpPr>
              <a:spLocks noChangeArrowheads="1"/>
            </p:cNvSpPr>
            <p:nvPr/>
          </p:nvSpPr>
          <p:spPr bwMode="auto">
            <a:xfrm>
              <a:off x="148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89" name="Rectangle 72"/>
            <p:cNvSpPr>
              <a:spLocks noChangeArrowheads="1"/>
            </p:cNvSpPr>
            <p:nvPr/>
          </p:nvSpPr>
          <p:spPr bwMode="auto">
            <a:xfrm>
              <a:off x="163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90" name="Rectangle 73"/>
            <p:cNvSpPr>
              <a:spLocks noChangeArrowheads="1"/>
            </p:cNvSpPr>
            <p:nvPr/>
          </p:nvSpPr>
          <p:spPr bwMode="auto">
            <a:xfrm>
              <a:off x="177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91" name="Rectangle 74"/>
            <p:cNvSpPr>
              <a:spLocks noChangeArrowheads="1"/>
            </p:cNvSpPr>
            <p:nvPr/>
          </p:nvSpPr>
          <p:spPr bwMode="auto">
            <a:xfrm>
              <a:off x="192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9292" name="Rectangle 75"/>
            <p:cNvSpPr>
              <a:spLocks noChangeArrowheads="1"/>
            </p:cNvSpPr>
            <p:nvPr/>
          </p:nvSpPr>
          <p:spPr bwMode="auto">
            <a:xfrm>
              <a:off x="206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9293" name="Rectangle 76"/>
            <p:cNvSpPr>
              <a:spLocks noChangeArrowheads="1"/>
            </p:cNvSpPr>
            <p:nvPr/>
          </p:nvSpPr>
          <p:spPr bwMode="auto">
            <a:xfrm>
              <a:off x="220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94" name="Rectangle 77"/>
            <p:cNvSpPr>
              <a:spLocks noChangeArrowheads="1"/>
            </p:cNvSpPr>
            <p:nvPr/>
          </p:nvSpPr>
          <p:spPr bwMode="auto">
            <a:xfrm>
              <a:off x="235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95" name="Rectangle 78"/>
            <p:cNvSpPr>
              <a:spLocks noChangeArrowheads="1"/>
            </p:cNvSpPr>
            <p:nvPr/>
          </p:nvSpPr>
          <p:spPr bwMode="auto">
            <a:xfrm>
              <a:off x="249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96" name="Rectangle 79"/>
            <p:cNvSpPr>
              <a:spLocks noChangeArrowheads="1"/>
            </p:cNvSpPr>
            <p:nvPr/>
          </p:nvSpPr>
          <p:spPr bwMode="auto">
            <a:xfrm>
              <a:off x="264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9297" name="Rectangle 80"/>
            <p:cNvSpPr>
              <a:spLocks noChangeArrowheads="1"/>
            </p:cNvSpPr>
            <p:nvPr/>
          </p:nvSpPr>
          <p:spPr bwMode="auto">
            <a:xfrm>
              <a:off x="278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98" name="Rectangle 81"/>
            <p:cNvSpPr>
              <a:spLocks noChangeArrowheads="1"/>
            </p:cNvSpPr>
            <p:nvPr/>
          </p:nvSpPr>
          <p:spPr bwMode="auto">
            <a:xfrm>
              <a:off x="292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299" name="Rectangle 82"/>
            <p:cNvSpPr>
              <a:spLocks noChangeArrowheads="1"/>
            </p:cNvSpPr>
            <p:nvPr/>
          </p:nvSpPr>
          <p:spPr bwMode="auto">
            <a:xfrm>
              <a:off x="307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00" name="Rectangle 83"/>
            <p:cNvSpPr>
              <a:spLocks noChangeArrowheads="1"/>
            </p:cNvSpPr>
            <p:nvPr/>
          </p:nvSpPr>
          <p:spPr bwMode="auto">
            <a:xfrm>
              <a:off x="321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9301" name="Rectangle 84"/>
            <p:cNvSpPr>
              <a:spLocks noChangeArrowheads="1"/>
            </p:cNvSpPr>
            <p:nvPr/>
          </p:nvSpPr>
          <p:spPr bwMode="auto">
            <a:xfrm>
              <a:off x="336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02" name="Rectangle 85"/>
            <p:cNvSpPr>
              <a:spLocks noChangeArrowheads="1"/>
            </p:cNvSpPr>
            <p:nvPr/>
          </p:nvSpPr>
          <p:spPr bwMode="auto">
            <a:xfrm>
              <a:off x="350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03" name="Rectangle 86"/>
            <p:cNvSpPr>
              <a:spLocks noChangeArrowheads="1"/>
            </p:cNvSpPr>
            <p:nvPr/>
          </p:nvSpPr>
          <p:spPr bwMode="auto">
            <a:xfrm>
              <a:off x="364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04" name="Rectangle 87"/>
            <p:cNvSpPr>
              <a:spLocks noChangeArrowheads="1"/>
            </p:cNvSpPr>
            <p:nvPr/>
          </p:nvSpPr>
          <p:spPr bwMode="auto">
            <a:xfrm>
              <a:off x="379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05" name="Rectangle 88"/>
            <p:cNvSpPr>
              <a:spLocks noChangeArrowheads="1"/>
            </p:cNvSpPr>
            <p:nvPr/>
          </p:nvSpPr>
          <p:spPr bwMode="auto">
            <a:xfrm>
              <a:off x="393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06" name="Rectangle 89"/>
            <p:cNvSpPr>
              <a:spLocks noChangeArrowheads="1"/>
            </p:cNvSpPr>
            <p:nvPr/>
          </p:nvSpPr>
          <p:spPr bwMode="auto">
            <a:xfrm>
              <a:off x="408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07" name="Rectangle 90"/>
            <p:cNvSpPr>
              <a:spLocks noChangeArrowheads="1"/>
            </p:cNvSpPr>
            <p:nvPr/>
          </p:nvSpPr>
          <p:spPr bwMode="auto">
            <a:xfrm>
              <a:off x="422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08" name="Rectangle 91"/>
            <p:cNvSpPr>
              <a:spLocks noChangeArrowheads="1"/>
            </p:cNvSpPr>
            <p:nvPr/>
          </p:nvSpPr>
          <p:spPr bwMode="auto">
            <a:xfrm>
              <a:off x="436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9309" name="Rectangle 92"/>
            <p:cNvSpPr>
              <a:spLocks noChangeArrowheads="1"/>
            </p:cNvSpPr>
            <p:nvPr/>
          </p:nvSpPr>
          <p:spPr bwMode="auto">
            <a:xfrm>
              <a:off x="451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10" name="Rectangle 93"/>
            <p:cNvSpPr>
              <a:spLocks noChangeArrowheads="1"/>
            </p:cNvSpPr>
            <p:nvPr/>
          </p:nvSpPr>
          <p:spPr bwMode="auto">
            <a:xfrm>
              <a:off x="465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11" name="Rectangle 94"/>
            <p:cNvSpPr>
              <a:spLocks noChangeArrowheads="1"/>
            </p:cNvSpPr>
            <p:nvPr/>
          </p:nvSpPr>
          <p:spPr bwMode="auto">
            <a:xfrm>
              <a:off x="480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12" name="Rectangle 95"/>
            <p:cNvSpPr>
              <a:spLocks noChangeArrowheads="1"/>
            </p:cNvSpPr>
            <p:nvPr/>
          </p:nvSpPr>
          <p:spPr bwMode="auto">
            <a:xfrm>
              <a:off x="494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13" name="Rectangle 96"/>
            <p:cNvSpPr>
              <a:spLocks noChangeArrowheads="1"/>
            </p:cNvSpPr>
            <p:nvPr/>
          </p:nvSpPr>
          <p:spPr bwMode="auto">
            <a:xfrm>
              <a:off x="508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14" name="Rectangle 97"/>
            <p:cNvSpPr>
              <a:spLocks noChangeArrowheads="1"/>
            </p:cNvSpPr>
            <p:nvPr/>
          </p:nvSpPr>
          <p:spPr bwMode="auto">
            <a:xfrm>
              <a:off x="62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15" name="Rectangle 98"/>
            <p:cNvSpPr>
              <a:spLocks noChangeArrowheads="1"/>
            </p:cNvSpPr>
            <p:nvPr/>
          </p:nvSpPr>
          <p:spPr bwMode="auto">
            <a:xfrm>
              <a:off x="76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16" name="Line 99"/>
            <p:cNvSpPr>
              <a:spLocks noChangeShapeType="1"/>
            </p:cNvSpPr>
            <p:nvPr/>
          </p:nvSpPr>
          <p:spPr bwMode="auto">
            <a:xfrm>
              <a:off x="624" y="312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17" name="Text Box 100"/>
            <p:cNvSpPr txBox="1">
              <a:spLocks noChangeArrowheads="1"/>
            </p:cNvSpPr>
            <p:nvPr/>
          </p:nvSpPr>
          <p:spPr bwMode="auto">
            <a:xfrm>
              <a:off x="59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31</a:t>
              </a:r>
            </a:p>
          </p:txBody>
        </p:sp>
        <p:sp>
          <p:nvSpPr>
            <p:cNvPr id="9318" name="Line 101"/>
            <p:cNvSpPr>
              <a:spLocks noChangeShapeType="1"/>
            </p:cNvSpPr>
            <p:nvPr/>
          </p:nvSpPr>
          <p:spPr bwMode="auto">
            <a:xfrm>
              <a:off x="1488" y="31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19" name="Line 102"/>
            <p:cNvSpPr>
              <a:spLocks noChangeShapeType="1"/>
            </p:cNvSpPr>
            <p:nvPr/>
          </p:nvSpPr>
          <p:spPr bwMode="auto">
            <a:xfrm>
              <a:off x="1488" y="268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0" name="Line 103"/>
            <p:cNvSpPr>
              <a:spLocks noChangeShapeType="1"/>
            </p:cNvSpPr>
            <p:nvPr/>
          </p:nvSpPr>
          <p:spPr bwMode="auto">
            <a:xfrm>
              <a:off x="2208" y="268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1" name="Text Box 104"/>
            <p:cNvSpPr txBox="1">
              <a:spLocks noChangeArrowheads="1"/>
            </p:cNvSpPr>
            <p:nvPr/>
          </p:nvSpPr>
          <p:spPr bwMode="auto">
            <a:xfrm>
              <a:off x="776" y="3120"/>
              <a:ext cx="5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opcode</a:t>
              </a:r>
            </a:p>
          </p:txBody>
        </p:sp>
        <p:sp>
          <p:nvSpPr>
            <p:cNvPr id="9322" name="Text Box 105"/>
            <p:cNvSpPr txBox="1">
              <a:spLocks noChangeArrowheads="1"/>
            </p:cNvSpPr>
            <p:nvPr/>
          </p:nvSpPr>
          <p:spPr bwMode="auto">
            <a:xfrm>
              <a:off x="1736" y="3120"/>
              <a:ext cx="2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rs</a:t>
              </a:r>
            </a:p>
          </p:txBody>
        </p:sp>
        <p:sp>
          <p:nvSpPr>
            <p:cNvPr id="9323" name="Text Box 106"/>
            <p:cNvSpPr txBox="1">
              <a:spLocks noChangeArrowheads="1"/>
            </p:cNvSpPr>
            <p:nvPr/>
          </p:nvSpPr>
          <p:spPr bwMode="auto">
            <a:xfrm>
              <a:off x="2448" y="3120"/>
              <a:ext cx="2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rt</a:t>
              </a:r>
            </a:p>
          </p:txBody>
        </p:sp>
        <p:sp>
          <p:nvSpPr>
            <p:cNvPr id="9324" name="Text Box 107"/>
            <p:cNvSpPr txBox="1">
              <a:spLocks noChangeArrowheads="1"/>
            </p:cNvSpPr>
            <p:nvPr/>
          </p:nvSpPr>
          <p:spPr bwMode="auto">
            <a:xfrm>
              <a:off x="3168" y="3120"/>
              <a:ext cx="2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rd</a:t>
              </a:r>
            </a:p>
          </p:txBody>
        </p:sp>
        <p:sp>
          <p:nvSpPr>
            <p:cNvPr id="9325" name="Line 108"/>
            <p:cNvSpPr>
              <a:spLocks noChangeShapeType="1"/>
            </p:cNvSpPr>
            <p:nvPr/>
          </p:nvSpPr>
          <p:spPr bwMode="auto">
            <a:xfrm>
              <a:off x="2928" y="268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6" name="Line 109"/>
            <p:cNvSpPr>
              <a:spLocks noChangeShapeType="1"/>
            </p:cNvSpPr>
            <p:nvPr/>
          </p:nvSpPr>
          <p:spPr bwMode="auto">
            <a:xfrm>
              <a:off x="3648" y="268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7" name="Line 110"/>
            <p:cNvSpPr>
              <a:spLocks noChangeShapeType="1"/>
            </p:cNvSpPr>
            <p:nvPr/>
          </p:nvSpPr>
          <p:spPr bwMode="auto">
            <a:xfrm>
              <a:off x="4368" y="268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8" name="Line 111"/>
            <p:cNvSpPr>
              <a:spLocks noChangeShapeType="1"/>
            </p:cNvSpPr>
            <p:nvPr/>
          </p:nvSpPr>
          <p:spPr bwMode="auto">
            <a:xfrm>
              <a:off x="4368" y="312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9" name="Line 112"/>
            <p:cNvSpPr>
              <a:spLocks noChangeShapeType="1"/>
            </p:cNvSpPr>
            <p:nvPr/>
          </p:nvSpPr>
          <p:spPr bwMode="auto">
            <a:xfrm>
              <a:off x="2208" y="31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0" name="Line 113"/>
            <p:cNvSpPr>
              <a:spLocks noChangeShapeType="1"/>
            </p:cNvSpPr>
            <p:nvPr/>
          </p:nvSpPr>
          <p:spPr bwMode="auto">
            <a:xfrm>
              <a:off x="2928" y="31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1" name="Line 114"/>
            <p:cNvSpPr>
              <a:spLocks noChangeShapeType="1"/>
            </p:cNvSpPr>
            <p:nvPr/>
          </p:nvSpPr>
          <p:spPr bwMode="auto">
            <a:xfrm>
              <a:off x="3648" y="31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2" name="Text Box 115"/>
            <p:cNvSpPr txBox="1">
              <a:spLocks noChangeArrowheads="1"/>
            </p:cNvSpPr>
            <p:nvPr/>
          </p:nvSpPr>
          <p:spPr bwMode="auto">
            <a:xfrm>
              <a:off x="129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26</a:t>
              </a:r>
            </a:p>
          </p:txBody>
        </p:sp>
        <p:sp>
          <p:nvSpPr>
            <p:cNvPr id="9333" name="Text Box 116"/>
            <p:cNvSpPr txBox="1">
              <a:spLocks noChangeArrowheads="1"/>
            </p:cNvSpPr>
            <p:nvPr/>
          </p:nvSpPr>
          <p:spPr bwMode="auto">
            <a:xfrm>
              <a:off x="1460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25</a:t>
              </a:r>
            </a:p>
          </p:txBody>
        </p:sp>
        <p:sp>
          <p:nvSpPr>
            <p:cNvPr id="9334" name="Text Box 117"/>
            <p:cNvSpPr txBox="1">
              <a:spLocks noChangeArrowheads="1"/>
            </p:cNvSpPr>
            <p:nvPr/>
          </p:nvSpPr>
          <p:spPr bwMode="auto">
            <a:xfrm>
              <a:off x="201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21</a:t>
              </a:r>
            </a:p>
          </p:txBody>
        </p:sp>
        <p:sp>
          <p:nvSpPr>
            <p:cNvPr id="9335" name="Text Box 118"/>
            <p:cNvSpPr txBox="1">
              <a:spLocks noChangeArrowheads="1"/>
            </p:cNvSpPr>
            <p:nvPr/>
          </p:nvSpPr>
          <p:spPr bwMode="auto">
            <a:xfrm>
              <a:off x="2160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20</a:t>
              </a:r>
            </a:p>
          </p:txBody>
        </p:sp>
        <p:sp>
          <p:nvSpPr>
            <p:cNvPr id="9336" name="Text Box 119"/>
            <p:cNvSpPr txBox="1">
              <a:spLocks noChangeArrowheads="1"/>
            </p:cNvSpPr>
            <p:nvPr/>
          </p:nvSpPr>
          <p:spPr bwMode="auto">
            <a:xfrm>
              <a:off x="275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16</a:t>
              </a:r>
            </a:p>
          </p:txBody>
        </p:sp>
        <p:sp>
          <p:nvSpPr>
            <p:cNvPr id="9337" name="Text Box 120"/>
            <p:cNvSpPr txBox="1">
              <a:spLocks noChangeArrowheads="1"/>
            </p:cNvSpPr>
            <p:nvPr/>
          </p:nvSpPr>
          <p:spPr bwMode="auto">
            <a:xfrm>
              <a:off x="2880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15</a:t>
              </a:r>
            </a:p>
          </p:txBody>
        </p:sp>
        <p:sp>
          <p:nvSpPr>
            <p:cNvPr id="9338" name="Text Box 121"/>
            <p:cNvSpPr txBox="1">
              <a:spLocks noChangeArrowheads="1"/>
            </p:cNvSpPr>
            <p:nvPr/>
          </p:nvSpPr>
          <p:spPr bwMode="auto">
            <a:xfrm>
              <a:off x="347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11</a:t>
              </a:r>
            </a:p>
          </p:txBody>
        </p:sp>
        <p:sp>
          <p:nvSpPr>
            <p:cNvPr id="9339" name="Text Box 122"/>
            <p:cNvSpPr txBox="1">
              <a:spLocks noChangeArrowheads="1"/>
            </p:cNvSpPr>
            <p:nvPr/>
          </p:nvSpPr>
          <p:spPr bwMode="auto">
            <a:xfrm>
              <a:off x="3640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10</a:t>
              </a:r>
            </a:p>
          </p:txBody>
        </p:sp>
        <p:sp>
          <p:nvSpPr>
            <p:cNvPr id="9340" name="Text Box 123"/>
            <p:cNvSpPr txBox="1">
              <a:spLocks noChangeArrowheads="1"/>
            </p:cNvSpPr>
            <p:nvPr/>
          </p:nvSpPr>
          <p:spPr bwMode="auto">
            <a:xfrm>
              <a:off x="4196" y="2803"/>
              <a:ext cx="1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6</a:t>
              </a:r>
            </a:p>
          </p:txBody>
        </p:sp>
        <p:sp>
          <p:nvSpPr>
            <p:cNvPr id="9341" name="Text Box 124"/>
            <p:cNvSpPr txBox="1">
              <a:spLocks noChangeArrowheads="1"/>
            </p:cNvSpPr>
            <p:nvPr/>
          </p:nvSpPr>
          <p:spPr bwMode="auto">
            <a:xfrm>
              <a:off x="4320" y="2803"/>
              <a:ext cx="19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 5</a:t>
              </a:r>
            </a:p>
          </p:txBody>
        </p:sp>
        <p:sp>
          <p:nvSpPr>
            <p:cNvPr id="9342" name="Text Box 125"/>
            <p:cNvSpPr txBox="1">
              <a:spLocks noChangeArrowheads="1"/>
            </p:cNvSpPr>
            <p:nvPr/>
          </p:nvSpPr>
          <p:spPr bwMode="auto">
            <a:xfrm>
              <a:off x="5064" y="2803"/>
              <a:ext cx="1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43" name="Text Box 126"/>
            <p:cNvSpPr txBox="1">
              <a:spLocks noChangeArrowheads="1"/>
            </p:cNvSpPr>
            <p:nvPr/>
          </p:nvSpPr>
          <p:spPr bwMode="auto">
            <a:xfrm>
              <a:off x="3792" y="3120"/>
              <a:ext cx="50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shamt</a:t>
              </a:r>
            </a:p>
          </p:txBody>
        </p:sp>
        <p:sp>
          <p:nvSpPr>
            <p:cNvPr id="9344" name="Text Box 127"/>
            <p:cNvSpPr txBox="1">
              <a:spLocks noChangeArrowheads="1"/>
            </p:cNvSpPr>
            <p:nvPr/>
          </p:nvSpPr>
          <p:spPr bwMode="auto">
            <a:xfrm>
              <a:off x="4608" y="3120"/>
              <a:ext cx="4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funct</a:t>
              </a:r>
            </a:p>
          </p:txBody>
        </p:sp>
        <p:grpSp>
          <p:nvGrpSpPr>
            <p:cNvPr id="9345" name="Group 128"/>
            <p:cNvGrpSpPr>
              <a:grpSpLocks/>
            </p:cNvGrpSpPr>
            <p:nvPr/>
          </p:nvGrpSpPr>
          <p:grpSpPr bwMode="auto">
            <a:xfrm>
              <a:off x="1872" y="1728"/>
              <a:ext cx="1920" cy="920"/>
              <a:chOff x="1728" y="1680"/>
              <a:chExt cx="1920" cy="920"/>
            </a:xfrm>
          </p:grpSpPr>
          <p:sp>
            <p:nvSpPr>
              <p:cNvPr id="9383" name="Text Box 129"/>
              <p:cNvSpPr txBox="1">
                <a:spLocks noChangeArrowheads="1"/>
              </p:cNvSpPr>
              <p:nvPr/>
            </p:nvSpPr>
            <p:spPr bwMode="auto">
              <a:xfrm>
                <a:off x="1728" y="2064"/>
                <a:ext cx="122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1800">
                    <a:latin typeface="Tahoma" panose="020B0604030504040204" pitchFamily="34" charset="0"/>
                  </a:rPr>
                  <a:t> add  $4,  $3,  $2</a:t>
                </a:r>
              </a:p>
            </p:txBody>
          </p:sp>
          <p:sp>
            <p:nvSpPr>
              <p:cNvPr id="9384" name="AutoShape 130"/>
              <p:cNvSpPr>
                <a:spLocks/>
              </p:cNvSpPr>
              <p:nvPr/>
            </p:nvSpPr>
            <p:spPr bwMode="auto">
              <a:xfrm>
                <a:off x="3312" y="1968"/>
                <a:ext cx="336" cy="240"/>
              </a:xfrm>
              <a:prstGeom prst="borderCallout1">
                <a:avLst>
                  <a:gd name="adj1" fmla="val 30000"/>
                  <a:gd name="adj2" fmla="val -14287"/>
                  <a:gd name="adj3" fmla="val 60000"/>
                  <a:gd name="adj4" fmla="val -114287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1800">
                    <a:latin typeface="Tahoma" panose="020B0604030504040204" pitchFamily="34" charset="0"/>
                  </a:rPr>
                  <a:t>rt</a:t>
                </a:r>
              </a:p>
            </p:txBody>
          </p:sp>
          <p:sp>
            <p:nvSpPr>
              <p:cNvPr id="9385" name="AutoShape 131"/>
              <p:cNvSpPr>
                <a:spLocks/>
              </p:cNvSpPr>
              <p:nvPr/>
            </p:nvSpPr>
            <p:spPr bwMode="auto">
              <a:xfrm>
                <a:off x="2942" y="2360"/>
                <a:ext cx="336" cy="240"/>
              </a:xfrm>
              <a:prstGeom prst="borderCallout1">
                <a:avLst>
                  <a:gd name="adj1" fmla="val 30000"/>
                  <a:gd name="adj2" fmla="val -14287"/>
                  <a:gd name="adj3" fmla="val -23333"/>
                  <a:gd name="adj4" fmla="val -104167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1800">
                    <a:latin typeface="Tahoma" panose="020B0604030504040204" pitchFamily="34" charset="0"/>
                  </a:rPr>
                  <a:t>rs</a:t>
                </a:r>
              </a:p>
            </p:txBody>
          </p:sp>
          <p:sp>
            <p:nvSpPr>
              <p:cNvPr id="9386" name="AutoShape 132"/>
              <p:cNvSpPr>
                <a:spLocks/>
              </p:cNvSpPr>
              <p:nvPr/>
            </p:nvSpPr>
            <p:spPr bwMode="auto">
              <a:xfrm flipH="1">
                <a:off x="2448" y="1680"/>
                <a:ext cx="336" cy="240"/>
              </a:xfrm>
              <a:prstGeom prst="borderCallout1">
                <a:avLst>
                  <a:gd name="adj1" fmla="val 30000"/>
                  <a:gd name="adj2" fmla="val 114287"/>
                  <a:gd name="adj3" fmla="val 155000"/>
                  <a:gd name="adj4" fmla="val 166667"/>
                </a:avLst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TW" sz="1800">
                    <a:latin typeface="Tahoma" panose="020B0604030504040204" pitchFamily="34" charset="0"/>
                  </a:rPr>
                  <a:t>rd</a:t>
                </a:r>
              </a:p>
            </p:txBody>
          </p:sp>
        </p:grpSp>
        <p:sp>
          <p:nvSpPr>
            <p:cNvPr id="9346" name="Rectangle 133"/>
            <p:cNvSpPr>
              <a:spLocks noChangeArrowheads="1"/>
            </p:cNvSpPr>
            <p:nvPr/>
          </p:nvSpPr>
          <p:spPr bwMode="auto">
            <a:xfrm>
              <a:off x="91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47" name="Rectangle 134"/>
            <p:cNvSpPr>
              <a:spLocks noChangeArrowheads="1"/>
            </p:cNvSpPr>
            <p:nvPr/>
          </p:nvSpPr>
          <p:spPr bwMode="auto">
            <a:xfrm>
              <a:off x="105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48" name="Rectangle 135"/>
            <p:cNvSpPr>
              <a:spLocks noChangeArrowheads="1"/>
            </p:cNvSpPr>
            <p:nvPr/>
          </p:nvSpPr>
          <p:spPr bwMode="auto">
            <a:xfrm>
              <a:off x="120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49" name="Rectangle 136"/>
            <p:cNvSpPr>
              <a:spLocks noChangeArrowheads="1"/>
            </p:cNvSpPr>
            <p:nvPr/>
          </p:nvSpPr>
          <p:spPr bwMode="auto">
            <a:xfrm>
              <a:off x="134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50" name="Rectangle 137"/>
            <p:cNvSpPr>
              <a:spLocks noChangeArrowheads="1"/>
            </p:cNvSpPr>
            <p:nvPr/>
          </p:nvSpPr>
          <p:spPr bwMode="auto">
            <a:xfrm>
              <a:off x="148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51" name="Rectangle 138"/>
            <p:cNvSpPr>
              <a:spLocks noChangeArrowheads="1"/>
            </p:cNvSpPr>
            <p:nvPr/>
          </p:nvSpPr>
          <p:spPr bwMode="auto">
            <a:xfrm>
              <a:off x="163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52" name="Rectangle 139"/>
            <p:cNvSpPr>
              <a:spLocks noChangeArrowheads="1"/>
            </p:cNvSpPr>
            <p:nvPr/>
          </p:nvSpPr>
          <p:spPr bwMode="auto">
            <a:xfrm>
              <a:off x="177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53" name="Rectangle 140"/>
            <p:cNvSpPr>
              <a:spLocks noChangeArrowheads="1"/>
            </p:cNvSpPr>
            <p:nvPr/>
          </p:nvSpPr>
          <p:spPr bwMode="auto">
            <a:xfrm>
              <a:off x="192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9354" name="Rectangle 141"/>
            <p:cNvSpPr>
              <a:spLocks noChangeArrowheads="1"/>
            </p:cNvSpPr>
            <p:nvPr/>
          </p:nvSpPr>
          <p:spPr bwMode="auto">
            <a:xfrm>
              <a:off x="206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9355" name="Rectangle 142"/>
            <p:cNvSpPr>
              <a:spLocks noChangeArrowheads="1"/>
            </p:cNvSpPr>
            <p:nvPr/>
          </p:nvSpPr>
          <p:spPr bwMode="auto">
            <a:xfrm>
              <a:off x="220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56" name="Rectangle 143"/>
            <p:cNvSpPr>
              <a:spLocks noChangeArrowheads="1"/>
            </p:cNvSpPr>
            <p:nvPr/>
          </p:nvSpPr>
          <p:spPr bwMode="auto">
            <a:xfrm>
              <a:off x="235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57" name="Rectangle 144"/>
            <p:cNvSpPr>
              <a:spLocks noChangeArrowheads="1"/>
            </p:cNvSpPr>
            <p:nvPr/>
          </p:nvSpPr>
          <p:spPr bwMode="auto">
            <a:xfrm>
              <a:off x="249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58" name="Rectangle 145"/>
            <p:cNvSpPr>
              <a:spLocks noChangeArrowheads="1"/>
            </p:cNvSpPr>
            <p:nvPr/>
          </p:nvSpPr>
          <p:spPr bwMode="auto">
            <a:xfrm>
              <a:off x="264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9359" name="Rectangle 146"/>
            <p:cNvSpPr>
              <a:spLocks noChangeArrowheads="1"/>
            </p:cNvSpPr>
            <p:nvPr/>
          </p:nvSpPr>
          <p:spPr bwMode="auto">
            <a:xfrm>
              <a:off x="278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60" name="Rectangle 147"/>
            <p:cNvSpPr>
              <a:spLocks noChangeArrowheads="1"/>
            </p:cNvSpPr>
            <p:nvPr/>
          </p:nvSpPr>
          <p:spPr bwMode="auto">
            <a:xfrm>
              <a:off x="292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61" name="Rectangle 148"/>
            <p:cNvSpPr>
              <a:spLocks noChangeArrowheads="1"/>
            </p:cNvSpPr>
            <p:nvPr/>
          </p:nvSpPr>
          <p:spPr bwMode="auto">
            <a:xfrm>
              <a:off x="307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62" name="Rectangle 149"/>
            <p:cNvSpPr>
              <a:spLocks noChangeArrowheads="1"/>
            </p:cNvSpPr>
            <p:nvPr/>
          </p:nvSpPr>
          <p:spPr bwMode="auto">
            <a:xfrm>
              <a:off x="321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9363" name="Rectangle 150"/>
            <p:cNvSpPr>
              <a:spLocks noChangeArrowheads="1"/>
            </p:cNvSpPr>
            <p:nvPr/>
          </p:nvSpPr>
          <p:spPr bwMode="auto">
            <a:xfrm>
              <a:off x="336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64" name="Rectangle 151"/>
            <p:cNvSpPr>
              <a:spLocks noChangeArrowheads="1"/>
            </p:cNvSpPr>
            <p:nvPr/>
          </p:nvSpPr>
          <p:spPr bwMode="auto">
            <a:xfrm>
              <a:off x="350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65" name="Rectangle 152"/>
            <p:cNvSpPr>
              <a:spLocks noChangeArrowheads="1"/>
            </p:cNvSpPr>
            <p:nvPr/>
          </p:nvSpPr>
          <p:spPr bwMode="auto">
            <a:xfrm>
              <a:off x="364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66" name="Rectangle 153"/>
            <p:cNvSpPr>
              <a:spLocks noChangeArrowheads="1"/>
            </p:cNvSpPr>
            <p:nvPr/>
          </p:nvSpPr>
          <p:spPr bwMode="auto">
            <a:xfrm>
              <a:off x="379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67" name="Rectangle 154"/>
            <p:cNvSpPr>
              <a:spLocks noChangeArrowheads="1"/>
            </p:cNvSpPr>
            <p:nvPr/>
          </p:nvSpPr>
          <p:spPr bwMode="auto">
            <a:xfrm>
              <a:off x="393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68" name="Rectangle 155"/>
            <p:cNvSpPr>
              <a:spLocks noChangeArrowheads="1"/>
            </p:cNvSpPr>
            <p:nvPr/>
          </p:nvSpPr>
          <p:spPr bwMode="auto">
            <a:xfrm>
              <a:off x="408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69" name="Rectangle 156"/>
            <p:cNvSpPr>
              <a:spLocks noChangeArrowheads="1"/>
            </p:cNvSpPr>
            <p:nvPr/>
          </p:nvSpPr>
          <p:spPr bwMode="auto">
            <a:xfrm>
              <a:off x="422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70" name="Rectangle 157"/>
            <p:cNvSpPr>
              <a:spLocks noChangeArrowheads="1"/>
            </p:cNvSpPr>
            <p:nvPr/>
          </p:nvSpPr>
          <p:spPr bwMode="auto">
            <a:xfrm>
              <a:off x="436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9371" name="Rectangle 158"/>
            <p:cNvSpPr>
              <a:spLocks noChangeArrowheads="1"/>
            </p:cNvSpPr>
            <p:nvPr/>
          </p:nvSpPr>
          <p:spPr bwMode="auto">
            <a:xfrm>
              <a:off x="451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72" name="Rectangle 159"/>
            <p:cNvSpPr>
              <a:spLocks noChangeArrowheads="1"/>
            </p:cNvSpPr>
            <p:nvPr/>
          </p:nvSpPr>
          <p:spPr bwMode="auto">
            <a:xfrm>
              <a:off x="465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73" name="Rectangle 160"/>
            <p:cNvSpPr>
              <a:spLocks noChangeArrowheads="1"/>
            </p:cNvSpPr>
            <p:nvPr/>
          </p:nvSpPr>
          <p:spPr bwMode="auto">
            <a:xfrm>
              <a:off x="480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74" name="Rectangle 161"/>
            <p:cNvSpPr>
              <a:spLocks noChangeArrowheads="1"/>
            </p:cNvSpPr>
            <p:nvPr/>
          </p:nvSpPr>
          <p:spPr bwMode="auto">
            <a:xfrm>
              <a:off x="494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75" name="Rectangle 162"/>
            <p:cNvSpPr>
              <a:spLocks noChangeArrowheads="1"/>
            </p:cNvSpPr>
            <p:nvPr/>
          </p:nvSpPr>
          <p:spPr bwMode="auto">
            <a:xfrm>
              <a:off x="508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76" name="Rectangle 163"/>
            <p:cNvSpPr>
              <a:spLocks noChangeArrowheads="1"/>
            </p:cNvSpPr>
            <p:nvPr/>
          </p:nvSpPr>
          <p:spPr bwMode="auto">
            <a:xfrm>
              <a:off x="62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77" name="Rectangle 164"/>
            <p:cNvSpPr>
              <a:spLocks noChangeArrowheads="1"/>
            </p:cNvSpPr>
            <p:nvPr/>
          </p:nvSpPr>
          <p:spPr bwMode="auto">
            <a:xfrm>
              <a:off x="76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9378" name="Rectangle 165"/>
            <p:cNvSpPr>
              <a:spLocks noChangeArrowheads="1"/>
            </p:cNvSpPr>
            <p:nvPr/>
          </p:nvSpPr>
          <p:spPr bwMode="auto">
            <a:xfrm>
              <a:off x="624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379" name="Rectangle 166"/>
            <p:cNvSpPr>
              <a:spLocks noChangeArrowheads="1"/>
            </p:cNvSpPr>
            <p:nvPr/>
          </p:nvSpPr>
          <p:spPr bwMode="auto">
            <a:xfrm>
              <a:off x="1776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380" name="Rectangle 167"/>
            <p:cNvSpPr>
              <a:spLocks noChangeArrowheads="1"/>
            </p:cNvSpPr>
            <p:nvPr/>
          </p:nvSpPr>
          <p:spPr bwMode="auto">
            <a:xfrm>
              <a:off x="2928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381" name="Rectangle 168"/>
            <p:cNvSpPr>
              <a:spLocks noChangeArrowheads="1"/>
            </p:cNvSpPr>
            <p:nvPr/>
          </p:nvSpPr>
          <p:spPr bwMode="auto">
            <a:xfrm>
              <a:off x="4080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382" name="Text Box 169"/>
            <p:cNvSpPr txBox="1">
              <a:spLocks noChangeArrowheads="1"/>
            </p:cNvSpPr>
            <p:nvPr/>
          </p:nvSpPr>
          <p:spPr bwMode="auto">
            <a:xfrm>
              <a:off x="614" y="3669"/>
              <a:ext cx="21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400">
                  <a:latin typeface="Tahoma" panose="020B0604030504040204" pitchFamily="34" charset="0"/>
                </a:rPr>
                <a:t>Encoding = 0x00622020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6F99BEA-547A-463A-A6AB-DD66992CDA69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14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CDA3100</a:t>
            </a: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505E6F-8FA7-4C83-AE6D-8EAE1D020C68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I-type Encoding</a:t>
            </a:r>
          </a:p>
        </p:txBody>
      </p:sp>
      <p:grpSp>
        <p:nvGrpSpPr>
          <p:cNvPr id="10246" name="Group 499"/>
          <p:cNvGrpSpPr>
            <a:grpSpLocks/>
          </p:cNvGrpSpPr>
          <p:nvPr/>
        </p:nvGrpSpPr>
        <p:grpSpPr bwMode="auto">
          <a:xfrm>
            <a:off x="914400" y="1143000"/>
            <a:ext cx="7359650" cy="4986338"/>
            <a:chOff x="596" y="816"/>
            <a:chExt cx="4636" cy="3141"/>
          </a:xfrm>
        </p:grpSpPr>
        <p:sp>
          <p:nvSpPr>
            <p:cNvPr id="10247" name="Rectangle 500"/>
            <p:cNvSpPr>
              <a:spLocks noChangeArrowheads="1"/>
            </p:cNvSpPr>
            <p:nvPr/>
          </p:nvSpPr>
          <p:spPr bwMode="auto">
            <a:xfrm>
              <a:off x="91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48" name="Rectangle 501"/>
            <p:cNvSpPr>
              <a:spLocks noChangeArrowheads="1"/>
            </p:cNvSpPr>
            <p:nvPr/>
          </p:nvSpPr>
          <p:spPr bwMode="auto">
            <a:xfrm>
              <a:off x="105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49" name="Rectangle 502"/>
            <p:cNvSpPr>
              <a:spLocks noChangeArrowheads="1"/>
            </p:cNvSpPr>
            <p:nvPr/>
          </p:nvSpPr>
          <p:spPr bwMode="auto">
            <a:xfrm>
              <a:off x="120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50" name="Rectangle 503"/>
            <p:cNvSpPr>
              <a:spLocks noChangeArrowheads="1"/>
            </p:cNvSpPr>
            <p:nvPr/>
          </p:nvSpPr>
          <p:spPr bwMode="auto">
            <a:xfrm>
              <a:off x="134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51" name="Rectangle 504"/>
            <p:cNvSpPr>
              <a:spLocks noChangeArrowheads="1"/>
            </p:cNvSpPr>
            <p:nvPr/>
          </p:nvSpPr>
          <p:spPr bwMode="auto">
            <a:xfrm>
              <a:off x="148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52" name="Rectangle 505"/>
            <p:cNvSpPr>
              <a:spLocks noChangeArrowheads="1"/>
            </p:cNvSpPr>
            <p:nvPr/>
          </p:nvSpPr>
          <p:spPr bwMode="auto">
            <a:xfrm>
              <a:off x="163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53" name="Rectangle 506"/>
            <p:cNvSpPr>
              <a:spLocks noChangeArrowheads="1"/>
            </p:cNvSpPr>
            <p:nvPr/>
          </p:nvSpPr>
          <p:spPr bwMode="auto">
            <a:xfrm>
              <a:off x="177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54" name="Rectangle 507"/>
            <p:cNvSpPr>
              <a:spLocks noChangeArrowheads="1"/>
            </p:cNvSpPr>
            <p:nvPr/>
          </p:nvSpPr>
          <p:spPr bwMode="auto">
            <a:xfrm>
              <a:off x="192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55" name="Rectangle 508"/>
            <p:cNvSpPr>
              <a:spLocks noChangeArrowheads="1"/>
            </p:cNvSpPr>
            <p:nvPr/>
          </p:nvSpPr>
          <p:spPr bwMode="auto">
            <a:xfrm>
              <a:off x="206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56" name="Rectangle 509"/>
            <p:cNvSpPr>
              <a:spLocks noChangeArrowheads="1"/>
            </p:cNvSpPr>
            <p:nvPr/>
          </p:nvSpPr>
          <p:spPr bwMode="auto">
            <a:xfrm>
              <a:off x="220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57" name="Rectangle 510"/>
            <p:cNvSpPr>
              <a:spLocks noChangeArrowheads="1"/>
            </p:cNvSpPr>
            <p:nvPr/>
          </p:nvSpPr>
          <p:spPr bwMode="auto">
            <a:xfrm>
              <a:off x="235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58" name="Rectangle 511"/>
            <p:cNvSpPr>
              <a:spLocks noChangeArrowheads="1"/>
            </p:cNvSpPr>
            <p:nvPr/>
          </p:nvSpPr>
          <p:spPr bwMode="auto">
            <a:xfrm>
              <a:off x="249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59" name="Rectangle 512"/>
            <p:cNvSpPr>
              <a:spLocks noChangeArrowheads="1"/>
            </p:cNvSpPr>
            <p:nvPr/>
          </p:nvSpPr>
          <p:spPr bwMode="auto">
            <a:xfrm>
              <a:off x="264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60" name="Rectangle 513"/>
            <p:cNvSpPr>
              <a:spLocks noChangeArrowheads="1"/>
            </p:cNvSpPr>
            <p:nvPr/>
          </p:nvSpPr>
          <p:spPr bwMode="auto">
            <a:xfrm>
              <a:off x="278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61" name="Rectangle 514"/>
            <p:cNvSpPr>
              <a:spLocks noChangeArrowheads="1"/>
            </p:cNvSpPr>
            <p:nvPr/>
          </p:nvSpPr>
          <p:spPr bwMode="auto">
            <a:xfrm>
              <a:off x="292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62" name="Rectangle 515"/>
            <p:cNvSpPr>
              <a:spLocks noChangeArrowheads="1"/>
            </p:cNvSpPr>
            <p:nvPr/>
          </p:nvSpPr>
          <p:spPr bwMode="auto">
            <a:xfrm>
              <a:off x="307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63" name="Rectangle 516"/>
            <p:cNvSpPr>
              <a:spLocks noChangeArrowheads="1"/>
            </p:cNvSpPr>
            <p:nvPr/>
          </p:nvSpPr>
          <p:spPr bwMode="auto">
            <a:xfrm>
              <a:off x="321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64" name="Rectangle 517"/>
            <p:cNvSpPr>
              <a:spLocks noChangeArrowheads="1"/>
            </p:cNvSpPr>
            <p:nvPr/>
          </p:nvSpPr>
          <p:spPr bwMode="auto">
            <a:xfrm>
              <a:off x="336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65" name="Rectangle 518"/>
            <p:cNvSpPr>
              <a:spLocks noChangeArrowheads="1"/>
            </p:cNvSpPr>
            <p:nvPr/>
          </p:nvSpPr>
          <p:spPr bwMode="auto">
            <a:xfrm>
              <a:off x="350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66" name="Rectangle 519"/>
            <p:cNvSpPr>
              <a:spLocks noChangeArrowheads="1"/>
            </p:cNvSpPr>
            <p:nvPr/>
          </p:nvSpPr>
          <p:spPr bwMode="auto">
            <a:xfrm>
              <a:off x="364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67" name="Rectangle 520"/>
            <p:cNvSpPr>
              <a:spLocks noChangeArrowheads="1"/>
            </p:cNvSpPr>
            <p:nvPr/>
          </p:nvSpPr>
          <p:spPr bwMode="auto">
            <a:xfrm>
              <a:off x="379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68" name="Rectangle 521"/>
            <p:cNvSpPr>
              <a:spLocks noChangeArrowheads="1"/>
            </p:cNvSpPr>
            <p:nvPr/>
          </p:nvSpPr>
          <p:spPr bwMode="auto">
            <a:xfrm>
              <a:off x="393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69" name="Rectangle 522"/>
            <p:cNvSpPr>
              <a:spLocks noChangeArrowheads="1"/>
            </p:cNvSpPr>
            <p:nvPr/>
          </p:nvSpPr>
          <p:spPr bwMode="auto">
            <a:xfrm>
              <a:off x="408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70" name="Rectangle 523"/>
            <p:cNvSpPr>
              <a:spLocks noChangeArrowheads="1"/>
            </p:cNvSpPr>
            <p:nvPr/>
          </p:nvSpPr>
          <p:spPr bwMode="auto">
            <a:xfrm>
              <a:off x="422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71" name="Rectangle 524"/>
            <p:cNvSpPr>
              <a:spLocks noChangeArrowheads="1"/>
            </p:cNvSpPr>
            <p:nvPr/>
          </p:nvSpPr>
          <p:spPr bwMode="auto">
            <a:xfrm>
              <a:off x="436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72" name="Rectangle 525"/>
            <p:cNvSpPr>
              <a:spLocks noChangeArrowheads="1"/>
            </p:cNvSpPr>
            <p:nvPr/>
          </p:nvSpPr>
          <p:spPr bwMode="auto">
            <a:xfrm>
              <a:off x="451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73" name="Rectangle 526"/>
            <p:cNvSpPr>
              <a:spLocks noChangeArrowheads="1"/>
            </p:cNvSpPr>
            <p:nvPr/>
          </p:nvSpPr>
          <p:spPr bwMode="auto">
            <a:xfrm>
              <a:off x="465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74" name="Rectangle 527"/>
            <p:cNvSpPr>
              <a:spLocks noChangeArrowheads="1"/>
            </p:cNvSpPr>
            <p:nvPr/>
          </p:nvSpPr>
          <p:spPr bwMode="auto">
            <a:xfrm>
              <a:off x="480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75" name="Rectangle 528"/>
            <p:cNvSpPr>
              <a:spLocks noChangeArrowheads="1"/>
            </p:cNvSpPr>
            <p:nvPr/>
          </p:nvSpPr>
          <p:spPr bwMode="auto">
            <a:xfrm>
              <a:off x="494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76" name="Rectangle 529"/>
            <p:cNvSpPr>
              <a:spLocks noChangeArrowheads="1"/>
            </p:cNvSpPr>
            <p:nvPr/>
          </p:nvSpPr>
          <p:spPr bwMode="auto">
            <a:xfrm>
              <a:off x="508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77" name="Rectangle 530"/>
            <p:cNvSpPr>
              <a:spLocks noChangeArrowheads="1"/>
            </p:cNvSpPr>
            <p:nvPr/>
          </p:nvSpPr>
          <p:spPr bwMode="auto">
            <a:xfrm>
              <a:off x="62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78" name="Rectangle 531"/>
            <p:cNvSpPr>
              <a:spLocks noChangeArrowheads="1"/>
            </p:cNvSpPr>
            <p:nvPr/>
          </p:nvSpPr>
          <p:spPr bwMode="auto">
            <a:xfrm>
              <a:off x="76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79" name="Line 532"/>
            <p:cNvSpPr>
              <a:spLocks noChangeShapeType="1"/>
            </p:cNvSpPr>
            <p:nvPr/>
          </p:nvSpPr>
          <p:spPr bwMode="auto">
            <a:xfrm>
              <a:off x="624" y="124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Text Box 533"/>
            <p:cNvSpPr txBox="1">
              <a:spLocks noChangeArrowheads="1"/>
            </p:cNvSpPr>
            <p:nvPr/>
          </p:nvSpPr>
          <p:spPr bwMode="auto">
            <a:xfrm>
              <a:off x="596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31</a:t>
              </a:r>
            </a:p>
          </p:txBody>
        </p:sp>
        <p:sp>
          <p:nvSpPr>
            <p:cNvPr id="10281" name="Line 534"/>
            <p:cNvSpPr>
              <a:spLocks noChangeShapeType="1"/>
            </p:cNvSpPr>
            <p:nvPr/>
          </p:nvSpPr>
          <p:spPr bwMode="auto">
            <a:xfrm>
              <a:off x="1488" y="1248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2" name="Line 535"/>
            <p:cNvSpPr>
              <a:spLocks noChangeShapeType="1"/>
            </p:cNvSpPr>
            <p:nvPr/>
          </p:nvSpPr>
          <p:spPr bwMode="auto">
            <a:xfrm>
              <a:off x="1488" y="816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3" name="Line 536"/>
            <p:cNvSpPr>
              <a:spLocks noChangeShapeType="1"/>
            </p:cNvSpPr>
            <p:nvPr/>
          </p:nvSpPr>
          <p:spPr bwMode="auto">
            <a:xfrm>
              <a:off x="2208" y="816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4" name="Text Box 537"/>
            <p:cNvSpPr txBox="1">
              <a:spLocks noChangeArrowheads="1"/>
            </p:cNvSpPr>
            <p:nvPr/>
          </p:nvSpPr>
          <p:spPr bwMode="auto">
            <a:xfrm>
              <a:off x="776" y="1248"/>
              <a:ext cx="5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opcode</a:t>
              </a:r>
            </a:p>
          </p:txBody>
        </p:sp>
        <p:sp>
          <p:nvSpPr>
            <p:cNvPr id="10285" name="Text Box 538"/>
            <p:cNvSpPr txBox="1">
              <a:spLocks noChangeArrowheads="1"/>
            </p:cNvSpPr>
            <p:nvPr/>
          </p:nvSpPr>
          <p:spPr bwMode="auto">
            <a:xfrm>
              <a:off x="1736" y="1248"/>
              <a:ext cx="2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rs</a:t>
              </a:r>
            </a:p>
          </p:txBody>
        </p:sp>
        <p:sp>
          <p:nvSpPr>
            <p:cNvPr id="10286" name="Text Box 539"/>
            <p:cNvSpPr txBox="1">
              <a:spLocks noChangeArrowheads="1"/>
            </p:cNvSpPr>
            <p:nvPr/>
          </p:nvSpPr>
          <p:spPr bwMode="auto">
            <a:xfrm>
              <a:off x="2448" y="1248"/>
              <a:ext cx="2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rt</a:t>
              </a:r>
            </a:p>
          </p:txBody>
        </p:sp>
        <p:sp>
          <p:nvSpPr>
            <p:cNvPr id="10287" name="Text Box 540"/>
            <p:cNvSpPr txBox="1">
              <a:spLocks noChangeArrowheads="1"/>
            </p:cNvSpPr>
            <p:nvPr/>
          </p:nvSpPr>
          <p:spPr bwMode="auto">
            <a:xfrm>
              <a:off x="3408" y="1248"/>
              <a:ext cx="11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Immediate Value</a:t>
              </a:r>
            </a:p>
          </p:txBody>
        </p:sp>
        <p:sp>
          <p:nvSpPr>
            <p:cNvPr id="10288" name="Line 541"/>
            <p:cNvSpPr>
              <a:spLocks noChangeShapeType="1"/>
            </p:cNvSpPr>
            <p:nvPr/>
          </p:nvSpPr>
          <p:spPr bwMode="auto">
            <a:xfrm>
              <a:off x="2928" y="816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9" name="Line 542"/>
            <p:cNvSpPr>
              <a:spLocks noChangeShapeType="1"/>
            </p:cNvSpPr>
            <p:nvPr/>
          </p:nvSpPr>
          <p:spPr bwMode="auto">
            <a:xfrm>
              <a:off x="2208" y="1248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0" name="Line 543"/>
            <p:cNvSpPr>
              <a:spLocks noChangeShapeType="1"/>
            </p:cNvSpPr>
            <p:nvPr/>
          </p:nvSpPr>
          <p:spPr bwMode="auto">
            <a:xfrm>
              <a:off x="2928" y="124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1" name="Text Box 544"/>
            <p:cNvSpPr txBox="1">
              <a:spLocks noChangeArrowheads="1"/>
            </p:cNvSpPr>
            <p:nvPr/>
          </p:nvSpPr>
          <p:spPr bwMode="auto">
            <a:xfrm>
              <a:off x="1296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26</a:t>
              </a:r>
            </a:p>
          </p:txBody>
        </p:sp>
        <p:sp>
          <p:nvSpPr>
            <p:cNvPr id="10292" name="Text Box 545"/>
            <p:cNvSpPr txBox="1">
              <a:spLocks noChangeArrowheads="1"/>
            </p:cNvSpPr>
            <p:nvPr/>
          </p:nvSpPr>
          <p:spPr bwMode="auto">
            <a:xfrm>
              <a:off x="1460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25</a:t>
              </a:r>
            </a:p>
          </p:txBody>
        </p:sp>
        <p:sp>
          <p:nvSpPr>
            <p:cNvPr id="10293" name="Text Box 546"/>
            <p:cNvSpPr txBox="1">
              <a:spLocks noChangeArrowheads="1"/>
            </p:cNvSpPr>
            <p:nvPr/>
          </p:nvSpPr>
          <p:spPr bwMode="auto">
            <a:xfrm>
              <a:off x="2016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21</a:t>
              </a:r>
            </a:p>
          </p:txBody>
        </p:sp>
        <p:sp>
          <p:nvSpPr>
            <p:cNvPr id="10294" name="Text Box 547"/>
            <p:cNvSpPr txBox="1">
              <a:spLocks noChangeArrowheads="1"/>
            </p:cNvSpPr>
            <p:nvPr/>
          </p:nvSpPr>
          <p:spPr bwMode="auto">
            <a:xfrm>
              <a:off x="2160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20</a:t>
              </a:r>
            </a:p>
          </p:txBody>
        </p:sp>
        <p:sp>
          <p:nvSpPr>
            <p:cNvPr id="10295" name="Text Box 548"/>
            <p:cNvSpPr txBox="1">
              <a:spLocks noChangeArrowheads="1"/>
            </p:cNvSpPr>
            <p:nvPr/>
          </p:nvSpPr>
          <p:spPr bwMode="auto">
            <a:xfrm>
              <a:off x="2756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16</a:t>
              </a:r>
            </a:p>
          </p:txBody>
        </p:sp>
        <p:sp>
          <p:nvSpPr>
            <p:cNvPr id="10296" name="Text Box 549"/>
            <p:cNvSpPr txBox="1">
              <a:spLocks noChangeArrowheads="1"/>
            </p:cNvSpPr>
            <p:nvPr/>
          </p:nvSpPr>
          <p:spPr bwMode="auto">
            <a:xfrm>
              <a:off x="2880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15</a:t>
              </a:r>
            </a:p>
          </p:txBody>
        </p:sp>
        <p:sp>
          <p:nvSpPr>
            <p:cNvPr id="10297" name="Text Box 550"/>
            <p:cNvSpPr txBox="1">
              <a:spLocks noChangeArrowheads="1"/>
            </p:cNvSpPr>
            <p:nvPr/>
          </p:nvSpPr>
          <p:spPr bwMode="auto">
            <a:xfrm>
              <a:off x="5064" y="931"/>
              <a:ext cx="1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298" name="Text Box 551"/>
            <p:cNvSpPr txBox="1">
              <a:spLocks noChangeArrowheads="1"/>
            </p:cNvSpPr>
            <p:nvPr/>
          </p:nvSpPr>
          <p:spPr bwMode="auto">
            <a:xfrm>
              <a:off x="1728" y="2064"/>
              <a:ext cx="126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 lw  $5,  3000($2)</a:t>
              </a:r>
            </a:p>
          </p:txBody>
        </p:sp>
        <p:sp>
          <p:nvSpPr>
            <p:cNvPr id="10299" name="AutoShape 552"/>
            <p:cNvSpPr>
              <a:spLocks/>
            </p:cNvSpPr>
            <p:nvPr/>
          </p:nvSpPr>
          <p:spPr bwMode="auto">
            <a:xfrm>
              <a:off x="3264" y="1872"/>
              <a:ext cx="912" cy="240"/>
            </a:xfrm>
            <a:prstGeom prst="borderCallout1">
              <a:avLst>
                <a:gd name="adj1" fmla="val 30000"/>
                <a:gd name="adj2" fmla="val -5264"/>
                <a:gd name="adj3" fmla="val 100833"/>
                <a:gd name="adj4" fmla="val -77194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Immediate</a:t>
              </a:r>
            </a:p>
          </p:txBody>
        </p:sp>
        <p:sp>
          <p:nvSpPr>
            <p:cNvPr id="10300" name="AutoShape 553"/>
            <p:cNvSpPr>
              <a:spLocks/>
            </p:cNvSpPr>
            <p:nvPr/>
          </p:nvSpPr>
          <p:spPr bwMode="auto">
            <a:xfrm>
              <a:off x="2942" y="2360"/>
              <a:ext cx="336" cy="240"/>
            </a:xfrm>
            <a:prstGeom prst="borderCallout1">
              <a:avLst>
                <a:gd name="adj1" fmla="val 30000"/>
                <a:gd name="adj2" fmla="val -14287"/>
                <a:gd name="adj3" fmla="val -40000"/>
                <a:gd name="adj4" fmla="val -34523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rs</a:t>
              </a:r>
            </a:p>
          </p:txBody>
        </p:sp>
        <p:sp>
          <p:nvSpPr>
            <p:cNvPr id="10301" name="AutoShape 554"/>
            <p:cNvSpPr>
              <a:spLocks/>
            </p:cNvSpPr>
            <p:nvPr/>
          </p:nvSpPr>
          <p:spPr bwMode="auto">
            <a:xfrm flipH="1">
              <a:off x="2448" y="1680"/>
              <a:ext cx="336" cy="240"/>
            </a:xfrm>
            <a:prstGeom prst="borderCallout1">
              <a:avLst>
                <a:gd name="adj1" fmla="val 30000"/>
                <a:gd name="adj2" fmla="val 114287"/>
                <a:gd name="adj3" fmla="val 155000"/>
                <a:gd name="adj4" fmla="val 166667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rt</a:t>
              </a:r>
            </a:p>
          </p:txBody>
        </p:sp>
        <p:sp>
          <p:nvSpPr>
            <p:cNvPr id="10302" name="Rectangle 555"/>
            <p:cNvSpPr>
              <a:spLocks noChangeArrowheads="1"/>
            </p:cNvSpPr>
            <p:nvPr/>
          </p:nvSpPr>
          <p:spPr bwMode="auto">
            <a:xfrm>
              <a:off x="91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03" name="Rectangle 556"/>
            <p:cNvSpPr>
              <a:spLocks noChangeArrowheads="1"/>
            </p:cNvSpPr>
            <p:nvPr/>
          </p:nvSpPr>
          <p:spPr bwMode="auto">
            <a:xfrm>
              <a:off x="105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04" name="Rectangle 557"/>
            <p:cNvSpPr>
              <a:spLocks noChangeArrowheads="1"/>
            </p:cNvSpPr>
            <p:nvPr/>
          </p:nvSpPr>
          <p:spPr bwMode="auto">
            <a:xfrm>
              <a:off x="120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05" name="Rectangle 558"/>
            <p:cNvSpPr>
              <a:spLocks noChangeArrowheads="1"/>
            </p:cNvSpPr>
            <p:nvPr/>
          </p:nvSpPr>
          <p:spPr bwMode="auto">
            <a:xfrm>
              <a:off x="134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06" name="Rectangle 559"/>
            <p:cNvSpPr>
              <a:spLocks noChangeArrowheads="1"/>
            </p:cNvSpPr>
            <p:nvPr/>
          </p:nvSpPr>
          <p:spPr bwMode="auto">
            <a:xfrm>
              <a:off x="148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07" name="Rectangle 560"/>
            <p:cNvSpPr>
              <a:spLocks noChangeArrowheads="1"/>
            </p:cNvSpPr>
            <p:nvPr/>
          </p:nvSpPr>
          <p:spPr bwMode="auto">
            <a:xfrm>
              <a:off x="163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08" name="Rectangle 561"/>
            <p:cNvSpPr>
              <a:spLocks noChangeArrowheads="1"/>
            </p:cNvSpPr>
            <p:nvPr/>
          </p:nvSpPr>
          <p:spPr bwMode="auto">
            <a:xfrm>
              <a:off x="177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09" name="Rectangle 562"/>
            <p:cNvSpPr>
              <a:spLocks noChangeArrowheads="1"/>
            </p:cNvSpPr>
            <p:nvPr/>
          </p:nvSpPr>
          <p:spPr bwMode="auto">
            <a:xfrm>
              <a:off x="192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10" name="Rectangle 563"/>
            <p:cNvSpPr>
              <a:spLocks noChangeArrowheads="1"/>
            </p:cNvSpPr>
            <p:nvPr/>
          </p:nvSpPr>
          <p:spPr bwMode="auto">
            <a:xfrm>
              <a:off x="206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11" name="Rectangle 564"/>
            <p:cNvSpPr>
              <a:spLocks noChangeArrowheads="1"/>
            </p:cNvSpPr>
            <p:nvPr/>
          </p:nvSpPr>
          <p:spPr bwMode="auto">
            <a:xfrm>
              <a:off x="220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12" name="Rectangle 565"/>
            <p:cNvSpPr>
              <a:spLocks noChangeArrowheads="1"/>
            </p:cNvSpPr>
            <p:nvPr/>
          </p:nvSpPr>
          <p:spPr bwMode="auto">
            <a:xfrm>
              <a:off x="235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13" name="Rectangle 566"/>
            <p:cNvSpPr>
              <a:spLocks noChangeArrowheads="1"/>
            </p:cNvSpPr>
            <p:nvPr/>
          </p:nvSpPr>
          <p:spPr bwMode="auto">
            <a:xfrm>
              <a:off x="249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14" name="Rectangle 567"/>
            <p:cNvSpPr>
              <a:spLocks noChangeArrowheads="1"/>
            </p:cNvSpPr>
            <p:nvPr/>
          </p:nvSpPr>
          <p:spPr bwMode="auto">
            <a:xfrm>
              <a:off x="264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15" name="Rectangle 568"/>
            <p:cNvSpPr>
              <a:spLocks noChangeArrowheads="1"/>
            </p:cNvSpPr>
            <p:nvPr/>
          </p:nvSpPr>
          <p:spPr bwMode="auto">
            <a:xfrm>
              <a:off x="278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16" name="Rectangle 569"/>
            <p:cNvSpPr>
              <a:spLocks noChangeArrowheads="1"/>
            </p:cNvSpPr>
            <p:nvPr/>
          </p:nvSpPr>
          <p:spPr bwMode="auto">
            <a:xfrm>
              <a:off x="292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17" name="Rectangle 570"/>
            <p:cNvSpPr>
              <a:spLocks noChangeArrowheads="1"/>
            </p:cNvSpPr>
            <p:nvPr/>
          </p:nvSpPr>
          <p:spPr bwMode="auto">
            <a:xfrm>
              <a:off x="307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18" name="Rectangle 571"/>
            <p:cNvSpPr>
              <a:spLocks noChangeArrowheads="1"/>
            </p:cNvSpPr>
            <p:nvPr/>
          </p:nvSpPr>
          <p:spPr bwMode="auto">
            <a:xfrm>
              <a:off x="321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19" name="Rectangle 572"/>
            <p:cNvSpPr>
              <a:spLocks noChangeArrowheads="1"/>
            </p:cNvSpPr>
            <p:nvPr/>
          </p:nvSpPr>
          <p:spPr bwMode="auto">
            <a:xfrm>
              <a:off x="336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20" name="Rectangle 573"/>
            <p:cNvSpPr>
              <a:spLocks noChangeArrowheads="1"/>
            </p:cNvSpPr>
            <p:nvPr/>
          </p:nvSpPr>
          <p:spPr bwMode="auto">
            <a:xfrm>
              <a:off x="350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21" name="Rectangle 574"/>
            <p:cNvSpPr>
              <a:spLocks noChangeArrowheads="1"/>
            </p:cNvSpPr>
            <p:nvPr/>
          </p:nvSpPr>
          <p:spPr bwMode="auto">
            <a:xfrm>
              <a:off x="364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22" name="Rectangle 575"/>
            <p:cNvSpPr>
              <a:spLocks noChangeArrowheads="1"/>
            </p:cNvSpPr>
            <p:nvPr/>
          </p:nvSpPr>
          <p:spPr bwMode="auto">
            <a:xfrm>
              <a:off x="379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23" name="Rectangle 576"/>
            <p:cNvSpPr>
              <a:spLocks noChangeArrowheads="1"/>
            </p:cNvSpPr>
            <p:nvPr/>
          </p:nvSpPr>
          <p:spPr bwMode="auto">
            <a:xfrm>
              <a:off x="393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24" name="Rectangle 577"/>
            <p:cNvSpPr>
              <a:spLocks noChangeArrowheads="1"/>
            </p:cNvSpPr>
            <p:nvPr/>
          </p:nvSpPr>
          <p:spPr bwMode="auto">
            <a:xfrm>
              <a:off x="408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25" name="Rectangle 578"/>
            <p:cNvSpPr>
              <a:spLocks noChangeArrowheads="1"/>
            </p:cNvSpPr>
            <p:nvPr/>
          </p:nvSpPr>
          <p:spPr bwMode="auto">
            <a:xfrm>
              <a:off x="422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26" name="Rectangle 579"/>
            <p:cNvSpPr>
              <a:spLocks noChangeArrowheads="1"/>
            </p:cNvSpPr>
            <p:nvPr/>
          </p:nvSpPr>
          <p:spPr bwMode="auto">
            <a:xfrm>
              <a:off x="436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27" name="Rectangle 580"/>
            <p:cNvSpPr>
              <a:spLocks noChangeArrowheads="1"/>
            </p:cNvSpPr>
            <p:nvPr/>
          </p:nvSpPr>
          <p:spPr bwMode="auto">
            <a:xfrm>
              <a:off x="451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28" name="Rectangle 581"/>
            <p:cNvSpPr>
              <a:spLocks noChangeArrowheads="1"/>
            </p:cNvSpPr>
            <p:nvPr/>
          </p:nvSpPr>
          <p:spPr bwMode="auto">
            <a:xfrm>
              <a:off x="465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29" name="Rectangle 582"/>
            <p:cNvSpPr>
              <a:spLocks noChangeArrowheads="1"/>
            </p:cNvSpPr>
            <p:nvPr/>
          </p:nvSpPr>
          <p:spPr bwMode="auto">
            <a:xfrm>
              <a:off x="480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30" name="Rectangle 583"/>
            <p:cNvSpPr>
              <a:spLocks noChangeArrowheads="1"/>
            </p:cNvSpPr>
            <p:nvPr/>
          </p:nvSpPr>
          <p:spPr bwMode="auto">
            <a:xfrm>
              <a:off x="494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31" name="Rectangle 584"/>
            <p:cNvSpPr>
              <a:spLocks noChangeArrowheads="1"/>
            </p:cNvSpPr>
            <p:nvPr/>
          </p:nvSpPr>
          <p:spPr bwMode="auto">
            <a:xfrm>
              <a:off x="508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32" name="Rectangle 585"/>
            <p:cNvSpPr>
              <a:spLocks noChangeArrowheads="1"/>
            </p:cNvSpPr>
            <p:nvPr/>
          </p:nvSpPr>
          <p:spPr bwMode="auto">
            <a:xfrm>
              <a:off x="62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33" name="Rectangle 586"/>
            <p:cNvSpPr>
              <a:spLocks noChangeArrowheads="1"/>
            </p:cNvSpPr>
            <p:nvPr/>
          </p:nvSpPr>
          <p:spPr bwMode="auto">
            <a:xfrm>
              <a:off x="76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34" name="Rectangle 587"/>
            <p:cNvSpPr>
              <a:spLocks noChangeArrowheads="1"/>
            </p:cNvSpPr>
            <p:nvPr/>
          </p:nvSpPr>
          <p:spPr bwMode="auto">
            <a:xfrm>
              <a:off x="624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335" name="Rectangle 588"/>
            <p:cNvSpPr>
              <a:spLocks noChangeArrowheads="1"/>
            </p:cNvSpPr>
            <p:nvPr/>
          </p:nvSpPr>
          <p:spPr bwMode="auto">
            <a:xfrm>
              <a:off x="1776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336" name="Rectangle 589"/>
            <p:cNvSpPr>
              <a:spLocks noChangeArrowheads="1"/>
            </p:cNvSpPr>
            <p:nvPr/>
          </p:nvSpPr>
          <p:spPr bwMode="auto">
            <a:xfrm>
              <a:off x="2928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337" name="Rectangle 590"/>
            <p:cNvSpPr>
              <a:spLocks noChangeArrowheads="1"/>
            </p:cNvSpPr>
            <p:nvPr/>
          </p:nvSpPr>
          <p:spPr bwMode="auto">
            <a:xfrm>
              <a:off x="4080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338" name="Text Box 591"/>
            <p:cNvSpPr txBox="1">
              <a:spLocks noChangeArrowheads="1"/>
            </p:cNvSpPr>
            <p:nvPr/>
          </p:nvSpPr>
          <p:spPr bwMode="auto">
            <a:xfrm>
              <a:off x="614" y="3669"/>
              <a:ext cx="22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400">
                  <a:latin typeface="Tahoma" panose="020B0604030504040204" pitchFamily="34" charset="0"/>
                </a:rPr>
                <a:t>Encoding = 0x8C450BB8</a:t>
              </a:r>
            </a:p>
          </p:txBody>
        </p:sp>
        <p:sp>
          <p:nvSpPr>
            <p:cNvPr id="10339" name="Rectangle 592"/>
            <p:cNvSpPr>
              <a:spLocks noChangeArrowheads="1"/>
            </p:cNvSpPr>
            <p:nvPr/>
          </p:nvSpPr>
          <p:spPr bwMode="auto">
            <a:xfrm>
              <a:off x="91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40" name="Rectangle 593"/>
            <p:cNvSpPr>
              <a:spLocks noChangeArrowheads="1"/>
            </p:cNvSpPr>
            <p:nvPr/>
          </p:nvSpPr>
          <p:spPr bwMode="auto">
            <a:xfrm>
              <a:off x="105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41" name="Rectangle 594"/>
            <p:cNvSpPr>
              <a:spLocks noChangeArrowheads="1"/>
            </p:cNvSpPr>
            <p:nvPr/>
          </p:nvSpPr>
          <p:spPr bwMode="auto">
            <a:xfrm>
              <a:off x="120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42" name="Rectangle 595"/>
            <p:cNvSpPr>
              <a:spLocks noChangeArrowheads="1"/>
            </p:cNvSpPr>
            <p:nvPr/>
          </p:nvSpPr>
          <p:spPr bwMode="auto">
            <a:xfrm>
              <a:off x="134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43" name="Rectangle 596"/>
            <p:cNvSpPr>
              <a:spLocks noChangeArrowheads="1"/>
            </p:cNvSpPr>
            <p:nvPr/>
          </p:nvSpPr>
          <p:spPr bwMode="auto">
            <a:xfrm>
              <a:off x="148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44" name="Rectangle 597"/>
            <p:cNvSpPr>
              <a:spLocks noChangeArrowheads="1"/>
            </p:cNvSpPr>
            <p:nvPr/>
          </p:nvSpPr>
          <p:spPr bwMode="auto">
            <a:xfrm>
              <a:off x="163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45" name="Rectangle 598"/>
            <p:cNvSpPr>
              <a:spLocks noChangeArrowheads="1"/>
            </p:cNvSpPr>
            <p:nvPr/>
          </p:nvSpPr>
          <p:spPr bwMode="auto">
            <a:xfrm>
              <a:off x="177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46" name="Rectangle 599"/>
            <p:cNvSpPr>
              <a:spLocks noChangeArrowheads="1"/>
            </p:cNvSpPr>
            <p:nvPr/>
          </p:nvSpPr>
          <p:spPr bwMode="auto">
            <a:xfrm>
              <a:off x="192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47" name="Rectangle 600"/>
            <p:cNvSpPr>
              <a:spLocks noChangeArrowheads="1"/>
            </p:cNvSpPr>
            <p:nvPr/>
          </p:nvSpPr>
          <p:spPr bwMode="auto">
            <a:xfrm>
              <a:off x="206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48" name="Rectangle 601"/>
            <p:cNvSpPr>
              <a:spLocks noChangeArrowheads="1"/>
            </p:cNvSpPr>
            <p:nvPr/>
          </p:nvSpPr>
          <p:spPr bwMode="auto">
            <a:xfrm>
              <a:off x="220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49" name="Rectangle 602"/>
            <p:cNvSpPr>
              <a:spLocks noChangeArrowheads="1"/>
            </p:cNvSpPr>
            <p:nvPr/>
          </p:nvSpPr>
          <p:spPr bwMode="auto">
            <a:xfrm>
              <a:off x="235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50" name="Rectangle 603"/>
            <p:cNvSpPr>
              <a:spLocks noChangeArrowheads="1"/>
            </p:cNvSpPr>
            <p:nvPr/>
          </p:nvSpPr>
          <p:spPr bwMode="auto">
            <a:xfrm>
              <a:off x="249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51" name="Rectangle 604"/>
            <p:cNvSpPr>
              <a:spLocks noChangeArrowheads="1"/>
            </p:cNvSpPr>
            <p:nvPr/>
          </p:nvSpPr>
          <p:spPr bwMode="auto">
            <a:xfrm>
              <a:off x="264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52" name="Rectangle 605"/>
            <p:cNvSpPr>
              <a:spLocks noChangeArrowheads="1"/>
            </p:cNvSpPr>
            <p:nvPr/>
          </p:nvSpPr>
          <p:spPr bwMode="auto">
            <a:xfrm>
              <a:off x="278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53" name="Rectangle 606"/>
            <p:cNvSpPr>
              <a:spLocks noChangeArrowheads="1"/>
            </p:cNvSpPr>
            <p:nvPr/>
          </p:nvSpPr>
          <p:spPr bwMode="auto">
            <a:xfrm>
              <a:off x="292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54" name="Rectangle 607"/>
            <p:cNvSpPr>
              <a:spLocks noChangeArrowheads="1"/>
            </p:cNvSpPr>
            <p:nvPr/>
          </p:nvSpPr>
          <p:spPr bwMode="auto">
            <a:xfrm>
              <a:off x="307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55" name="Rectangle 608"/>
            <p:cNvSpPr>
              <a:spLocks noChangeArrowheads="1"/>
            </p:cNvSpPr>
            <p:nvPr/>
          </p:nvSpPr>
          <p:spPr bwMode="auto">
            <a:xfrm>
              <a:off x="321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56" name="Rectangle 609"/>
            <p:cNvSpPr>
              <a:spLocks noChangeArrowheads="1"/>
            </p:cNvSpPr>
            <p:nvPr/>
          </p:nvSpPr>
          <p:spPr bwMode="auto">
            <a:xfrm>
              <a:off x="336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57" name="Rectangle 610"/>
            <p:cNvSpPr>
              <a:spLocks noChangeArrowheads="1"/>
            </p:cNvSpPr>
            <p:nvPr/>
          </p:nvSpPr>
          <p:spPr bwMode="auto">
            <a:xfrm>
              <a:off x="350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58" name="Rectangle 611"/>
            <p:cNvSpPr>
              <a:spLocks noChangeArrowheads="1"/>
            </p:cNvSpPr>
            <p:nvPr/>
          </p:nvSpPr>
          <p:spPr bwMode="auto">
            <a:xfrm>
              <a:off x="364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59" name="Rectangle 612"/>
            <p:cNvSpPr>
              <a:spLocks noChangeArrowheads="1"/>
            </p:cNvSpPr>
            <p:nvPr/>
          </p:nvSpPr>
          <p:spPr bwMode="auto">
            <a:xfrm>
              <a:off x="379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60" name="Rectangle 613"/>
            <p:cNvSpPr>
              <a:spLocks noChangeArrowheads="1"/>
            </p:cNvSpPr>
            <p:nvPr/>
          </p:nvSpPr>
          <p:spPr bwMode="auto">
            <a:xfrm>
              <a:off x="393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61" name="Rectangle 614"/>
            <p:cNvSpPr>
              <a:spLocks noChangeArrowheads="1"/>
            </p:cNvSpPr>
            <p:nvPr/>
          </p:nvSpPr>
          <p:spPr bwMode="auto">
            <a:xfrm>
              <a:off x="408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62" name="Rectangle 615"/>
            <p:cNvSpPr>
              <a:spLocks noChangeArrowheads="1"/>
            </p:cNvSpPr>
            <p:nvPr/>
          </p:nvSpPr>
          <p:spPr bwMode="auto">
            <a:xfrm>
              <a:off x="422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63" name="Rectangle 616"/>
            <p:cNvSpPr>
              <a:spLocks noChangeArrowheads="1"/>
            </p:cNvSpPr>
            <p:nvPr/>
          </p:nvSpPr>
          <p:spPr bwMode="auto">
            <a:xfrm>
              <a:off x="436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64" name="Rectangle 617"/>
            <p:cNvSpPr>
              <a:spLocks noChangeArrowheads="1"/>
            </p:cNvSpPr>
            <p:nvPr/>
          </p:nvSpPr>
          <p:spPr bwMode="auto">
            <a:xfrm>
              <a:off x="451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65" name="Rectangle 618"/>
            <p:cNvSpPr>
              <a:spLocks noChangeArrowheads="1"/>
            </p:cNvSpPr>
            <p:nvPr/>
          </p:nvSpPr>
          <p:spPr bwMode="auto">
            <a:xfrm>
              <a:off x="465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66" name="Rectangle 619"/>
            <p:cNvSpPr>
              <a:spLocks noChangeArrowheads="1"/>
            </p:cNvSpPr>
            <p:nvPr/>
          </p:nvSpPr>
          <p:spPr bwMode="auto">
            <a:xfrm>
              <a:off x="480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67" name="Rectangle 620"/>
            <p:cNvSpPr>
              <a:spLocks noChangeArrowheads="1"/>
            </p:cNvSpPr>
            <p:nvPr/>
          </p:nvSpPr>
          <p:spPr bwMode="auto">
            <a:xfrm>
              <a:off x="494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68" name="Rectangle 621"/>
            <p:cNvSpPr>
              <a:spLocks noChangeArrowheads="1"/>
            </p:cNvSpPr>
            <p:nvPr/>
          </p:nvSpPr>
          <p:spPr bwMode="auto">
            <a:xfrm>
              <a:off x="508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69" name="Rectangle 622"/>
            <p:cNvSpPr>
              <a:spLocks noChangeArrowheads="1"/>
            </p:cNvSpPr>
            <p:nvPr/>
          </p:nvSpPr>
          <p:spPr bwMode="auto">
            <a:xfrm>
              <a:off x="62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0370" name="Rectangle 623"/>
            <p:cNvSpPr>
              <a:spLocks noChangeArrowheads="1"/>
            </p:cNvSpPr>
            <p:nvPr/>
          </p:nvSpPr>
          <p:spPr bwMode="auto">
            <a:xfrm>
              <a:off x="76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71" name="Line 624"/>
            <p:cNvSpPr>
              <a:spLocks noChangeShapeType="1"/>
            </p:cNvSpPr>
            <p:nvPr/>
          </p:nvSpPr>
          <p:spPr bwMode="auto">
            <a:xfrm>
              <a:off x="624" y="312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2" name="Text Box 625"/>
            <p:cNvSpPr txBox="1">
              <a:spLocks noChangeArrowheads="1"/>
            </p:cNvSpPr>
            <p:nvPr/>
          </p:nvSpPr>
          <p:spPr bwMode="auto">
            <a:xfrm>
              <a:off x="59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31</a:t>
              </a:r>
            </a:p>
          </p:txBody>
        </p:sp>
        <p:sp>
          <p:nvSpPr>
            <p:cNvPr id="10373" name="Line 626"/>
            <p:cNvSpPr>
              <a:spLocks noChangeShapeType="1"/>
            </p:cNvSpPr>
            <p:nvPr/>
          </p:nvSpPr>
          <p:spPr bwMode="auto">
            <a:xfrm>
              <a:off x="1488" y="31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4" name="Line 627"/>
            <p:cNvSpPr>
              <a:spLocks noChangeShapeType="1"/>
            </p:cNvSpPr>
            <p:nvPr/>
          </p:nvSpPr>
          <p:spPr bwMode="auto">
            <a:xfrm>
              <a:off x="1488" y="268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5" name="Line 628"/>
            <p:cNvSpPr>
              <a:spLocks noChangeShapeType="1"/>
            </p:cNvSpPr>
            <p:nvPr/>
          </p:nvSpPr>
          <p:spPr bwMode="auto">
            <a:xfrm>
              <a:off x="2208" y="268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6" name="Text Box 629"/>
            <p:cNvSpPr txBox="1">
              <a:spLocks noChangeArrowheads="1"/>
            </p:cNvSpPr>
            <p:nvPr/>
          </p:nvSpPr>
          <p:spPr bwMode="auto">
            <a:xfrm>
              <a:off x="776" y="3120"/>
              <a:ext cx="5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opcode</a:t>
              </a:r>
            </a:p>
          </p:txBody>
        </p:sp>
        <p:sp>
          <p:nvSpPr>
            <p:cNvPr id="10377" name="Text Box 630"/>
            <p:cNvSpPr txBox="1">
              <a:spLocks noChangeArrowheads="1"/>
            </p:cNvSpPr>
            <p:nvPr/>
          </p:nvSpPr>
          <p:spPr bwMode="auto">
            <a:xfrm>
              <a:off x="1736" y="3120"/>
              <a:ext cx="2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rs</a:t>
              </a:r>
            </a:p>
          </p:txBody>
        </p:sp>
        <p:sp>
          <p:nvSpPr>
            <p:cNvPr id="10378" name="Text Box 631"/>
            <p:cNvSpPr txBox="1">
              <a:spLocks noChangeArrowheads="1"/>
            </p:cNvSpPr>
            <p:nvPr/>
          </p:nvSpPr>
          <p:spPr bwMode="auto">
            <a:xfrm>
              <a:off x="2448" y="3120"/>
              <a:ext cx="2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rt</a:t>
              </a:r>
            </a:p>
          </p:txBody>
        </p:sp>
        <p:sp>
          <p:nvSpPr>
            <p:cNvPr id="10379" name="Line 632"/>
            <p:cNvSpPr>
              <a:spLocks noChangeShapeType="1"/>
            </p:cNvSpPr>
            <p:nvPr/>
          </p:nvSpPr>
          <p:spPr bwMode="auto">
            <a:xfrm>
              <a:off x="2928" y="268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0" name="Line 633"/>
            <p:cNvSpPr>
              <a:spLocks noChangeShapeType="1"/>
            </p:cNvSpPr>
            <p:nvPr/>
          </p:nvSpPr>
          <p:spPr bwMode="auto">
            <a:xfrm>
              <a:off x="2208" y="31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1" name="Text Box 634"/>
            <p:cNvSpPr txBox="1">
              <a:spLocks noChangeArrowheads="1"/>
            </p:cNvSpPr>
            <p:nvPr/>
          </p:nvSpPr>
          <p:spPr bwMode="auto">
            <a:xfrm>
              <a:off x="129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26</a:t>
              </a:r>
            </a:p>
          </p:txBody>
        </p:sp>
        <p:sp>
          <p:nvSpPr>
            <p:cNvPr id="10382" name="Text Box 635"/>
            <p:cNvSpPr txBox="1">
              <a:spLocks noChangeArrowheads="1"/>
            </p:cNvSpPr>
            <p:nvPr/>
          </p:nvSpPr>
          <p:spPr bwMode="auto">
            <a:xfrm>
              <a:off x="1460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25</a:t>
              </a:r>
            </a:p>
          </p:txBody>
        </p:sp>
        <p:sp>
          <p:nvSpPr>
            <p:cNvPr id="10383" name="Text Box 636"/>
            <p:cNvSpPr txBox="1">
              <a:spLocks noChangeArrowheads="1"/>
            </p:cNvSpPr>
            <p:nvPr/>
          </p:nvSpPr>
          <p:spPr bwMode="auto">
            <a:xfrm>
              <a:off x="201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21</a:t>
              </a:r>
            </a:p>
          </p:txBody>
        </p:sp>
        <p:sp>
          <p:nvSpPr>
            <p:cNvPr id="10384" name="Text Box 637"/>
            <p:cNvSpPr txBox="1">
              <a:spLocks noChangeArrowheads="1"/>
            </p:cNvSpPr>
            <p:nvPr/>
          </p:nvSpPr>
          <p:spPr bwMode="auto">
            <a:xfrm>
              <a:off x="2160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20</a:t>
              </a:r>
            </a:p>
          </p:txBody>
        </p:sp>
        <p:sp>
          <p:nvSpPr>
            <p:cNvPr id="10385" name="Text Box 638"/>
            <p:cNvSpPr txBox="1">
              <a:spLocks noChangeArrowheads="1"/>
            </p:cNvSpPr>
            <p:nvPr/>
          </p:nvSpPr>
          <p:spPr bwMode="auto">
            <a:xfrm>
              <a:off x="275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16</a:t>
              </a:r>
            </a:p>
          </p:txBody>
        </p:sp>
        <p:sp>
          <p:nvSpPr>
            <p:cNvPr id="10386" name="Text Box 639"/>
            <p:cNvSpPr txBox="1">
              <a:spLocks noChangeArrowheads="1"/>
            </p:cNvSpPr>
            <p:nvPr/>
          </p:nvSpPr>
          <p:spPr bwMode="auto">
            <a:xfrm>
              <a:off x="2880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15</a:t>
              </a:r>
            </a:p>
          </p:txBody>
        </p:sp>
        <p:sp>
          <p:nvSpPr>
            <p:cNvPr id="10387" name="Text Box 640"/>
            <p:cNvSpPr txBox="1">
              <a:spLocks noChangeArrowheads="1"/>
            </p:cNvSpPr>
            <p:nvPr/>
          </p:nvSpPr>
          <p:spPr bwMode="auto">
            <a:xfrm>
              <a:off x="5064" y="2803"/>
              <a:ext cx="1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0388" name="Text Box 641"/>
            <p:cNvSpPr txBox="1">
              <a:spLocks noChangeArrowheads="1"/>
            </p:cNvSpPr>
            <p:nvPr/>
          </p:nvSpPr>
          <p:spPr bwMode="auto">
            <a:xfrm>
              <a:off x="3408" y="3120"/>
              <a:ext cx="11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Immediate Value</a:t>
              </a:r>
            </a:p>
          </p:txBody>
        </p:sp>
        <p:sp>
          <p:nvSpPr>
            <p:cNvPr id="10389" name="Line 642"/>
            <p:cNvSpPr>
              <a:spLocks noChangeShapeType="1"/>
            </p:cNvSpPr>
            <p:nvPr/>
          </p:nvSpPr>
          <p:spPr bwMode="auto">
            <a:xfrm>
              <a:off x="2928" y="312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17C668A-4C09-4A03-8E28-2C3D8A61B059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1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CDA3100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5E95220-433E-48EC-9546-09B2ECF143D9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I-type Encoding</a:t>
            </a:r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1416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1644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2" name="Rectangle 6"/>
          <p:cNvSpPr>
            <a:spLocks noChangeArrowheads="1"/>
          </p:cNvSpPr>
          <p:nvPr/>
        </p:nvSpPr>
        <p:spPr bwMode="auto">
          <a:xfrm>
            <a:off x="1873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3" name="Rectangle 7"/>
          <p:cNvSpPr>
            <a:spLocks noChangeArrowheads="1"/>
          </p:cNvSpPr>
          <p:nvPr/>
        </p:nvSpPr>
        <p:spPr bwMode="auto">
          <a:xfrm>
            <a:off x="2101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4" name="Rectangle 8"/>
          <p:cNvSpPr>
            <a:spLocks noChangeArrowheads="1"/>
          </p:cNvSpPr>
          <p:nvPr/>
        </p:nvSpPr>
        <p:spPr bwMode="auto">
          <a:xfrm>
            <a:off x="2330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5" name="Rectangle 9"/>
          <p:cNvSpPr>
            <a:spLocks noChangeArrowheads="1"/>
          </p:cNvSpPr>
          <p:nvPr/>
        </p:nvSpPr>
        <p:spPr bwMode="auto">
          <a:xfrm>
            <a:off x="2559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6" name="Rectangle 10"/>
          <p:cNvSpPr>
            <a:spLocks noChangeArrowheads="1"/>
          </p:cNvSpPr>
          <p:nvPr/>
        </p:nvSpPr>
        <p:spPr bwMode="auto">
          <a:xfrm>
            <a:off x="2787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7" name="Rectangle 11"/>
          <p:cNvSpPr>
            <a:spLocks noChangeArrowheads="1"/>
          </p:cNvSpPr>
          <p:nvPr/>
        </p:nvSpPr>
        <p:spPr bwMode="auto">
          <a:xfrm>
            <a:off x="3016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8" name="Rectangle 12"/>
          <p:cNvSpPr>
            <a:spLocks noChangeArrowheads="1"/>
          </p:cNvSpPr>
          <p:nvPr/>
        </p:nvSpPr>
        <p:spPr bwMode="auto">
          <a:xfrm>
            <a:off x="3244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9" name="Rectangle 13"/>
          <p:cNvSpPr>
            <a:spLocks noChangeArrowheads="1"/>
          </p:cNvSpPr>
          <p:nvPr/>
        </p:nvSpPr>
        <p:spPr bwMode="auto">
          <a:xfrm>
            <a:off x="3473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80" name="Rectangle 14"/>
          <p:cNvSpPr>
            <a:spLocks noChangeArrowheads="1"/>
          </p:cNvSpPr>
          <p:nvPr/>
        </p:nvSpPr>
        <p:spPr bwMode="auto">
          <a:xfrm>
            <a:off x="3702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81" name="Rectangle 15"/>
          <p:cNvSpPr>
            <a:spLocks noChangeArrowheads="1"/>
          </p:cNvSpPr>
          <p:nvPr/>
        </p:nvSpPr>
        <p:spPr bwMode="auto">
          <a:xfrm>
            <a:off x="3930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82" name="Rectangle 16"/>
          <p:cNvSpPr>
            <a:spLocks noChangeArrowheads="1"/>
          </p:cNvSpPr>
          <p:nvPr/>
        </p:nvSpPr>
        <p:spPr bwMode="auto">
          <a:xfrm>
            <a:off x="4159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83" name="Rectangle 17"/>
          <p:cNvSpPr>
            <a:spLocks noChangeArrowheads="1"/>
          </p:cNvSpPr>
          <p:nvPr/>
        </p:nvSpPr>
        <p:spPr bwMode="auto">
          <a:xfrm>
            <a:off x="4387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84" name="Rectangle 18"/>
          <p:cNvSpPr>
            <a:spLocks noChangeArrowheads="1"/>
          </p:cNvSpPr>
          <p:nvPr/>
        </p:nvSpPr>
        <p:spPr bwMode="auto">
          <a:xfrm>
            <a:off x="4616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85" name="Rectangle 19"/>
          <p:cNvSpPr>
            <a:spLocks noChangeArrowheads="1"/>
          </p:cNvSpPr>
          <p:nvPr/>
        </p:nvSpPr>
        <p:spPr bwMode="auto">
          <a:xfrm>
            <a:off x="4845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86" name="Rectangle 20"/>
          <p:cNvSpPr>
            <a:spLocks noChangeArrowheads="1"/>
          </p:cNvSpPr>
          <p:nvPr/>
        </p:nvSpPr>
        <p:spPr bwMode="auto">
          <a:xfrm>
            <a:off x="5073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87" name="Rectangle 21"/>
          <p:cNvSpPr>
            <a:spLocks noChangeArrowheads="1"/>
          </p:cNvSpPr>
          <p:nvPr/>
        </p:nvSpPr>
        <p:spPr bwMode="auto">
          <a:xfrm>
            <a:off x="5302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88" name="Rectangle 22"/>
          <p:cNvSpPr>
            <a:spLocks noChangeArrowheads="1"/>
          </p:cNvSpPr>
          <p:nvPr/>
        </p:nvSpPr>
        <p:spPr bwMode="auto">
          <a:xfrm>
            <a:off x="5530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89" name="Rectangle 23"/>
          <p:cNvSpPr>
            <a:spLocks noChangeArrowheads="1"/>
          </p:cNvSpPr>
          <p:nvPr/>
        </p:nvSpPr>
        <p:spPr bwMode="auto">
          <a:xfrm>
            <a:off x="5759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90" name="Rectangle 24"/>
          <p:cNvSpPr>
            <a:spLocks noChangeArrowheads="1"/>
          </p:cNvSpPr>
          <p:nvPr/>
        </p:nvSpPr>
        <p:spPr bwMode="auto">
          <a:xfrm>
            <a:off x="5988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91" name="Rectangle 25"/>
          <p:cNvSpPr>
            <a:spLocks noChangeArrowheads="1"/>
          </p:cNvSpPr>
          <p:nvPr/>
        </p:nvSpPr>
        <p:spPr bwMode="auto">
          <a:xfrm>
            <a:off x="6216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92" name="Rectangle 26"/>
          <p:cNvSpPr>
            <a:spLocks noChangeArrowheads="1"/>
          </p:cNvSpPr>
          <p:nvPr/>
        </p:nvSpPr>
        <p:spPr bwMode="auto">
          <a:xfrm>
            <a:off x="6445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93" name="Rectangle 27"/>
          <p:cNvSpPr>
            <a:spLocks noChangeArrowheads="1"/>
          </p:cNvSpPr>
          <p:nvPr/>
        </p:nvSpPr>
        <p:spPr bwMode="auto">
          <a:xfrm>
            <a:off x="6673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94" name="Rectangle 28"/>
          <p:cNvSpPr>
            <a:spLocks noChangeArrowheads="1"/>
          </p:cNvSpPr>
          <p:nvPr/>
        </p:nvSpPr>
        <p:spPr bwMode="auto">
          <a:xfrm>
            <a:off x="6902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95" name="Rectangle 29"/>
          <p:cNvSpPr>
            <a:spLocks noChangeArrowheads="1"/>
          </p:cNvSpPr>
          <p:nvPr/>
        </p:nvSpPr>
        <p:spPr bwMode="auto">
          <a:xfrm>
            <a:off x="7131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96" name="Rectangle 30"/>
          <p:cNvSpPr>
            <a:spLocks noChangeArrowheads="1"/>
          </p:cNvSpPr>
          <p:nvPr/>
        </p:nvSpPr>
        <p:spPr bwMode="auto">
          <a:xfrm>
            <a:off x="7359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97" name="Rectangle 31"/>
          <p:cNvSpPr>
            <a:spLocks noChangeArrowheads="1"/>
          </p:cNvSpPr>
          <p:nvPr/>
        </p:nvSpPr>
        <p:spPr bwMode="auto">
          <a:xfrm>
            <a:off x="7588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98" name="Rectangle 32"/>
          <p:cNvSpPr>
            <a:spLocks noChangeArrowheads="1"/>
          </p:cNvSpPr>
          <p:nvPr/>
        </p:nvSpPr>
        <p:spPr bwMode="auto">
          <a:xfrm>
            <a:off x="7816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99" name="Rectangle 33"/>
          <p:cNvSpPr>
            <a:spLocks noChangeArrowheads="1"/>
          </p:cNvSpPr>
          <p:nvPr/>
        </p:nvSpPr>
        <p:spPr bwMode="auto">
          <a:xfrm>
            <a:off x="8045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300" name="Rectangle 34"/>
          <p:cNvSpPr>
            <a:spLocks noChangeArrowheads="1"/>
          </p:cNvSpPr>
          <p:nvPr/>
        </p:nvSpPr>
        <p:spPr bwMode="auto">
          <a:xfrm>
            <a:off x="958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301" name="Rectangle 35"/>
          <p:cNvSpPr>
            <a:spLocks noChangeArrowheads="1"/>
          </p:cNvSpPr>
          <p:nvPr/>
        </p:nvSpPr>
        <p:spPr bwMode="auto">
          <a:xfrm>
            <a:off x="1187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302" name="Line 36"/>
          <p:cNvSpPr>
            <a:spLocks noChangeShapeType="1"/>
          </p:cNvSpPr>
          <p:nvPr/>
        </p:nvSpPr>
        <p:spPr bwMode="auto">
          <a:xfrm>
            <a:off x="958850" y="1828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3" name="Text Box 37"/>
          <p:cNvSpPr txBox="1">
            <a:spLocks noChangeArrowheads="1"/>
          </p:cNvSpPr>
          <p:nvPr/>
        </p:nvSpPr>
        <p:spPr bwMode="auto">
          <a:xfrm>
            <a:off x="9144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31</a:t>
            </a:r>
          </a:p>
        </p:txBody>
      </p:sp>
      <p:sp>
        <p:nvSpPr>
          <p:cNvPr id="11304" name="Line 38"/>
          <p:cNvSpPr>
            <a:spLocks noChangeShapeType="1"/>
          </p:cNvSpPr>
          <p:nvPr/>
        </p:nvSpPr>
        <p:spPr bwMode="auto">
          <a:xfrm>
            <a:off x="2330450" y="1828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5" name="Line 39"/>
          <p:cNvSpPr>
            <a:spLocks noChangeShapeType="1"/>
          </p:cNvSpPr>
          <p:nvPr/>
        </p:nvSpPr>
        <p:spPr bwMode="auto">
          <a:xfrm>
            <a:off x="2330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6" name="Line 40"/>
          <p:cNvSpPr>
            <a:spLocks noChangeShapeType="1"/>
          </p:cNvSpPr>
          <p:nvPr/>
        </p:nvSpPr>
        <p:spPr bwMode="auto">
          <a:xfrm>
            <a:off x="3473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7" name="Text Box 41"/>
          <p:cNvSpPr txBox="1">
            <a:spLocks noChangeArrowheads="1"/>
          </p:cNvSpPr>
          <p:nvPr/>
        </p:nvSpPr>
        <p:spPr bwMode="auto">
          <a:xfrm>
            <a:off x="1200150" y="1828800"/>
            <a:ext cx="911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opcode</a:t>
            </a:r>
          </a:p>
        </p:txBody>
      </p:sp>
      <p:sp>
        <p:nvSpPr>
          <p:cNvPr id="11308" name="Text Box 42"/>
          <p:cNvSpPr txBox="1">
            <a:spLocks noChangeArrowheads="1"/>
          </p:cNvSpPr>
          <p:nvPr/>
        </p:nvSpPr>
        <p:spPr bwMode="auto">
          <a:xfrm>
            <a:off x="2724150" y="18288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11309" name="Text Box 43"/>
          <p:cNvSpPr txBox="1">
            <a:spLocks noChangeArrowheads="1"/>
          </p:cNvSpPr>
          <p:nvPr/>
        </p:nvSpPr>
        <p:spPr bwMode="auto">
          <a:xfrm>
            <a:off x="3854450" y="1828800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11310" name="Text Box 44"/>
          <p:cNvSpPr txBox="1">
            <a:spLocks noChangeArrowheads="1"/>
          </p:cNvSpPr>
          <p:nvPr/>
        </p:nvSpPr>
        <p:spPr bwMode="auto">
          <a:xfrm>
            <a:off x="5378450" y="1828800"/>
            <a:ext cx="1900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Immediate Value</a:t>
            </a:r>
          </a:p>
        </p:txBody>
      </p:sp>
      <p:sp>
        <p:nvSpPr>
          <p:cNvPr id="11311" name="Line 45"/>
          <p:cNvSpPr>
            <a:spLocks noChangeShapeType="1"/>
          </p:cNvSpPr>
          <p:nvPr/>
        </p:nvSpPr>
        <p:spPr bwMode="auto">
          <a:xfrm>
            <a:off x="4616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2" name="Line 46"/>
          <p:cNvSpPr>
            <a:spLocks noChangeShapeType="1"/>
          </p:cNvSpPr>
          <p:nvPr/>
        </p:nvSpPr>
        <p:spPr bwMode="auto">
          <a:xfrm>
            <a:off x="3473450" y="1828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3" name="Line 47"/>
          <p:cNvSpPr>
            <a:spLocks noChangeShapeType="1"/>
          </p:cNvSpPr>
          <p:nvPr/>
        </p:nvSpPr>
        <p:spPr bwMode="auto">
          <a:xfrm>
            <a:off x="4616450" y="1828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4" name="Text Box 48"/>
          <p:cNvSpPr txBox="1">
            <a:spLocks noChangeArrowheads="1"/>
          </p:cNvSpPr>
          <p:nvPr/>
        </p:nvSpPr>
        <p:spPr bwMode="auto">
          <a:xfrm>
            <a:off x="20256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26</a:t>
            </a:r>
          </a:p>
        </p:txBody>
      </p:sp>
      <p:sp>
        <p:nvSpPr>
          <p:cNvPr id="11315" name="Text Box 49"/>
          <p:cNvSpPr txBox="1">
            <a:spLocks noChangeArrowheads="1"/>
          </p:cNvSpPr>
          <p:nvPr/>
        </p:nvSpPr>
        <p:spPr bwMode="auto">
          <a:xfrm>
            <a:off x="22860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25</a:t>
            </a:r>
          </a:p>
        </p:txBody>
      </p:sp>
      <p:sp>
        <p:nvSpPr>
          <p:cNvPr id="11316" name="Text Box 50"/>
          <p:cNvSpPr txBox="1">
            <a:spLocks noChangeArrowheads="1"/>
          </p:cNvSpPr>
          <p:nvPr/>
        </p:nvSpPr>
        <p:spPr bwMode="auto">
          <a:xfrm>
            <a:off x="31686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21</a:t>
            </a:r>
          </a:p>
        </p:txBody>
      </p:sp>
      <p:sp>
        <p:nvSpPr>
          <p:cNvPr id="11317" name="Text Box 51"/>
          <p:cNvSpPr txBox="1">
            <a:spLocks noChangeArrowheads="1"/>
          </p:cNvSpPr>
          <p:nvPr/>
        </p:nvSpPr>
        <p:spPr bwMode="auto">
          <a:xfrm>
            <a:off x="33972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20</a:t>
            </a:r>
          </a:p>
        </p:txBody>
      </p:sp>
      <p:sp>
        <p:nvSpPr>
          <p:cNvPr id="11318" name="Text Box 52"/>
          <p:cNvSpPr txBox="1">
            <a:spLocks noChangeArrowheads="1"/>
          </p:cNvSpPr>
          <p:nvPr/>
        </p:nvSpPr>
        <p:spPr bwMode="auto">
          <a:xfrm>
            <a:off x="43434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16</a:t>
            </a:r>
          </a:p>
        </p:txBody>
      </p:sp>
      <p:sp>
        <p:nvSpPr>
          <p:cNvPr id="11319" name="Text Box 53"/>
          <p:cNvSpPr txBox="1">
            <a:spLocks noChangeArrowheads="1"/>
          </p:cNvSpPr>
          <p:nvPr/>
        </p:nvSpPr>
        <p:spPr bwMode="auto">
          <a:xfrm>
            <a:off x="45402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15</a:t>
            </a:r>
          </a:p>
        </p:txBody>
      </p:sp>
      <p:sp>
        <p:nvSpPr>
          <p:cNvPr id="11320" name="Text Box 54"/>
          <p:cNvSpPr txBox="1">
            <a:spLocks noChangeArrowheads="1"/>
          </p:cNvSpPr>
          <p:nvPr/>
        </p:nvSpPr>
        <p:spPr bwMode="auto">
          <a:xfrm>
            <a:off x="8007350" y="132556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1321" name="Text Box 55"/>
          <p:cNvSpPr txBox="1">
            <a:spLocks noChangeArrowheads="1"/>
          </p:cNvSpPr>
          <p:nvPr/>
        </p:nvSpPr>
        <p:spPr bwMode="auto">
          <a:xfrm>
            <a:off x="2711450" y="3124200"/>
            <a:ext cx="2060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 sw  $5,  3000($2)</a:t>
            </a:r>
          </a:p>
        </p:txBody>
      </p:sp>
      <p:sp>
        <p:nvSpPr>
          <p:cNvPr id="11322" name="AutoShape 56"/>
          <p:cNvSpPr>
            <a:spLocks/>
          </p:cNvSpPr>
          <p:nvPr/>
        </p:nvSpPr>
        <p:spPr bwMode="auto">
          <a:xfrm>
            <a:off x="5149850" y="2819400"/>
            <a:ext cx="1447800" cy="381000"/>
          </a:xfrm>
          <a:prstGeom prst="borderCallout1">
            <a:avLst>
              <a:gd name="adj1" fmla="val 30000"/>
              <a:gd name="adj2" fmla="val -5264"/>
              <a:gd name="adj3" fmla="val 100833"/>
              <a:gd name="adj4" fmla="val -77194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Immediate</a:t>
            </a:r>
          </a:p>
        </p:txBody>
      </p:sp>
      <p:sp>
        <p:nvSpPr>
          <p:cNvPr id="11323" name="AutoShape 57"/>
          <p:cNvSpPr>
            <a:spLocks/>
          </p:cNvSpPr>
          <p:nvPr/>
        </p:nvSpPr>
        <p:spPr bwMode="auto">
          <a:xfrm>
            <a:off x="4638675" y="3594100"/>
            <a:ext cx="533400" cy="381000"/>
          </a:xfrm>
          <a:prstGeom prst="borderCallout1">
            <a:avLst>
              <a:gd name="adj1" fmla="val 30000"/>
              <a:gd name="adj2" fmla="val -14287"/>
              <a:gd name="adj3" fmla="val -40000"/>
              <a:gd name="adj4" fmla="val -34523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11324" name="AutoShape 58"/>
          <p:cNvSpPr>
            <a:spLocks/>
          </p:cNvSpPr>
          <p:nvPr/>
        </p:nvSpPr>
        <p:spPr bwMode="auto">
          <a:xfrm flipH="1">
            <a:off x="3854450" y="2514600"/>
            <a:ext cx="533400" cy="381000"/>
          </a:xfrm>
          <a:prstGeom prst="borderCallout1">
            <a:avLst>
              <a:gd name="adj1" fmla="val 30000"/>
              <a:gd name="adj2" fmla="val 114287"/>
              <a:gd name="adj3" fmla="val 155000"/>
              <a:gd name="adj4" fmla="val 16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11325" name="Rectangle 59"/>
          <p:cNvSpPr>
            <a:spLocks noChangeArrowheads="1"/>
          </p:cNvSpPr>
          <p:nvPr/>
        </p:nvSpPr>
        <p:spPr bwMode="auto">
          <a:xfrm>
            <a:off x="1416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26" name="Rectangle 60"/>
          <p:cNvSpPr>
            <a:spLocks noChangeArrowheads="1"/>
          </p:cNvSpPr>
          <p:nvPr/>
        </p:nvSpPr>
        <p:spPr bwMode="auto">
          <a:xfrm>
            <a:off x="1644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27" name="Rectangle 61"/>
          <p:cNvSpPr>
            <a:spLocks noChangeArrowheads="1"/>
          </p:cNvSpPr>
          <p:nvPr/>
        </p:nvSpPr>
        <p:spPr bwMode="auto">
          <a:xfrm>
            <a:off x="1873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28" name="Rectangle 62"/>
          <p:cNvSpPr>
            <a:spLocks noChangeArrowheads="1"/>
          </p:cNvSpPr>
          <p:nvPr/>
        </p:nvSpPr>
        <p:spPr bwMode="auto">
          <a:xfrm>
            <a:off x="2101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29" name="Rectangle 63"/>
          <p:cNvSpPr>
            <a:spLocks noChangeArrowheads="1"/>
          </p:cNvSpPr>
          <p:nvPr/>
        </p:nvSpPr>
        <p:spPr bwMode="auto">
          <a:xfrm>
            <a:off x="2330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30" name="Rectangle 64"/>
          <p:cNvSpPr>
            <a:spLocks noChangeArrowheads="1"/>
          </p:cNvSpPr>
          <p:nvPr/>
        </p:nvSpPr>
        <p:spPr bwMode="auto">
          <a:xfrm>
            <a:off x="2559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31" name="Rectangle 65"/>
          <p:cNvSpPr>
            <a:spLocks noChangeArrowheads="1"/>
          </p:cNvSpPr>
          <p:nvPr/>
        </p:nvSpPr>
        <p:spPr bwMode="auto">
          <a:xfrm>
            <a:off x="2787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32" name="Rectangle 66"/>
          <p:cNvSpPr>
            <a:spLocks noChangeArrowheads="1"/>
          </p:cNvSpPr>
          <p:nvPr/>
        </p:nvSpPr>
        <p:spPr bwMode="auto">
          <a:xfrm>
            <a:off x="3016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33" name="Rectangle 67"/>
          <p:cNvSpPr>
            <a:spLocks noChangeArrowheads="1"/>
          </p:cNvSpPr>
          <p:nvPr/>
        </p:nvSpPr>
        <p:spPr bwMode="auto">
          <a:xfrm>
            <a:off x="3244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34" name="Rectangle 68"/>
          <p:cNvSpPr>
            <a:spLocks noChangeArrowheads="1"/>
          </p:cNvSpPr>
          <p:nvPr/>
        </p:nvSpPr>
        <p:spPr bwMode="auto">
          <a:xfrm>
            <a:off x="3473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35" name="Rectangle 69"/>
          <p:cNvSpPr>
            <a:spLocks noChangeArrowheads="1"/>
          </p:cNvSpPr>
          <p:nvPr/>
        </p:nvSpPr>
        <p:spPr bwMode="auto">
          <a:xfrm>
            <a:off x="3702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36" name="Rectangle 70"/>
          <p:cNvSpPr>
            <a:spLocks noChangeArrowheads="1"/>
          </p:cNvSpPr>
          <p:nvPr/>
        </p:nvSpPr>
        <p:spPr bwMode="auto">
          <a:xfrm>
            <a:off x="3930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37" name="Rectangle 71"/>
          <p:cNvSpPr>
            <a:spLocks noChangeArrowheads="1"/>
          </p:cNvSpPr>
          <p:nvPr/>
        </p:nvSpPr>
        <p:spPr bwMode="auto">
          <a:xfrm>
            <a:off x="4159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38" name="Rectangle 72"/>
          <p:cNvSpPr>
            <a:spLocks noChangeArrowheads="1"/>
          </p:cNvSpPr>
          <p:nvPr/>
        </p:nvSpPr>
        <p:spPr bwMode="auto">
          <a:xfrm>
            <a:off x="4387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39" name="Rectangle 73"/>
          <p:cNvSpPr>
            <a:spLocks noChangeArrowheads="1"/>
          </p:cNvSpPr>
          <p:nvPr/>
        </p:nvSpPr>
        <p:spPr bwMode="auto">
          <a:xfrm>
            <a:off x="4616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40" name="Rectangle 74"/>
          <p:cNvSpPr>
            <a:spLocks noChangeArrowheads="1"/>
          </p:cNvSpPr>
          <p:nvPr/>
        </p:nvSpPr>
        <p:spPr bwMode="auto">
          <a:xfrm>
            <a:off x="4845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41" name="Rectangle 75"/>
          <p:cNvSpPr>
            <a:spLocks noChangeArrowheads="1"/>
          </p:cNvSpPr>
          <p:nvPr/>
        </p:nvSpPr>
        <p:spPr bwMode="auto">
          <a:xfrm>
            <a:off x="5073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42" name="Rectangle 76"/>
          <p:cNvSpPr>
            <a:spLocks noChangeArrowheads="1"/>
          </p:cNvSpPr>
          <p:nvPr/>
        </p:nvSpPr>
        <p:spPr bwMode="auto">
          <a:xfrm>
            <a:off x="5302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43" name="Rectangle 77"/>
          <p:cNvSpPr>
            <a:spLocks noChangeArrowheads="1"/>
          </p:cNvSpPr>
          <p:nvPr/>
        </p:nvSpPr>
        <p:spPr bwMode="auto">
          <a:xfrm>
            <a:off x="5530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44" name="Rectangle 78"/>
          <p:cNvSpPr>
            <a:spLocks noChangeArrowheads="1"/>
          </p:cNvSpPr>
          <p:nvPr/>
        </p:nvSpPr>
        <p:spPr bwMode="auto">
          <a:xfrm>
            <a:off x="5759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45" name="Rectangle 79"/>
          <p:cNvSpPr>
            <a:spLocks noChangeArrowheads="1"/>
          </p:cNvSpPr>
          <p:nvPr/>
        </p:nvSpPr>
        <p:spPr bwMode="auto">
          <a:xfrm>
            <a:off x="5988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46" name="Rectangle 80"/>
          <p:cNvSpPr>
            <a:spLocks noChangeArrowheads="1"/>
          </p:cNvSpPr>
          <p:nvPr/>
        </p:nvSpPr>
        <p:spPr bwMode="auto">
          <a:xfrm>
            <a:off x="6216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47" name="Rectangle 81"/>
          <p:cNvSpPr>
            <a:spLocks noChangeArrowheads="1"/>
          </p:cNvSpPr>
          <p:nvPr/>
        </p:nvSpPr>
        <p:spPr bwMode="auto">
          <a:xfrm>
            <a:off x="6445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48" name="Rectangle 82"/>
          <p:cNvSpPr>
            <a:spLocks noChangeArrowheads="1"/>
          </p:cNvSpPr>
          <p:nvPr/>
        </p:nvSpPr>
        <p:spPr bwMode="auto">
          <a:xfrm>
            <a:off x="6673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49" name="Rectangle 83"/>
          <p:cNvSpPr>
            <a:spLocks noChangeArrowheads="1"/>
          </p:cNvSpPr>
          <p:nvPr/>
        </p:nvSpPr>
        <p:spPr bwMode="auto">
          <a:xfrm>
            <a:off x="6902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50" name="Rectangle 84"/>
          <p:cNvSpPr>
            <a:spLocks noChangeArrowheads="1"/>
          </p:cNvSpPr>
          <p:nvPr/>
        </p:nvSpPr>
        <p:spPr bwMode="auto">
          <a:xfrm>
            <a:off x="7131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51" name="Rectangle 85"/>
          <p:cNvSpPr>
            <a:spLocks noChangeArrowheads="1"/>
          </p:cNvSpPr>
          <p:nvPr/>
        </p:nvSpPr>
        <p:spPr bwMode="auto">
          <a:xfrm>
            <a:off x="7359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52" name="Rectangle 86"/>
          <p:cNvSpPr>
            <a:spLocks noChangeArrowheads="1"/>
          </p:cNvSpPr>
          <p:nvPr/>
        </p:nvSpPr>
        <p:spPr bwMode="auto">
          <a:xfrm>
            <a:off x="7588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53" name="Rectangle 87"/>
          <p:cNvSpPr>
            <a:spLocks noChangeArrowheads="1"/>
          </p:cNvSpPr>
          <p:nvPr/>
        </p:nvSpPr>
        <p:spPr bwMode="auto">
          <a:xfrm>
            <a:off x="7816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54" name="Rectangle 88"/>
          <p:cNvSpPr>
            <a:spLocks noChangeArrowheads="1"/>
          </p:cNvSpPr>
          <p:nvPr/>
        </p:nvSpPr>
        <p:spPr bwMode="auto">
          <a:xfrm>
            <a:off x="8045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55" name="Rectangle 89"/>
          <p:cNvSpPr>
            <a:spLocks noChangeArrowheads="1"/>
          </p:cNvSpPr>
          <p:nvPr/>
        </p:nvSpPr>
        <p:spPr bwMode="auto">
          <a:xfrm>
            <a:off x="958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56" name="Rectangle 90"/>
          <p:cNvSpPr>
            <a:spLocks noChangeArrowheads="1"/>
          </p:cNvSpPr>
          <p:nvPr/>
        </p:nvSpPr>
        <p:spPr bwMode="auto">
          <a:xfrm>
            <a:off x="1187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57" name="Rectangle 91"/>
          <p:cNvSpPr>
            <a:spLocks noChangeArrowheads="1"/>
          </p:cNvSpPr>
          <p:nvPr/>
        </p:nvSpPr>
        <p:spPr bwMode="auto">
          <a:xfrm>
            <a:off x="9588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358" name="Rectangle 92"/>
          <p:cNvSpPr>
            <a:spLocks noChangeArrowheads="1"/>
          </p:cNvSpPr>
          <p:nvPr/>
        </p:nvSpPr>
        <p:spPr bwMode="auto">
          <a:xfrm>
            <a:off x="27876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359" name="Rectangle 93"/>
          <p:cNvSpPr>
            <a:spLocks noChangeArrowheads="1"/>
          </p:cNvSpPr>
          <p:nvPr/>
        </p:nvSpPr>
        <p:spPr bwMode="auto">
          <a:xfrm>
            <a:off x="46164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360" name="Rectangle 94"/>
          <p:cNvSpPr>
            <a:spLocks noChangeArrowheads="1"/>
          </p:cNvSpPr>
          <p:nvPr/>
        </p:nvSpPr>
        <p:spPr bwMode="auto">
          <a:xfrm>
            <a:off x="64452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361" name="Text Box 95"/>
          <p:cNvSpPr txBox="1">
            <a:spLocks noChangeArrowheads="1"/>
          </p:cNvSpPr>
          <p:nvPr/>
        </p:nvSpPr>
        <p:spPr bwMode="auto">
          <a:xfrm>
            <a:off x="942975" y="5672138"/>
            <a:ext cx="1820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ahoma" panose="020B0604030504040204" pitchFamily="34" charset="0"/>
              </a:rPr>
              <a:t>Encoding = </a:t>
            </a:r>
          </a:p>
        </p:txBody>
      </p:sp>
      <p:sp>
        <p:nvSpPr>
          <p:cNvPr id="11362" name="Rectangle 96"/>
          <p:cNvSpPr>
            <a:spLocks noChangeArrowheads="1"/>
          </p:cNvSpPr>
          <p:nvPr/>
        </p:nvSpPr>
        <p:spPr bwMode="auto">
          <a:xfrm>
            <a:off x="1416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63" name="Rectangle 97"/>
          <p:cNvSpPr>
            <a:spLocks noChangeArrowheads="1"/>
          </p:cNvSpPr>
          <p:nvPr/>
        </p:nvSpPr>
        <p:spPr bwMode="auto">
          <a:xfrm>
            <a:off x="167640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64" name="Rectangle 98"/>
          <p:cNvSpPr>
            <a:spLocks noChangeArrowheads="1"/>
          </p:cNvSpPr>
          <p:nvPr/>
        </p:nvSpPr>
        <p:spPr bwMode="auto">
          <a:xfrm>
            <a:off x="1873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65" name="Rectangle 99"/>
          <p:cNvSpPr>
            <a:spLocks noChangeArrowheads="1"/>
          </p:cNvSpPr>
          <p:nvPr/>
        </p:nvSpPr>
        <p:spPr bwMode="auto">
          <a:xfrm>
            <a:off x="2101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66" name="Rectangle 100"/>
          <p:cNvSpPr>
            <a:spLocks noChangeArrowheads="1"/>
          </p:cNvSpPr>
          <p:nvPr/>
        </p:nvSpPr>
        <p:spPr bwMode="auto">
          <a:xfrm>
            <a:off x="2330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67" name="Rectangle 101"/>
          <p:cNvSpPr>
            <a:spLocks noChangeArrowheads="1"/>
          </p:cNvSpPr>
          <p:nvPr/>
        </p:nvSpPr>
        <p:spPr bwMode="auto">
          <a:xfrm>
            <a:off x="2559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68" name="Rectangle 102"/>
          <p:cNvSpPr>
            <a:spLocks noChangeArrowheads="1"/>
          </p:cNvSpPr>
          <p:nvPr/>
        </p:nvSpPr>
        <p:spPr bwMode="auto">
          <a:xfrm>
            <a:off x="2787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69" name="Rectangle 103"/>
          <p:cNvSpPr>
            <a:spLocks noChangeArrowheads="1"/>
          </p:cNvSpPr>
          <p:nvPr/>
        </p:nvSpPr>
        <p:spPr bwMode="auto">
          <a:xfrm>
            <a:off x="304800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70" name="Rectangle 104"/>
          <p:cNvSpPr>
            <a:spLocks noChangeArrowheads="1"/>
          </p:cNvSpPr>
          <p:nvPr/>
        </p:nvSpPr>
        <p:spPr bwMode="auto">
          <a:xfrm>
            <a:off x="3244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71" name="Rectangle 105"/>
          <p:cNvSpPr>
            <a:spLocks noChangeArrowheads="1"/>
          </p:cNvSpPr>
          <p:nvPr/>
        </p:nvSpPr>
        <p:spPr bwMode="auto">
          <a:xfrm>
            <a:off x="3473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72" name="Rectangle 106"/>
          <p:cNvSpPr>
            <a:spLocks noChangeArrowheads="1"/>
          </p:cNvSpPr>
          <p:nvPr/>
        </p:nvSpPr>
        <p:spPr bwMode="auto">
          <a:xfrm>
            <a:off x="3702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73" name="Rectangle 107"/>
          <p:cNvSpPr>
            <a:spLocks noChangeArrowheads="1"/>
          </p:cNvSpPr>
          <p:nvPr/>
        </p:nvSpPr>
        <p:spPr bwMode="auto">
          <a:xfrm>
            <a:off x="3930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74" name="Rectangle 108"/>
          <p:cNvSpPr>
            <a:spLocks noChangeArrowheads="1"/>
          </p:cNvSpPr>
          <p:nvPr/>
        </p:nvSpPr>
        <p:spPr bwMode="auto">
          <a:xfrm>
            <a:off x="4159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75" name="Rectangle 109"/>
          <p:cNvSpPr>
            <a:spLocks noChangeArrowheads="1"/>
          </p:cNvSpPr>
          <p:nvPr/>
        </p:nvSpPr>
        <p:spPr bwMode="auto">
          <a:xfrm>
            <a:off x="4387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76" name="Rectangle 110"/>
          <p:cNvSpPr>
            <a:spLocks noChangeArrowheads="1"/>
          </p:cNvSpPr>
          <p:nvPr/>
        </p:nvSpPr>
        <p:spPr bwMode="auto">
          <a:xfrm>
            <a:off x="4616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77" name="Rectangle 111"/>
          <p:cNvSpPr>
            <a:spLocks noChangeArrowheads="1"/>
          </p:cNvSpPr>
          <p:nvPr/>
        </p:nvSpPr>
        <p:spPr bwMode="auto">
          <a:xfrm>
            <a:off x="4845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78" name="Rectangle 112"/>
          <p:cNvSpPr>
            <a:spLocks noChangeArrowheads="1"/>
          </p:cNvSpPr>
          <p:nvPr/>
        </p:nvSpPr>
        <p:spPr bwMode="auto">
          <a:xfrm>
            <a:off x="5073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79" name="Rectangle 113"/>
          <p:cNvSpPr>
            <a:spLocks noChangeArrowheads="1"/>
          </p:cNvSpPr>
          <p:nvPr/>
        </p:nvSpPr>
        <p:spPr bwMode="auto">
          <a:xfrm>
            <a:off x="5302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80" name="Rectangle 114"/>
          <p:cNvSpPr>
            <a:spLocks noChangeArrowheads="1"/>
          </p:cNvSpPr>
          <p:nvPr/>
        </p:nvSpPr>
        <p:spPr bwMode="auto">
          <a:xfrm>
            <a:off x="5530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81" name="Rectangle 115"/>
          <p:cNvSpPr>
            <a:spLocks noChangeArrowheads="1"/>
          </p:cNvSpPr>
          <p:nvPr/>
        </p:nvSpPr>
        <p:spPr bwMode="auto">
          <a:xfrm>
            <a:off x="5759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82" name="Rectangle 116"/>
          <p:cNvSpPr>
            <a:spLocks noChangeArrowheads="1"/>
          </p:cNvSpPr>
          <p:nvPr/>
        </p:nvSpPr>
        <p:spPr bwMode="auto">
          <a:xfrm>
            <a:off x="5988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83" name="Rectangle 117"/>
          <p:cNvSpPr>
            <a:spLocks noChangeArrowheads="1"/>
          </p:cNvSpPr>
          <p:nvPr/>
        </p:nvSpPr>
        <p:spPr bwMode="auto">
          <a:xfrm>
            <a:off x="6216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84" name="Rectangle 118"/>
          <p:cNvSpPr>
            <a:spLocks noChangeArrowheads="1"/>
          </p:cNvSpPr>
          <p:nvPr/>
        </p:nvSpPr>
        <p:spPr bwMode="auto">
          <a:xfrm>
            <a:off x="6445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85" name="Rectangle 119"/>
          <p:cNvSpPr>
            <a:spLocks noChangeArrowheads="1"/>
          </p:cNvSpPr>
          <p:nvPr/>
        </p:nvSpPr>
        <p:spPr bwMode="auto">
          <a:xfrm>
            <a:off x="6673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86" name="Rectangle 120"/>
          <p:cNvSpPr>
            <a:spLocks noChangeArrowheads="1"/>
          </p:cNvSpPr>
          <p:nvPr/>
        </p:nvSpPr>
        <p:spPr bwMode="auto">
          <a:xfrm>
            <a:off x="6902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87" name="Rectangle 121"/>
          <p:cNvSpPr>
            <a:spLocks noChangeArrowheads="1"/>
          </p:cNvSpPr>
          <p:nvPr/>
        </p:nvSpPr>
        <p:spPr bwMode="auto">
          <a:xfrm>
            <a:off x="7131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88" name="Rectangle 122"/>
          <p:cNvSpPr>
            <a:spLocks noChangeArrowheads="1"/>
          </p:cNvSpPr>
          <p:nvPr/>
        </p:nvSpPr>
        <p:spPr bwMode="auto">
          <a:xfrm>
            <a:off x="7359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89" name="Rectangle 123"/>
          <p:cNvSpPr>
            <a:spLocks noChangeArrowheads="1"/>
          </p:cNvSpPr>
          <p:nvPr/>
        </p:nvSpPr>
        <p:spPr bwMode="auto">
          <a:xfrm>
            <a:off x="7588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90" name="Rectangle 124"/>
          <p:cNvSpPr>
            <a:spLocks noChangeArrowheads="1"/>
          </p:cNvSpPr>
          <p:nvPr/>
        </p:nvSpPr>
        <p:spPr bwMode="auto">
          <a:xfrm>
            <a:off x="7816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91" name="Rectangle 125"/>
          <p:cNvSpPr>
            <a:spLocks noChangeArrowheads="1"/>
          </p:cNvSpPr>
          <p:nvPr/>
        </p:nvSpPr>
        <p:spPr bwMode="auto">
          <a:xfrm>
            <a:off x="8045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92" name="Rectangle 126"/>
          <p:cNvSpPr>
            <a:spLocks noChangeArrowheads="1"/>
          </p:cNvSpPr>
          <p:nvPr/>
        </p:nvSpPr>
        <p:spPr bwMode="auto">
          <a:xfrm>
            <a:off x="958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93" name="Rectangle 127"/>
          <p:cNvSpPr>
            <a:spLocks noChangeArrowheads="1"/>
          </p:cNvSpPr>
          <p:nvPr/>
        </p:nvSpPr>
        <p:spPr bwMode="auto">
          <a:xfrm>
            <a:off x="1187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1394" name="Line 128"/>
          <p:cNvSpPr>
            <a:spLocks noChangeShapeType="1"/>
          </p:cNvSpPr>
          <p:nvPr/>
        </p:nvSpPr>
        <p:spPr bwMode="auto">
          <a:xfrm>
            <a:off x="958850" y="480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95" name="Text Box 129"/>
          <p:cNvSpPr txBox="1">
            <a:spLocks noChangeArrowheads="1"/>
          </p:cNvSpPr>
          <p:nvPr/>
        </p:nvSpPr>
        <p:spPr bwMode="auto">
          <a:xfrm>
            <a:off x="9144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31</a:t>
            </a:r>
          </a:p>
        </p:txBody>
      </p:sp>
      <p:sp>
        <p:nvSpPr>
          <p:cNvPr id="11396" name="Line 130"/>
          <p:cNvSpPr>
            <a:spLocks noChangeShapeType="1"/>
          </p:cNvSpPr>
          <p:nvPr/>
        </p:nvSpPr>
        <p:spPr bwMode="auto">
          <a:xfrm>
            <a:off x="2330450" y="4800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97" name="Line 131"/>
          <p:cNvSpPr>
            <a:spLocks noChangeShapeType="1"/>
          </p:cNvSpPr>
          <p:nvPr/>
        </p:nvSpPr>
        <p:spPr bwMode="auto">
          <a:xfrm>
            <a:off x="2330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98" name="Line 132"/>
          <p:cNvSpPr>
            <a:spLocks noChangeShapeType="1"/>
          </p:cNvSpPr>
          <p:nvPr/>
        </p:nvSpPr>
        <p:spPr bwMode="auto">
          <a:xfrm>
            <a:off x="3473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99" name="Text Box 133"/>
          <p:cNvSpPr txBox="1">
            <a:spLocks noChangeArrowheads="1"/>
          </p:cNvSpPr>
          <p:nvPr/>
        </p:nvSpPr>
        <p:spPr bwMode="auto">
          <a:xfrm>
            <a:off x="1200150" y="4800600"/>
            <a:ext cx="911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opcode</a:t>
            </a:r>
          </a:p>
        </p:txBody>
      </p:sp>
      <p:sp>
        <p:nvSpPr>
          <p:cNvPr id="11400" name="Text Box 134"/>
          <p:cNvSpPr txBox="1">
            <a:spLocks noChangeArrowheads="1"/>
          </p:cNvSpPr>
          <p:nvPr/>
        </p:nvSpPr>
        <p:spPr bwMode="auto">
          <a:xfrm>
            <a:off x="2724150" y="48006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11401" name="Text Box 135"/>
          <p:cNvSpPr txBox="1">
            <a:spLocks noChangeArrowheads="1"/>
          </p:cNvSpPr>
          <p:nvPr/>
        </p:nvSpPr>
        <p:spPr bwMode="auto">
          <a:xfrm>
            <a:off x="3854450" y="4800600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11402" name="Line 136"/>
          <p:cNvSpPr>
            <a:spLocks noChangeShapeType="1"/>
          </p:cNvSpPr>
          <p:nvPr/>
        </p:nvSpPr>
        <p:spPr bwMode="auto">
          <a:xfrm>
            <a:off x="4616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03" name="Line 137"/>
          <p:cNvSpPr>
            <a:spLocks noChangeShapeType="1"/>
          </p:cNvSpPr>
          <p:nvPr/>
        </p:nvSpPr>
        <p:spPr bwMode="auto">
          <a:xfrm>
            <a:off x="3473450" y="4800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04" name="Text Box 138"/>
          <p:cNvSpPr txBox="1">
            <a:spLocks noChangeArrowheads="1"/>
          </p:cNvSpPr>
          <p:nvPr/>
        </p:nvSpPr>
        <p:spPr bwMode="auto">
          <a:xfrm>
            <a:off x="20574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26</a:t>
            </a:r>
          </a:p>
        </p:txBody>
      </p:sp>
      <p:sp>
        <p:nvSpPr>
          <p:cNvPr id="11405" name="Text Box 139"/>
          <p:cNvSpPr txBox="1">
            <a:spLocks noChangeArrowheads="1"/>
          </p:cNvSpPr>
          <p:nvPr/>
        </p:nvSpPr>
        <p:spPr bwMode="auto">
          <a:xfrm>
            <a:off x="22860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25</a:t>
            </a:r>
          </a:p>
        </p:txBody>
      </p:sp>
      <p:sp>
        <p:nvSpPr>
          <p:cNvPr id="11406" name="Text Box 140"/>
          <p:cNvSpPr txBox="1">
            <a:spLocks noChangeArrowheads="1"/>
          </p:cNvSpPr>
          <p:nvPr/>
        </p:nvSpPr>
        <p:spPr bwMode="auto">
          <a:xfrm>
            <a:off x="3168650" y="42973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21</a:t>
            </a:r>
          </a:p>
        </p:txBody>
      </p:sp>
      <p:sp>
        <p:nvSpPr>
          <p:cNvPr id="11407" name="Text Box 141"/>
          <p:cNvSpPr txBox="1">
            <a:spLocks noChangeArrowheads="1"/>
          </p:cNvSpPr>
          <p:nvPr/>
        </p:nvSpPr>
        <p:spPr bwMode="auto">
          <a:xfrm>
            <a:off x="3397250" y="42973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20</a:t>
            </a:r>
          </a:p>
        </p:txBody>
      </p:sp>
      <p:sp>
        <p:nvSpPr>
          <p:cNvPr id="11408" name="Text Box 142"/>
          <p:cNvSpPr txBox="1">
            <a:spLocks noChangeArrowheads="1"/>
          </p:cNvSpPr>
          <p:nvPr/>
        </p:nvSpPr>
        <p:spPr bwMode="auto">
          <a:xfrm>
            <a:off x="43434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16</a:t>
            </a:r>
          </a:p>
        </p:txBody>
      </p:sp>
      <p:sp>
        <p:nvSpPr>
          <p:cNvPr id="11409" name="Text Box 143"/>
          <p:cNvSpPr txBox="1">
            <a:spLocks noChangeArrowheads="1"/>
          </p:cNvSpPr>
          <p:nvPr/>
        </p:nvSpPr>
        <p:spPr bwMode="auto">
          <a:xfrm>
            <a:off x="45720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15</a:t>
            </a:r>
          </a:p>
        </p:txBody>
      </p:sp>
      <p:sp>
        <p:nvSpPr>
          <p:cNvPr id="11410" name="Text Box 144"/>
          <p:cNvSpPr txBox="1">
            <a:spLocks noChangeArrowheads="1"/>
          </p:cNvSpPr>
          <p:nvPr/>
        </p:nvSpPr>
        <p:spPr bwMode="auto">
          <a:xfrm>
            <a:off x="8007350" y="429736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1411" name="Text Box 145"/>
          <p:cNvSpPr txBox="1">
            <a:spLocks noChangeArrowheads="1"/>
          </p:cNvSpPr>
          <p:nvPr/>
        </p:nvSpPr>
        <p:spPr bwMode="auto">
          <a:xfrm>
            <a:off x="5378450" y="4800600"/>
            <a:ext cx="1900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Immediate Value</a:t>
            </a:r>
          </a:p>
        </p:txBody>
      </p:sp>
      <p:sp>
        <p:nvSpPr>
          <p:cNvPr id="11412" name="Line 146"/>
          <p:cNvSpPr>
            <a:spLocks noChangeShapeType="1"/>
          </p:cNvSpPr>
          <p:nvPr/>
        </p:nvSpPr>
        <p:spPr bwMode="auto">
          <a:xfrm>
            <a:off x="4616450" y="48006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52FC8D-9580-41C7-960E-B8D729C384F8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14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CDA3100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3049A6-8AF5-4DD8-B101-16DBD0DF7AB7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I-type Encoding</a:t>
            </a:r>
          </a:p>
        </p:txBody>
      </p:sp>
      <p:grpSp>
        <p:nvGrpSpPr>
          <p:cNvPr id="13318" name="Group 4"/>
          <p:cNvGrpSpPr>
            <a:grpSpLocks/>
          </p:cNvGrpSpPr>
          <p:nvPr/>
        </p:nvGrpSpPr>
        <p:grpSpPr bwMode="auto">
          <a:xfrm>
            <a:off x="914400" y="1143000"/>
            <a:ext cx="7359650" cy="4986338"/>
            <a:chOff x="596" y="816"/>
            <a:chExt cx="4636" cy="3141"/>
          </a:xfrm>
        </p:grpSpPr>
        <p:sp>
          <p:nvSpPr>
            <p:cNvPr id="13319" name="Rectangle 5"/>
            <p:cNvSpPr>
              <a:spLocks noChangeArrowheads="1"/>
            </p:cNvSpPr>
            <p:nvPr/>
          </p:nvSpPr>
          <p:spPr bwMode="auto">
            <a:xfrm>
              <a:off x="91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20" name="Rectangle 6"/>
            <p:cNvSpPr>
              <a:spLocks noChangeArrowheads="1"/>
            </p:cNvSpPr>
            <p:nvPr/>
          </p:nvSpPr>
          <p:spPr bwMode="auto">
            <a:xfrm>
              <a:off x="105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21" name="Rectangle 7"/>
            <p:cNvSpPr>
              <a:spLocks noChangeArrowheads="1"/>
            </p:cNvSpPr>
            <p:nvPr/>
          </p:nvSpPr>
          <p:spPr bwMode="auto">
            <a:xfrm>
              <a:off x="120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22" name="Rectangle 8"/>
            <p:cNvSpPr>
              <a:spLocks noChangeArrowheads="1"/>
            </p:cNvSpPr>
            <p:nvPr/>
          </p:nvSpPr>
          <p:spPr bwMode="auto">
            <a:xfrm>
              <a:off x="134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23" name="Rectangle 9"/>
            <p:cNvSpPr>
              <a:spLocks noChangeArrowheads="1"/>
            </p:cNvSpPr>
            <p:nvPr/>
          </p:nvSpPr>
          <p:spPr bwMode="auto">
            <a:xfrm>
              <a:off x="148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24" name="Rectangle 10"/>
            <p:cNvSpPr>
              <a:spLocks noChangeArrowheads="1"/>
            </p:cNvSpPr>
            <p:nvPr/>
          </p:nvSpPr>
          <p:spPr bwMode="auto">
            <a:xfrm>
              <a:off x="163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25" name="Rectangle 11"/>
            <p:cNvSpPr>
              <a:spLocks noChangeArrowheads="1"/>
            </p:cNvSpPr>
            <p:nvPr/>
          </p:nvSpPr>
          <p:spPr bwMode="auto">
            <a:xfrm>
              <a:off x="177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26" name="Rectangle 12"/>
            <p:cNvSpPr>
              <a:spLocks noChangeArrowheads="1"/>
            </p:cNvSpPr>
            <p:nvPr/>
          </p:nvSpPr>
          <p:spPr bwMode="auto">
            <a:xfrm>
              <a:off x="192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27" name="Rectangle 13"/>
            <p:cNvSpPr>
              <a:spLocks noChangeArrowheads="1"/>
            </p:cNvSpPr>
            <p:nvPr/>
          </p:nvSpPr>
          <p:spPr bwMode="auto">
            <a:xfrm>
              <a:off x="206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28" name="Rectangle 14"/>
            <p:cNvSpPr>
              <a:spLocks noChangeArrowheads="1"/>
            </p:cNvSpPr>
            <p:nvPr/>
          </p:nvSpPr>
          <p:spPr bwMode="auto">
            <a:xfrm>
              <a:off x="220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29" name="Rectangle 15"/>
            <p:cNvSpPr>
              <a:spLocks noChangeArrowheads="1"/>
            </p:cNvSpPr>
            <p:nvPr/>
          </p:nvSpPr>
          <p:spPr bwMode="auto">
            <a:xfrm>
              <a:off x="235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30" name="Rectangle 16"/>
            <p:cNvSpPr>
              <a:spLocks noChangeArrowheads="1"/>
            </p:cNvSpPr>
            <p:nvPr/>
          </p:nvSpPr>
          <p:spPr bwMode="auto">
            <a:xfrm>
              <a:off x="249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31" name="Rectangle 17"/>
            <p:cNvSpPr>
              <a:spLocks noChangeArrowheads="1"/>
            </p:cNvSpPr>
            <p:nvPr/>
          </p:nvSpPr>
          <p:spPr bwMode="auto">
            <a:xfrm>
              <a:off x="264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32" name="Rectangle 18"/>
            <p:cNvSpPr>
              <a:spLocks noChangeArrowheads="1"/>
            </p:cNvSpPr>
            <p:nvPr/>
          </p:nvSpPr>
          <p:spPr bwMode="auto">
            <a:xfrm>
              <a:off x="278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33" name="Rectangle 19"/>
            <p:cNvSpPr>
              <a:spLocks noChangeArrowheads="1"/>
            </p:cNvSpPr>
            <p:nvPr/>
          </p:nvSpPr>
          <p:spPr bwMode="auto">
            <a:xfrm>
              <a:off x="292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34" name="Rectangle 20"/>
            <p:cNvSpPr>
              <a:spLocks noChangeArrowheads="1"/>
            </p:cNvSpPr>
            <p:nvPr/>
          </p:nvSpPr>
          <p:spPr bwMode="auto">
            <a:xfrm>
              <a:off x="307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35" name="Rectangle 21"/>
            <p:cNvSpPr>
              <a:spLocks noChangeArrowheads="1"/>
            </p:cNvSpPr>
            <p:nvPr/>
          </p:nvSpPr>
          <p:spPr bwMode="auto">
            <a:xfrm>
              <a:off x="321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36" name="Rectangle 22"/>
            <p:cNvSpPr>
              <a:spLocks noChangeArrowheads="1"/>
            </p:cNvSpPr>
            <p:nvPr/>
          </p:nvSpPr>
          <p:spPr bwMode="auto">
            <a:xfrm>
              <a:off x="336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37" name="Rectangle 23"/>
            <p:cNvSpPr>
              <a:spLocks noChangeArrowheads="1"/>
            </p:cNvSpPr>
            <p:nvPr/>
          </p:nvSpPr>
          <p:spPr bwMode="auto">
            <a:xfrm>
              <a:off x="350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38" name="Rectangle 24"/>
            <p:cNvSpPr>
              <a:spLocks noChangeArrowheads="1"/>
            </p:cNvSpPr>
            <p:nvPr/>
          </p:nvSpPr>
          <p:spPr bwMode="auto">
            <a:xfrm>
              <a:off x="364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39" name="Rectangle 25"/>
            <p:cNvSpPr>
              <a:spLocks noChangeArrowheads="1"/>
            </p:cNvSpPr>
            <p:nvPr/>
          </p:nvSpPr>
          <p:spPr bwMode="auto">
            <a:xfrm>
              <a:off x="379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40" name="Rectangle 26"/>
            <p:cNvSpPr>
              <a:spLocks noChangeArrowheads="1"/>
            </p:cNvSpPr>
            <p:nvPr/>
          </p:nvSpPr>
          <p:spPr bwMode="auto">
            <a:xfrm>
              <a:off x="393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41" name="Rectangle 27"/>
            <p:cNvSpPr>
              <a:spLocks noChangeArrowheads="1"/>
            </p:cNvSpPr>
            <p:nvPr/>
          </p:nvSpPr>
          <p:spPr bwMode="auto">
            <a:xfrm>
              <a:off x="408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42" name="Rectangle 28"/>
            <p:cNvSpPr>
              <a:spLocks noChangeArrowheads="1"/>
            </p:cNvSpPr>
            <p:nvPr/>
          </p:nvSpPr>
          <p:spPr bwMode="auto">
            <a:xfrm>
              <a:off x="422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43" name="Rectangle 29"/>
            <p:cNvSpPr>
              <a:spLocks noChangeArrowheads="1"/>
            </p:cNvSpPr>
            <p:nvPr/>
          </p:nvSpPr>
          <p:spPr bwMode="auto">
            <a:xfrm>
              <a:off x="436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44" name="Rectangle 30"/>
            <p:cNvSpPr>
              <a:spLocks noChangeArrowheads="1"/>
            </p:cNvSpPr>
            <p:nvPr/>
          </p:nvSpPr>
          <p:spPr bwMode="auto">
            <a:xfrm>
              <a:off x="4512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45" name="Rectangle 31"/>
            <p:cNvSpPr>
              <a:spLocks noChangeArrowheads="1"/>
            </p:cNvSpPr>
            <p:nvPr/>
          </p:nvSpPr>
          <p:spPr bwMode="auto">
            <a:xfrm>
              <a:off x="4656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46" name="Rectangle 32"/>
            <p:cNvSpPr>
              <a:spLocks noChangeArrowheads="1"/>
            </p:cNvSpPr>
            <p:nvPr/>
          </p:nvSpPr>
          <p:spPr bwMode="auto">
            <a:xfrm>
              <a:off x="4800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47" name="Rectangle 33"/>
            <p:cNvSpPr>
              <a:spLocks noChangeArrowheads="1"/>
            </p:cNvSpPr>
            <p:nvPr/>
          </p:nvSpPr>
          <p:spPr bwMode="auto">
            <a:xfrm>
              <a:off x="494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48" name="Rectangle 34"/>
            <p:cNvSpPr>
              <a:spLocks noChangeArrowheads="1"/>
            </p:cNvSpPr>
            <p:nvPr/>
          </p:nvSpPr>
          <p:spPr bwMode="auto">
            <a:xfrm>
              <a:off x="508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49" name="Rectangle 35"/>
            <p:cNvSpPr>
              <a:spLocks noChangeArrowheads="1"/>
            </p:cNvSpPr>
            <p:nvPr/>
          </p:nvSpPr>
          <p:spPr bwMode="auto">
            <a:xfrm>
              <a:off x="624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50" name="Rectangle 36"/>
            <p:cNvSpPr>
              <a:spLocks noChangeArrowheads="1"/>
            </p:cNvSpPr>
            <p:nvPr/>
          </p:nvSpPr>
          <p:spPr bwMode="auto">
            <a:xfrm>
              <a:off x="768" y="10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51" name="Line 37"/>
            <p:cNvSpPr>
              <a:spLocks noChangeShapeType="1"/>
            </p:cNvSpPr>
            <p:nvPr/>
          </p:nvSpPr>
          <p:spPr bwMode="auto">
            <a:xfrm>
              <a:off x="624" y="124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Text Box 38"/>
            <p:cNvSpPr txBox="1">
              <a:spLocks noChangeArrowheads="1"/>
            </p:cNvSpPr>
            <p:nvPr/>
          </p:nvSpPr>
          <p:spPr bwMode="auto">
            <a:xfrm>
              <a:off x="596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31</a:t>
              </a:r>
            </a:p>
          </p:txBody>
        </p:sp>
        <p:sp>
          <p:nvSpPr>
            <p:cNvPr id="13353" name="Line 39"/>
            <p:cNvSpPr>
              <a:spLocks noChangeShapeType="1"/>
            </p:cNvSpPr>
            <p:nvPr/>
          </p:nvSpPr>
          <p:spPr bwMode="auto">
            <a:xfrm>
              <a:off x="1488" y="1248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Line 40"/>
            <p:cNvSpPr>
              <a:spLocks noChangeShapeType="1"/>
            </p:cNvSpPr>
            <p:nvPr/>
          </p:nvSpPr>
          <p:spPr bwMode="auto">
            <a:xfrm>
              <a:off x="1488" y="816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Line 41"/>
            <p:cNvSpPr>
              <a:spLocks noChangeShapeType="1"/>
            </p:cNvSpPr>
            <p:nvPr/>
          </p:nvSpPr>
          <p:spPr bwMode="auto">
            <a:xfrm>
              <a:off x="2208" y="816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6" name="Text Box 42"/>
            <p:cNvSpPr txBox="1">
              <a:spLocks noChangeArrowheads="1"/>
            </p:cNvSpPr>
            <p:nvPr/>
          </p:nvSpPr>
          <p:spPr bwMode="auto">
            <a:xfrm>
              <a:off x="776" y="1248"/>
              <a:ext cx="5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opcode</a:t>
              </a:r>
            </a:p>
          </p:txBody>
        </p:sp>
        <p:sp>
          <p:nvSpPr>
            <p:cNvPr id="13357" name="Text Box 43"/>
            <p:cNvSpPr txBox="1">
              <a:spLocks noChangeArrowheads="1"/>
            </p:cNvSpPr>
            <p:nvPr/>
          </p:nvSpPr>
          <p:spPr bwMode="auto">
            <a:xfrm>
              <a:off x="1736" y="1248"/>
              <a:ext cx="2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rs</a:t>
              </a:r>
            </a:p>
          </p:txBody>
        </p:sp>
        <p:sp>
          <p:nvSpPr>
            <p:cNvPr id="13358" name="Text Box 44"/>
            <p:cNvSpPr txBox="1">
              <a:spLocks noChangeArrowheads="1"/>
            </p:cNvSpPr>
            <p:nvPr/>
          </p:nvSpPr>
          <p:spPr bwMode="auto">
            <a:xfrm>
              <a:off x="2448" y="1248"/>
              <a:ext cx="2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rt</a:t>
              </a:r>
            </a:p>
          </p:txBody>
        </p:sp>
        <p:sp>
          <p:nvSpPr>
            <p:cNvPr id="13359" name="Text Box 45"/>
            <p:cNvSpPr txBox="1">
              <a:spLocks noChangeArrowheads="1"/>
            </p:cNvSpPr>
            <p:nvPr/>
          </p:nvSpPr>
          <p:spPr bwMode="auto">
            <a:xfrm>
              <a:off x="3408" y="1248"/>
              <a:ext cx="11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Immediate Value</a:t>
              </a:r>
            </a:p>
          </p:txBody>
        </p:sp>
        <p:sp>
          <p:nvSpPr>
            <p:cNvPr id="13360" name="Line 46"/>
            <p:cNvSpPr>
              <a:spLocks noChangeShapeType="1"/>
            </p:cNvSpPr>
            <p:nvPr/>
          </p:nvSpPr>
          <p:spPr bwMode="auto">
            <a:xfrm>
              <a:off x="2928" y="816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1" name="Line 47"/>
            <p:cNvSpPr>
              <a:spLocks noChangeShapeType="1"/>
            </p:cNvSpPr>
            <p:nvPr/>
          </p:nvSpPr>
          <p:spPr bwMode="auto">
            <a:xfrm>
              <a:off x="2208" y="1248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2" name="Line 48"/>
            <p:cNvSpPr>
              <a:spLocks noChangeShapeType="1"/>
            </p:cNvSpPr>
            <p:nvPr/>
          </p:nvSpPr>
          <p:spPr bwMode="auto">
            <a:xfrm>
              <a:off x="2928" y="124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3" name="Text Box 49"/>
            <p:cNvSpPr txBox="1">
              <a:spLocks noChangeArrowheads="1"/>
            </p:cNvSpPr>
            <p:nvPr/>
          </p:nvSpPr>
          <p:spPr bwMode="auto">
            <a:xfrm>
              <a:off x="1296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26</a:t>
              </a:r>
            </a:p>
          </p:txBody>
        </p:sp>
        <p:sp>
          <p:nvSpPr>
            <p:cNvPr id="13364" name="Text Box 50"/>
            <p:cNvSpPr txBox="1">
              <a:spLocks noChangeArrowheads="1"/>
            </p:cNvSpPr>
            <p:nvPr/>
          </p:nvSpPr>
          <p:spPr bwMode="auto">
            <a:xfrm>
              <a:off x="1460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25</a:t>
              </a:r>
            </a:p>
          </p:txBody>
        </p:sp>
        <p:sp>
          <p:nvSpPr>
            <p:cNvPr id="13365" name="Text Box 51"/>
            <p:cNvSpPr txBox="1">
              <a:spLocks noChangeArrowheads="1"/>
            </p:cNvSpPr>
            <p:nvPr/>
          </p:nvSpPr>
          <p:spPr bwMode="auto">
            <a:xfrm>
              <a:off x="2016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21</a:t>
              </a:r>
            </a:p>
          </p:txBody>
        </p:sp>
        <p:sp>
          <p:nvSpPr>
            <p:cNvPr id="13366" name="Text Box 52"/>
            <p:cNvSpPr txBox="1">
              <a:spLocks noChangeArrowheads="1"/>
            </p:cNvSpPr>
            <p:nvPr/>
          </p:nvSpPr>
          <p:spPr bwMode="auto">
            <a:xfrm>
              <a:off x="2160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20</a:t>
              </a:r>
            </a:p>
          </p:txBody>
        </p:sp>
        <p:sp>
          <p:nvSpPr>
            <p:cNvPr id="13367" name="Text Box 53"/>
            <p:cNvSpPr txBox="1">
              <a:spLocks noChangeArrowheads="1"/>
            </p:cNvSpPr>
            <p:nvPr/>
          </p:nvSpPr>
          <p:spPr bwMode="auto">
            <a:xfrm>
              <a:off x="2756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16</a:t>
              </a:r>
            </a:p>
          </p:txBody>
        </p:sp>
        <p:sp>
          <p:nvSpPr>
            <p:cNvPr id="13368" name="Text Box 54"/>
            <p:cNvSpPr txBox="1">
              <a:spLocks noChangeArrowheads="1"/>
            </p:cNvSpPr>
            <p:nvPr/>
          </p:nvSpPr>
          <p:spPr bwMode="auto">
            <a:xfrm>
              <a:off x="2880" y="931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15</a:t>
              </a:r>
            </a:p>
          </p:txBody>
        </p:sp>
        <p:sp>
          <p:nvSpPr>
            <p:cNvPr id="13369" name="Text Box 55"/>
            <p:cNvSpPr txBox="1">
              <a:spLocks noChangeArrowheads="1"/>
            </p:cNvSpPr>
            <p:nvPr/>
          </p:nvSpPr>
          <p:spPr bwMode="auto">
            <a:xfrm>
              <a:off x="5064" y="931"/>
              <a:ext cx="1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70" name="Text Box 56"/>
            <p:cNvSpPr txBox="1">
              <a:spLocks noChangeArrowheads="1"/>
            </p:cNvSpPr>
            <p:nvPr/>
          </p:nvSpPr>
          <p:spPr bwMode="auto">
            <a:xfrm>
              <a:off x="1728" y="2064"/>
              <a:ext cx="129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 sw  $5,  3000($2)</a:t>
              </a:r>
            </a:p>
          </p:txBody>
        </p:sp>
        <p:sp>
          <p:nvSpPr>
            <p:cNvPr id="13371" name="AutoShape 57"/>
            <p:cNvSpPr>
              <a:spLocks/>
            </p:cNvSpPr>
            <p:nvPr/>
          </p:nvSpPr>
          <p:spPr bwMode="auto">
            <a:xfrm>
              <a:off x="3264" y="1872"/>
              <a:ext cx="912" cy="240"/>
            </a:xfrm>
            <a:prstGeom prst="borderCallout1">
              <a:avLst>
                <a:gd name="adj1" fmla="val 30000"/>
                <a:gd name="adj2" fmla="val -5264"/>
                <a:gd name="adj3" fmla="val 100833"/>
                <a:gd name="adj4" fmla="val -77194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Immediate</a:t>
              </a:r>
            </a:p>
          </p:txBody>
        </p:sp>
        <p:sp>
          <p:nvSpPr>
            <p:cNvPr id="13372" name="AutoShape 58"/>
            <p:cNvSpPr>
              <a:spLocks/>
            </p:cNvSpPr>
            <p:nvPr/>
          </p:nvSpPr>
          <p:spPr bwMode="auto">
            <a:xfrm>
              <a:off x="2942" y="2360"/>
              <a:ext cx="336" cy="240"/>
            </a:xfrm>
            <a:prstGeom prst="borderCallout1">
              <a:avLst>
                <a:gd name="adj1" fmla="val 30000"/>
                <a:gd name="adj2" fmla="val -14287"/>
                <a:gd name="adj3" fmla="val -40000"/>
                <a:gd name="adj4" fmla="val -34523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rs</a:t>
              </a:r>
            </a:p>
          </p:txBody>
        </p:sp>
        <p:sp>
          <p:nvSpPr>
            <p:cNvPr id="13373" name="AutoShape 59"/>
            <p:cNvSpPr>
              <a:spLocks/>
            </p:cNvSpPr>
            <p:nvPr/>
          </p:nvSpPr>
          <p:spPr bwMode="auto">
            <a:xfrm flipH="1">
              <a:off x="2448" y="1680"/>
              <a:ext cx="336" cy="240"/>
            </a:xfrm>
            <a:prstGeom prst="borderCallout1">
              <a:avLst>
                <a:gd name="adj1" fmla="val 30000"/>
                <a:gd name="adj2" fmla="val 114287"/>
                <a:gd name="adj3" fmla="val 155000"/>
                <a:gd name="adj4" fmla="val 166667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rt</a:t>
              </a:r>
            </a:p>
          </p:txBody>
        </p:sp>
        <p:sp>
          <p:nvSpPr>
            <p:cNvPr id="13374" name="Rectangle 60"/>
            <p:cNvSpPr>
              <a:spLocks noChangeArrowheads="1"/>
            </p:cNvSpPr>
            <p:nvPr/>
          </p:nvSpPr>
          <p:spPr bwMode="auto">
            <a:xfrm>
              <a:off x="91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375" name="Rectangle 61"/>
            <p:cNvSpPr>
              <a:spLocks noChangeArrowheads="1"/>
            </p:cNvSpPr>
            <p:nvPr/>
          </p:nvSpPr>
          <p:spPr bwMode="auto">
            <a:xfrm>
              <a:off x="105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76" name="Rectangle 62"/>
            <p:cNvSpPr>
              <a:spLocks noChangeArrowheads="1"/>
            </p:cNvSpPr>
            <p:nvPr/>
          </p:nvSpPr>
          <p:spPr bwMode="auto">
            <a:xfrm>
              <a:off x="120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377" name="Rectangle 63"/>
            <p:cNvSpPr>
              <a:spLocks noChangeArrowheads="1"/>
            </p:cNvSpPr>
            <p:nvPr/>
          </p:nvSpPr>
          <p:spPr bwMode="auto">
            <a:xfrm>
              <a:off x="134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378" name="Rectangle 64"/>
            <p:cNvSpPr>
              <a:spLocks noChangeArrowheads="1"/>
            </p:cNvSpPr>
            <p:nvPr/>
          </p:nvSpPr>
          <p:spPr bwMode="auto">
            <a:xfrm>
              <a:off x="148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79" name="Rectangle 65"/>
            <p:cNvSpPr>
              <a:spLocks noChangeArrowheads="1"/>
            </p:cNvSpPr>
            <p:nvPr/>
          </p:nvSpPr>
          <p:spPr bwMode="auto">
            <a:xfrm>
              <a:off x="163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80" name="Rectangle 66"/>
            <p:cNvSpPr>
              <a:spLocks noChangeArrowheads="1"/>
            </p:cNvSpPr>
            <p:nvPr/>
          </p:nvSpPr>
          <p:spPr bwMode="auto">
            <a:xfrm>
              <a:off x="177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81" name="Rectangle 67"/>
            <p:cNvSpPr>
              <a:spLocks noChangeArrowheads="1"/>
            </p:cNvSpPr>
            <p:nvPr/>
          </p:nvSpPr>
          <p:spPr bwMode="auto">
            <a:xfrm>
              <a:off x="192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382" name="Rectangle 68"/>
            <p:cNvSpPr>
              <a:spLocks noChangeArrowheads="1"/>
            </p:cNvSpPr>
            <p:nvPr/>
          </p:nvSpPr>
          <p:spPr bwMode="auto">
            <a:xfrm>
              <a:off x="206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83" name="Rectangle 69"/>
            <p:cNvSpPr>
              <a:spLocks noChangeArrowheads="1"/>
            </p:cNvSpPr>
            <p:nvPr/>
          </p:nvSpPr>
          <p:spPr bwMode="auto">
            <a:xfrm>
              <a:off x="220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84" name="Rectangle 70"/>
            <p:cNvSpPr>
              <a:spLocks noChangeArrowheads="1"/>
            </p:cNvSpPr>
            <p:nvPr/>
          </p:nvSpPr>
          <p:spPr bwMode="auto">
            <a:xfrm>
              <a:off x="235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85" name="Rectangle 71"/>
            <p:cNvSpPr>
              <a:spLocks noChangeArrowheads="1"/>
            </p:cNvSpPr>
            <p:nvPr/>
          </p:nvSpPr>
          <p:spPr bwMode="auto">
            <a:xfrm>
              <a:off x="249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386" name="Rectangle 72"/>
            <p:cNvSpPr>
              <a:spLocks noChangeArrowheads="1"/>
            </p:cNvSpPr>
            <p:nvPr/>
          </p:nvSpPr>
          <p:spPr bwMode="auto">
            <a:xfrm>
              <a:off x="264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87" name="Rectangle 73"/>
            <p:cNvSpPr>
              <a:spLocks noChangeArrowheads="1"/>
            </p:cNvSpPr>
            <p:nvPr/>
          </p:nvSpPr>
          <p:spPr bwMode="auto">
            <a:xfrm>
              <a:off x="278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388" name="Rectangle 74"/>
            <p:cNvSpPr>
              <a:spLocks noChangeArrowheads="1"/>
            </p:cNvSpPr>
            <p:nvPr/>
          </p:nvSpPr>
          <p:spPr bwMode="auto">
            <a:xfrm>
              <a:off x="292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89" name="Rectangle 75"/>
            <p:cNvSpPr>
              <a:spLocks noChangeArrowheads="1"/>
            </p:cNvSpPr>
            <p:nvPr/>
          </p:nvSpPr>
          <p:spPr bwMode="auto">
            <a:xfrm>
              <a:off x="307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90" name="Rectangle 76"/>
            <p:cNvSpPr>
              <a:spLocks noChangeArrowheads="1"/>
            </p:cNvSpPr>
            <p:nvPr/>
          </p:nvSpPr>
          <p:spPr bwMode="auto">
            <a:xfrm>
              <a:off x="321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91" name="Rectangle 77"/>
            <p:cNvSpPr>
              <a:spLocks noChangeArrowheads="1"/>
            </p:cNvSpPr>
            <p:nvPr/>
          </p:nvSpPr>
          <p:spPr bwMode="auto">
            <a:xfrm>
              <a:off x="336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92" name="Rectangle 78"/>
            <p:cNvSpPr>
              <a:spLocks noChangeArrowheads="1"/>
            </p:cNvSpPr>
            <p:nvPr/>
          </p:nvSpPr>
          <p:spPr bwMode="auto">
            <a:xfrm>
              <a:off x="350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393" name="Rectangle 79"/>
            <p:cNvSpPr>
              <a:spLocks noChangeArrowheads="1"/>
            </p:cNvSpPr>
            <p:nvPr/>
          </p:nvSpPr>
          <p:spPr bwMode="auto">
            <a:xfrm>
              <a:off x="364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94" name="Rectangle 80"/>
            <p:cNvSpPr>
              <a:spLocks noChangeArrowheads="1"/>
            </p:cNvSpPr>
            <p:nvPr/>
          </p:nvSpPr>
          <p:spPr bwMode="auto">
            <a:xfrm>
              <a:off x="379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395" name="Rectangle 81"/>
            <p:cNvSpPr>
              <a:spLocks noChangeArrowheads="1"/>
            </p:cNvSpPr>
            <p:nvPr/>
          </p:nvSpPr>
          <p:spPr bwMode="auto">
            <a:xfrm>
              <a:off x="393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396" name="Rectangle 82"/>
            <p:cNvSpPr>
              <a:spLocks noChangeArrowheads="1"/>
            </p:cNvSpPr>
            <p:nvPr/>
          </p:nvSpPr>
          <p:spPr bwMode="auto">
            <a:xfrm>
              <a:off x="408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397" name="Rectangle 83"/>
            <p:cNvSpPr>
              <a:spLocks noChangeArrowheads="1"/>
            </p:cNvSpPr>
            <p:nvPr/>
          </p:nvSpPr>
          <p:spPr bwMode="auto">
            <a:xfrm>
              <a:off x="422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398" name="Rectangle 84"/>
            <p:cNvSpPr>
              <a:spLocks noChangeArrowheads="1"/>
            </p:cNvSpPr>
            <p:nvPr/>
          </p:nvSpPr>
          <p:spPr bwMode="auto">
            <a:xfrm>
              <a:off x="436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399" name="Rectangle 85"/>
            <p:cNvSpPr>
              <a:spLocks noChangeArrowheads="1"/>
            </p:cNvSpPr>
            <p:nvPr/>
          </p:nvSpPr>
          <p:spPr bwMode="auto">
            <a:xfrm>
              <a:off x="4512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00" name="Rectangle 86"/>
            <p:cNvSpPr>
              <a:spLocks noChangeArrowheads="1"/>
            </p:cNvSpPr>
            <p:nvPr/>
          </p:nvSpPr>
          <p:spPr bwMode="auto">
            <a:xfrm>
              <a:off x="4656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01" name="Rectangle 87"/>
            <p:cNvSpPr>
              <a:spLocks noChangeArrowheads="1"/>
            </p:cNvSpPr>
            <p:nvPr/>
          </p:nvSpPr>
          <p:spPr bwMode="auto">
            <a:xfrm>
              <a:off x="4800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02" name="Rectangle 88"/>
            <p:cNvSpPr>
              <a:spLocks noChangeArrowheads="1"/>
            </p:cNvSpPr>
            <p:nvPr/>
          </p:nvSpPr>
          <p:spPr bwMode="auto">
            <a:xfrm>
              <a:off x="494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03" name="Rectangle 89"/>
            <p:cNvSpPr>
              <a:spLocks noChangeArrowheads="1"/>
            </p:cNvSpPr>
            <p:nvPr/>
          </p:nvSpPr>
          <p:spPr bwMode="auto">
            <a:xfrm>
              <a:off x="508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04" name="Rectangle 90"/>
            <p:cNvSpPr>
              <a:spLocks noChangeArrowheads="1"/>
            </p:cNvSpPr>
            <p:nvPr/>
          </p:nvSpPr>
          <p:spPr bwMode="auto">
            <a:xfrm>
              <a:off x="624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05" name="Rectangle 91"/>
            <p:cNvSpPr>
              <a:spLocks noChangeArrowheads="1"/>
            </p:cNvSpPr>
            <p:nvPr/>
          </p:nvSpPr>
          <p:spPr bwMode="auto">
            <a:xfrm>
              <a:off x="768" y="3456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06" name="Rectangle 92"/>
            <p:cNvSpPr>
              <a:spLocks noChangeArrowheads="1"/>
            </p:cNvSpPr>
            <p:nvPr/>
          </p:nvSpPr>
          <p:spPr bwMode="auto">
            <a:xfrm>
              <a:off x="624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407" name="Rectangle 93"/>
            <p:cNvSpPr>
              <a:spLocks noChangeArrowheads="1"/>
            </p:cNvSpPr>
            <p:nvPr/>
          </p:nvSpPr>
          <p:spPr bwMode="auto">
            <a:xfrm>
              <a:off x="1776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408" name="Rectangle 94"/>
            <p:cNvSpPr>
              <a:spLocks noChangeArrowheads="1"/>
            </p:cNvSpPr>
            <p:nvPr/>
          </p:nvSpPr>
          <p:spPr bwMode="auto">
            <a:xfrm>
              <a:off x="2928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409" name="Rectangle 95"/>
            <p:cNvSpPr>
              <a:spLocks noChangeArrowheads="1"/>
            </p:cNvSpPr>
            <p:nvPr/>
          </p:nvSpPr>
          <p:spPr bwMode="auto">
            <a:xfrm>
              <a:off x="4080" y="3456"/>
              <a:ext cx="576" cy="144"/>
            </a:xfrm>
            <a:prstGeom prst="rect">
              <a:avLst/>
            </a:prstGeom>
            <a:noFill/>
            <a:ln w="19050">
              <a:solidFill>
                <a:srgbClr val="FF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410" name="Text Box 96"/>
            <p:cNvSpPr txBox="1">
              <a:spLocks noChangeArrowheads="1"/>
            </p:cNvSpPr>
            <p:nvPr/>
          </p:nvSpPr>
          <p:spPr bwMode="auto">
            <a:xfrm>
              <a:off x="614" y="3669"/>
              <a:ext cx="2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400">
                  <a:latin typeface="Tahoma" panose="020B0604030504040204" pitchFamily="34" charset="0"/>
                </a:rPr>
                <a:t>Encoding = 0xAC450BB8</a:t>
              </a:r>
            </a:p>
          </p:txBody>
        </p:sp>
        <p:sp>
          <p:nvSpPr>
            <p:cNvPr id="13411" name="Rectangle 97"/>
            <p:cNvSpPr>
              <a:spLocks noChangeArrowheads="1"/>
            </p:cNvSpPr>
            <p:nvPr/>
          </p:nvSpPr>
          <p:spPr bwMode="auto">
            <a:xfrm>
              <a:off x="91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12" name="Rectangle 98"/>
            <p:cNvSpPr>
              <a:spLocks noChangeArrowheads="1"/>
            </p:cNvSpPr>
            <p:nvPr/>
          </p:nvSpPr>
          <p:spPr bwMode="auto">
            <a:xfrm>
              <a:off x="105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13" name="Rectangle 99"/>
            <p:cNvSpPr>
              <a:spLocks noChangeArrowheads="1"/>
            </p:cNvSpPr>
            <p:nvPr/>
          </p:nvSpPr>
          <p:spPr bwMode="auto">
            <a:xfrm>
              <a:off x="120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14" name="Rectangle 100"/>
            <p:cNvSpPr>
              <a:spLocks noChangeArrowheads="1"/>
            </p:cNvSpPr>
            <p:nvPr/>
          </p:nvSpPr>
          <p:spPr bwMode="auto">
            <a:xfrm>
              <a:off x="134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15" name="Rectangle 101"/>
            <p:cNvSpPr>
              <a:spLocks noChangeArrowheads="1"/>
            </p:cNvSpPr>
            <p:nvPr/>
          </p:nvSpPr>
          <p:spPr bwMode="auto">
            <a:xfrm>
              <a:off x="148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16" name="Rectangle 102"/>
            <p:cNvSpPr>
              <a:spLocks noChangeArrowheads="1"/>
            </p:cNvSpPr>
            <p:nvPr/>
          </p:nvSpPr>
          <p:spPr bwMode="auto">
            <a:xfrm>
              <a:off x="163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17" name="Rectangle 103"/>
            <p:cNvSpPr>
              <a:spLocks noChangeArrowheads="1"/>
            </p:cNvSpPr>
            <p:nvPr/>
          </p:nvSpPr>
          <p:spPr bwMode="auto">
            <a:xfrm>
              <a:off x="177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18" name="Rectangle 104"/>
            <p:cNvSpPr>
              <a:spLocks noChangeArrowheads="1"/>
            </p:cNvSpPr>
            <p:nvPr/>
          </p:nvSpPr>
          <p:spPr bwMode="auto">
            <a:xfrm>
              <a:off x="192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19" name="Rectangle 105"/>
            <p:cNvSpPr>
              <a:spLocks noChangeArrowheads="1"/>
            </p:cNvSpPr>
            <p:nvPr/>
          </p:nvSpPr>
          <p:spPr bwMode="auto">
            <a:xfrm>
              <a:off x="206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20" name="Rectangle 106"/>
            <p:cNvSpPr>
              <a:spLocks noChangeArrowheads="1"/>
            </p:cNvSpPr>
            <p:nvPr/>
          </p:nvSpPr>
          <p:spPr bwMode="auto">
            <a:xfrm>
              <a:off x="220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21" name="Rectangle 107"/>
            <p:cNvSpPr>
              <a:spLocks noChangeArrowheads="1"/>
            </p:cNvSpPr>
            <p:nvPr/>
          </p:nvSpPr>
          <p:spPr bwMode="auto">
            <a:xfrm>
              <a:off x="235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22" name="Rectangle 108"/>
            <p:cNvSpPr>
              <a:spLocks noChangeArrowheads="1"/>
            </p:cNvSpPr>
            <p:nvPr/>
          </p:nvSpPr>
          <p:spPr bwMode="auto">
            <a:xfrm>
              <a:off x="249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23" name="Rectangle 109"/>
            <p:cNvSpPr>
              <a:spLocks noChangeArrowheads="1"/>
            </p:cNvSpPr>
            <p:nvPr/>
          </p:nvSpPr>
          <p:spPr bwMode="auto">
            <a:xfrm>
              <a:off x="264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24" name="Rectangle 110"/>
            <p:cNvSpPr>
              <a:spLocks noChangeArrowheads="1"/>
            </p:cNvSpPr>
            <p:nvPr/>
          </p:nvSpPr>
          <p:spPr bwMode="auto">
            <a:xfrm>
              <a:off x="278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25" name="Rectangle 111"/>
            <p:cNvSpPr>
              <a:spLocks noChangeArrowheads="1"/>
            </p:cNvSpPr>
            <p:nvPr/>
          </p:nvSpPr>
          <p:spPr bwMode="auto">
            <a:xfrm>
              <a:off x="292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26" name="Rectangle 112"/>
            <p:cNvSpPr>
              <a:spLocks noChangeArrowheads="1"/>
            </p:cNvSpPr>
            <p:nvPr/>
          </p:nvSpPr>
          <p:spPr bwMode="auto">
            <a:xfrm>
              <a:off x="307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27" name="Rectangle 113"/>
            <p:cNvSpPr>
              <a:spLocks noChangeArrowheads="1"/>
            </p:cNvSpPr>
            <p:nvPr/>
          </p:nvSpPr>
          <p:spPr bwMode="auto">
            <a:xfrm>
              <a:off x="321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28" name="Rectangle 114"/>
            <p:cNvSpPr>
              <a:spLocks noChangeArrowheads="1"/>
            </p:cNvSpPr>
            <p:nvPr/>
          </p:nvSpPr>
          <p:spPr bwMode="auto">
            <a:xfrm>
              <a:off x="336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29" name="Rectangle 115"/>
            <p:cNvSpPr>
              <a:spLocks noChangeArrowheads="1"/>
            </p:cNvSpPr>
            <p:nvPr/>
          </p:nvSpPr>
          <p:spPr bwMode="auto">
            <a:xfrm>
              <a:off x="350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30" name="Rectangle 116"/>
            <p:cNvSpPr>
              <a:spLocks noChangeArrowheads="1"/>
            </p:cNvSpPr>
            <p:nvPr/>
          </p:nvSpPr>
          <p:spPr bwMode="auto">
            <a:xfrm>
              <a:off x="364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31" name="Rectangle 117"/>
            <p:cNvSpPr>
              <a:spLocks noChangeArrowheads="1"/>
            </p:cNvSpPr>
            <p:nvPr/>
          </p:nvSpPr>
          <p:spPr bwMode="auto">
            <a:xfrm>
              <a:off x="379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32" name="Rectangle 118"/>
            <p:cNvSpPr>
              <a:spLocks noChangeArrowheads="1"/>
            </p:cNvSpPr>
            <p:nvPr/>
          </p:nvSpPr>
          <p:spPr bwMode="auto">
            <a:xfrm>
              <a:off x="393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33" name="Rectangle 119"/>
            <p:cNvSpPr>
              <a:spLocks noChangeArrowheads="1"/>
            </p:cNvSpPr>
            <p:nvPr/>
          </p:nvSpPr>
          <p:spPr bwMode="auto">
            <a:xfrm>
              <a:off x="408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34" name="Rectangle 120"/>
            <p:cNvSpPr>
              <a:spLocks noChangeArrowheads="1"/>
            </p:cNvSpPr>
            <p:nvPr/>
          </p:nvSpPr>
          <p:spPr bwMode="auto">
            <a:xfrm>
              <a:off x="422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35" name="Rectangle 121"/>
            <p:cNvSpPr>
              <a:spLocks noChangeArrowheads="1"/>
            </p:cNvSpPr>
            <p:nvPr/>
          </p:nvSpPr>
          <p:spPr bwMode="auto">
            <a:xfrm>
              <a:off x="436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36" name="Rectangle 122"/>
            <p:cNvSpPr>
              <a:spLocks noChangeArrowheads="1"/>
            </p:cNvSpPr>
            <p:nvPr/>
          </p:nvSpPr>
          <p:spPr bwMode="auto">
            <a:xfrm>
              <a:off x="4512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37" name="Rectangle 123"/>
            <p:cNvSpPr>
              <a:spLocks noChangeArrowheads="1"/>
            </p:cNvSpPr>
            <p:nvPr/>
          </p:nvSpPr>
          <p:spPr bwMode="auto">
            <a:xfrm>
              <a:off x="4656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38" name="Rectangle 124"/>
            <p:cNvSpPr>
              <a:spLocks noChangeArrowheads="1"/>
            </p:cNvSpPr>
            <p:nvPr/>
          </p:nvSpPr>
          <p:spPr bwMode="auto">
            <a:xfrm>
              <a:off x="4800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39" name="Rectangle 125"/>
            <p:cNvSpPr>
              <a:spLocks noChangeArrowheads="1"/>
            </p:cNvSpPr>
            <p:nvPr/>
          </p:nvSpPr>
          <p:spPr bwMode="auto">
            <a:xfrm>
              <a:off x="494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40" name="Rectangle 126"/>
            <p:cNvSpPr>
              <a:spLocks noChangeArrowheads="1"/>
            </p:cNvSpPr>
            <p:nvPr/>
          </p:nvSpPr>
          <p:spPr bwMode="auto">
            <a:xfrm>
              <a:off x="508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41" name="Rectangle 127"/>
            <p:cNvSpPr>
              <a:spLocks noChangeArrowheads="1"/>
            </p:cNvSpPr>
            <p:nvPr/>
          </p:nvSpPr>
          <p:spPr bwMode="auto">
            <a:xfrm>
              <a:off x="624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3442" name="Rectangle 128"/>
            <p:cNvSpPr>
              <a:spLocks noChangeArrowheads="1"/>
            </p:cNvSpPr>
            <p:nvPr/>
          </p:nvSpPr>
          <p:spPr bwMode="auto">
            <a:xfrm>
              <a:off x="768" y="2928"/>
              <a:ext cx="144" cy="1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43" name="Line 129"/>
            <p:cNvSpPr>
              <a:spLocks noChangeShapeType="1"/>
            </p:cNvSpPr>
            <p:nvPr/>
          </p:nvSpPr>
          <p:spPr bwMode="auto">
            <a:xfrm>
              <a:off x="624" y="312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4" name="Text Box 130"/>
            <p:cNvSpPr txBox="1">
              <a:spLocks noChangeArrowheads="1"/>
            </p:cNvSpPr>
            <p:nvPr/>
          </p:nvSpPr>
          <p:spPr bwMode="auto">
            <a:xfrm>
              <a:off x="59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31</a:t>
              </a:r>
            </a:p>
          </p:txBody>
        </p:sp>
        <p:sp>
          <p:nvSpPr>
            <p:cNvPr id="13445" name="Line 131"/>
            <p:cNvSpPr>
              <a:spLocks noChangeShapeType="1"/>
            </p:cNvSpPr>
            <p:nvPr/>
          </p:nvSpPr>
          <p:spPr bwMode="auto">
            <a:xfrm>
              <a:off x="1488" y="31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6" name="Line 132"/>
            <p:cNvSpPr>
              <a:spLocks noChangeShapeType="1"/>
            </p:cNvSpPr>
            <p:nvPr/>
          </p:nvSpPr>
          <p:spPr bwMode="auto">
            <a:xfrm>
              <a:off x="1488" y="268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7" name="Line 133"/>
            <p:cNvSpPr>
              <a:spLocks noChangeShapeType="1"/>
            </p:cNvSpPr>
            <p:nvPr/>
          </p:nvSpPr>
          <p:spPr bwMode="auto">
            <a:xfrm>
              <a:off x="2208" y="268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8" name="Text Box 134"/>
            <p:cNvSpPr txBox="1">
              <a:spLocks noChangeArrowheads="1"/>
            </p:cNvSpPr>
            <p:nvPr/>
          </p:nvSpPr>
          <p:spPr bwMode="auto">
            <a:xfrm>
              <a:off x="776" y="3120"/>
              <a:ext cx="57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opcode</a:t>
              </a:r>
            </a:p>
          </p:txBody>
        </p:sp>
        <p:sp>
          <p:nvSpPr>
            <p:cNvPr id="13449" name="Text Box 135"/>
            <p:cNvSpPr txBox="1">
              <a:spLocks noChangeArrowheads="1"/>
            </p:cNvSpPr>
            <p:nvPr/>
          </p:nvSpPr>
          <p:spPr bwMode="auto">
            <a:xfrm>
              <a:off x="1736" y="3120"/>
              <a:ext cx="2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rs</a:t>
              </a:r>
            </a:p>
          </p:txBody>
        </p:sp>
        <p:sp>
          <p:nvSpPr>
            <p:cNvPr id="13450" name="Text Box 136"/>
            <p:cNvSpPr txBox="1">
              <a:spLocks noChangeArrowheads="1"/>
            </p:cNvSpPr>
            <p:nvPr/>
          </p:nvSpPr>
          <p:spPr bwMode="auto">
            <a:xfrm>
              <a:off x="2448" y="3120"/>
              <a:ext cx="2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rt</a:t>
              </a:r>
            </a:p>
          </p:txBody>
        </p:sp>
        <p:sp>
          <p:nvSpPr>
            <p:cNvPr id="13451" name="Line 137"/>
            <p:cNvSpPr>
              <a:spLocks noChangeShapeType="1"/>
            </p:cNvSpPr>
            <p:nvPr/>
          </p:nvSpPr>
          <p:spPr bwMode="auto">
            <a:xfrm>
              <a:off x="2928" y="2688"/>
              <a:ext cx="0" cy="67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2" name="Line 138"/>
            <p:cNvSpPr>
              <a:spLocks noChangeShapeType="1"/>
            </p:cNvSpPr>
            <p:nvPr/>
          </p:nvSpPr>
          <p:spPr bwMode="auto">
            <a:xfrm>
              <a:off x="2208" y="31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53" name="Text Box 139"/>
            <p:cNvSpPr txBox="1">
              <a:spLocks noChangeArrowheads="1"/>
            </p:cNvSpPr>
            <p:nvPr/>
          </p:nvSpPr>
          <p:spPr bwMode="auto">
            <a:xfrm>
              <a:off x="129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26</a:t>
              </a:r>
            </a:p>
          </p:txBody>
        </p:sp>
        <p:sp>
          <p:nvSpPr>
            <p:cNvPr id="13454" name="Text Box 140"/>
            <p:cNvSpPr txBox="1">
              <a:spLocks noChangeArrowheads="1"/>
            </p:cNvSpPr>
            <p:nvPr/>
          </p:nvSpPr>
          <p:spPr bwMode="auto">
            <a:xfrm>
              <a:off x="1460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25</a:t>
              </a:r>
            </a:p>
          </p:txBody>
        </p:sp>
        <p:sp>
          <p:nvSpPr>
            <p:cNvPr id="13455" name="Text Box 141"/>
            <p:cNvSpPr txBox="1">
              <a:spLocks noChangeArrowheads="1"/>
            </p:cNvSpPr>
            <p:nvPr/>
          </p:nvSpPr>
          <p:spPr bwMode="auto">
            <a:xfrm>
              <a:off x="201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21</a:t>
              </a:r>
            </a:p>
          </p:txBody>
        </p:sp>
        <p:sp>
          <p:nvSpPr>
            <p:cNvPr id="13456" name="Text Box 142"/>
            <p:cNvSpPr txBox="1">
              <a:spLocks noChangeArrowheads="1"/>
            </p:cNvSpPr>
            <p:nvPr/>
          </p:nvSpPr>
          <p:spPr bwMode="auto">
            <a:xfrm>
              <a:off x="2160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20</a:t>
              </a:r>
            </a:p>
          </p:txBody>
        </p:sp>
        <p:sp>
          <p:nvSpPr>
            <p:cNvPr id="13457" name="Text Box 143"/>
            <p:cNvSpPr txBox="1">
              <a:spLocks noChangeArrowheads="1"/>
            </p:cNvSpPr>
            <p:nvPr/>
          </p:nvSpPr>
          <p:spPr bwMode="auto">
            <a:xfrm>
              <a:off x="2756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16</a:t>
              </a:r>
            </a:p>
          </p:txBody>
        </p:sp>
        <p:sp>
          <p:nvSpPr>
            <p:cNvPr id="13458" name="Text Box 144"/>
            <p:cNvSpPr txBox="1">
              <a:spLocks noChangeArrowheads="1"/>
            </p:cNvSpPr>
            <p:nvPr/>
          </p:nvSpPr>
          <p:spPr bwMode="auto">
            <a:xfrm>
              <a:off x="2880" y="2803"/>
              <a:ext cx="22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15</a:t>
              </a:r>
            </a:p>
          </p:txBody>
        </p:sp>
        <p:sp>
          <p:nvSpPr>
            <p:cNvPr id="13459" name="Text Box 145"/>
            <p:cNvSpPr txBox="1">
              <a:spLocks noChangeArrowheads="1"/>
            </p:cNvSpPr>
            <p:nvPr/>
          </p:nvSpPr>
          <p:spPr bwMode="auto">
            <a:xfrm>
              <a:off x="5064" y="2803"/>
              <a:ext cx="1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2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3460" name="Text Box 146"/>
            <p:cNvSpPr txBox="1">
              <a:spLocks noChangeArrowheads="1"/>
            </p:cNvSpPr>
            <p:nvPr/>
          </p:nvSpPr>
          <p:spPr bwMode="auto">
            <a:xfrm>
              <a:off x="3408" y="3120"/>
              <a:ext cx="11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1800">
                  <a:solidFill>
                    <a:srgbClr val="0000FF"/>
                  </a:solidFill>
                  <a:latin typeface="Tahoma" panose="020B0604030504040204" pitchFamily="34" charset="0"/>
                </a:rPr>
                <a:t>Immediate Value</a:t>
              </a:r>
            </a:p>
          </p:txBody>
        </p:sp>
        <p:sp>
          <p:nvSpPr>
            <p:cNvPr id="13461" name="Line 147"/>
            <p:cNvSpPr>
              <a:spLocks noChangeShapeType="1"/>
            </p:cNvSpPr>
            <p:nvPr/>
          </p:nvSpPr>
          <p:spPr bwMode="auto">
            <a:xfrm>
              <a:off x="2928" y="312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73609F8-854E-4289-AFB3-1FB9410CB270}" type="datetime1">
              <a:rPr lang="en-US"/>
              <a:pPr>
                <a:defRPr/>
              </a:pPr>
              <a:t>9/12/2015</a:t>
            </a:fld>
            <a:endParaRPr lang="en-US"/>
          </a:p>
        </p:txBody>
      </p:sp>
      <p:sp>
        <p:nvSpPr>
          <p:cNvPr id="1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CDA3100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BB19F0-A133-425C-A613-7F526EA9D83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I-type Encoding</a:t>
            </a:r>
          </a:p>
        </p:txBody>
      </p:sp>
      <p:sp>
        <p:nvSpPr>
          <p:cNvPr id="14342" name="Rectangle 3"/>
          <p:cNvSpPr>
            <a:spLocks noChangeArrowheads="1"/>
          </p:cNvSpPr>
          <p:nvPr/>
        </p:nvSpPr>
        <p:spPr bwMode="auto">
          <a:xfrm>
            <a:off x="1416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3" name="Rectangle 4"/>
          <p:cNvSpPr>
            <a:spLocks noChangeArrowheads="1"/>
          </p:cNvSpPr>
          <p:nvPr/>
        </p:nvSpPr>
        <p:spPr bwMode="auto">
          <a:xfrm>
            <a:off x="1644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4" name="Rectangle 5"/>
          <p:cNvSpPr>
            <a:spLocks noChangeArrowheads="1"/>
          </p:cNvSpPr>
          <p:nvPr/>
        </p:nvSpPr>
        <p:spPr bwMode="auto">
          <a:xfrm>
            <a:off x="1873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5" name="Rectangle 6"/>
          <p:cNvSpPr>
            <a:spLocks noChangeArrowheads="1"/>
          </p:cNvSpPr>
          <p:nvPr/>
        </p:nvSpPr>
        <p:spPr bwMode="auto">
          <a:xfrm>
            <a:off x="2101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6" name="Rectangle 7"/>
          <p:cNvSpPr>
            <a:spLocks noChangeArrowheads="1"/>
          </p:cNvSpPr>
          <p:nvPr/>
        </p:nvSpPr>
        <p:spPr bwMode="auto">
          <a:xfrm>
            <a:off x="2330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7" name="Rectangle 8"/>
          <p:cNvSpPr>
            <a:spLocks noChangeArrowheads="1"/>
          </p:cNvSpPr>
          <p:nvPr/>
        </p:nvSpPr>
        <p:spPr bwMode="auto">
          <a:xfrm>
            <a:off x="2559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8" name="Rectangle 9"/>
          <p:cNvSpPr>
            <a:spLocks noChangeArrowheads="1"/>
          </p:cNvSpPr>
          <p:nvPr/>
        </p:nvSpPr>
        <p:spPr bwMode="auto">
          <a:xfrm>
            <a:off x="2787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9" name="Rectangle 10"/>
          <p:cNvSpPr>
            <a:spLocks noChangeArrowheads="1"/>
          </p:cNvSpPr>
          <p:nvPr/>
        </p:nvSpPr>
        <p:spPr bwMode="auto">
          <a:xfrm>
            <a:off x="3016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0" name="Rectangle 11"/>
          <p:cNvSpPr>
            <a:spLocks noChangeArrowheads="1"/>
          </p:cNvSpPr>
          <p:nvPr/>
        </p:nvSpPr>
        <p:spPr bwMode="auto">
          <a:xfrm>
            <a:off x="3244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1" name="Rectangle 12"/>
          <p:cNvSpPr>
            <a:spLocks noChangeArrowheads="1"/>
          </p:cNvSpPr>
          <p:nvPr/>
        </p:nvSpPr>
        <p:spPr bwMode="auto">
          <a:xfrm>
            <a:off x="3473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2" name="Rectangle 13"/>
          <p:cNvSpPr>
            <a:spLocks noChangeArrowheads="1"/>
          </p:cNvSpPr>
          <p:nvPr/>
        </p:nvSpPr>
        <p:spPr bwMode="auto">
          <a:xfrm>
            <a:off x="3702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3" name="Rectangle 14"/>
          <p:cNvSpPr>
            <a:spLocks noChangeArrowheads="1"/>
          </p:cNvSpPr>
          <p:nvPr/>
        </p:nvSpPr>
        <p:spPr bwMode="auto">
          <a:xfrm>
            <a:off x="3930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4" name="Rectangle 15"/>
          <p:cNvSpPr>
            <a:spLocks noChangeArrowheads="1"/>
          </p:cNvSpPr>
          <p:nvPr/>
        </p:nvSpPr>
        <p:spPr bwMode="auto">
          <a:xfrm>
            <a:off x="4159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5" name="Rectangle 16"/>
          <p:cNvSpPr>
            <a:spLocks noChangeArrowheads="1"/>
          </p:cNvSpPr>
          <p:nvPr/>
        </p:nvSpPr>
        <p:spPr bwMode="auto">
          <a:xfrm>
            <a:off x="4387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6" name="Rectangle 17"/>
          <p:cNvSpPr>
            <a:spLocks noChangeArrowheads="1"/>
          </p:cNvSpPr>
          <p:nvPr/>
        </p:nvSpPr>
        <p:spPr bwMode="auto">
          <a:xfrm>
            <a:off x="4616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7" name="Rectangle 18"/>
          <p:cNvSpPr>
            <a:spLocks noChangeArrowheads="1"/>
          </p:cNvSpPr>
          <p:nvPr/>
        </p:nvSpPr>
        <p:spPr bwMode="auto">
          <a:xfrm>
            <a:off x="4845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8" name="Rectangle 19"/>
          <p:cNvSpPr>
            <a:spLocks noChangeArrowheads="1"/>
          </p:cNvSpPr>
          <p:nvPr/>
        </p:nvSpPr>
        <p:spPr bwMode="auto">
          <a:xfrm>
            <a:off x="5073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9" name="Rectangle 20"/>
          <p:cNvSpPr>
            <a:spLocks noChangeArrowheads="1"/>
          </p:cNvSpPr>
          <p:nvPr/>
        </p:nvSpPr>
        <p:spPr bwMode="auto">
          <a:xfrm>
            <a:off x="5302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60" name="Rectangle 21"/>
          <p:cNvSpPr>
            <a:spLocks noChangeArrowheads="1"/>
          </p:cNvSpPr>
          <p:nvPr/>
        </p:nvSpPr>
        <p:spPr bwMode="auto">
          <a:xfrm>
            <a:off x="5530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61" name="Rectangle 22"/>
          <p:cNvSpPr>
            <a:spLocks noChangeArrowheads="1"/>
          </p:cNvSpPr>
          <p:nvPr/>
        </p:nvSpPr>
        <p:spPr bwMode="auto">
          <a:xfrm>
            <a:off x="5759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62" name="Rectangle 23"/>
          <p:cNvSpPr>
            <a:spLocks noChangeArrowheads="1"/>
          </p:cNvSpPr>
          <p:nvPr/>
        </p:nvSpPr>
        <p:spPr bwMode="auto">
          <a:xfrm>
            <a:off x="5988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63" name="Rectangle 24"/>
          <p:cNvSpPr>
            <a:spLocks noChangeArrowheads="1"/>
          </p:cNvSpPr>
          <p:nvPr/>
        </p:nvSpPr>
        <p:spPr bwMode="auto">
          <a:xfrm>
            <a:off x="6216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64" name="Rectangle 25"/>
          <p:cNvSpPr>
            <a:spLocks noChangeArrowheads="1"/>
          </p:cNvSpPr>
          <p:nvPr/>
        </p:nvSpPr>
        <p:spPr bwMode="auto">
          <a:xfrm>
            <a:off x="6445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65" name="Rectangle 26"/>
          <p:cNvSpPr>
            <a:spLocks noChangeArrowheads="1"/>
          </p:cNvSpPr>
          <p:nvPr/>
        </p:nvSpPr>
        <p:spPr bwMode="auto">
          <a:xfrm>
            <a:off x="6673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66" name="Rectangle 27"/>
          <p:cNvSpPr>
            <a:spLocks noChangeArrowheads="1"/>
          </p:cNvSpPr>
          <p:nvPr/>
        </p:nvSpPr>
        <p:spPr bwMode="auto">
          <a:xfrm>
            <a:off x="6902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67" name="Rectangle 28"/>
          <p:cNvSpPr>
            <a:spLocks noChangeArrowheads="1"/>
          </p:cNvSpPr>
          <p:nvPr/>
        </p:nvSpPr>
        <p:spPr bwMode="auto">
          <a:xfrm>
            <a:off x="71310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68" name="Rectangle 29"/>
          <p:cNvSpPr>
            <a:spLocks noChangeArrowheads="1"/>
          </p:cNvSpPr>
          <p:nvPr/>
        </p:nvSpPr>
        <p:spPr bwMode="auto">
          <a:xfrm>
            <a:off x="73596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69" name="Rectangle 30"/>
          <p:cNvSpPr>
            <a:spLocks noChangeArrowheads="1"/>
          </p:cNvSpPr>
          <p:nvPr/>
        </p:nvSpPr>
        <p:spPr bwMode="auto">
          <a:xfrm>
            <a:off x="75882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70" name="Rectangle 31"/>
          <p:cNvSpPr>
            <a:spLocks noChangeArrowheads="1"/>
          </p:cNvSpPr>
          <p:nvPr/>
        </p:nvSpPr>
        <p:spPr bwMode="auto">
          <a:xfrm>
            <a:off x="7816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71" name="Rectangle 32"/>
          <p:cNvSpPr>
            <a:spLocks noChangeArrowheads="1"/>
          </p:cNvSpPr>
          <p:nvPr/>
        </p:nvSpPr>
        <p:spPr bwMode="auto">
          <a:xfrm>
            <a:off x="8045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72" name="Rectangle 33"/>
          <p:cNvSpPr>
            <a:spLocks noChangeArrowheads="1"/>
          </p:cNvSpPr>
          <p:nvPr/>
        </p:nvSpPr>
        <p:spPr bwMode="auto">
          <a:xfrm>
            <a:off x="9588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73" name="Rectangle 34"/>
          <p:cNvSpPr>
            <a:spLocks noChangeArrowheads="1"/>
          </p:cNvSpPr>
          <p:nvPr/>
        </p:nvSpPr>
        <p:spPr bwMode="auto">
          <a:xfrm>
            <a:off x="1187450" y="152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74" name="Line 35"/>
          <p:cNvSpPr>
            <a:spLocks noChangeShapeType="1"/>
          </p:cNvSpPr>
          <p:nvPr/>
        </p:nvSpPr>
        <p:spPr bwMode="auto">
          <a:xfrm>
            <a:off x="958850" y="1828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5" name="Text Box 36"/>
          <p:cNvSpPr txBox="1">
            <a:spLocks noChangeArrowheads="1"/>
          </p:cNvSpPr>
          <p:nvPr/>
        </p:nvSpPr>
        <p:spPr bwMode="auto">
          <a:xfrm>
            <a:off x="9144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31</a:t>
            </a:r>
          </a:p>
        </p:txBody>
      </p:sp>
      <p:sp>
        <p:nvSpPr>
          <p:cNvPr id="14376" name="Line 37"/>
          <p:cNvSpPr>
            <a:spLocks noChangeShapeType="1"/>
          </p:cNvSpPr>
          <p:nvPr/>
        </p:nvSpPr>
        <p:spPr bwMode="auto">
          <a:xfrm>
            <a:off x="2330450" y="1828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7" name="Line 38"/>
          <p:cNvSpPr>
            <a:spLocks noChangeShapeType="1"/>
          </p:cNvSpPr>
          <p:nvPr/>
        </p:nvSpPr>
        <p:spPr bwMode="auto">
          <a:xfrm>
            <a:off x="2330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8" name="Line 39"/>
          <p:cNvSpPr>
            <a:spLocks noChangeShapeType="1"/>
          </p:cNvSpPr>
          <p:nvPr/>
        </p:nvSpPr>
        <p:spPr bwMode="auto">
          <a:xfrm>
            <a:off x="3473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9" name="Text Box 40"/>
          <p:cNvSpPr txBox="1">
            <a:spLocks noChangeArrowheads="1"/>
          </p:cNvSpPr>
          <p:nvPr/>
        </p:nvSpPr>
        <p:spPr bwMode="auto">
          <a:xfrm>
            <a:off x="1200150" y="1828800"/>
            <a:ext cx="911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opcode</a:t>
            </a:r>
          </a:p>
        </p:txBody>
      </p:sp>
      <p:sp>
        <p:nvSpPr>
          <p:cNvPr id="14380" name="Text Box 41"/>
          <p:cNvSpPr txBox="1">
            <a:spLocks noChangeArrowheads="1"/>
          </p:cNvSpPr>
          <p:nvPr/>
        </p:nvSpPr>
        <p:spPr bwMode="auto">
          <a:xfrm>
            <a:off x="2724150" y="18288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14381" name="Text Box 42"/>
          <p:cNvSpPr txBox="1">
            <a:spLocks noChangeArrowheads="1"/>
          </p:cNvSpPr>
          <p:nvPr/>
        </p:nvSpPr>
        <p:spPr bwMode="auto">
          <a:xfrm>
            <a:off x="3854450" y="1828800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14382" name="Text Box 43"/>
          <p:cNvSpPr txBox="1">
            <a:spLocks noChangeArrowheads="1"/>
          </p:cNvSpPr>
          <p:nvPr/>
        </p:nvSpPr>
        <p:spPr bwMode="auto">
          <a:xfrm>
            <a:off x="5378450" y="1828800"/>
            <a:ext cx="1900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Immediate Value</a:t>
            </a:r>
          </a:p>
        </p:txBody>
      </p:sp>
      <p:sp>
        <p:nvSpPr>
          <p:cNvPr id="14383" name="Line 44"/>
          <p:cNvSpPr>
            <a:spLocks noChangeShapeType="1"/>
          </p:cNvSpPr>
          <p:nvPr/>
        </p:nvSpPr>
        <p:spPr bwMode="auto">
          <a:xfrm>
            <a:off x="4616450" y="11430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4" name="Line 45"/>
          <p:cNvSpPr>
            <a:spLocks noChangeShapeType="1"/>
          </p:cNvSpPr>
          <p:nvPr/>
        </p:nvSpPr>
        <p:spPr bwMode="auto">
          <a:xfrm>
            <a:off x="3473450" y="1828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5" name="Line 46"/>
          <p:cNvSpPr>
            <a:spLocks noChangeShapeType="1"/>
          </p:cNvSpPr>
          <p:nvPr/>
        </p:nvSpPr>
        <p:spPr bwMode="auto">
          <a:xfrm>
            <a:off x="4616450" y="18288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6" name="Text Box 47"/>
          <p:cNvSpPr txBox="1">
            <a:spLocks noChangeArrowheads="1"/>
          </p:cNvSpPr>
          <p:nvPr/>
        </p:nvSpPr>
        <p:spPr bwMode="auto">
          <a:xfrm>
            <a:off x="20256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26</a:t>
            </a:r>
          </a:p>
        </p:txBody>
      </p:sp>
      <p:sp>
        <p:nvSpPr>
          <p:cNvPr id="14387" name="Text Box 48"/>
          <p:cNvSpPr txBox="1">
            <a:spLocks noChangeArrowheads="1"/>
          </p:cNvSpPr>
          <p:nvPr/>
        </p:nvSpPr>
        <p:spPr bwMode="auto">
          <a:xfrm>
            <a:off x="22860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25</a:t>
            </a:r>
          </a:p>
        </p:txBody>
      </p:sp>
      <p:sp>
        <p:nvSpPr>
          <p:cNvPr id="14388" name="Text Box 49"/>
          <p:cNvSpPr txBox="1">
            <a:spLocks noChangeArrowheads="1"/>
          </p:cNvSpPr>
          <p:nvPr/>
        </p:nvSpPr>
        <p:spPr bwMode="auto">
          <a:xfrm>
            <a:off x="31686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21</a:t>
            </a:r>
          </a:p>
        </p:txBody>
      </p:sp>
      <p:sp>
        <p:nvSpPr>
          <p:cNvPr id="14389" name="Text Box 50"/>
          <p:cNvSpPr txBox="1">
            <a:spLocks noChangeArrowheads="1"/>
          </p:cNvSpPr>
          <p:nvPr/>
        </p:nvSpPr>
        <p:spPr bwMode="auto">
          <a:xfrm>
            <a:off x="33972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20</a:t>
            </a:r>
          </a:p>
        </p:txBody>
      </p:sp>
      <p:sp>
        <p:nvSpPr>
          <p:cNvPr id="14390" name="Text Box 51"/>
          <p:cNvSpPr txBox="1">
            <a:spLocks noChangeArrowheads="1"/>
          </p:cNvSpPr>
          <p:nvPr/>
        </p:nvSpPr>
        <p:spPr bwMode="auto">
          <a:xfrm>
            <a:off x="434340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16</a:t>
            </a:r>
          </a:p>
        </p:txBody>
      </p:sp>
      <p:sp>
        <p:nvSpPr>
          <p:cNvPr id="14391" name="Text Box 52"/>
          <p:cNvSpPr txBox="1">
            <a:spLocks noChangeArrowheads="1"/>
          </p:cNvSpPr>
          <p:nvPr/>
        </p:nvSpPr>
        <p:spPr bwMode="auto">
          <a:xfrm>
            <a:off x="4540250" y="13255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15</a:t>
            </a:r>
          </a:p>
        </p:txBody>
      </p:sp>
      <p:sp>
        <p:nvSpPr>
          <p:cNvPr id="14392" name="Text Box 53"/>
          <p:cNvSpPr txBox="1">
            <a:spLocks noChangeArrowheads="1"/>
          </p:cNvSpPr>
          <p:nvPr/>
        </p:nvSpPr>
        <p:spPr bwMode="auto">
          <a:xfrm>
            <a:off x="8007350" y="132556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4393" name="Text Box 54"/>
          <p:cNvSpPr txBox="1">
            <a:spLocks noChangeArrowheads="1"/>
          </p:cNvSpPr>
          <p:nvPr/>
        </p:nvSpPr>
        <p:spPr bwMode="auto">
          <a:xfrm>
            <a:off x="2711450" y="3124200"/>
            <a:ext cx="2063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 addi  $s0, $s0, 95</a:t>
            </a:r>
          </a:p>
        </p:txBody>
      </p:sp>
      <p:sp>
        <p:nvSpPr>
          <p:cNvPr id="14394" name="AutoShape 55"/>
          <p:cNvSpPr>
            <a:spLocks/>
          </p:cNvSpPr>
          <p:nvPr/>
        </p:nvSpPr>
        <p:spPr bwMode="auto">
          <a:xfrm>
            <a:off x="5181600" y="2819400"/>
            <a:ext cx="1447800" cy="381000"/>
          </a:xfrm>
          <a:prstGeom prst="borderCallout1">
            <a:avLst>
              <a:gd name="adj1" fmla="val 30000"/>
              <a:gd name="adj2" fmla="val -5264"/>
              <a:gd name="adj3" fmla="val 95833"/>
              <a:gd name="adj4" fmla="val -40023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Immediate</a:t>
            </a:r>
          </a:p>
        </p:txBody>
      </p:sp>
      <p:sp>
        <p:nvSpPr>
          <p:cNvPr id="14395" name="AutoShape 56"/>
          <p:cNvSpPr>
            <a:spLocks/>
          </p:cNvSpPr>
          <p:nvPr/>
        </p:nvSpPr>
        <p:spPr bwMode="auto">
          <a:xfrm>
            <a:off x="4638675" y="3594100"/>
            <a:ext cx="533400" cy="381000"/>
          </a:xfrm>
          <a:prstGeom prst="borderCallout1">
            <a:avLst>
              <a:gd name="adj1" fmla="val 30000"/>
              <a:gd name="adj2" fmla="val -14287"/>
              <a:gd name="adj3" fmla="val -47917"/>
              <a:gd name="adj4" fmla="val -86903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14396" name="AutoShape 57"/>
          <p:cNvSpPr>
            <a:spLocks/>
          </p:cNvSpPr>
          <p:nvPr/>
        </p:nvSpPr>
        <p:spPr bwMode="auto">
          <a:xfrm flipH="1">
            <a:off x="3854450" y="2514600"/>
            <a:ext cx="533400" cy="381000"/>
          </a:xfrm>
          <a:prstGeom prst="borderCallout1">
            <a:avLst>
              <a:gd name="adj1" fmla="val 30000"/>
              <a:gd name="adj2" fmla="val 114287"/>
              <a:gd name="adj3" fmla="val 155000"/>
              <a:gd name="adj4" fmla="val 16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14397" name="Rectangle 58"/>
          <p:cNvSpPr>
            <a:spLocks noChangeArrowheads="1"/>
          </p:cNvSpPr>
          <p:nvPr/>
        </p:nvSpPr>
        <p:spPr bwMode="auto">
          <a:xfrm>
            <a:off x="1416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398" name="Rectangle 59"/>
          <p:cNvSpPr>
            <a:spLocks noChangeArrowheads="1"/>
          </p:cNvSpPr>
          <p:nvPr/>
        </p:nvSpPr>
        <p:spPr bwMode="auto">
          <a:xfrm>
            <a:off x="1644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399" name="Rectangle 60"/>
          <p:cNvSpPr>
            <a:spLocks noChangeArrowheads="1"/>
          </p:cNvSpPr>
          <p:nvPr/>
        </p:nvSpPr>
        <p:spPr bwMode="auto">
          <a:xfrm>
            <a:off x="1873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00" name="Rectangle 61"/>
          <p:cNvSpPr>
            <a:spLocks noChangeArrowheads="1"/>
          </p:cNvSpPr>
          <p:nvPr/>
        </p:nvSpPr>
        <p:spPr bwMode="auto">
          <a:xfrm>
            <a:off x="2101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01" name="Rectangle 62"/>
          <p:cNvSpPr>
            <a:spLocks noChangeArrowheads="1"/>
          </p:cNvSpPr>
          <p:nvPr/>
        </p:nvSpPr>
        <p:spPr bwMode="auto">
          <a:xfrm>
            <a:off x="2330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02" name="Rectangle 63"/>
          <p:cNvSpPr>
            <a:spLocks noChangeArrowheads="1"/>
          </p:cNvSpPr>
          <p:nvPr/>
        </p:nvSpPr>
        <p:spPr bwMode="auto">
          <a:xfrm>
            <a:off x="2559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03" name="Rectangle 64"/>
          <p:cNvSpPr>
            <a:spLocks noChangeArrowheads="1"/>
          </p:cNvSpPr>
          <p:nvPr/>
        </p:nvSpPr>
        <p:spPr bwMode="auto">
          <a:xfrm>
            <a:off x="2787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04" name="Rectangle 65"/>
          <p:cNvSpPr>
            <a:spLocks noChangeArrowheads="1"/>
          </p:cNvSpPr>
          <p:nvPr/>
        </p:nvSpPr>
        <p:spPr bwMode="auto">
          <a:xfrm>
            <a:off x="3016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05" name="Rectangle 66"/>
          <p:cNvSpPr>
            <a:spLocks noChangeArrowheads="1"/>
          </p:cNvSpPr>
          <p:nvPr/>
        </p:nvSpPr>
        <p:spPr bwMode="auto">
          <a:xfrm>
            <a:off x="3244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06" name="Rectangle 67"/>
          <p:cNvSpPr>
            <a:spLocks noChangeArrowheads="1"/>
          </p:cNvSpPr>
          <p:nvPr/>
        </p:nvSpPr>
        <p:spPr bwMode="auto">
          <a:xfrm>
            <a:off x="3473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07" name="Rectangle 68"/>
          <p:cNvSpPr>
            <a:spLocks noChangeArrowheads="1"/>
          </p:cNvSpPr>
          <p:nvPr/>
        </p:nvSpPr>
        <p:spPr bwMode="auto">
          <a:xfrm>
            <a:off x="3702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08" name="Rectangle 69"/>
          <p:cNvSpPr>
            <a:spLocks noChangeArrowheads="1"/>
          </p:cNvSpPr>
          <p:nvPr/>
        </p:nvSpPr>
        <p:spPr bwMode="auto">
          <a:xfrm>
            <a:off x="3930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09" name="Rectangle 70"/>
          <p:cNvSpPr>
            <a:spLocks noChangeArrowheads="1"/>
          </p:cNvSpPr>
          <p:nvPr/>
        </p:nvSpPr>
        <p:spPr bwMode="auto">
          <a:xfrm>
            <a:off x="4159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10" name="Rectangle 71"/>
          <p:cNvSpPr>
            <a:spLocks noChangeArrowheads="1"/>
          </p:cNvSpPr>
          <p:nvPr/>
        </p:nvSpPr>
        <p:spPr bwMode="auto">
          <a:xfrm>
            <a:off x="4387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11" name="Rectangle 72"/>
          <p:cNvSpPr>
            <a:spLocks noChangeArrowheads="1"/>
          </p:cNvSpPr>
          <p:nvPr/>
        </p:nvSpPr>
        <p:spPr bwMode="auto">
          <a:xfrm>
            <a:off x="4616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12" name="Rectangle 73"/>
          <p:cNvSpPr>
            <a:spLocks noChangeArrowheads="1"/>
          </p:cNvSpPr>
          <p:nvPr/>
        </p:nvSpPr>
        <p:spPr bwMode="auto">
          <a:xfrm>
            <a:off x="4845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13" name="Rectangle 74"/>
          <p:cNvSpPr>
            <a:spLocks noChangeArrowheads="1"/>
          </p:cNvSpPr>
          <p:nvPr/>
        </p:nvSpPr>
        <p:spPr bwMode="auto">
          <a:xfrm>
            <a:off x="5073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14" name="Rectangle 75"/>
          <p:cNvSpPr>
            <a:spLocks noChangeArrowheads="1"/>
          </p:cNvSpPr>
          <p:nvPr/>
        </p:nvSpPr>
        <p:spPr bwMode="auto">
          <a:xfrm>
            <a:off x="5302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15" name="Rectangle 76"/>
          <p:cNvSpPr>
            <a:spLocks noChangeArrowheads="1"/>
          </p:cNvSpPr>
          <p:nvPr/>
        </p:nvSpPr>
        <p:spPr bwMode="auto">
          <a:xfrm>
            <a:off x="5530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16" name="Rectangle 77"/>
          <p:cNvSpPr>
            <a:spLocks noChangeArrowheads="1"/>
          </p:cNvSpPr>
          <p:nvPr/>
        </p:nvSpPr>
        <p:spPr bwMode="auto">
          <a:xfrm>
            <a:off x="5759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17" name="Rectangle 78"/>
          <p:cNvSpPr>
            <a:spLocks noChangeArrowheads="1"/>
          </p:cNvSpPr>
          <p:nvPr/>
        </p:nvSpPr>
        <p:spPr bwMode="auto">
          <a:xfrm>
            <a:off x="5988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18" name="Rectangle 79"/>
          <p:cNvSpPr>
            <a:spLocks noChangeArrowheads="1"/>
          </p:cNvSpPr>
          <p:nvPr/>
        </p:nvSpPr>
        <p:spPr bwMode="auto">
          <a:xfrm>
            <a:off x="6216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19" name="Rectangle 80"/>
          <p:cNvSpPr>
            <a:spLocks noChangeArrowheads="1"/>
          </p:cNvSpPr>
          <p:nvPr/>
        </p:nvSpPr>
        <p:spPr bwMode="auto">
          <a:xfrm>
            <a:off x="6445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20" name="Rectangle 81"/>
          <p:cNvSpPr>
            <a:spLocks noChangeArrowheads="1"/>
          </p:cNvSpPr>
          <p:nvPr/>
        </p:nvSpPr>
        <p:spPr bwMode="auto">
          <a:xfrm>
            <a:off x="6673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21" name="Rectangle 82"/>
          <p:cNvSpPr>
            <a:spLocks noChangeArrowheads="1"/>
          </p:cNvSpPr>
          <p:nvPr/>
        </p:nvSpPr>
        <p:spPr bwMode="auto">
          <a:xfrm>
            <a:off x="6902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22" name="Rectangle 83"/>
          <p:cNvSpPr>
            <a:spLocks noChangeArrowheads="1"/>
          </p:cNvSpPr>
          <p:nvPr/>
        </p:nvSpPr>
        <p:spPr bwMode="auto">
          <a:xfrm>
            <a:off x="71310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23" name="Rectangle 84"/>
          <p:cNvSpPr>
            <a:spLocks noChangeArrowheads="1"/>
          </p:cNvSpPr>
          <p:nvPr/>
        </p:nvSpPr>
        <p:spPr bwMode="auto">
          <a:xfrm>
            <a:off x="73596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24" name="Rectangle 85"/>
          <p:cNvSpPr>
            <a:spLocks noChangeArrowheads="1"/>
          </p:cNvSpPr>
          <p:nvPr/>
        </p:nvSpPr>
        <p:spPr bwMode="auto">
          <a:xfrm>
            <a:off x="75882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25" name="Rectangle 86"/>
          <p:cNvSpPr>
            <a:spLocks noChangeArrowheads="1"/>
          </p:cNvSpPr>
          <p:nvPr/>
        </p:nvSpPr>
        <p:spPr bwMode="auto">
          <a:xfrm>
            <a:off x="7816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26" name="Rectangle 87"/>
          <p:cNvSpPr>
            <a:spLocks noChangeArrowheads="1"/>
          </p:cNvSpPr>
          <p:nvPr/>
        </p:nvSpPr>
        <p:spPr bwMode="auto">
          <a:xfrm>
            <a:off x="8045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27" name="Rectangle 88"/>
          <p:cNvSpPr>
            <a:spLocks noChangeArrowheads="1"/>
          </p:cNvSpPr>
          <p:nvPr/>
        </p:nvSpPr>
        <p:spPr bwMode="auto">
          <a:xfrm>
            <a:off x="9588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28" name="Rectangle 89"/>
          <p:cNvSpPr>
            <a:spLocks noChangeArrowheads="1"/>
          </p:cNvSpPr>
          <p:nvPr/>
        </p:nvSpPr>
        <p:spPr bwMode="auto">
          <a:xfrm>
            <a:off x="1187450" y="53340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29" name="Rectangle 90"/>
          <p:cNvSpPr>
            <a:spLocks noChangeArrowheads="1"/>
          </p:cNvSpPr>
          <p:nvPr/>
        </p:nvSpPr>
        <p:spPr bwMode="auto">
          <a:xfrm>
            <a:off x="9588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430" name="Rectangle 91"/>
          <p:cNvSpPr>
            <a:spLocks noChangeArrowheads="1"/>
          </p:cNvSpPr>
          <p:nvPr/>
        </p:nvSpPr>
        <p:spPr bwMode="auto">
          <a:xfrm>
            <a:off x="27876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431" name="Rectangle 92"/>
          <p:cNvSpPr>
            <a:spLocks noChangeArrowheads="1"/>
          </p:cNvSpPr>
          <p:nvPr/>
        </p:nvSpPr>
        <p:spPr bwMode="auto">
          <a:xfrm>
            <a:off x="46164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432" name="Rectangle 93"/>
          <p:cNvSpPr>
            <a:spLocks noChangeArrowheads="1"/>
          </p:cNvSpPr>
          <p:nvPr/>
        </p:nvSpPr>
        <p:spPr bwMode="auto">
          <a:xfrm>
            <a:off x="6445250" y="5334000"/>
            <a:ext cx="914400" cy="228600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433" name="Text Box 94"/>
          <p:cNvSpPr txBox="1">
            <a:spLocks noChangeArrowheads="1"/>
          </p:cNvSpPr>
          <p:nvPr/>
        </p:nvSpPr>
        <p:spPr bwMode="auto">
          <a:xfrm>
            <a:off x="942975" y="5672138"/>
            <a:ext cx="1820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ahoma" panose="020B0604030504040204" pitchFamily="34" charset="0"/>
              </a:rPr>
              <a:t>Encoding = </a:t>
            </a:r>
          </a:p>
        </p:txBody>
      </p:sp>
      <p:sp>
        <p:nvSpPr>
          <p:cNvPr id="14434" name="Rectangle 95"/>
          <p:cNvSpPr>
            <a:spLocks noChangeArrowheads="1"/>
          </p:cNvSpPr>
          <p:nvPr/>
        </p:nvSpPr>
        <p:spPr bwMode="auto">
          <a:xfrm>
            <a:off x="1416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35" name="Rectangle 96"/>
          <p:cNvSpPr>
            <a:spLocks noChangeArrowheads="1"/>
          </p:cNvSpPr>
          <p:nvPr/>
        </p:nvSpPr>
        <p:spPr bwMode="auto">
          <a:xfrm>
            <a:off x="167640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36" name="Rectangle 97"/>
          <p:cNvSpPr>
            <a:spLocks noChangeArrowheads="1"/>
          </p:cNvSpPr>
          <p:nvPr/>
        </p:nvSpPr>
        <p:spPr bwMode="auto">
          <a:xfrm>
            <a:off x="1873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37" name="Rectangle 98"/>
          <p:cNvSpPr>
            <a:spLocks noChangeArrowheads="1"/>
          </p:cNvSpPr>
          <p:nvPr/>
        </p:nvSpPr>
        <p:spPr bwMode="auto">
          <a:xfrm>
            <a:off x="2101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38" name="Rectangle 99"/>
          <p:cNvSpPr>
            <a:spLocks noChangeArrowheads="1"/>
          </p:cNvSpPr>
          <p:nvPr/>
        </p:nvSpPr>
        <p:spPr bwMode="auto">
          <a:xfrm>
            <a:off x="2330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39" name="Rectangle 100"/>
          <p:cNvSpPr>
            <a:spLocks noChangeArrowheads="1"/>
          </p:cNvSpPr>
          <p:nvPr/>
        </p:nvSpPr>
        <p:spPr bwMode="auto">
          <a:xfrm>
            <a:off x="2559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40" name="Rectangle 101"/>
          <p:cNvSpPr>
            <a:spLocks noChangeArrowheads="1"/>
          </p:cNvSpPr>
          <p:nvPr/>
        </p:nvSpPr>
        <p:spPr bwMode="auto">
          <a:xfrm>
            <a:off x="2787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41" name="Rectangle 102"/>
          <p:cNvSpPr>
            <a:spLocks noChangeArrowheads="1"/>
          </p:cNvSpPr>
          <p:nvPr/>
        </p:nvSpPr>
        <p:spPr bwMode="auto">
          <a:xfrm>
            <a:off x="304800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42" name="Rectangle 103"/>
          <p:cNvSpPr>
            <a:spLocks noChangeArrowheads="1"/>
          </p:cNvSpPr>
          <p:nvPr/>
        </p:nvSpPr>
        <p:spPr bwMode="auto">
          <a:xfrm>
            <a:off x="3244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43" name="Rectangle 104"/>
          <p:cNvSpPr>
            <a:spLocks noChangeArrowheads="1"/>
          </p:cNvSpPr>
          <p:nvPr/>
        </p:nvSpPr>
        <p:spPr bwMode="auto">
          <a:xfrm>
            <a:off x="3473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44" name="Rectangle 105"/>
          <p:cNvSpPr>
            <a:spLocks noChangeArrowheads="1"/>
          </p:cNvSpPr>
          <p:nvPr/>
        </p:nvSpPr>
        <p:spPr bwMode="auto">
          <a:xfrm>
            <a:off x="3702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45" name="Rectangle 106"/>
          <p:cNvSpPr>
            <a:spLocks noChangeArrowheads="1"/>
          </p:cNvSpPr>
          <p:nvPr/>
        </p:nvSpPr>
        <p:spPr bwMode="auto">
          <a:xfrm>
            <a:off x="3930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46" name="Rectangle 107"/>
          <p:cNvSpPr>
            <a:spLocks noChangeArrowheads="1"/>
          </p:cNvSpPr>
          <p:nvPr/>
        </p:nvSpPr>
        <p:spPr bwMode="auto">
          <a:xfrm>
            <a:off x="4159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47" name="Rectangle 108"/>
          <p:cNvSpPr>
            <a:spLocks noChangeArrowheads="1"/>
          </p:cNvSpPr>
          <p:nvPr/>
        </p:nvSpPr>
        <p:spPr bwMode="auto">
          <a:xfrm>
            <a:off x="4387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48" name="Rectangle 109"/>
          <p:cNvSpPr>
            <a:spLocks noChangeArrowheads="1"/>
          </p:cNvSpPr>
          <p:nvPr/>
        </p:nvSpPr>
        <p:spPr bwMode="auto">
          <a:xfrm>
            <a:off x="4616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49" name="Rectangle 110"/>
          <p:cNvSpPr>
            <a:spLocks noChangeArrowheads="1"/>
          </p:cNvSpPr>
          <p:nvPr/>
        </p:nvSpPr>
        <p:spPr bwMode="auto">
          <a:xfrm>
            <a:off x="4845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50" name="Rectangle 111"/>
          <p:cNvSpPr>
            <a:spLocks noChangeArrowheads="1"/>
          </p:cNvSpPr>
          <p:nvPr/>
        </p:nvSpPr>
        <p:spPr bwMode="auto">
          <a:xfrm>
            <a:off x="5073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51" name="Rectangle 112"/>
          <p:cNvSpPr>
            <a:spLocks noChangeArrowheads="1"/>
          </p:cNvSpPr>
          <p:nvPr/>
        </p:nvSpPr>
        <p:spPr bwMode="auto">
          <a:xfrm>
            <a:off x="5302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52" name="Rectangle 113"/>
          <p:cNvSpPr>
            <a:spLocks noChangeArrowheads="1"/>
          </p:cNvSpPr>
          <p:nvPr/>
        </p:nvSpPr>
        <p:spPr bwMode="auto">
          <a:xfrm>
            <a:off x="5530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53" name="Rectangle 114"/>
          <p:cNvSpPr>
            <a:spLocks noChangeArrowheads="1"/>
          </p:cNvSpPr>
          <p:nvPr/>
        </p:nvSpPr>
        <p:spPr bwMode="auto">
          <a:xfrm>
            <a:off x="5759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54" name="Rectangle 115"/>
          <p:cNvSpPr>
            <a:spLocks noChangeArrowheads="1"/>
          </p:cNvSpPr>
          <p:nvPr/>
        </p:nvSpPr>
        <p:spPr bwMode="auto">
          <a:xfrm>
            <a:off x="5988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55" name="Rectangle 116"/>
          <p:cNvSpPr>
            <a:spLocks noChangeArrowheads="1"/>
          </p:cNvSpPr>
          <p:nvPr/>
        </p:nvSpPr>
        <p:spPr bwMode="auto">
          <a:xfrm>
            <a:off x="6216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56" name="Rectangle 117"/>
          <p:cNvSpPr>
            <a:spLocks noChangeArrowheads="1"/>
          </p:cNvSpPr>
          <p:nvPr/>
        </p:nvSpPr>
        <p:spPr bwMode="auto">
          <a:xfrm>
            <a:off x="6445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57" name="Rectangle 118"/>
          <p:cNvSpPr>
            <a:spLocks noChangeArrowheads="1"/>
          </p:cNvSpPr>
          <p:nvPr/>
        </p:nvSpPr>
        <p:spPr bwMode="auto">
          <a:xfrm>
            <a:off x="6673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58" name="Rectangle 119"/>
          <p:cNvSpPr>
            <a:spLocks noChangeArrowheads="1"/>
          </p:cNvSpPr>
          <p:nvPr/>
        </p:nvSpPr>
        <p:spPr bwMode="auto">
          <a:xfrm>
            <a:off x="6902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59" name="Rectangle 120"/>
          <p:cNvSpPr>
            <a:spLocks noChangeArrowheads="1"/>
          </p:cNvSpPr>
          <p:nvPr/>
        </p:nvSpPr>
        <p:spPr bwMode="auto">
          <a:xfrm>
            <a:off x="71310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60" name="Rectangle 121"/>
          <p:cNvSpPr>
            <a:spLocks noChangeArrowheads="1"/>
          </p:cNvSpPr>
          <p:nvPr/>
        </p:nvSpPr>
        <p:spPr bwMode="auto">
          <a:xfrm>
            <a:off x="73596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61" name="Rectangle 122"/>
          <p:cNvSpPr>
            <a:spLocks noChangeArrowheads="1"/>
          </p:cNvSpPr>
          <p:nvPr/>
        </p:nvSpPr>
        <p:spPr bwMode="auto">
          <a:xfrm>
            <a:off x="75882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62" name="Rectangle 123"/>
          <p:cNvSpPr>
            <a:spLocks noChangeArrowheads="1"/>
          </p:cNvSpPr>
          <p:nvPr/>
        </p:nvSpPr>
        <p:spPr bwMode="auto">
          <a:xfrm>
            <a:off x="7816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63" name="Rectangle 124"/>
          <p:cNvSpPr>
            <a:spLocks noChangeArrowheads="1"/>
          </p:cNvSpPr>
          <p:nvPr/>
        </p:nvSpPr>
        <p:spPr bwMode="auto">
          <a:xfrm>
            <a:off x="8045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64" name="Rectangle 125"/>
          <p:cNvSpPr>
            <a:spLocks noChangeArrowheads="1"/>
          </p:cNvSpPr>
          <p:nvPr/>
        </p:nvSpPr>
        <p:spPr bwMode="auto">
          <a:xfrm>
            <a:off x="9588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65" name="Rectangle 126"/>
          <p:cNvSpPr>
            <a:spLocks noChangeArrowheads="1"/>
          </p:cNvSpPr>
          <p:nvPr/>
        </p:nvSpPr>
        <p:spPr bwMode="auto">
          <a:xfrm>
            <a:off x="1187450" y="449580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>
              <a:latin typeface="Tahoma" panose="020B0604030504040204" pitchFamily="34" charset="0"/>
            </a:endParaRPr>
          </a:p>
        </p:txBody>
      </p:sp>
      <p:sp>
        <p:nvSpPr>
          <p:cNvPr id="14466" name="Line 127"/>
          <p:cNvSpPr>
            <a:spLocks noChangeShapeType="1"/>
          </p:cNvSpPr>
          <p:nvPr/>
        </p:nvSpPr>
        <p:spPr bwMode="auto">
          <a:xfrm>
            <a:off x="958850" y="4800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67" name="Text Box 128"/>
          <p:cNvSpPr txBox="1">
            <a:spLocks noChangeArrowheads="1"/>
          </p:cNvSpPr>
          <p:nvPr/>
        </p:nvSpPr>
        <p:spPr bwMode="auto">
          <a:xfrm>
            <a:off x="9144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31</a:t>
            </a:r>
          </a:p>
        </p:txBody>
      </p:sp>
      <p:sp>
        <p:nvSpPr>
          <p:cNvPr id="14468" name="Line 129"/>
          <p:cNvSpPr>
            <a:spLocks noChangeShapeType="1"/>
          </p:cNvSpPr>
          <p:nvPr/>
        </p:nvSpPr>
        <p:spPr bwMode="auto">
          <a:xfrm>
            <a:off x="2330450" y="4800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69" name="Line 130"/>
          <p:cNvSpPr>
            <a:spLocks noChangeShapeType="1"/>
          </p:cNvSpPr>
          <p:nvPr/>
        </p:nvSpPr>
        <p:spPr bwMode="auto">
          <a:xfrm>
            <a:off x="2330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70" name="Line 131"/>
          <p:cNvSpPr>
            <a:spLocks noChangeShapeType="1"/>
          </p:cNvSpPr>
          <p:nvPr/>
        </p:nvSpPr>
        <p:spPr bwMode="auto">
          <a:xfrm>
            <a:off x="3473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71" name="Text Box 132"/>
          <p:cNvSpPr txBox="1">
            <a:spLocks noChangeArrowheads="1"/>
          </p:cNvSpPr>
          <p:nvPr/>
        </p:nvSpPr>
        <p:spPr bwMode="auto">
          <a:xfrm>
            <a:off x="1200150" y="4800600"/>
            <a:ext cx="911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opcode</a:t>
            </a:r>
          </a:p>
        </p:txBody>
      </p:sp>
      <p:sp>
        <p:nvSpPr>
          <p:cNvPr id="14472" name="Text Box 133"/>
          <p:cNvSpPr txBox="1">
            <a:spLocks noChangeArrowheads="1"/>
          </p:cNvSpPr>
          <p:nvPr/>
        </p:nvSpPr>
        <p:spPr bwMode="auto">
          <a:xfrm>
            <a:off x="2724150" y="4800600"/>
            <a:ext cx="36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rs</a:t>
            </a:r>
          </a:p>
        </p:txBody>
      </p:sp>
      <p:sp>
        <p:nvSpPr>
          <p:cNvPr id="14473" name="Text Box 134"/>
          <p:cNvSpPr txBox="1">
            <a:spLocks noChangeArrowheads="1"/>
          </p:cNvSpPr>
          <p:nvPr/>
        </p:nvSpPr>
        <p:spPr bwMode="auto">
          <a:xfrm>
            <a:off x="3854450" y="4800600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rt</a:t>
            </a:r>
          </a:p>
        </p:txBody>
      </p:sp>
      <p:sp>
        <p:nvSpPr>
          <p:cNvPr id="14474" name="Line 135"/>
          <p:cNvSpPr>
            <a:spLocks noChangeShapeType="1"/>
          </p:cNvSpPr>
          <p:nvPr/>
        </p:nvSpPr>
        <p:spPr bwMode="auto">
          <a:xfrm>
            <a:off x="4616450" y="4114800"/>
            <a:ext cx="0" cy="10668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75" name="Line 136"/>
          <p:cNvSpPr>
            <a:spLocks noChangeShapeType="1"/>
          </p:cNvSpPr>
          <p:nvPr/>
        </p:nvSpPr>
        <p:spPr bwMode="auto">
          <a:xfrm>
            <a:off x="3473450" y="4800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76" name="Text Box 137"/>
          <p:cNvSpPr txBox="1">
            <a:spLocks noChangeArrowheads="1"/>
          </p:cNvSpPr>
          <p:nvPr/>
        </p:nvSpPr>
        <p:spPr bwMode="auto">
          <a:xfrm>
            <a:off x="20574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26</a:t>
            </a:r>
          </a:p>
        </p:txBody>
      </p:sp>
      <p:sp>
        <p:nvSpPr>
          <p:cNvPr id="14477" name="Text Box 138"/>
          <p:cNvSpPr txBox="1">
            <a:spLocks noChangeArrowheads="1"/>
          </p:cNvSpPr>
          <p:nvPr/>
        </p:nvSpPr>
        <p:spPr bwMode="auto">
          <a:xfrm>
            <a:off x="22860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25</a:t>
            </a:r>
          </a:p>
        </p:txBody>
      </p:sp>
      <p:sp>
        <p:nvSpPr>
          <p:cNvPr id="14478" name="Text Box 139"/>
          <p:cNvSpPr txBox="1">
            <a:spLocks noChangeArrowheads="1"/>
          </p:cNvSpPr>
          <p:nvPr/>
        </p:nvSpPr>
        <p:spPr bwMode="auto">
          <a:xfrm>
            <a:off x="3168650" y="42973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21</a:t>
            </a:r>
          </a:p>
        </p:txBody>
      </p:sp>
      <p:sp>
        <p:nvSpPr>
          <p:cNvPr id="14479" name="Text Box 140"/>
          <p:cNvSpPr txBox="1">
            <a:spLocks noChangeArrowheads="1"/>
          </p:cNvSpPr>
          <p:nvPr/>
        </p:nvSpPr>
        <p:spPr bwMode="auto">
          <a:xfrm>
            <a:off x="3397250" y="4297363"/>
            <a:ext cx="3492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20</a:t>
            </a:r>
          </a:p>
        </p:txBody>
      </p:sp>
      <p:sp>
        <p:nvSpPr>
          <p:cNvPr id="14480" name="Text Box 141"/>
          <p:cNvSpPr txBox="1">
            <a:spLocks noChangeArrowheads="1"/>
          </p:cNvSpPr>
          <p:nvPr/>
        </p:nvSpPr>
        <p:spPr bwMode="auto">
          <a:xfrm>
            <a:off x="43434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16</a:t>
            </a:r>
          </a:p>
        </p:txBody>
      </p:sp>
      <p:sp>
        <p:nvSpPr>
          <p:cNvPr id="14481" name="Text Box 142"/>
          <p:cNvSpPr txBox="1">
            <a:spLocks noChangeArrowheads="1"/>
          </p:cNvSpPr>
          <p:nvPr/>
        </p:nvSpPr>
        <p:spPr bwMode="auto">
          <a:xfrm>
            <a:off x="4572000" y="4267200"/>
            <a:ext cx="349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15</a:t>
            </a:r>
          </a:p>
        </p:txBody>
      </p:sp>
      <p:sp>
        <p:nvSpPr>
          <p:cNvPr id="14482" name="Text Box 143"/>
          <p:cNvSpPr txBox="1">
            <a:spLocks noChangeArrowheads="1"/>
          </p:cNvSpPr>
          <p:nvPr/>
        </p:nvSpPr>
        <p:spPr bwMode="auto">
          <a:xfrm>
            <a:off x="8007350" y="4297363"/>
            <a:ext cx="266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200">
                <a:latin typeface="Tahoma" panose="020B0604030504040204" pitchFamily="34" charset="0"/>
              </a:rPr>
              <a:t>0</a:t>
            </a:r>
          </a:p>
        </p:txBody>
      </p:sp>
      <p:sp>
        <p:nvSpPr>
          <p:cNvPr id="14483" name="Text Box 144"/>
          <p:cNvSpPr txBox="1">
            <a:spLocks noChangeArrowheads="1"/>
          </p:cNvSpPr>
          <p:nvPr/>
        </p:nvSpPr>
        <p:spPr bwMode="auto">
          <a:xfrm>
            <a:off x="5378450" y="4800600"/>
            <a:ext cx="1900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1800">
                <a:solidFill>
                  <a:srgbClr val="0000FF"/>
                </a:solidFill>
                <a:latin typeface="Tahoma" panose="020B0604030504040204" pitchFamily="34" charset="0"/>
              </a:rPr>
              <a:t>Immediate Value</a:t>
            </a:r>
          </a:p>
        </p:txBody>
      </p:sp>
      <p:sp>
        <p:nvSpPr>
          <p:cNvPr id="14484" name="Line 145"/>
          <p:cNvSpPr>
            <a:spLocks noChangeShapeType="1"/>
          </p:cNvSpPr>
          <p:nvPr/>
        </p:nvSpPr>
        <p:spPr bwMode="auto">
          <a:xfrm>
            <a:off x="4616450" y="48006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2541</TotalTime>
  <Words>1116</Words>
  <Application>Microsoft Office PowerPoint</Application>
  <PresentationFormat>On-screen Show (4:3)</PresentationFormat>
  <Paragraphs>725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新細明體</vt:lpstr>
      <vt:lpstr>Arial</vt:lpstr>
      <vt:lpstr>Calibri</vt:lpstr>
      <vt:lpstr>Courier New</vt:lpstr>
      <vt:lpstr>Tahoma</vt:lpstr>
      <vt:lpstr>Office Theme</vt:lpstr>
      <vt:lpstr>MIPS Instruction Encoding</vt:lpstr>
      <vt:lpstr>Representing Instructions in Computers</vt:lpstr>
      <vt:lpstr>Example</vt:lpstr>
      <vt:lpstr>MIPS Instruction Encoding</vt:lpstr>
      <vt:lpstr>R-Type Encoding</vt:lpstr>
      <vt:lpstr>I-type Encoding</vt:lpstr>
      <vt:lpstr>I-type Encoding</vt:lpstr>
      <vt:lpstr>I-type Encoding</vt:lpstr>
      <vt:lpstr>I-type Encoding</vt:lpstr>
      <vt:lpstr>I-type Encoding</vt:lpstr>
      <vt:lpstr>J-type Encoding</vt:lpstr>
      <vt:lpstr>How to Encode Branch Instructions</vt:lpstr>
      <vt:lpstr>Encoding Conditional Branch Instructions</vt:lpstr>
      <vt:lpstr>Encoding Conditional Branch Instructions</vt:lpstr>
      <vt:lpstr>Encoding bne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zhenghao</dc:creator>
  <cp:lastModifiedBy>Zhenghao Zhang</cp:lastModifiedBy>
  <cp:revision>17</cp:revision>
  <dcterms:created xsi:type="dcterms:W3CDTF">2010-01-27T22:47:33Z</dcterms:created>
  <dcterms:modified xsi:type="dcterms:W3CDTF">2015-09-13T00:29:53Z</dcterms:modified>
</cp:coreProperties>
</file>