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04" d="100"/>
          <a:sy n="104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9196B2-48C1-4F7D-B9FD-A464655101E6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44BCD1-DB70-4DE7-A3F4-318DC89FF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04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B1E295-11F7-47AD-A61F-BEDBAB8D4AB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120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0C4FD4-DE13-4554-8B1B-DE1E90B3FCD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63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F4E5FE-E719-4462-8706-6FAC599218A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222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CEA654-C863-4A1D-B6F7-77A604DF225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889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23168-A393-4228-AECF-4A429913218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7D3C17-9E53-4461-AC5B-2A3FA5010B9F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25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241DE-A0AB-49DF-8403-1F58A1194F0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3199C6-0DB8-4764-8E72-BB8009EC17A2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81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0BDBB8-20DB-4DA1-A4B6-ECAF9B61FE73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8B1A31-E546-4B7C-B017-DB50105A955A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9340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7BAED6-F2F3-4966-B2B6-6674696DCBBC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B7093-51AC-4262-8C89-61BDFFABA8F2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229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F94359-E809-4642-B92A-236EB9ABF30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B91FD1-833C-4C07-B337-7EE4F364FFB9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689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1CBCBD-8E4F-4D53-AF02-BBC358DC267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9/12/2015</a:t>
            </a:fld>
            <a:endParaRPr lang="en-US" smtClean="0"/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406A8F-E8D1-44EF-833E-F6707FE51D88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068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Answer: a. </a:t>
            </a:r>
          </a:p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9BF17F-9195-4BB9-BF75-31224B57780B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43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C9882-B8E3-48BC-9B45-7313B0BD04BF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B8C08-C66A-4E97-84DC-EFEBDFFB2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0FAE-38C0-430F-8A35-071574A0721C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EAC5-1278-41BB-9ADA-CD76B9E1A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441C5-6050-4F7D-87B5-43FD01C39AD6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2062-AB0E-4A30-8EA2-A5F1F2D86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8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7109-693A-42A7-87D0-A45C36E0C142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F66D-DAD2-419E-970F-050099E1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9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48964-FD1A-4AE8-B0FA-2DC4B9E04554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5CFE-362A-48FF-9F6A-2F043D4D4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7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FF6A3-EFEB-4BB5-8B99-68BEC163281D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8E041-D3F1-403D-BD57-16B2BC94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4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FAF9C-9ECF-431B-87E9-486CC22B95B7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3F1C6-D9B7-46BE-A57A-C11088554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56D22-09E4-4705-BB90-EEFEE951164A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AF19E-73EC-4D5C-8157-8F0D58FD9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0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83DE-8BCE-45F0-B4B3-0F6D9027102D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9E5B-6333-4CFA-98F2-587BC61BD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93D62-B01B-439F-86DD-755B663ED9BB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0A111-382D-4BFA-AD51-FC5DB4242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AB693-EBBA-4471-B7BE-10875A71CCEC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56025-FA4D-4F46-9BE2-187108926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6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372F64-9805-47B4-BCB6-FC2F6CDB7CDB}" type="datetimeFigureOut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62A6F2F-06E1-4845-B127-4FC28361A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0C1738B-EAA9-4416-9304-78753A196CF8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15F0B8-4870-4789-81B8-9303F711B484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Instructions for Making Decisions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1" y="1729979"/>
            <a:ext cx="8229600" cy="3543300"/>
          </a:xfrm>
        </p:spPr>
        <p:txBody>
          <a:bodyPr/>
          <a:lstStyle/>
          <a:p>
            <a:pPr eaLnBrk="1" hangingPunct="1"/>
            <a:r>
              <a:rPr lang="en-US" altLang="en-US" dirty="0"/>
              <a:t>A distinctive feature of programs is that they can make different decisions based on the input data</a:t>
            </a:r>
          </a:p>
        </p:txBody>
      </p:sp>
      <p:pic>
        <p:nvPicPr>
          <p:cNvPr id="133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280334"/>
            <a:ext cx="4966097" cy="3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5" descr="04~Figure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725" y="3963590"/>
            <a:ext cx="3989784" cy="244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95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0412D9-EFAA-490D-B491-A796F1D3B458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CDA3100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2A5E73-B98F-45F4-9C22-F425D03B22C1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Instruction beq (branch if equal)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610" y="1945618"/>
            <a:ext cx="7934445" cy="3543300"/>
          </a:xfrm>
        </p:spPr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en-US" dirty="0"/>
              <a:t>To support decision making, MIPS has </a:t>
            </a:r>
            <a:r>
              <a:rPr lang="en-US" dirty="0" smtClean="0"/>
              <a:t>conditional </a:t>
            </a:r>
            <a:r>
              <a:rPr lang="en-US" dirty="0"/>
              <a:t>branch </a:t>
            </a:r>
            <a:r>
              <a:rPr lang="en-US" dirty="0" smtClean="0"/>
              <a:t>instruction: </a:t>
            </a:r>
          </a:p>
          <a:p>
            <a:pPr marL="342900" lvl="1" indent="0"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register1, register2, L1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1" indent="0">
              <a:buNone/>
              <a:defRPr/>
            </a:pPr>
            <a:r>
              <a:rPr lang="en-US" dirty="0" smtClean="0"/>
              <a:t>Equivalent </a:t>
            </a:r>
            <a:r>
              <a:rPr lang="en-US" dirty="0"/>
              <a:t>to </a:t>
            </a:r>
            <a:r>
              <a:rPr lang="en-US" dirty="0" smtClean="0"/>
              <a:t>the following in C:</a:t>
            </a:r>
          </a:p>
          <a:p>
            <a:pPr marL="342900" lvl="1" indent="0"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(register1 == register2)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L1;</a:t>
            </a:r>
          </a:p>
          <a:p>
            <a:pPr marL="342900" lvl="1" indent="0">
              <a:buNone/>
              <a:defRPr/>
            </a:pPr>
            <a:r>
              <a:rPr lang="en-US" dirty="0" smtClean="0"/>
              <a:t>In other words, </a:t>
            </a:r>
            <a:r>
              <a:rPr lang="en-US" b="1" dirty="0" smtClean="0">
                <a:solidFill>
                  <a:srgbClr val="FF0000"/>
                </a:solidFill>
              </a:rPr>
              <a:t>if the two registers have the same value, go to L1; otherwise, nothing happens </a:t>
            </a:r>
            <a:endParaRPr lang="en-US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 smtClean="0"/>
              <a:t>L1 </a:t>
            </a:r>
            <a:r>
              <a:rPr lang="en-US" dirty="0"/>
              <a:t>is a </a:t>
            </a:r>
            <a:r>
              <a:rPr lang="en-US" b="1" dirty="0" smtClean="0">
                <a:solidFill>
                  <a:srgbClr val="FF0000"/>
                </a:solidFill>
              </a:rPr>
              <a:t>label</a:t>
            </a:r>
            <a:r>
              <a:rPr lang="en-US" dirty="0" smtClean="0"/>
              <a:t>, which can be considered as </a:t>
            </a:r>
            <a:r>
              <a:rPr lang="en-US" b="1" dirty="0" smtClean="0">
                <a:solidFill>
                  <a:srgbClr val="FF0000"/>
                </a:solidFill>
              </a:rPr>
              <a:t>the name of the address of an instruction.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An instruction is also stored in the memory, and of course has an address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The address is 32 bits, but is impossible to know or be remembered by the programmers, so we create labels to refer to the addresses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We can write lines like to introduce a label for an instruction: </a:t>
            </a:r>
          </a:p>
          <a:p>
            <a:pPr marL="685800" lvl="2" indent="0">
              <a:buNone/>
              <a:defRPr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L1: add $t0, $t1, $t2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Go to a label means that fetch that instruction at the address associated with a label from the memory and execute the instruction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An address can be associated with more than one label</a:t>
            </a:r>
          </a:p>
          <a:p>
            <a:pPr>
              <a:defRPr/>
            </a:pPr>
            <a:r>
              <a:rPr lang="en-US" dirty="0" smtClean="0"/>
              <a:t>Keep in mind that if the condition is not true, nothing happens,</a:t>
            </a:r>
            <a:r>
              <a:rPr lang="en-US" dirty="0" smtClean="0">
                <a:solidFill>
                  <a:srgbClr val="FF0000"/>
                </a:solidFill>
              </a:rPr>
              <a:t> meaning that the processor will just execute the instruction appearing immediately after the </a:t>
            </a:r>
            <a:r>
              <a:rPr lang="en-US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beq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 your program 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18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13E3B3-6DF2-470E-A9A9-D6ED57470A02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40D9E-97EC-42B5-B602-E453BCA1F242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Instruction bne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081213"/>
            <a:ext cx="6858000" cy="3543300"/>
          </a:xfrm>
        </p:spPr>
        <p:txBody>
          <a:bodyPr/>
          <a:lstStyle/>
          <a:p>
            <a:pPr eaLnBrk="1" hangingPunct="1"/>
            <a:r>
              <a:rPr lang="en-US" altLang="en-US" dirty="0"/>
              <a:t>Similarly, </a:t>
            </a:r>
            <a:r>
              <a:rPr lang="en-US" altLang="en-US" dirty="0" err="1"/>
              <a:t>bne</a:t>
            </a:r>
            <a:r>
              <a:rPr lang="en-US" altLang="en-US" dirty="0"/>
              <a:t> (branch not equal) means go </a:t>
            </a:r>
            <a:r>
              <a:rPr lang="en-US" altLang="en-US" dirty="0" smtClean="0"/>
              <a:t>to L1 </a:t>
            </a:r>
            <a:r>
              <a:rPr lang="en-US" altLang="en-US" dirty="0"/>
              <a:t>if the value in register1 does not equal to the value in </a:t>
            </a:r>
            <a:r>
              <a:rPr lang="en-US" altLang="en-US" dirty="0" smtClean="0"/>
              <a:t>regster2</a:t>
            </a:r>
          </a:p>
          <a:p>
            <a:pPr marL="342900" lvl="2" indent="0">
              <a:spcBef>
                <a:spcPts val="750"/>
              </a:spcBef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register1, register2, L1 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1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671EF00-07E7-4211-8DC3-9D8381AA051A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8661AF-9881-4810-83D5-83E216EA09E3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Instruction j (jump)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MIPS has also an unconditional branch, equivalent to </a:t>
            </a:r>
            <a:r>
              <a:rPr lang="en-US" altLang="en-US" dirty="0" err="1" smtClean="0"/>
              <a:t>goto</a:t>
            </a:r>
            <a:r>
              <a:rPr lang="en-US" altLang="en-US" dirty="0" smtClean="0"/>
              <a:t> in C:</a:t>
            </a:r>
          </a:p>
          <a:p>
            <a:pPr marL="342900" lvl="3" indent="0">
              <a:spcBef>
                <a:spcPts val="750"/>
              </a:spcBef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L1 </a:t>
            </a:r>
            <a:endParaRPr lang="en-US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lvl="3" indent="0">
              <a:spcBef>
                <a:spcPts val="750"/>
              </a:spcBef>
              <a:buNone/>
            </a:pPr>
            <a:r>
              <a:rPr lang="en-US" altLang="en-US" sz="2100" dirty="0"/>
              <a:t>Jump to the instruction labeled with L1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3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6D9D11-11E2-48D6-8370-46DBEE5885DF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459CB7-8881-4D2A-B1E5-FB50D11BFF9D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Compiling if-then-else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2058" y="1994463"/>
            <a:ext cx="6693408" cy="331215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Suppose variables f, g, h,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, and j are in registers $s0 through $s4, how to implement the following in MIPS?</a:t>
            </a:r>
          </a:p>
        </p:txBody>
      </p:sp>
      <p:pic>
        <p:nvPicPr>
          <p:cNvPr id="215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6200"/>
            <a:ext cx="4966097" cy="3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02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518C6F0-FA7D-4270-8034-DE572DC5CC31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7AE0DD-4F4B-4FFC-B3CE-B935ECEAE369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Compiling if-then-else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248" y="2063911"/>
            <a:ext cx="7682696" cy="324270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Suppose variables f, g, h,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, and j are in registers $s0 through $s4, how to implement the following in MIPS?</a:t>
            </a:r>
          </a:p>
        </p:txBody>
      </p:sp>
      <p:pic>
        <p:nvPicPr>
          <p:cNvPr id="235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972" y="3662453"/>
            <a:ext cx="4966097" cy="3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143" y="4114800"/>
            <a:ext cx="2101453" cy="1640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5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68D4123-55A2-4F81-B53B-872E25CC5208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BC4994-8D35-4440-BA22-8137860AC21E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Compiling if-then-else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740" y="2202807"/>
            <a:ext cx="7664611" cy="3103809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Suppose variables f, g, h,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, and j are in registers $s0 through $s4, how to implement the following in MIPS?</a:t>
            </a:r>
          </a:p>
        </p:txBody>
      </p:sp>
      <p:pic>
        <p:nvPicPr>
          <p:cNvPr id="256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54711"/>
            <a:ext cx="4966097" cy="37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839" y="4424292"/>
            <a:ext cx="2793206" cy="1851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923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AE9265-2FA1-4413-9B13-46B0A0740E91}" type="datetime1">
              <a:rPr lang="en-US"/>
              <a:pPr>
                <a:defRPr/>
              </a:pPr>
              <a:t>9/12/2015</a:t>
            </a:fld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5D6D48-D812-4829-AE63-276F3E549320}" type="slidenum">
              <a:rPr lang="en-US" altLang="en-US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900">
              <a:solidFill>
                <a:srgbClr val="898989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MIPS Assembly for if-then-else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739" y="1962286"/>
            <a:ext cx="7465671" cy="3543300"/>
          </a:xfrm>
        </p:spPr>
        <p:txBody>
          <a:bodyPr/>
          <a:lstStyle/>
          <a:p>
            <a:pPr eaLnBrk="1" hangingPunct="1"/>
            <a:r>
              <a:rPr lang="en-US" altLang="en-US" dirty="0"/>
              <a:t>Now it is straightforward to translate the C program into MIPS assembly</a:t>
            </a:r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366" y="3144427"/>
            <a:ext cx="4966097" cy="379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739801"/>
            <a:ext cx="5431631" cy="1012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64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</a:t>
            </a:r>
            <a:endParaRPr lang="en-US" alt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500"/>
              <a:t>If $t0 is holding 17, $t1 is holding 8, what will be the value stored in $t2 after the following instructions?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		andi $t0, $t0, 3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		beq $t0, $0, L1	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		addi $t0, $t0, 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	L1:	add $t2, $t0, $t1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 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/>
              <a:t>(a) 10.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/>
              <a:t>(b) 8.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/>
              <a:t>(c) 2.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200"/>
              <a:t>(d) None of the above.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500"/>
              <a:t> 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sz="1500"/>
          </a:p>
        </p:txBody>
      </p:sp>
    </p:spTree>
    <p:extLst>
      <p:ext uri="{BB962C8B-B14F-4D97-AF65-F5344CB8AC3E}">
        <p14:creationId xmlns:p14="http://schemas.microsoft.com/office/powerpoint/2010/main" val="33770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8467</TotalTime>
  <Words>481</Words>
  <Application>Microsoft Office PowerPoint</Application>
  <PresentationFormat>On-screen Show (4:3)</PresentationFormat>
  <Paragraphs>93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Instructions for Making Decisions</vt:lpstr>
      <vt:lpstr>Instruction beq (branch if equal)</vt:lpstr>
      <vt:lpstr>Instruction bne</vt:lpstr>
      <vt:lpstr>Instruction j (jump)</vt:lpstr>
      <vt:lpstr>Compiling if-then-else</vt:lpstr>
      <vt:lpstr>Compiling if-then-else</vt:lpstr>
      <vt:lpstr>Compiling if-then-else</vt:lpstr>
      <vt:lpstr>MIPS Assembly for if-then-else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coding</dc:title>
  <dc:creator>zhenghao</dc:creator>
  <cp:lastModifiedBy>Zhenghao Zhang</cp:lastModifiedBy>
  <cp:revision>29</cp:revision>
  <dcterms:created xsi:type="dcterms:W3CDTF">2010-01-27T03:55:53Z</dcterms:created>
  <dcterms:modified xsi:type="dcterms:W3CDTF">2015-09-13T00:27:46Z</dcterms:modified>
</cp:coreProperties>
</file>