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1" autoAdjust="0"/>
    <p:restoredTop sz="94574" autoAdjust="0"/>
  </p:normalViewPr>
  <p:slideViewPr>
    <p:cSldViewPr snapToGrid="0">
      <p:cViewPr varScale="1">
        <p:scale>
          <a:sx n="98" d="100"/>
          <a:sy n="98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B50A6-3CF0-4191-8B20-F576629876DE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ABFE48-3D9B-4C22-A00C-F618DEEE9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378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0964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FC7A01-B470-4340-820D-E7F30D6515D6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9/12/2015</a:t>
            </a:fld>
            <a:endParaRPr lang="en-US" smtClean="0"/>
          </a:p>
        </p:txBody>
      </p:sp>
      <p:sp>
        <p:nvSpPr>
          <p:cNvPr id="40965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51F2A3-5397-44BD-A5B9-65DF83028DB8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75851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7108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7FF404-06E0-4754-B20A-65C58E9016EC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9/12/2015</a:t>
            </a:fld>
            <a:endParaRPr lang="en-US" smtClean="0"/>
          </a:p>
        </p:txBody>
      </p:sp>
      <p:sp>
        <p:nvSpPr>
          <p:cNvPr id="47109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33ABAC8-78BE-4975-8C01-F3EF0BAA5B95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39439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8132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2BEF23-E73D-457B-8D31-8525ED019C7A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9/12/2015</a:t>
            </a:fld>
            <a:endParaRPr lang="en-US" smtClean="0"/>
          </a:p>
        </p:txBody>
      </p:sp>
      <p:sp>
        <p:nvSpPr>
          <p:cNvPr id="48133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F0F28FA-6BB5-4C35-BF24-70614251C49C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9875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9156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5473D8-7EDA-4D85-9A0D-D80A886500AE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9/12/2015</a:t>
            </a:fld>
            <a:endParaRPr lang="en-US" smtClean="0"/>
          </a:p>
        </p:txBody>
      </p:sp>
      <p:sp>
        <p:nvSpPr>
          <p:cNvPr id="49157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34DF00-2139-4D16-AFF8-8973B8A882AF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53466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0180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727824-8AAF-4081-8674-3C9350A3E450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9/12/2015</a:t>
            </a:fld>
            <a:endParaRPr lang="en-US" smtClean="0"/>
          </a:p>
        </p:txBody>
      </p:sp>
      <p:sp>
        <p:nvSpPr>
          <p:cNvPr id="50181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12294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CF8F85E-7156-4B85-8682-5816F97432B2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58735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30-20=10=1010. srl =10, or with 10 becomes 10. So. (b)</a:t>
            </a:r>
          </a:p>
          <a:p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98F83D-96A7-4ED9-B8D6-917799080D8C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96005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(d) 1</a:t>
            </a:r>
          </a:p>
          <a:p>
            <a:endParaRPr lang="en-US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9CCF80F-59DC-4D63-AA9D-3725C298FFD4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06456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Answer: a.</a:t>
            </a:r>
          </a:p>
          <a:p>
            <a:endParaRPr lang="en-US" alt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8AAA383-3CC7-4298-8823-EFC7EB70BAF4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4144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1988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D05B5E-B209-413F-B2C2-7F46C091894C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9/12/2015</a:t>
            </a:fld>
            <a:endParaRPr lang="en-US" smtClean="0"/>
          </a:p>
        </p:txBody>
      </p:sp>
      <p:sp>
        <p:nvSpPr>
          <p:cNvPr id="41989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BC7C6E-C409-4AB9-B02C-9FD7386FBAED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2279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3012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A39CD9-F09D-4DEF-B4E2-801788AAD14B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9/12/2015</a:t>
            </a:fld>
            <a:endParaRPr lang="en-US" smtClean="0"/>
          </a:p>
        </p:txBody>
      </p:sp>
      <p:sp>
        <p:nvSpPr>
          <p:cNvPr id="43013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824A5EA-A43C-4207-B786-38CC1A4E21FD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7589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4036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1AAB63-5019-44D9-8744-E5AB08A05D66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9/12/2015</a:t>
            </a:fld>
            <a:endParaRPr lang="en-US" smtClean="0"/>
          </a:p>
        </p:txBody>
      </p:sp>
      <p:sp>
        <p:nvSpPr>
          <p:cNvPr id="44037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12294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F1C966-0C19-42FD-BDEE-0CA498392C19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94602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7986B6-33CB-4D71-A5BB-DFE674242081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9/12/2015</a:t>
            </a:fld>
            <a:endParaRPr lang="en-US" smtClean="0"/>
          </a:p>
        </p:txBody>
      </p:sp>
      <p:sp>
        <p:nvSpPr>
          <p:cNvPr id="45061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4F065A-FC94-4C6E-AF2F-3A2C68542F64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18282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6084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E5BB98-1F77-4349-BB68-34B9AB35F9E8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9/12/2015</a:t>
            </a:fld>
            <a:endParaRPr lang="en-US" smtClean="0"/>
          </a:p>
        </p:txBody>
      </p:sp>
      <p:sp>
        <p:nvSpPr>
          <p:cNvPr id="46085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9090C7-C262-40AD-ADD1-93C45FF5AD5A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75758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en-US" dirty="0" err="1" smtClean="0"/>
              <a:t>addi</a:t>
            </a:r>
            <a:r>
              <a:rPr lang="en-US" altLang="en-US" dirty="0" smtClean="0"/>
              <a:t> $t0, $zero, 100</a:t>
            </a:r>
          </a:p>
          <a:p>
            <a:pPr lvl="1" eaLnBrk="1" hangingPunct="1"/>
            <a:r>
              <a:rPr lang="en-US" altLang="en-US" dirty="0" err="1" smtClean="0"/>
              <a:t>ori</a:t>
            </a:r>
            <a:r>
              <a:rPr lang="en-US" altLang="en-US" dirty="0" smtClean="0"/>
              <a:t> $t0, $zero, 80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459DA-3AB4-4CC0-B2D6-5226E19FF2E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4158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Xor</a:t>
            </a:r>
            <a:r>
              <a:rPr lang="en-US" dirty="0" smtClean="0"/>
              <a:t>, sub, both will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87DDA-CF84-4528-8D69-7AF8847E57E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2645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andi</a:t>
            </a:r>
            <a:r>
              <a:rPr lang="en-US" baseline="0" dirty="0" smtClean="0"/>
              <a:t> $t1, $t0, 1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87DDA-CF84-4528-8D69-7AF8847E57E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495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982-B05E-493F-824F-E4DB5C35C197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4268-D251-4713-B8DE-2C4A6EECC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72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982-B05E-493F-824F-E4DB5C35C197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4268-D251-4713-B8DE-2C4A6EECC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567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982-B05E-493F-824F-E4DB5C35C197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4268-D251-4713-B8DE-2C4A6EECC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9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982-B05E-493F-824F-E4DB5C35C197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4268-D251-4713-B8DE-2C4A6EECC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795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982-B05E-493F-824F-E4DB5C35C197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4268-D251-4713-B8DE-2C4A6EECC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36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982-B05E-493F-824F-E4DB5C35C197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4268-D251-4713-B8DE-2C4A6EECC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96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982-B05E-493F-824F-E4DB5C35C197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4268-D251-4713-B8DE-2C4A6EECC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20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982-B05E-493F-824F-E4DB5C35C197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4268-D251-4713-B8DE-2C4A6EECC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306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982-B05E-493F-824F-E4DB5C35C197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4268-D251-4713-B8DE-2C4A6EECC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954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982-B05E-493F-824F-E4DB5C35C197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4268-D251-4713-B8DE-2C4A6EECC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216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982-B05E-493F-824F-E4DB5C35C197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4268-D251-4713-B8DE-2C4A6EECC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632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7B982-B05E-493F-824F-E4DB5C35C197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84268-D251-4713-B8DE-2C4A6EECC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299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MISP Assembly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428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</a:t>
            </a:r>
            <a:r>
              <a:rPr lang="en-US" dirty="0" smtClean="0"/>
              <a:t>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tell if $t0 is equal to $t1? Suppose you need to set $s0 to be 0 if they are equal and any non-zero value otherwise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408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tell if $t0 is an odd number? Suppose you need to set $t1 to be 1 if so and 0 otherwise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519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527A14E-2F24-4F0A-A876-6BE880E93C5B}" type="datetime1">
              <a:rPr lang="en-US"/>
              <a:pPr>
                <a:defRPr/>
              </a:pPr>
              <a:t>9/12/2015</a:t>
            </a:fld>
            <a:endParaRPr lang="en-US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AD03087-87B4-4F31-BAE6-04AB26C51F03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Shifts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1" y="1208088"/>
            <a:ext cx="8424863" cy="5040312"/>
          </a:xfrm>
        </p:spPr>
        <p:txBody>
          <a:bodyPr/>
          <a:lstStyle/>
          <a:p>
            <a:pPr eaLnBrk="1" hangingPunct="1"/>
            <a:r>
              <a:rPr lang="en-US" altLang="en-US"/>
              <a:t>Shift instructions move all the bits in a word to the left or to the right</a:t>
            </a:r>
          </a:p>
          <a:p>
            <a:pPr lvl="1" eaLnBrk="1" hangingPunct="1"/>
            <a:r>
              <a:rPr lang="en-US" altLang="en-US" smtClean="0"/>
              <a:t>Shift left logical (sll) move all the bits to the left by the specified number of bits</a:t>
            </a:r>
          </a:p>
          <a:p>
            <a:pPr lvl="2" eaLnBrk="1" hangingPunct="1"/>
            <a:r>
              <a:rPr lang="en-US" altLang="en-US" smtClean="0"/>
              <a:t>sll $t2, $t0, 2 </a:t>
            </a:r>
            <a:endParaRPr lang="en-US" altLang="en-US" sz="5400"/>
          </a:p>
          <a:p>
            <a:pPr lvl="1" eaLnBrk="1" hangingPunct="1"/>
            <a:r>
              <a:rPr lang="en-US" altLang="en-US" smtClean="0"/>
              <a:t>Shift right logical (srl) move all the bits to the right </a:t>
            </a:r>
          </a:p>
          <a:p>
            <a:pPr lvl="2" eaLnBrk="1" hangingPunct="1"/>
            <a:r>
              <a:rPr lang="en-US" altLang="en-US" smtClean="0"/>
              <a:t>srl $t2, $t0, 2 </a:t>
            </a:r>
            <a:endParaRPr lang="en-US" altLang="en-US" sz="5600"/>
          </a:p>
          <a:p>
            <a:pPr lvl="1" eaLnBrk="1" hangingPunct="1"/>
            <a:endParaRPr lang="en-US" altLang="en-US" sz="2000"/>
          </a:p>
          <a:p>
            <a:pPr lvl="1" eaLnBrk="1" hangingPunct="1"/>
            <a:r>
              <a:rPr lang="en-US" altLang="en-US" smtClean="0"/>
              <a:t>Filling the emptied bits with 0’s</a:t>
            </a:r>
          </a:p>
        </p:txBody>
      </p:sp>
    </p:spTree>
    <p:extLst>
      <p:ext uri="{BB962C8B-B14F-4D97-AF65-F5344CB8AC3E}">
        <p14:creationId xmlns:p14="http://schemas.microsoft.com/office/powerpoint/2010/main" val="60207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1C93BD6-CCE4-40A2-9ABF-8B5162859252}" type="datetime1">
              <a:rPr lang="en-US"/>
              <a:pPr>
                <a:defRPr/>
              </a:pPr>
              <a:t>9/12/2015</a:t>
            </a:fld>
            <a:endParaRPr lang="en-US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AE45669-203C-4FC6-A82D-F254098F67D3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Example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Suppose register $s0 ($16) is 9</a:t>
            </a:r>
            <a:r>
              <a:rPr lang="en-US" altLang="en-US" baseline="-25000" smtClean="0"/>
              <a:t>ten</a:t>
            </a:r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z="1400"/>
          </a:p>
          <a:p>
            <a:pPr lvl="1" eaLnBrk="1" hangingPunct="1"/>
            <a:r>
              <a:rPr lang="en-US" altLang="en-US"/>
              <a:t>What do we have in $t2 ($10) after</a:t>
            </a:r>
            <a:r>
              <a:rPr lang="en-US" altLang="en-US" smtClean="0"/>
              <a:t> </a:t>
            </a:r>
          </a:p>
        </p:txBody>
      </p:sp>
      <p:graphicFrame>
        <p:nvGraphicFramePr>
          <p:cNvPr id="620548" name="Group 4"/>
          <p:cNvGraphicFramePr>
            <a:graphicFrameLocks noGrp="1"/>
          </p:cNvGraphicFramePr>
          <p:nvPr>
            <p:extLst/>
          </p:nvPr>
        </p:nvGraphicFramePr>
        <p:xfrm>
          <a:off x="2008911" y="2342142"/>
          <a:ext cx="8328025" cy="585919"/>
        </p:xfrm>
        <a:graphic>
          <a:graphicData uri="http://schemas.openxmlformats.org/drawingml/2006/table">
            <a:tbl>
              <a:tblPr/>
              <a:tblGrid>
                <a:gridCol w="260350"/>
                <a:gridCol w="258763"/>
                <a:gridCol w="261937"/>
                <a:gridCol w="260350"/>
                <a:gridCol w="260350"/>
                <a:gridCol w="258763"/>
                <a:gridCol w="261937"/>
                <a:gridCol w="260350"/>
                <a:gridCol w="258763"/>
                <a:gridCol w="260350"/>
                <a:gridCol w="260350"/>
                <a:gridCol w="258762"/>
                <a:gridCol w="261938"/>
                <a:gridCol w="260350"/>
                <a:gridCol w="260350"/>
                <a:gridCol w="258762"/>
                <a:gridCol w="261938"/>
                <a:gridCol w="260350"/>
                <a:gridCol w="260350"/>
                <a:gridCol w="258762"/>
                <a:gridCol w="261938"/>
                <a:gridCol w="258762"/>
                <a:gridCol w="261938"/>
                <a:gridCol w="261937"/>
                <a:gridCol w="258763"/>
                <a:gridCol w="263525"/>
                <a:gridCol w="257175"/>
                <a:gridCol w="263525"/>
                <a:gridCol w="258762"/>
                <a:gridCol w="260350"/>
                <a:gridCol w="257175"/>
                <a:gridCol w="260350"/>
              </a:tblGrid>
              <a:tr h="25068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9144" marR="9144"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276" name="Picture 1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124200"/>
            <a:ext cx="2679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166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0B07A3A-6F9D-4C9E-8A1D-71BFFB9FE4E6}" type="datetime1">
              <a:rPr lang="en-US"/>
              <a:pPr>
                <a:defRPr/>
              </a:pPr>
              <a:t>9/12/2015</a:t>
            </a:fld>
            <a:endParaRPr lang="en-US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7E75EA9-1D01-456D-B292-D0485E58729B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Example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Suppose register $s0 ($16) is 9</a:t>
            </a:r>
            <a:r>
              <a:rPr lang="en-US" altLang="en-US" baseline="-25000" smtClean="0"/>
              <a:t>ten</a:t>
            </a:r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z="1400"/>
          </a:p>
          <a:p>
            <a:pPr lvl="1" eaLnBrk="1" hangingPunct="1"/>
            <a:r>
              <a:rPr lang="en-US" altLang="en-US"/>
              <a:t>We have in $t2 ($10) after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2" eaLnBrk="1" hangingPunct="1"/>
            <a:r>
              <a:rPr lang="en-US" altLang="en-US" smtClean="0"/>
              <a:t>The value is 144</a:t>
            </a:r>
            <a:r>
              <a:rPr lang="en-US" altLang="en-US" baseline="-25000" smtClean="0"/>
              <a:t>ten</a:t>
            </a:r>
            <a:r>
              <a:rPr lang="en-US" altLang="en-US" smtClean="0"/>
              <a:t> = 9</a:t>
            </a:r>
            <a:r>
              <a:rPr lang="en-US" altLang="en-US" baseline="-25000" smtClean="0"/>
              <a:t>ten</a:t>
            </a:r>
            <a:r>
              <a:rPr lang="en-US" altLang="en-US" smtClean="0"/>
              <a:t> </a:t>
            </a:r>
            <a:r>
              <a:rPr lang="en-US" altLang="en-US" smtClean="0">
                <a:sym typeface="Symbol" panose="05050102010706020507" pitchFamily="18" charset="2"/>
              </a:rPr>
              <a:t> 2</a:t>
            </a:r>
            <a:r>
              <a:rPr lang="en-US" altLang="en-US" baseline="30000" smtClean="0">
                <a:sym typeface="Symbol" panose="05050102010706020507" pitchFamily="18" charset="2"/>
              </a:rPr>
              <a:t>4</a:t>
            </a:r>
            <a:endParaRPr lang="en-US" altLang="en-US" smtClean="0">
              <a:sym typeface="Symbol" panose="05050102010706020507" pitchFamily="18" charset="2"/>
            </a:endParaRPr>
          </a:p>
          <a:p>
            <a:pPr lvl="1" eaLnBrk="1" hangingPunct="1"/>
            <a:r>
              <a:rPr lang="en-US" altLang="en-US" smtClean="0"/>
              <a:t>In general, shifting left by i bits gives the same result as multiplying by </a:t>
            </a:r>
            <a:r>
              <a:rPr lang="en-US" altLang="en-US" smtClean="0">
                <a:sym typeface="Symbol" panose="05050102010706020507" pitchFamily="18" charset="2"/>
              </a:rPr>
              <a:t>2</a:t>
            </a:r>
            <a:r>
              <a:rPr lang="en-US" altLang="en-US" baseline="30000" smtClean="0">
                <a:sym typeface="Symbol" panose="05050102010706020507" pitchFamily="18" charset="2"/>
              </a:rPr>
              <a:t>i</a:t>
            </a:r>
            <a:endParaRPr lang="en-US" altLang="en-US" smtClean="0"/>
          </a:p>
        </p:txBody>
      </p:sp>
      <p:graphicFrame>
        <p:nvGraphicFramePr>
          <p:cNvPr id="621674" name="Group 106"/>
          <p:cNvGraphicFramePr>
            <a:graphicFrameLocks noGrp="1"/>
          </p:cNvGraphicFramePr>
          <p:nvPr>
            <p:extLst/>
          </p:nvPr>
        </p:nvGraphicFramePr>
        <p:xfrm>
          <a:off x="2112819" y="2310969"/>
          <a:ext cx="8328025" cy="585919"/>
        </p:xfrm>
        <a:graphic>
          <a:graphicData uri="http://schemas.openxmlformats.org/drawingml/2006/table">
            <a:tbl>
              <a:tblPr/>
              <a:tblGrid>
                <a:gridCol w="260350"/>
                <a:gridCol w="258763"/>
                <a:gridCol w="261937"/>
                <a:gridCol w="260350"/>
                <a:gridCol w="260350"/>
                <a:gridCol w="258763"/>
                <a:gridCol w="261937"/>
                <a:gridCol w="260350"/>
                <a:gridCol w="258763"/>
                <a:gridCol w="260350"/>
                <a:gridCol w="260350"/>
                <a:gridCol w="258762"/>
                <a:gridCol w="261938"/>
                <a:gridCol w="260350"/>
                <a:gridCol w="260350"/>
                <a:gridCol w="258762"/>
                <a:gridCol w="261938"/>
                <a:gridCol w="257175"/>
                <a:gridCol w="263525"/>
                <a:gridCol w="258762"/>
                <a:gridCol w="261938"/>
                <a:gridCol w="258762"/>
                <a:gridCol w="261938"/>
                <a:gridCol w="261937"/>
                <a:gridCol w="258763"/>
                <a:gridCol w="263525"/>
                <a:gridCol w="257175"/>
                <a:gridCol w="263525"/>
                <a:gridCol w="258762"/>
                <a:gridCol w="260350"/>
                <a:gridCol w="257175"/>
                <a:gridCol w="260350"/>
              </a:tblGrid>
              <a:tr h="25068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9144" marR="9144"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324" name="Picture 1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971800"/>
            <a:ext cx="2679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21675" name="Group 107"/>
          <p:cNvGraphicFramePr>
            <a:graphicFrameLocks noGrp="1"/>
          </p:cNvGraphicFramePr>
          <p:nvPr>
            <p:extLst/>
          </p:nvPr>
        </p:nvGraphicFramePr>
        <p:xfrm>
          <a:off x="2166073" y="3596121"/>
          <a:ext cx="8328025" cy="585919"/>
        </p:xfrm>
        <a:graphic>
          <a:graphicData uri="http://schemas.openxmlformats.org/drawingml/2006/table">
            <a:tbl>
              <a:tblPr/>
              <a:tblGrid>
                <a:gridCol w="260350"/>
                <a:gridCol w="258762"/>
                <a:gridCol w="261938"/>
                <a:gridCol w="260350"/>
                <a:gridCol w="260350"/>
                <a:gridCol w="258762"/>
                <a:gridCol w="261938"/>
                <a:gridCol w="260350"/>
                <a:gridCol w="258762"/>
                <a:gridCol w="260350"/>
                <a:gridCol w="260350"/>
                <a:gridCol w="258763"/>
                <a:gridCol w="261937"/>
                <a:gridCol w="260350"/>
                <a:gridCol w="260350"/>
                <a:gridCol w="258763"/>
                <a:gridCol w="261937"/>
                <a:gridCol w="257175"/>
                <a:gridCol w="263525"/>
                <a:gridCol w="258763"/>
                <a:gridCol w="261937"/>
                <a:gridCol w="258763"/>
                <a:gridCol w="261937"/>
                <a:gridCol w="261938"/>
                <a:gridCol w="258762"/>
                <a:gridCol w="263525"/>
                <a:gridCol w="257175"/>
                <a:gridCol w="263525"/>
                <a:gridCol w="258763"/>
                <a:gridCol w="260350"/>
                <a:gridCol w="257175"/>
                <a:gridCol w="260350"/>
              </a:tblGrid>
              <a:tr h="25068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9144" marR="9144"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133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A6E2A2D-146C-4D57-8E3D-CE21647CCB5C}" type="datetime1">
              <a:rPr lang="en-US"/>
              <a:pPr>
                <a:defRPr/>
              </a:pPr>
              <a:t>9/12/2015</a:t>
            </a:fld>
            <a:endParaRPr lang="en-US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C17C8FC-33FA-4AA6-B690-558099E0810A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Example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Suppose register $s0 ($16) is 9</a:t>
            </a:r>
            <a:r>
              <a:rPr lang="en-US" altLang="en-US" baseline="-25000" smtClean="0"/>
              <a:t>ten</a:t>
            </a:r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z="1400"/>
          </a:p>
          <a:p>
            <a:pPr lvl="1" eaLnBrk="1" hangingPunct="1"/>
            <a:r>
              <a:rPr lang="en-US" altLang="en-US"/>
              <a:t>We have in $t2 ($10) after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 sz="3600"/>
          </a:p>
          <a:p>
            <a:pPr lvl="2" eaLnBrk="1" hangingPunct="1"/>
            <a:r>
              <a:rPr lang="en-US" altLang="en-US" smtClean="0"/>
              <a:t>The value is NOT 9</a:t>
            </a:r>
            <a:r>
              <a:rPr lang="en-US" altLang="en-US" baseline="-25000" smtClean="0"/>
              <a:t>ten</a:t>
            </a:r>
            <a:r>
              <a:rPr lang="en-US" altLang="en-US" smtClean="0"/>
              <a:t> </a:t>
            </a:r>
            <a:r>
              <a:rPr lang="en-US" altLang="en-US" smtClean="0">
                <a:sym typeface="Symbol" panose="05050102010706020507" pitchFamily="18" charset="2"/>
              </a:rPr>
              <a:t> 2</a:t>
            </a:r>
            <a:r>
              <a:rPr lang="en-US" altLang="en-US" baseline="30000" smtClean="0">
                <a:sym typeface="Symbol" panose="05050102010706020507" pitchFamily="18" charset="2"/>
              </a:rPr>
              <a:t>28</a:t>
            </a:r>
            <a:r>
              <a:rPr lang="en-US" altLang="en-US" smtClean="0"/>
              <a:t> noting that the number is a signed number.</a:t>
            </a:r>
          </a:p>
          <a:p>
            <a:pPr lvl="2" eaLnBrk="1" hangingPunct="1"/>
            <a:r>
              <a:rPr lang="en-US" altLang="en-US" smtClean="0"/>
              <a:t>Overflow happens this time</a:t>
            </a:r>
          </a:p>
        </p:txBody>
      </p:sp>
      <p:graphicFrame>
        <p:nvGraphicFramePr>
          <p:cNvPr id="632836" name="Group 4"/>
          <p:cNvGraphicFramePr>
            <a:graphicFrameLocks noGrp="1"/>
          </p:cNvGraphicFramePr>
          <p:nvPr>
            <p:extLst/>
          </p:nvPr>
        </p:nvGraphicFramePr>
        <p:xfrm>
          <a:off x="2160588" y="2414878"/>
          <a:ext cx="8328025" cy="585919"/>
        </p:xfrm>
        <a:graphic>
          <a:graphicData uri="http://schemas.openxmlformats.org/drawingml/2006/table">
            <a:tbl>
              <a:tblPr/>
              <a:tblGrid>
                <a:gridCol w="260350"/>
                <a:gridCol w="258763"/>
                <a:gridCol w="261937"/>
                <a:gridCol w="260350"/>
                <a:gridCol w="260350"/>
                <a:gridCol w="258763"/>
                <a:gridCol w="261937"/>
                <a:gridCol w="260350"/>
                <a:gridCol w="258763"/>
                <a:gridCol w="260350"/>
                <a:gridCol w="260350"/>
                <a:gridCol w="258762"/>
                <a:gridCol w="261938"/>
                <a:gridCol w="260350"/>
                <a:gridCol w="260350"/>
                <a:gridCol w="258762"/>
                <a:gridCol w="261938"/>
                <a:gridCol w="257175"/>
                <a:gridCol w="263525"/>
                <a:gridCol w="258762"/>
                <a:gridCol w="261938"/>
                <a:gridCol w="258762"/>
                <a:gridCol w="261938"/>
                <a:gridCol w="261937"/>
                <a:gridCol w="258763"/>
                <a:gridCol w="263525"/>
                <a:gridCol w="257175"/>
                <a:gridCol w="263525"/>
                <a:gridCol w="258762"/>
                <a:gridCol w="260350"/>
                <a:gridCol w="257175"/>
                <a:gridCol w="260350"/>
              </a:tblGrid>
              <a:tr h="25068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9144" marR="9144"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32938" name="Group 106"/>
          <p:cNvGraphicFramePr>
            <a:graphicFrameLocks noGrp="1"/>
          </p:cNvGraphicFramePr>
          <p:nvPr>
            <p:extLst/>
          </p:nvPr>
        </p:nvGraphicFramePr>
        <p:xfrm>
          <a:off x="2160588" y="3648076"/>
          <a:ext cx="8328025" cy="585919"/>
        </p:xfrm>
        <a:graphic>
          <a:graphicData uri="http://schemas.openxmlformats.org/drawingml/2006/table">
            <a:tbl>
              <a:tblPr/>
              <a:tblGrid>
                <a:gridCol w="260350"/>
                <a:gridCol w="258762"/>
                <a:gridCol w="261938"/>
                <a:gridCol w="260350"/>
                <a:gridCol w="260350"/>
                <a:gridCol w="258762"/>
                <a:gridCol w="261938"/>
                <a:gridCol w="260350"/>
                <a:gridCol w="258762"/>
                <a:gridCol w="260350"/>
                <a:gridCol w="260350"/>
                <a:gridCol w="258763"/>
                <a:gridCol w="261937"/>
                <a:gridCol w="260350"/>
                <a:gridCol w="260350"/>
                <a:gridCol w="258763"/>
                <a:gridCol w="261937"/>
                <a:gridCol w="257175"/>
                <a:gridCol w="263525"/>
                <a:gridCol w="258763"/>
                <a:gridCol w="261937"/>
                <a:gridCol w="258763"/>
                <a:gridCol w="261937"/>
                <a:gridCol w="261938"/>
                <a:gridCol w="258762"/>
                <a:gridCol w="263525"/>
                <a:gridCol w="257175"/>
                <a:gridCol w="263525"/>
                <a:gridCol w="258763"/>
                <a:gridCol w="260350"/>
                <a:gridCol w="257175"/>
                <a:gridCol w="260350"/>
              </a:tblGrid>
              <a:tr h="25068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9144" marR="9144"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473" name="Picture 2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1" y="3124201"/>
            <a:ext cx="1838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183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/>
              <a:t>Suppose $t0 is storing 30, $t1 is storing 20. After the following instructions, what will be the value in $t2?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600"/>
              <a:t>sub $t2, $t0, $t1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600"/>
              <a:t>srl $t2, $t2, 2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600"/>
              <a:t>ori $t2, $t2, 10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/>
              <a:t> 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600"/>
              <a:t>(a) 8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600"/>
              <a:t>(b)10 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600"/>
              <a:t>(c)18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600"/>
              <a:t>(d) None of the above.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/>
              <a:t> 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515673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</a:t>
            </a:r>
            <a:endParaRPr lang="en-US" altLang="en-US" dirty="0" smtClean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/>
              <a:t>Suppose word array A stores 0,1,2,3,4,5,6,7,8,9, in this order. Assume the starting address of A is in $s0. After the following instructions, what will be the value in $t0?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sz="2000"/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/>
              <a:t>	addi $s0, $s0, 32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/>
              <a:t>	lw $t0, 4($s0)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/>
              <a:t>	andi $t0, $t0, 1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/>
              <a:t> 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600"/>
              <a:t>(a) 0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600"/>
              <a:t>(b) 8 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600"/>
              <a:t>(c) 9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600"/>
              <a:t>(d) None of the above.</a:t>
            </a:r>
          </a:p>
          <a:p>
            <a:pPr lvl="1"/>
            <a:endParaRPr lang="en-US" altLang="en-US" sz="1600"/>
          </a:p>
        </p:txBody>
      </p:sp>
    </p:spTree>
    <p:extLst>
      <p:ext uri="{BB962C8B-B14F-4D97-AF65-F5344CB8AC3E}">
        <p14:creationId xmlns:p14="http://schemas.microsoft.com/office/powerpoint/2010/main" val="39560167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</a:t>
            </a:r>
            <a:endParaRPr lang="en-US" altLang="en-US" dirty="0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z="2000"/>
              <a:t>Assume A is an integer array with 10 elements storing 0,1,2,3,4,5,6,7,8,9. Assume the starting address of A is in $s0 and $t0 is holding 3. After the running the following code, what will be the content of $t0? </a:t>
            </a:r>
          </a:p>
          <a:p>
            <a:endParaRPr lang="en-US" altLang="en-US" sz="2000"/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/>
              <a:t>	sll $t0, $t0, 3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/>
              <a:t>	add $t0, $s0, $t0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/>
              <a:t>	lw $t0, 0($t0)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/>
              <a:t>	srl $t0, $t0, 1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/>
              <a:t> 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600"/>
              <a:t>(a) 3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600"/>
              <a:t>(b) 1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600"/>
              <a:t>(c) 0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600"/>
              <a:t>(d) None of the above.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/>
              <a:t> 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188275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D018AF9-C3DD-4DED-AE05-A073A5A20424}" type="datetime1">
              <a:rPr lang="en-US"/>
              <a:pPr>
                <a:defRPr/>
              </a:pPr>
              <a:t>9/12/2015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592743-4B2A-4E45-A908-0879C203C7FE}" type="slidenum">
              <a:rPr lang="en-US" altLang="en-US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900">
              <a:solidFill>
                <a:srgbClr val="898989"/>
              </a:solidFill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000"/>
              <a:t>Constant or Immediate Operands</a:t>
            </a:r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/>
              <a:t>Many times we use a constant in an operation</a:t>
            </a:r>
          </a:p>
          <a:p>
            <a:pPr lvl="1">
              <a:defRPr/>
            </a:pPr>
            <a:r>
              <a:rPr lang="en-US" dirty="0"/>
              <a:t>For example, </a:t>
            </a:r>
            <a:r>
              <a:rPr lang="en-US" dirty="0" err="1"/>
              <a:t>i</a:t>
            </a:r>
            <a:r>
              <a:rPr lang="en-US" dirty="0"/>
              <a:t>++, </a:t>
            </a:r>
            <a:r>
              <a:rPr lang="en-US" dirty="0" err="1"/>
              <a:t>i</a:t>
            </a:r>
            <a:r>
              <a:rPr lang="en-US" dirty="0"/>
              <a:t>--, </a:t>
            </a:r>
            <a:r>
              <a:rPr lang="en-US" dirty="0" err="1"/>
              <a:t>i</a:t>
            </a:r>
            <a:r>
              <a:rPr lang="en-US" dirty="0"/>
              <a:t> += 4, and so on</a:t>
            </a:r>
          </a:p>
          <a:p>
            <a:pPr>
              <a:defRPr/>
            </a:pPr>
            <a:r>
              <a:rPr lang="en-US" dirty="0"/>
              <a:t>Since constant operands occur frequently, we should include constants inside arithmetic operations so that they are much faster</a:t>
            </a:r>
          </a:p>
          <a:p>
            <a:pPr lvl="1">
              <a:defRPr/>
            </a:pPr>
            <a:r>
              <a:rPr lang="en-US" dirty="0"/>
              <a:t>MIPS has an add instruction that allows one operand to be a constant</a:t>
            </a:r>
          </a:p>
          <a:p>
            <a:pPr lvl="1">
              <a:defRPr/>
            </a:pPr>
            <a:r>
              <a:rPr lang="en-US" dirty="0"/>
              <a:t>The constant must be in 16 bits, as a signed integer in 2’s complement format</a:t>
            </a:r>
          </a:p>
          <a:p>
            <a:pPr lvl="1">
              <a:defRPr/>
            </a:pPr>
            <a:endParaRPr lang="en-US" sz="1350" dirty="0"/>
          </a:p>
          <a:p>
            <a:pPr lvl="2">
              <a:buNone/>
              <a:defRPr/>
            </a:pPr>
            <a:r>
              <a:rPr lang="en-US" dirty="0" err="1">
                <a:latin typeface="Courier New" pitchFamily="49" charset="0"/>
              </a:rPr>
              <a:t>addi</a:t>
            </a:r>
            <a:r>
              <a:rPr lang="en-US" dirty="0">
                <a:latin typeface="Courier New" pitchFamily="49" charset="0"/>
              </a:rPr>
              <a:t> $s1, $s2, 100      # $s1 = $s2 + 100</a:t>
            </a:r>
          </a:p>
          <a:p>
            <a:pPr lvl="1">
              <a:defRPr/>
            </a:pPr>
            <a:endParaRPr lang="en-US" dirty="0"/>
          </a:p>
          <a:p>
            <a:pPr lvl="3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1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A6A8B71-CB62-46D1-80B8-FAC5C0B53D2A}" type="datetime1">
              <a:rPr lang="en-US"/>
              <a:pPr>
                <a:defRPr/>
              </a:pPr>
              <a:t>9/12/2015</a:t>
            </a:fld>
            <a:endParaRPr lang="en-US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7EB27B0-4DB5-4248-8933-D2891FD47F9F}" type="slidenum">
              <a:rPr lang="en-US" altLang="en-US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900">
              <a:solidFill>
                <a:srgbClr val="898989"/>
              </a:solidFill>
            </a:endParaRP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000"/>
              <a:t>Logical Operations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Often we need to operate on bit fields within a word.</a:t>
            </a:r>
          </a:p>
          <a:p>
            <a:pPr lvl="1" eaLnBrk="1" hangingPunct="1"/>
            <a:r>
              <a:rPr lang="en-US" altLang="en-US" smtClean="0"/>
              <a:t>Which allow us to pack and unpack bits into words and perform logical operations such as logical and, logical or, and logical negation</a:t>
            </a:r>
          </a:p>
          <a:p>
            <a:pPr lvl="1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4613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And:</a:t>
            </a:r>
          </a:p>
          <a:p>
            <a:pPr lvl="1"/>
            <a:r>
              <a:rPr lang="en-US" dirty="0" smtClean="0"/>
              <a:t>0 and 0 = 0, </a:t>
            </a:r>
            <a:r>
              <a:rPr lang="en-US" dirty="0"/>
              <a:t>0 and </a:t>
            </a:r>
            <a:r>
              <a:rPr lang="en-US" dirty="0" smtClean="0"/>
              <a:t>1 </a:t>
            </a:r>
            <a:r>
              <a:rPr lang="en-US" dirty="0"/>
              <a:t>= </a:t>
            </a:r>
            <a:r>
              <a:rPr lang="en-US" dirty="0" smtClean="0"/>
              <a:t>0, 1 </a:t>
            </a:r>
            <a:r>
              <a:rPr lang="en-US" dirty="0"/>
              <a:t>and 0 = </a:t>
            </a:r>
            <a:r>
              <a:rPr lang="en-US" dirty="0" smtClean="0"/>
              <a:t>0, 1 </a:t>
            </a:r>
            <a:r>
              <a:rPr lang="en-US" dirty="0"/>
              <a:t>and </a:t>
            </a:r>
            <a:r>
              <a:rPr lang="en-US" dirty="0" smtClean="0"/>
              <a:t>1 </a:t>
            </a:r>
            <a:r>
              <a:rPr lang="en-US" dirty="0"/>
              <a:t>= </a:t>
            </a:r>
            <a:r>
              <a:rPr lang="en-US" dirty="0" smtClean="0"/>
              <a:t>1</a:t>
            </a:r>
          </a:p>
          <a:p>
            <a:r>
              <a:rPr lang="en-US" dirty="0" smtClean="0"/>
              <a:t>Or:</a:t>
            </a:r>
            <a:endParaRPr lang="en-US" dirty="0"/>
          </a:p>
          <a:p>
            <a:pPr lvl="1"/>
            <a:r>
              <a:rPr lang="en-US" dirty="0"/>
              <a:t>0 </a:t>
            </a:r>
            <a:r>
              <a:rPr lang="en-US" dirty="0" smtClean="0"/>
              <a:t>or </a:t>
            </a:r>
            <a:r>
              <a:rPr lang="en-US" dirty="0"/>
              <a:t>0 = 0, 0 </a:t>
            </a:r>
            <a:r>
              <a:rPr lang="en-US" dirty="0" smtClean="0"/>
              <a:t>or </a:t>
            </a:r>
            <a:r>
              <a:rPr lang="en-US" dirty="0"/>
              <a:t>1 = </a:t>
            </a:r>
            <a:r>
              <a:rPr lang="en-US" dirty="0" smtClean="0"/>
              <a:t>1, </a:t>
            </a:r>
            <a:r>
              <a:rPr lang="en-US" dirty="0"/>
              <a:t>1 </a:t>
            </a:r>
            <a:r>
              <a:rPr lang="en-US" dirty="0" smtClean="0"/>
              <a:t>or </a:t>
            </a:r>
            <a:r>
              <a:rPr lang="en-US" dirty="0"/>
              <a:t>0 = </a:t>
            </a:r>
            <a:r>
              <a:rPr lang="en-US" dirty="0" smtClean="0"/>
              <a:t>1, </a:t>
            </a:r>
            <a:r>
              <a:rPr lang="en-US" dirty="0"/>
              <a:t>1 </a:t>
            </a:r>
            <a:r>
              <a:rPr lang="en-US" dirty="0" smtClean="0"/>
              <a:t>or </a:t>
            </a:r>
            <a:r>
              <a:rPr lang="en-US" dirty="0"/>
              <a:t>1 = 1</a:t>
            </a:r>
          </a:p>
          <a:p>
            <a:r>
              <a:rPr lang="en-US" dirty="0" err="1" smtClean="0"/>
              <a:t>Xor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/>
              <a:t>0 </a:t>
            </a:r>
            <a:r>
              <a:rPr lang="en-US" dirty="0" err="1" smtClean="0"/>
              <a:t>xor</a:t>
            </a:r>
            <a:r>
              <a:rPr lang="en-US" dirty="0" smtClean="0"/>
              <a:t> </a:t>
            </a:r>
            <a:r>
              <a:rPr lang="en-US" dirty="0"/>
              <a:t>0 = 0, 0 </a:t>
            </a:r>
            <a:r>
              <a:rPr lang="en-US" dirty="0" err="1" smtClean="0"/>
              <a:t>xor</a:t>
            </a:r>
            <a:r>
              <a:rPr lang="en-US" dirty="0" smtClean="0"/>
              <a:t> </a:t>
            </a:r>
            <a:r>
              <a:rPr lang="en-US" dirty="0"/>
              <a:t>1 = </a:t>
            </a:r>
            <a:r>
              <a:rPr lang="en-US" dirty="0" smtClean="0"/>
              <a:t>1, </a:t>
            </a:r>
            <a:r>
              <a:rPr lang="en-US" dirty="0"/>
              <a:t>1 </a:t>
            </a:r>
            <a:r>
              <a:rPr lang="en-US" dirty="0" err="1" smtClean="0"/>
              <a:t>xor</a:t>
            </a:r>
            <a:r>
              <a:rPr lang="en-US" dirty="0" smtClean="0"/>
              <a:t> </a:t>
            </a:r>
            <a:r>
              <a:rPr lang="en-US" dirty="0"/>
              <a:t>0 = </a:t>
            </a:r>
            <a:r>
              <a:rPr lang="en-US" dirty="0" smtClean="0"/>
              <a:t>1, </a:t>
            </a:r>
            <a:r>
              <a:rPr lang="en-US" dirty="0"/>
              <a:t>1 </a:t>
            </a:r>
            <a:r>
              <a:rPr lang="en-US" dirty="0" err="1" smtClean="0"/>
              <a:t>xor</a:t>
            </a:r>
            <a:r>
              <a:rPr lang="en-US" dirty="0" smtClean="0"/>
              <a:t> </a:t>
            </a:r>
            <a:r>
              <a:rPr lang="en-US" dirty="0"/>
              <a:t>1 = </a:t>
            </a:r>
            <a:r>
              <a:rPr lang="en-US" dirty="0" smtClean="0"/>
              <a:t>0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569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17CD2FA-9033-4D37-8F3B-70C15B16DDAF}" type="datetime1">
              <a:rPr lang="en-US"/>
              <a:pPr>
                <a:defRPr/>
              </a:pPr>
              <a:t>9/12/2015</a:t>
            </a:fld>
            <a:endParaRPr lang="en-US"/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44FD7E-ABEB-4ED3-9B10-BAF6DEAE1097}" type="slidenum">
              <a:rPr lang="en-US" altLang="en-US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900">
              <a:solidFill>
                <a:srgbClr val="898989"/>
              </a:solidFill>
            </a:endParaRP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000"/>
              <a:t>Bit-wise AND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11080" y="1804988"/>
            <a:ext cx="6342459" cy="35433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Apply AND bit by bit</a:t>
            </a:r>
          </a:p>
          <a:p>
            <a:pPr lvl="1" eaLnBrk="1" hangingPunct="1"/>
            <a:r>
              <a:rPr lang="en-US" altLang="en-US" dirty="0"/>
              <a:t>The resulting bit is 1 if both of the input bits are 1 and zero otherwise</a:t>
            </a:r>
            <a:r>
              <a:rPr lang="en-US" altLang="en-US" dirty="0" smtClean="0"/>
              <a:t> </a:t>
            </a:r>
          </a:p>
          <a:p>
            <a:pPr lvl="2" eaLnBrk="1" hangingPunct="1"/>
            <a:r>
              <a:rPr lang="en-US" altLang="en-US" dirty="0" smtClean="0"/>
              <a:t>and $t2, $t0, $t1</a:t>
            </a:r>
          </a:p>
          <a:p>
            <a:pPr lvl="1" eaLnBrk="1" hangingPunct="1"/>
            <a:r>
              <a:rPr lang="en-US" altLang="en-US" dirty="0" smtClean="0"/>
              <a:t>There is also a version of AND with an immediate</a:t>
            </a:r>
          </a:p>
          <a:p>
            <a:pPr lvl="2" eaLnBrk="1" hangingPunct="1"/>
            <a:r>
              <a:rPr lang="en-US" altLang="en-US" dirty="0" err="1" smtClean="0"/>
              <a:t>andi</a:t>
            </a:r>
            <a:r>
              <a:rPr lang="en-US" altLang="en-US" dirty="0" smtClean="0"/>
              <a:t> $t2,  $t1, 12</a:t>
            </a:r>
          </a:p>
          <a:p>
            <a:pPr lvl="2" eaLnBrk="1" hangingPunct="1"/>
            <a:r>
              <a:rPr lang="en-US" altLang="en-US" dirty="0" smtClean="0"/>
              <a:t>The immediate is treated as an unsigned 16-bit number</a:t>
            </a:r>
          </a:p>
          <a:p>
            <a:pPr lvl="2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2031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D57CFC0-C2D8-4FED-9391-DCF273944212}" type="datetime1">
              <a:rPr lang="en-US"/>
              <a:pPr>
                <a:defRPr/>
              </a:pPr>
              <a:t>9/12/2015</a:t>
            </a:fld>
            <a:endParaRPr lang="en-US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9DA66A-31F2-4214-8A02-775A48B6D072}" type="slidenum">
              <a:rPr lang="en-US" altLang="en-US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900">
              <a:solidFill>
                <a:srgbClr val="898989"/>
              </a:solidFill>
            </a:endParaRPr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000"/>
              <a:t>Bit-wise OR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11080" y="1804988"/>
            <a:ext cx="6342459" cy="3543300"/>
          </a:xfrm>
        </p:spPr>
        <p:txBody>
          <a:bodyPr/>
          <a:lstStyle/>
          <a:p>
            <a:pPr eaLnBrk="1" hangingPunct="1"/>
            <a:r>
              <a:rPr lang="en-US" altLang="en-US" smtClean="0"/>
              <a:t>Apply OR bit by bit</a:t>
            </a:r>
          </a:p>
          <a:p>
            <a:pPr lvl="1" eaLnBrk="1" hangingPunct="1"/>
            <a:r>
              <a:rPr lang="en-US" altLang="en-US"/>
              <a:t>The resulting bit is 1 if at least one of the input bits is 1 and zero otherwise</a:t>
            </a:r>
          </a:p>
          <a:p>
            <a:pPr lvl="2" eaLnBrk="1" hangingPunct="1"/>
            <a:r>
              <a:rPr lang="en-US" altLang="en-US" smtClean="0"/>
              <a:t>or $t2, $t0, $t1</a:t>
            </a:r>
          </a:p>
          <a:p>
            <a:pPr lvl="1" eaLnBrk="1" hangingPunct="1"/>
            <a:r>
              <a:rPr lang="en-US" altLang="en-US" smtClean="0"/>
              <a:t>There is also a version of OR with an immediate</a:t>
            </a:r>
          </a:p>
          <a:p>
            <a:pPr lvl="2" eaLnBrk="1" hangingPunct="1"/>
            <a:r>
              <a:rPr lang="en-US" altLang="en-US" smtClean="0"/>
              <a:t>ori $t2,  $t1, 12</a:t>
            </a:r>
          </a:p>
          <a:p>
            <a:pPr lvl="2" eaLnBrk="1" hangingPunct="1"/>
            <a:r>
              <a:rPr lang="en-US" altLang="en-US" smtClean="0"/>
              <a:t>The immediate is treated as an unsigned 16-bit number</a:t>
            </a:r>
          </a:p>
          <a:p>
            <a:pPr lvl="1" eaLnBrk="1" hangingPunct="1"/>
            <a:endParaRPr lang="en-US" altLang="en-US" sz="3000"/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013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D57CFC0-C2D8-4FED-9391-DCF273944212}" type="datetime1">
              <a:rPr lang="en-US"/>
              <a:pPr>
                <a:defRPr/>
              </a:pPr>
              <a:t>9/12/2015</a:t>
            </a:fld>
            <a:endParaRPr lang="en-US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A06D550-99D8-49ED-941A-3A0048449C45}" type="slidenum">
              <a:rPr lang="en-US" altLang="en-US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900">
              <a:solidFill>
                <a:srgbClr val="898989"/>
              </a:solidFill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000"/>
              <a:t>Bit-wise XOR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11080" y="1804988"/>
            <a:ext cx="6342459" cy="3543300"/>
          </a:xfrm>
        </p:spPr>
        <p:txBody>
          <a:bodyPr/>
          <a:lstStyle/>
          <a:p>
            <a:pPr eaLnBrk="1" hangingPunct="1"/>
            <a:r>
              <a:rPr lang="en-US" altLang="en-US" smtClean="0"/>
              <a:t>Apply XOR bit by bit</a:t>
            </a:r>
          </a:p>
          <a:p>
            <a:pPr lvl="1" eaLnBrk="1" hangingPunct="1"/>
            <a:r>
              <a:rPr lang="en-US" altLang="en-US"/>
              <a:t>The resulting bit is 1 if two bits are different</a:t>
            </a:r>
          </a:p>
          <a:p>
            <a:pPr lvl="2" eaLnBrk="1" hangingPunct="1"/>
            <a:r>
              <a:rPr lang="en-US" altLang="en-US" smtClean="0"/>
              <a:t>xor $t2, $t0, $t1</a:t>
            </a:r>
          </a:p>
          <a:p>
            <a:pPr lvl="1" eaLnBrk="1" hangingPunct="1"/>
            <a:r>
              <a:rPr lang="en-US" altLang="en-US" smtClean="0"/>
              <a:t>There is also a version of OR with an immediate</a:t>
            </a:r>
          </a:p>
          <a:p>
            <a:pPr lvl="2" eaLnBrk="1" hangingPunct="1"/>
            <a:r>
              <a:rPr lang="en-US" altLang="en-US" smtClean="0"/>
              <a:t>xori $t2,  $t1, 12</a:t>
            </a:r>
          </a:p>
          <a:p>
            <a:pPr lvl="2" eaLnBrk="1" hangingPunct="1"/>
            <a:r>
              <a:rPr lang="en-US" altLang="en-US" smtClean="0"/>
              <a:t>The immediate is treated as an unsigned 16-bit number</a:t>
            </a:r>
          </a:p>
          <a:p>
            <a:pPr lvl="1" eaLnBrk="1" hangingPunct="1"/>
            <a:endParaRPr lang="en-US" altLang="en-US" sz="3000"/>
          </a:p>
          <a:p>
            <a:pPr lvl="1"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974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C22E197-9088-459F-878D-2EFC9753B800}" type="datetime1">
              <a:rPr lang="en-US"/>
              <a:pPr>
                <a:defRPr/>
              </a:pPr>
              <a:t>9/12/2015</a:t>
            </a:fld>
            <a:endParaRPr lang="en-US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14AF22A-B493-4D75-A0E7-AA6518D28667}" type="slidenum">
              <a:rPr lang="en-US" altLang="en-US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900">
              <a:solidFill>
                <a:srgbClr val="898989"/>
              </a:solidFill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000"/>
              <a:t>NOR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44416" y="1779987"/>
            <a:ext cx="6319838" cy="3649265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/>
              <a:t>Since NOT takes one operand and results in one operand, it is not included in MIPS as an instruction </a:t>
            </a:r>
          </a:p>
          <a:p>
            <a:pPr lvl="1" eaLnBrk="1" hangingPunct="1"/>
            <a:r>
              <a:rPr lang="en-US" altLang="en-US"/>
              <a:t>Because in MIPS each arithmetic operation takes exactly three operands</a:t>
            </a:r>
          </a:p>
          <a:p>
            <a:pPr lvl="1" eaLnBrk="1" hangingPunct="1"/>
            <a:r>
              <a:rPr lang="en-US" altLang="en-US"/>
              <a:t>Instead, NOR is included</a:t>
            </a:r>
          </a:p>
          <a:p>
            <a:pPr lvl="2" eaLnBrk="1" hangingPunct="1"/>
            <a:r>
              <a:rPr lang="en-US" altLang="en-US"/>
              <a:t>The resulting bit is 0 if at least one of the input bits is 1</a:t>
            </a:r>
          </a:p>
          <a:p>
            <a:pPr lvl="2" eaLnBrk="1" hangingPunct="1"/>
            <a:r>
              <a:rPr lang="en-US" altLang="en-US"/>
              <a:t>nor $t2, $t0, $t1</a:t>
            </a:r>
          </a:p>
          <a:p>
            <a:pPr lvl="1" eaLnBrk="1" hangingPunct="1"/>
            <a:endParaRPr lang="en-US" altLang="en-US" sz="900"/>
          </a:p>
          <a:p>
            <a:pPr lvl="1" eaLnBrk="1" hangingPunct="1"/>
            <a:r>
              <a:rPr lang="en-US" altLang="en-US"/>
              <a:t>How to implement NOT using NOR?</a:t>
            </a:r>
          </a:p>
          <a:p>
            <a:pPr lvl="2" eaLnBrk="1" hangingPunct="1"/>
            <a:r>
              <a:rPr lang="en-US" altLang="en-US"/>
              <a:t>Using $zero as one of the input operands</a:t>
            </a:r>
          </a:p>
          <a:p>
            <a:pPr lvl="2" eaLnBrk="1" hangingPunct="1"/>
            <a:r>
              <a:rPr lang="en-US" altLang="en-US"/>
              <a:t>It is included in MIPS as a pseudoinstruction</a:t>
            </a:r>
          </a:p>
        </p:txBody>
      </p:sp>
    </p:spTree>
    <p:extLst>
      <p:ext uri="{BB962C8B-B14F-4D97-AF65-F5344CB8AC3E}">
        <p14:creationId xmlns:p14="http://schemas.microsoft.com/office/powerpoint/2010/main" val="168681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Questions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With these instructions, how can we load an integer value (like 100) into a register ($t0)?</a:t>
            </a:r>
          </a:p>
        </p:txBody>
      </p:sp>
    </p:spTree>
    <p:extLst>
      <p:ext uri="{BB962C8B-B14F-4D97-AF65-F5344CB8AC3E}">
        <p14:creationId xmlns:p14="http://schemas.microsoft.com/office/powerpoint/2010/main" val="226432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3762</TotalTime>
  <Words>1300</Words>
  <Application>Microsoft Office PowerPoint</Application>
  <PresentationFormat>Widescreen</PresentationFormat>
  <Paragraphs>519</Paragraphs>
  <Slides>18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Courier New</vt:lpstr>
      <vt:lpstr>Symbol</vt:lpstr>
      <vt:lpstr>Times New Roman</vt:lpstr>
      <vt:lpstr>Office Theme</vt:lpstr>
      <vt:lpstr>MISP Assembly</vt:lpstr>
      <vt:lpstr>Constant or Immediate Operands</vt:lpstr>
      <vt:lpstr>Logical Operations</vt:lpstr>
      <vt:lpstr>Logical operations</vt:lpstr>
      <vt:lpstr>Bit-wise AND</vt:lpstr>
      <vt:lpstr>Bit-wise OR</vt:lpstr>
      <vt:lpstr>Bit-wise XOR</vt:lpstr>
      <vt:lpstr>NOR</vt:lpstr>
      <vt:lpstr>Questions</vt:lpstr>
      <vt:lpstr>Questions</vt:lpstr>
      <vt:lpstr>Questions</vt:lpstr>
      <vt:lpstr>Shifts</vt:lpstr>
      <vt:lpstr>Example</vt:lpstr>
      <vt:lpstr>Example</vt:lpstr>
      <vt:lpstr>Example</vt:lpstr>
      <vt:lpstr>Questions</vt:lpstr>
      <vt:lpstr>Questions</vt:lpstr>
      <vt:lpstr>Questions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MISP Assembly</dc:title>
  <dc:creator>Zhenghao Zhang</dc:creator>
  <cp:lastModifiedBy>Zhenghao Zhang</cp:lastModifiedBy>
  <cp:revision>7</cp:revision>
  <dcterms:created xsi:type="dcterms:W3CDTF">2015-09-09T18:08:47Z</dcterms:created>
  <dcterms:modified xsi:type="dcterms:W3CDTF">2015-09-13T00:26:27Z</dcterms:modified>
</cp:coreProperties>
</file>