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16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72BCB5-4198-4044-845A-C34A5C64652B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BB4C568-02BF-4837-BD5A-757731961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44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0900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2A3433-433D-465A-9CD6-1732CFF3A7A0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9/4/2015</a:t>
            </a:fld>
            <a:endParaRPr lang="en-US" smtClean="0"/>
          </a:p>
        </p:txBody>
      </p:sp>
      <p:sp>
        <p:nvSpPr>
          <p:cNvPr id="8090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8438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1A5680-260E-4A1C-998A-DF4DBAA47B9C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3221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9092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D96DA6-1A6C-4352-A165-1F2885062F4E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9/4/2015</a:t>
            </a:fld>
            <a:endParaRPr lang="en-US" smtClean="0"/>
          </a:p>
        </p:txBody>
      </p:sp>
      <p:sp>
        <p:nvSpPr>
          <p:cNvPr id="8909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3687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013B65-0340-4349-9D2B-4D03F202E6BA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0427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0116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559441-78EF-4E6D-B034-B3455CE02C06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9/4/2015</a:t>
            </a:fld>
            <a:endParaRPr lang="en-US" smtClean="0"/>
          </a:p>
        </p:txBody>
      </p:sp>
      <p:sp>
        <p:nvSpPr>
          <p:cNvPr id="9011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B0F103-84C9-48F5-A48E-F7316D729F5C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1586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5236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E2D5FF-8053-4093-A376-78EBA1B0BB90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9/4/2015</a:t>
            </a:fld>
            <a:endParaRPr lang="en-US" smtClean="0"/>
          </a:p>
        </p:txBody>
      </p:sp>
      <p:sp>
        <p:nvSpPr>
          <p:cNvPr id="9523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4096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C6A7E98-6AF0-44C6-BBAC-07EE8E5241AE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144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6260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A94F59-5C77-494E-9243-EE78A37A6B9E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9/4/2015</a:t>
            </a:fld>
            <a:endParaRPr lang="en-US" smtClean="0"/>
          </a:p>
        </p:txBody>
      </p:sp>
      <p:sp>
        <p:nvSpPr>
          <p:cNvPr id="9626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43014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043E82-A04E-43DA-BDA2-04EC63EB0B6E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96964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1140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323C3F-B25D-458B-8B2F-A576B92C84EA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9/4/2015</a:t>
            </a:fld>
            <a:endParaRPr lang="en-US" smtClean="0"/>
          </a:p>
        </p:txBody>
      </p:sp>
      <p:sp>
        <p:nvSpPr>
          <p:cNvPr id="9114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45062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547079-1788-4775-BAEC-5F955BF14948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9247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2164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AEA678-8F34-4105-8F42-25EAC0EB7677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9/4/2015</a:t>
            </a:fld>
            <a:endParaRPr lang="en-US" smtClean="0"/>
          </a:p>
        </p:txBody>
      </p:sp>
      <p:sp>
        <p:nvSpPr>
          <p:cNvPr id="92165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4711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E4EC1C-FCD8-4D96-947D-8ED36C58A220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4905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1"/>
          <p:cNvSpPr>
            <a:spLocks noGrp="1" noChangeArrowheads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A13071-379C-4B08-9EE8-DFBB9017971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9/4/2015</a:t>
            </a:fld>
            <a:endParaRPr lang="en-US" smtClean="0"/>
          </a:p>
        </p:txBody>
      </p:sp>
      <p:sp>
        <p:nvSpPr>
          <p:cNvPr id="93187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49156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98C023-870C-4FC1-B274-4EE66672BBD6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491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9677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11"/>
          <p:cNvSpPr>
            <a:spLocks noGrp="1" noChangeArrowheads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2341F3-F323-4168-B5E7-75AD927DD6B9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9/4/2015</a:t>
            </a:fld>
            <a:endParaRPr lang="en-US" smtClean="0"/>
          </a:p>
        </p:txBody>
      </p:sp>
      <p:sp>
        <p:nvSpPr>
          <p:cNvPr id="94211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51204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195AA4-59B6-44E7-9956-00339FC638CD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512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43088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8852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0685D0-355D-4753-9099-D91E8A407CDC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9/4/2015</a:t>
            </a:fld>
            <a:endParaRPr lang="en-US" smtClean="0"/>
          </a:p>
        </p:txBody>
      </p:sp>
      <p:sp>
        <p:nvSpPr>
          <p:cNvPr id="7885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2048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47D108-62C9-4EEB-96FA-1EA3D341123B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5772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1924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44161D-3605-42EC-9604-C23A42A487A4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9/4/2015</a:t>
            </a:fld>
            <a:endParaRPr lang="en-US" smtClean="0"/>
          </a:p>
        </p:txBody>
      </p:sp>
      <p:sp>
        <p:nvSpPr>
          <p:cNvPr id="81925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EFD943-86A3-4210-94E4-A4B29FD5A16D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93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2948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F8ADEB-52EB-4DE2-9E5A-BF0F7EC220B1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9/4/2015</a:t>
            </a:fld>
            <a:endParaRPr lang="en-US" smtClean="0"/>
          </a:p>
        </p:txBody>
      </p:sp>
      <p:sp>
        <p:nvSpPr>
          <p:cNvPr id="8294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B5AD55-6364-47EB-A9C0-4C4AB3DBB8FE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0483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3972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5B2E5E-1832-40C0-BE2B-2D904135D249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9/4/2015</a:t>
            </a:fld>
            <a:endParaRPr lang="en-US" smtClean="0"/>
          </a:p>
        </p:txBody>
      </p:sp>
      <p:sp>
        <p:nvSpPr>
          <p:cNvPr id="8397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2663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8FD7D5-7230-4447-8288-FA14F79F491D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939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4996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8E51CF-C092-44D5-B688-EBF37FEC0ED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9/4/2015</a:t>
            </a:fld>
            <a:endParaRPr lang="en-US" smtClean="0"/>
          </a:p>
        </p:txBody>
      </p:sp>
      <p:sp>
        <p:nvSpPr>
          <p:cNvPr id="8499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28678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8FDA03-48C1-4D90-A321-F3FB876C3462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36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6020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AED28C-CC17-417D-9CE3-974D0ED12244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9/4/2015</a:t>
            </a:fld>
            <a:endParaRPr lang="en-US" smtClean="0"/>
          </a:p>
        </p:txBody>
      </p:sp>
      <p:sp>
        <p:nvSpPr>
          <p:cNvPr id="8602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4B7E7F-8A8F-4806-A4D2-F0E378BD7DAE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5858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7044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ACD3E7-B76B-43D0-81E5-D4FE278D3078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9/4/2015</a:t>
            </a:fld>
            <a:endParaRPr lang="en-US" smtClean="0"/>
          </a:p>
        </p:txBody>
      </p:sp>
      <p:sp>
        <p:nvSpPr>
          <p:cNvPr id="87045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2EA4C0-7434-4A8F-8235-85A31DD004BD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92623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8068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D8BD8B-A6D3-4880-BB70-3C4AD7D02BD4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9/4/2015</a:t>
            </a:fld>
            <a:endParaRPr lang="en-US" smtClean="0"/>
          </a:p>
        </p:txBody>
      </p:sp>
      <p:sp>
        <p:nvSpPr>
          <p:cNvPr id="8806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D91317-98C6-4B4C-8531-43104E8EEC22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2263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B435B-F709-4E5C-821B-F64A14C11409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B021E-25B1-45CC-BA9B-97009B804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25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8BB98-185E-4593-968B-186E78B27E1A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C5FC5-14F1-4F7E-B79B-ADC032DB4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47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AEE93-68DE-4707-99E3-30950D433E55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4414E-9143-4C36-A576-A1CE1353F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182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DA9C5-B18A-4DD2-B354-1C969A449662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FE5A7-9A67-4CD5-8116-30A6DED77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30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F9F6D-6674-4C9E-8DB7-3FCFE07E1009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762B5-8A3A-44FC-8154-AB18AF466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4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DDC66-C1D1-4A26-9D6B-12C10FCA5E7D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8E3ED-4F7A-492D-9FA7-B28665790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275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D1980-D042-4DA1-BD9A-20B99E8C8728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F6CD8-05E2-4BAF-91D2-DFB88CD70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7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F2188-7149-47F6-B9D4-ED11490A64E4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59C90-A9B2-47A4-A0A0-C0D17E67C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71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EA8F4-E110-4EC7-AB1B-3C0C6BC72C6A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CE83B-72C3-4ACA-B6B9-D1E079D1F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36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17A5B-6118-4B31-BF6E-EFF90AC76044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2DAAE-B202-4641-B8CB-CCBFA77326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0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DAFC7-DD65-4592-8AB5-69DC7E94FBB2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C9AA4-0219-40AA-9DDF-5E6BF600A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8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9E64AF4-BC39-4CDB-8C4E-F7F2DC9B3360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03C0C5B-FC65-4920-BF31-18A3BBA4B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MIPS Assembly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2588A53-8FFF-4D03-BE06-AEEA94511CDF}" type="datetime1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A3FAEE-CF75-456B-A533-7CE45A45DB40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Operands of Computer Hardware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 C, we can define as many as variables as we need</a:t>
            </a:r>
          </a:p>
          <a:p>
            <a:pPr lvl="1" eaLnBrk="1" hangingPunct="1"/>
            <a:r>
              <a:rPr lang="en-US" altLang="en-US" smtClean="0"/>
              <a:t>In MIPS, operands for arithmetic operations must be from registers</a:t>
            </a:r>
            <a:endParaRPr lang="en-US" altLang="en-US" sz="1400" smtClean="0"/>
          </a:p>
          <a:p>
            <a:pPr lvl="1" eaLnBrk="1" hangingPunct="1"/>
            <a:r>
              <a:rPr lang="en-US" altLang="en-US" smtClean="0"/>
              <a:t>MIPS has thirty-two 32-bit registers</a:t>
            </a:r>
          </a:p>
          <a:p>
            <a:pPr lvl="2" eaLnBrk="1" hangingPunct="1"/>
            <a:endParaRPr lang="en-US" altLang="en-US" sz="1000" smtClean="0"/>
          </a:p>
        </p:txBody>
      </p:sp>
    </p:spTree>
    <p:extLst>
      <p:ext uri="{BB962C8B-B14F-4D97-AF65-F5344CB8AC3E}">
        <p14:creationId xmlns:p14="http://schemas.microsoft.com/office/powerpoint/2010/main" val="70487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09A0A6E-987C-43A4-A562-018EA2CF62E3}" type="datetime1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2CBCF4-3E89-4165-9767-348F717A980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MIPS Registers</a:t>
            </a:r>
          </a:p>
        </p:txBody>
      </p:sp>
      <p:pic>
        <p:nvPicPr>
          <p:cNvPr id="3379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71600"/>
            <a:ext cx="8458200" cy="359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285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D425E8E-4F6F-4296-9A7C-B6C26B2785A5}" type="datetime1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E9B8D9-A0AE-4B9B-AE4D-2D1A16154EFE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Arithmetic Instructions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  <a:p>
            <a:pPr lvl="1" eaLnBrk="1" hangingPunct="1"/>
            <a:r>
              <a:rPr lang="en-US" altLang="en-US" smtClean="0"/>
              <a:t> f = (g + h) – (i + j)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    #In MIPS, add can not access variables directly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    #because they are in memory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    # </a:t>
            </a:r>
            <a:r>
              <a:rPr lang="en-US" altLang="en-US" sz="2000" smtClean="0"/>
              <a:t>Suppose f, g, h, i, and j are in $s0, $s1, $s2, $s3, $s4 respectively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    </a:t>
            </a:r>
            <a:r>
              <a:rPr lang="en-US" altLang="en-US" sz="2400" smtClean="0"/>
              <a:t>add $t0, $s1, $s2</a:t>
            </a:r>
            <a:r>
              <a:rPr lang="en-US" altLang="en-US" smtClean="0"/>
              <a:t>      </a:t>
            </a:r>
            <a:r>
              <a:rPr lang="en-US" altLang="en-US" sz="2000" smtClean="0"/>
              <a:t># temporary variable t0 contains g + h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    </a:t>
            </a:r>
            <a:r>
              <a:rPr lang="en-US" altLang="en-US" sz="2400" smtClean="0"/>
              <a:t>add $t1, $s3, $s4</a:t>
            </a:r>
            <a:r>
              <a:rPr lang="en-US" altLang="en-US" smtClean="0"/>
              <a:t>      </a:t>
            </a:r>
            <a:r>
              <a:rPr lang="en-US" altLang="en-US" sz="2000" smtClean="0"/>
              <a:t># temporary variable t1 contains i + j</a:t>
            </a:r>
            <a:endParaRPr lang="en-US" altLang="en-US" sz="2400" smtClean="0"/>
          </a:p>
          <a:p>
            <a:pPr lvl="1" eaLnBrk="1" hangingPunct="1">
              <a:buFontTx/>
              <a:buNone/>
            </a:pPr>
            <a:r>
              <a:rPr lang="en-US" altLang="en-US" smtClean="0"/>
              <a:t>    </a:t>
            </a:r>
            <a:r>
              <a:rPr lang="en-US" altLang="en-US" sz="2400" smtClean="0"/>
              <a:t>sub $s0, $t0, $t1      # f gets t0 – t1</a:t>
            </a:r>
          </a:p>
        </p:txBody>
      </p:sp>
    </p:spTree>
    <p:extLst>
      <p:ext uri="{BB962C8B-B14F-4D97-AF65-F5344CB8AC3E}">
        <p14:creationId xmlns:p14="http://schemas.microsoft.com/office/powerpoint/2010/main" val="98575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3525CC1-3D54-47D0-B49E-43AEF9BF619E}" type="datetime1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344822-EE0E-4D27-AB87-C839C4142917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Memory Operands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153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Since variables (they are data) are initially in memory, we need to have data transfer instructions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Note a program (including data (variables)) is loaded from memory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We also need to save the results to memory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Also when we need more variables than the number of registers we have, we need to use memory to save the registers that are not used at the moment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6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Data transfer instructions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lw (load word) from memory to a register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sw (store word) from register to memory</a:t>
            </a:r>
          </a:p>
        </p:txBody>
      </p:sp>
    </p:spTree>
    <p:extLst>
      <p:ext uri="{BB962C8B-B14F-4D97-AF65-F5344CB8AC3E}">
        <p14:creationId xmlns:p14="http://schemas.microsoft.com/office/powerpoint/2010/main" val="30642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ECDCC43-0F0A-49AA-AD06-662A70D7605D}" type="datetime1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B80F76-AC2E-4E14-92DE-DA5970607987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Using Load and Store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305800" cy="4800600"/>
          </a:xfrm>
        </p:spPr>
        <p:txBody>
          <a:bodyPr/>
          <a:lstStyle/>
          <a:p>
            <a:pPr eaLnBrk="1" hangingPunct="1"/>
            <a:r>
              <a:rPr lang="en-US" altLang="en-US" smtClean="0"/>
              <a:t>Memory address in load and store instructions is specified by a base register and offset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This is called base addressing</a:t>
            </a:r>
          </a:p>
          <a:p>
            <a:pPr lvl="1" eaLnBrk="1" hangingPunct="1"/>
            <a:endParaRPr lang="en-US" altLang="en-US" sz="3200" smtClean="0"/>
          </a:p>
          <a:p>
            <a:pPr eaLnBrk="1" hangingPunct="1"/>
            <a:endParaRPr lang="en-US" altLang="en-US" smtClean="0"/>
          </a:p>
        </p:txBody>
      </p:sp>
      <p:pic>
        <p:nvPicPr>
          <p:cNvPr id="3994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590800"/>
            <a:ext cx="7010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903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A0841DB-56EB-4031-9073-337A7C4BF79B}" type="datetime1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12C2BF-E813-43AC-B3D0-7330E1D4845F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Using Load and Store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5105400" cy="47244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How to implement the following statement using the MIPS assembly we have so far?</a:t>
            </a:r>
          </a:p>
          <a:p>
            <a:pPr lvl="1" eaLnBrk="1" hangingPunct="1"/>
            <a:r>
              <a:rPr lang="en-US" altLang="en-US" sz="2400" smtClean="0"/>
              <a:t>Assuming the address of A is in $s3 and the variable h is in $s2</a:t>
            </a:r>
          </a:p>
          <a:p>
            <a:pPr lvl="1" eaLnBrk="1" hangingPunct="1">
              <a:buFontTx/>
              <a:buNone/>
            </a:pPr>
            <a:r>
              <a:rPr lang="en-US" altLang="en-US" sz="2400" smtClean="0"/>
              <a:t>    A[12] = h + A[8]</a:t>
            </a:r>
          </a:p>
          <a:p>
            <a:pPr lvl="1" eaLnBrk="1" hangingPunct="1"/>
            <a:endParaRPr lang="en-US" altLang="en-US" smtClean="0"/>
          </a:p>
          <a:p>
            <a:pPr lvl="1" eaLnBrk="1" hangingPunct="1">
              <a:buFontTx/>
              <a:buNone/>
            </a:pPr>
            <a:r>
              <a:rPr lang="en-US" altLang="en-US" smtClean="0"/>
              <a:t>    </a:t>
            </a:r>
          </a:p>
        </p:txBody>
      </p:sp>
      <p:pic>
        <p:nvPicPr>
          <p:cNvPr id="4199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427538"/>
            <a:ext cx="7391400" cy="151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2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143000"/>
            <a:ext cx="3124200" cy="292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682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41AF28D-60F7-4EEE-A699-8477AF650BA1}" type="datetime1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29B3A3-689F-49EC-929A-5F88607F0676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Specifying Memory Address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10600" cy="4876800"/>
          </a:xfrm>
        </p:spPr>
        <p:txBody>
          <a:bodyPr/>
          <a:lstStyle/>
          <a:p>
            <a:pPr eaLnBrk="1" hangingPunct="1"/>
            <a:r>
              <a:rPr lang="en-US" altLang="en-US" smtClean="0"/>
              <a:t>Memory is organized as an array of bytes (8 bits)</a:t>
            </a:r>
          </a:p>
        </p:txBody>
      </p:sp>
      <p:pic>
        <p:nvPicPr>
          <p:cNvPr id="44039" name="Picture 5" descr="01~Figure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05000"/>
            <a:ext cx="4876800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680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87B18F3-C8CD-4344-97F0-59506DE588F1}" type="datetime1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9EA78D-09AE-4C5A-9142-A0111604C2BD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Specifying Memory Address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en-US" smtClean="0"/>
              <a:t>MIPS uses words (4 bytes)</a:t>
            </a:r>
          </a:p>
          <a:p>
            <a:pPr lvl="1" eaLnBrk="1" hangingPunct="1"/>
            <a:r>
              <a:rPr lang="en-US" altLang="en-US" sz="2400" smtClean="0"/>
              <a:t>Each word must start at address that are multiples of 4</a:t>
            </a:r>
          </a:p>
          <a:p>
            <a:pPr lvl="1" eaLnBrk="1" hangingPunct="1"/>
            <a:r>
              <a:rPr lang="en-US" altLang="en-US" sz="2400" smtClean="0"/>
              <a:t>This is called alignment restriction</a:t>
            </a:r>
          </a:p>
          <a:p>
            <a:pPr lvl="1" eaLnBrk="1" hangingPunct="1"/>
            <a:r>
              <a:rPr lang="en-US" altLang="en-US" sz="2400" smtClean="0"/>
              <a:t>Big Endian</a:t>
            </a:r>
          </a:p>
        </p:txBody>
      </p:sp>
      <p:pic>
        <p:nvPicPr>
          <p:cNvPr id="46087" name="Picture 4" descr="02~Figure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743200"/>
            <a:ext cx="4267200" cy="346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894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E9821B4-89A3-4E34-B891-0D18A1E70CC6}" type="datetime1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B4E758-541D-46B2-B9D8-A0A8B87E35CE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Example of Endianness</a:t>
            </a:r>
          </a:p>
        </p:txBody>
      </p:sp>
      <p:sp>
        <p:nvSpPr>
          <p:cNvPr id="48134" name="Rectangle 3"/>
          <p:cNvSpPr>
            <a:spLocks noChangeArrowheads="1"/>
          </p:cNvSpPr>
          <p:nvPr/>
        </p:nvSpPr>
        <p:spPr bwMode="auto">
          <a:xfrm>
            <a:off x="417513" y="1219200"/>
            <a:ext cx="8726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altLang="zh-TW" sz="2400">
                <a:solidFill>
                  <a:srgbClr val="0000CC"/>
                </a:solidFill>
              </a:rPr>
              <a:t>Store 0x87654321 at address 0x0000, byte-addressable</a:t>
            </a:r>
          </a:p>
        </p:txBody>
      </p:sp>
      <p:pic>
        <p:nvPicPr>
          <p:cNvPr id="4813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76400"/>
            <a:ext cx="7162800" cy="425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03836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86EC959-E374-47F5-B3A7-5F447881E86B}" type="datetime1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23A12B-B2AE-498E-85EB-F2E7B0B2A5B3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Example of Endianness</a:t>
            </a:r>
          </a:p>
        </p:txBody>
      </p:sp>
      <p:sp>
        <p:nvSpPr>
          <p:cNvPr id="50182" name="Rectangle 3"/>
          <p:cNvSpPr>
            <a:spLocks noChangeArrowheads="1"/>
          </p:cNvSpPr>
          <p:nvPr/>
        </p:nvSpPr>
        <p:spPr bwMode="auto">
          <a:xfrm>
            <a:off x="417513" y="1219200"/>
            <a:ext cx="8726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altLang="zh-TW" sz="2400">
                <a:solidFill>
                  <a:srgbClr val="0000CC"/>
                </a:solidFill>
              </a:rPr>
              <a:t>Store 0x87654321 at address 0x0000, byte-addressable</a:t>
            </a:r>
          </a:p>
        </p:txBody>
      </p:sp>
      <p:pic>
        <p:nvPicPr>
          <p:cNvPr id="50183" name="Picture 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7239000" cy="427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350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are we learning assembly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3400" y="1447800"/>
            <a:ext cx="8001000" cy="4724400"/>
          </a:xfrm>
          <a:prstGeom prst="rect">
            <a:avLst/>
          </a:prstGeo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dirty="0">
                <a:latin typeface="+mn-lt"/>
                <a:cs typeface="+mn-cs"/>
              </a:rPr>
              <a:t>Comparing to higher level languages such as C, assembly languages </a:t>
            </a:r>
          </a:p>
          <a:p>
            <a:pPr marL="800100" lvl="1" indent="-342900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dirty="0">
                <a:latin typeface="+mn-lt"/>
                <a:cs typeface="+mn-cs"/>
              </a:rPr>
              <a:t>are more difficult to write, read, and debug. </a:t>
            </a:r>
          </a:p>
          <a:p>
            <a:pPr marL="800100" lvl="1" indent="-342900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dirty="0">
                <a:latin typeface="+mn-lt"/>
                <a:cs typeface="+mn-cs"/>
              </a:rPr>
              <a:t>have poor portability – Every processor has its own assembly language.  The MIPS code you write is NOT going to run on Intel processors.</a:t>
            </a:r>
          </a:p>
          <a:p>
            <a:pPr marL="342900" indent="-342900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dirty="0">
                <a:latin typeface="+mn-lt"/>
                <a:cs typeface="+mn-cs"/>
              </a:rPr>
              <a:t>Then  why are we learning it? </a:t>
            </a:r>
          </a:p>
          <a:p>
            <a:pPr marL="800100" lvl="1" indent="-342900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dirty="0">
                <a:latin typeface="+mn-lt"/>
                <a:cs typeface="+mn-cs"/>
              </a:rPr>
              <a:t> After learning the first assembly language, the second will be MUCH easier</a:t>
            </a:r>
          </a:p>
          <a:p>
            <a:pPr marL="800100" lvl="1" indent="-342900" eaLnBrk="1" hangingPunct="1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800" dirty="0">
                <a:latin typeface="+mn-lt"/>
                <a:cs typeface="+mn-cs"/>
              </a:rPr>
              <a:t>It brings us closer to the processor, which is the goal of this course. </a:t>
            </a:r>
          </a:p>
        </p:txBody>
      </p:sp>
    </p:spTree>
    <p:extLst>
      <p:ext uri="{BB962C8B-B14F-4D97-AF65-F5344CB8AC3E}">
        <p14:creationId xmlns:p14="http://schemas.microsoft.com/office/powerpoint/2010/main" val="130463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4E62382-9F84-4C34-BB6A-401139556DD5}" type="datetime1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524825-4886-4571-AFA1-0E76404E9EB8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MIPS ISA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There are many different Instruction Set Architectures designed for different applications with different performance/cost tradeoff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Including Intel-32, PowerPC, MIPS, ARM ….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2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We focus on MIPS architecture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i="1" smtClean="0"/>
              <a:t>M</a:t>
            </a:r>
            <a:r>
              <a:rPr lang="en-US" altLang="en-US" sz="2400" smtClean="0"/>
              <a:t>icroprocessor without </a:t>
            </a:r>
            <a:r>
              <a:rPr lang="en-US" altLang="en-US" sz="2400" i="1" smtClean="0"/>
              <a:t>I</a:t>
            </a:r>
            <a:r>
              <a:rPr lang="en-US" altLang="en-US" sz="2400" smtClean="0"/>
              <a:t>nterlocked </a:t>
            </a:r>
            <a:r>
              <a:rPr lang="en-US" altLang="en-US" sz="2400" i="1" smtClean="0"/>
              <a:t>P</a:t>
            </a:r>
            <a:r>
              <a:rPr lang="en-US" altLang="en-US" sz="2400" smtClean="0"/>
              <a:t>ipeline </a:t>
            </a:r>
            <a:r>
              <a:rPr lang="en-US" altLang="en-US" sz="2400" i="1" smtClean="0"/>
              <a:t>S</a:t>
            </a:r>
            <a:r>
              <a:rPr lang="en-US" altLang="en-US" sz="2400" smtClean="0"/>
              <a:t>tages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 RISC (reduced instruction set computer) architecture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In contrast to CISC (complex instruction set computer)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Similar to other architectures developed since the 1980's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Almost 100 million MIPS processors manufactured in 2002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Used by NEC, Nintendo, Cisco, Silicon Graphics, Sony, …</a:t>
            </a:r>
            <a:br>
              <a:rPr lang="en-US" altLang="en-US" sz="2400" smtClean="0"/>
            </a:br>
            <a:endParaRPr lang="en-US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332008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542D958-7D68-4028-BC14-136D20575BA4}" type="datetime1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A7C3F47-ACB5-46E6-8ED1-F54839EA3587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A peek into the future…</a:t>
            </a:r>
          </a:p>
        </p:txBody>
      </p:sp>
      <p:pic>
        <p:nvPicPr>
          <p:cNvPr id="19462" name="Picture 3" descr="14~Figure_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43000"/>
            <a:ext cx="6537325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558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441322D-9B90-40A2-AC01-A62196562372}" type="datetime1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C5077A1-2F23-4F24-9134-D6CFB552E119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Abstract View of MIPS Implementation</a:t>
            </a:r>
          </a:p>
        </p:txBody>
      </p:sp>
      <p:pic>
        <p:nvPicPr>
          <p:cNvPr id="21510" name="Picture 5" descr="01~Figure_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8153400" cy="441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458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58B98AC-EAD8-469C-9175-60D8EE504E47}" type="datetime1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E3DC29-EF56-432C-8A8A-39B10FA8171B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MIPS Instruction Set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001000" cy="4724400"/>
          </a:xfrm>
        </p:spPr>
        <p:txBody>
          <a:bodyPr/>
          <a:lstStyle/>
          <a:p>
            <a:pPr eaLnBrk="1" hangingPunct="1"/>
            <a:r>
              <a:rPr lang="en-US" altLang="en-US" smtClean="0"/>
              <a:t>An instruction is a command that hardware understands</a:t>
            </a:r>
          </a:p>
          <a:p>
            <a:pPr lvl="1" eaLnBrk="1" hangingPunct="1"/>
            <a:r>
              <a:rPr lang="en-US" altLang="en-US" smtClean="0"/>
              <a:t>Instruction set is the vocabulary of commands understood by a given computer</a:t>
            </a:r>
          </a:p>
          <a:p>
            <a:pPr lvl="1" eaLnBrk="1" hangingPunct="1"/>
            <a:r>
              <a:rPr lang="en-US" altLang="en-US" smtClean="0"/>
              <a:t>It includes arithmetic instructions, memory access instructions, logical operations, instructions for making decisions</a:t>
            </a:r>
          </a:p>
        </p:txBody>
      </p:sp>
    </p:spTree>
    <p:extLst>
      <p:ext uri="{BB962C8B-B14F-4D97-AF65-F5344CB8AC3E}">
        <p14:creationId xmlns:p14="http://schemas.microsoft.com/office/powerpoint/2010/main" val="54067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4A6FAFC-8422-40D7-BAE2-5EE286FCCC32}" type="datetime1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9E64728-447D-46B9-9A9D-E8B1B64DE8FD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Arithmetic Instructions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4724400"/>
          </a:xfrm>
        </p:spPr>
        <p:txBody>
          <a:bodyPr/>
          <a:lstStyle/>
          <a:p>
            <a:pPr eaLnBrk="1" hangingPunct="1"/>
            <a:r>
              <a:rPr lang="en-US" altLang="en-US" smtClean="0"/>
              <a:t>Each MIPS arithmetic instruction performs only one operation</a:t>
            </a:r>
          </a:p>
          <a:p>
            <a:pPr lvl="1" eaLnBrk="1" hangingPunct="1"/>
            <a:r>
              <a:rPr lang="en-US" altLang="en-US" smtClean="0"/>
              <a:t>Each one must always have exactly three variables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     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add   a, b, c     # a = b + c</a:t>
            </a:r>
          </a:p>
          <a:p>
            <a:pPr lvl="2" eaLnBrk="1" hangingPunct="1"/>
            <a:r>
              <a:rPr lang="en-US" altLang="en-US" smtClean="0"/>
              <a:t>Note that these variables can be the same though</a:t>
            </a:r>
          </a:p>
          <a:p>
            <a:pPr lvl="1" eaLnBrk="1" hangingPunct="1"/>
            <a:r>
              <a:rPr lang="en-US" altLang="en-US" smtClean="0"/>
              <a:t>If we have a more complex statement, we have to break it into pieces</a:t>
            </a:r>
          </a:p>
        </p:txBody>
      </p:sp>
    </p:spTree>
    <p:extLst>
      <p:ext uri="{BB962C8B-B14F-4D97-AF65-F5344CB8AC3E}">
        <p14:creationId xmlns:p14="http://schemas.microsoft.com/office/powerpoint/2010/main" val="334679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709D560-472B-48AD-A895-80C87D9C8077}" type="datetime1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4C6661-406B-42AC-B843-5A7868B6B79A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Arithmetic Instructions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  <a:p>
            <a:pPr lvl="1" eaLnBrk="1" hangingPunct="1"/>
            <a:r>
              <a:rPr lang="en-US" altLang="en-US" smtClean="0"/>
              <a:t> f = (g + h) – (i + j)</a:t>
            </a:r>
          </a:p>
        </p:txBody>
      </p:sp>
    </p:spTree>
    <p:extLst>
      <p:ext uri="{BB962C8B-B14F-4D97-AF65-F5344CB8AC3E}">
        <p14:creationId xmlns:p14="http://schemas.microsoft.com/office/powerpoint/2010/main" val="388580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79FEE7B-980D-470D-8BC2-01FDC37E91CB}" type="datetime1">
              <a:rPr lang="en-US"/>
              <a:pPr>
                <a:defRPr/>
              </a:pPr>
              <a:t>9/4/2015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5B893F1-DB47-4DBD-A662-FEC5008240DE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Arithmetic Instructions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  <a:p>
            <a:pPr lvl="1" eaLnBrk="1" hangingPunct="1"/>
            <a:r>
              <a:rPr lang="en-US" altLang="en-US" smtClean="0"/>
              <a:t> f = (g + h) – (i + j)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    </a:t>
            </a:r>
          </a:p>
          <a:p>
            <a:pPr lvl="1" eaLnBrk="1" hangingPunct="1">
              <a:buFontTx/>
              <a:buNone/>
            </a:pPr>
            <a:r>
              <a:rPr lang="en-US" altLang="en-US" smtClean="0"/>
              <a:t>     </a:t>
            </a:r>
            <a:r>
              <a:rPr lang="en-US" alt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add t0, g, h      # temporary variable t0 contains g + h</a:t>
            </a:r>
          </a:p>
          <a:p>
            <a:pPr lvl="1" eaLnBrk="1" hangingPunct="1">
              <a:buFontTx/>
              <a:buNone/>
            </a:pPr>
            <a:r>
              <a:rPr lang="en-US" alt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   add t1, i, j      # temporary variable t1 contains i + j</a:t>
            </a:r>
          </a:p>
          <a:p>
            <a:pPr lvl="1" eaLnBrk="1" hangingPunct="1">
              <a:buFontTx/>
              <a:buNone/>
            </a:pPr>
            <a:r>
              <a:rPr lang="en-US" alt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   sub f, t0, t1     # f gets t0 – t1</a:t>
            </a:r>
          </a:p>
        </p:txBody>
      </p:sp>
    </p:spTree>
    <p:extLst>
      <p:ext uri="{BB962C8B-B14F-4D97-AF65-F5344CB8AC3E}">
        <p14:creationId xmlns:p14="http://schemas.microsoft.com/office/powerpoint/2010/main" val="397299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1721</TotalTime>
  <Words>841</Words>
  <Application>Microsoft Office PowerPoint</Application>
  <PresentationFormat>On-screen Show (4:3)</PresentationFormat>
  <Paragraphs>189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新細明體</vt:lpstr>
      <vt:lpstr>Arial</vt:lpstr>
      <vt:lpstr>Calibri</vt:lpstr>
      <vt:lpstr>Courier New</vt:lpstr>
      <vt:lpstr>Office Theme</vt:lpstr>
      <vt:lpstr>MIPS Assembly</vt:lpstr>
      <vt:lpstr>Why are we learning assembly</vt:lpstr>
      <vt:lpstr>MIPS ISA</vt:lpstr>
      <vt:lpstr>A peek into the future…</vt:lpstr>
      <vt:lpstr>Abstract View of MIPS Implementation</vt:lpstr>
      <vt:lpstr>MIPS Instruction Set</vt:lpstr>
      <vt:lpstr>Arithmetic Instructions</vt:lpstr>
      <vt:lpstr>Arithmetic Instructions</vt:lpstr>
      <vt:lpstr>Arithmetic Instructions</vt:lpstr>
      <vt:lpstr>Operands of Computer Hardware</vt:lpstr>
      <vt:lpstr>MIPS Registers</vt:lpstr>
      <vt:lpstr>Arithmetic Instructions</vt:lpstr>
      <vt:lpstr>Memory Operands</vt:lpstr>
      <vt:lpstr>Using Load and Store</vt:lpstr>
      <vt:lpstr>Using Load and Store</vt:lpstr>
      <vt:lpstr>Specifying Memory Address</vt:lpstr>
      <vt:lpstr>Specifying Memory Address</vt:lpstr>
      <vt:lpstr>Example of Endianness</vt:lpstr>
      <vt:lpstr>Example of Endianness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zhenghao</dc:creator>
  <cp:lastModifiedBy>Zhenghao Zhang</cp:lastModifiedBy>
  <cp:revision>21</cp:revision>
  <dcterms:created xsi:type="dcterms:W3CDTF">2009-09-08T02:49:45Z</dcterms:created>
  <dcterms:modified xsi:type="dcterms:W3CDTF">2015-09-04T18:02:59Z</dcterms:modified>
</cp:coreProperties>
</file>