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C76E4-81DF-41C2-91E2-669461C370A4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1979B3-A47C-4615-A571-28788D0B0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7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804C856-09FF-44B0-B225-E9D50E2708AB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65752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7348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EDF4CB-7E0A-44D9-A370-1E830A1611A9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8/21/2015</a:t>
            </a:fld>
            <a:endParaRPr lang="en-US" altLang="en-US"/>
          </a:p>
        </p:txBody>
      </p:sp>
      <p:sp>
        <p:nvSpPr>
          <p:cNvPr id="57349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CDA3100</a:t>
            </a:r>
          </a:p>
        </p:txBody>
      </p:sp>
      <p:sp>
        <p:nvSpPr>
          <p:cNvPr id="57350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C69194E-C26F-4F72-A369-A68CBFE8574C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02865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9396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D1157CB-EFCB-4B99-9D39-CAFC80C7CBAB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8/21/2015</a:t>
            </a:fld>
            <a:endParaRPr lang="en-US" altLang="en-US"/>
          </a:p>
        </p:txBody>
      </p:sp>
      <p:sp>
        <p:nvSpPr>
          <p:cNvPr id="59397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CDA3100</a:t>
            </a:r>
          </a:p>
        </p:txBody>
      </p:sp>
      <p:sp>
        <p:nvSpPr>
          <p:cNvPr id="59398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698D138-EAE1-43A0-AD28-9100A94455A4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26061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1444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841F50-D9AD-4811-A57E-11C577D0CC5C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8/21/2015</a:t>
            </a:fld>
            <a:endParaRPr lang="en-US" altLang="en-US"/>
          </a:p>
        </p:txBody>
      </p:sp>
      <p:sp>
        <p:nvSpPr>
          <p:cNvPr id="61445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CDA3100</a:t>
            </a:r>
          </a:p>
        </p:txBody>
      </p:sp>
      <p:sp>
        <p:nvSpPr>
          <p:cNvPr id="61446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D714A94-5C91-40D3-9878-16AABAC3AB72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84887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3492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BBAA93B-2935-4358-91EB-17A8DEDCCEE4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8/21/2015</a:t>
            </a:fld>
            <a:endParaRPr lang="en-US" altLang="en-US"/>
          </a:p>
        </p:txBody>
      </p:sp>
      <p:sp>
        <p:nvSpPr>
          <p:cNvPr id="63493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CDA3100</a:t>
            </a:r>
          </a:p>
        </p:txBody>
      </p:sp>
      <p:sp>
        <p:nvSpPr>
          <p:cNvPr id="63494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35A8AD3-D904-4AC1-9731-5C2FED54F8E5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70435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5540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FE68AE1-4208-4437-BD70-D526ADFB119C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8/21/2015</a:t>
            </a:fld>
            <a:endParaRPr lang="en-US" altLang="en-US"/>
          </a:p>
        </p:txBody>
      </p:sp>
      <p:sp>
        <p:nvSpPr>
          <p:cNvPr id="65541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CDA3100</a:t>
            </a:r>
          </a:p>
        </p:txBody>
      </p:sp>
      <p:sp>
        <p:nvSpPr>
          <p:cNvPr id="65542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E32F4ED-78E3-4C76-B821-6B58A825365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59068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b="1" smtClean="0"/>
              <a:t>Denormalized</a:t>
            </a:r>
          </a:p>
          <a:p>
            <a:pPr>
              <a:spcBef>
                <a:spcPct val="0"/>
              </a:spcBef>
            </a:pPr>
            <a:r>
              <a:rPr lang="en-US" altLang="en-US" smtClean="0"/>
              <a:t>If the exponent is all 0s, but the fraction is non-zero (else it would be interpreted as zero), then the value is a </a:t>
            </a:r>
            <a:r>
              <a:rPr lang="en-US" altLang="en-US" i="1" smtClean="0"/>
              <a:t>denormalized</a:t>
            </a:r>
            <a:r>
              <a:rPr lang="en-US" altLang="en-US" smtClean="0"/>
              <a:t> number, which does </a:t>
            </a:r>
            <a:r>
              <a:rPr lang="en-US" altLang="en-US" i="1" smtClean="0"/>
              <a:t>not</a:t>
            </a:r>
            <a:r>
              <a:rPr lang="en-US" altLang="en-US" smtClean="0"/>
              <a:t> have an assumed leading 1 before the binary point. Thus, this represents a number (-1)</a:t>
            </a:r>
            <a:r>
              <a:rPr lang="en-US" altLang="en-US" i="1" baseline="30000" smtClean="0"/>
              <a:t>s</a:t>
            </a:r>
            <a:r>
              <a:rPr lang="en-US" altLang="en-US" smtClean="0"/>
              <a:t> × 0.</a:t>
            </a:r>
            <a:r>
              <a:rPr lang="en-US" altLang="en-US" i="1" smtClean="0"/>
              <a:t>f</a:t>
            </a:r>
            <a:r>
              <a:rPr lang="en-US" altLang="en-US" smtClean="0"/>
              <a:t> × 2</a:t>
            </a:r>
            <a:r>
              <a:rPr lang="en-US" altLang="en-US" baseline="30000" smtClean="0"/>
              <a:t>-126</a:t>
            </a:r>
            <a:r>
              <a:rPr lang="en-US" altLang="en-US" smtClean="0"/>
              <a:t>, where </a:t>
            </a:r>
            <a:r>
              <a:rPr lang="en-US" altLang="en-US" i="1" smtClean="0"/>
              <a:t>s</a:t>
            </a:r>
            <a:r>
              <a:rPr lang="en-US" altLang="en-US" smtClean="0"/>
              <a:t> is the sign bit and </a:t>
            </a:r>
            <a:r>
              <a:rPr lang="en-US" altLang="en-US" i="1" smtClean="0"/>
              <a:t>f</a:t>
            </a:r>
            <a:r>
              <a:rPr lang="en-US" altLang="en-US" smtClean="0"/>
              <a:t> is the fraction. For double precision, denormalized numbers are of the form (-1)</a:t>
            </a:r>
            <a:r>
              <a:rPr lang="en-US" altLang="en-US" i="1" baseline="30000" smtClean="0"/>
              <a:t>s</a:t>
            </a:r>
            <a:r>
              <a:rPr lang="en-US" altLang="en-US" smtClean="0"/>
              <a:t> × 0.</a:t>
            </a:r>
            <a:r>
              <a:rPr lang="en-US" altLang="en-US" i="1" smtClean="0"/>
              <a:t>f</a:t>
            </a:r>
            <a:r>
              <a:rPr lang="en-US" altLang="en-US" smtClean="0"/>
              <a:t> × 2</a:t>
            </a:r>
            <a:r>
              <a:rPr lang="en-US" altLang="en-US" baseline="30000" smtClean="0"/>
              <a:t>-1022</a:t>
            </a:r>
            <a:r>
              <a:rPr lang="en-US" altLang="en-US" smtClean="0"/>
              <a:t>. From this you can interpret zero as a special type of denormalized number. </a:t>
            </a:r>
          </a:p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7588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A473485-161F-46D5-8564-9C1EB2D56D05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8/21/2015</a:t>
            </a:fld>
            <a:endParaRPr lang="en-US" altLang="en-US"/>
          </a:p>
        </p:txBody>
      </p:sp>
      <p:sp>
        <p:nvSpPr>
          <p:cNvPr id="67589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CDA3100</a:t>
            </a:r>
          </a:p>
        </p:txBody>
      </p:sp>
      <p:sp>
        <p:nvSpPr>
          <p:cNvPr id="67590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2B4C715-2E3C-42FF-A891-5F58E1607F14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26022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0660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295D8B0-25D4-4C88-A9C8-BCC0B9C7C24C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8/21/2015</a:t>
            </a:fld>
            <a:endParaRPr lang="en-US" altLang="en-US"/>
          </a:p>
        </p:txBody>
      </p:sp>
      <p:sp>
        <p:nvSpPr>
          <p:cNvPr id="70661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CDA3100</a:t>
            </a:r>
          </a:p>
        </p:txBody>
      </p:sp>
      <p:sp>
        <p:nvSpPr>
          <p:cNvPr id="70662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F8D5719-4648-4149-AEF1-3404B76905F5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43359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2708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600DD2A-1855-4D64-A168-A8A501D5A0FC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8/21/2015</a:t>
            </a:fld>
            <a:endParaRPr lang="en-US" altLang="en-US"/>
          </a:p>
        </p:txBody>
      </p:sp>
      <p:sp>
        <p:nvSpPr>
          <p:cNvPr id="72709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CDA3100</a:t>
            </a:r>
          </a:p>
        </p:txBody>
      </p:sp>
      <p:sp>
        <p:nvSpPr>
          <p:cNvPr id="72710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B00BC88-7FA0-4860-9B7A-C58A1BDBF6DE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00496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4756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30C56A6-F61A-400E-B664-A4E451A82E53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8/21/2015</a:t>
            </a:fld>
            <a:endParaRPr lang="en-US" altLang="en-US"/>
          </a:p>
        </p:txBody>
      </p:sp>
      <p:sp>
        <p:nvSpPr>
          <p:cNvPr id="74757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CDA3100</a:t>
            </a:r>
          </a:p>
        </p:txBody>
      </p:sp>
      <p:sp>
        <p:nvSpPr>
          <p:cNvPr id="74758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D2B742-FAB4-4506-BA41-85675ED27305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87008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6804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C90D2BE-C0B8-462E-98C9-73B63AD119A6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8/21/2015</a:t>
            </a:fld>
            <a:endParaRPr lang="en-US" altLang="en-US"/>
          </a:p>
        </p:txBody>
      </p:sp>
      <p:sp>
        <p:nvSpPr>
          <p:cNvPr id="76805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CDA3100</a:t>
            </a:r>
          </a:p>
        </p:txBody>
      </p:sp>
      <p:sp>
        <p:nvSpPr>
          <p:cNvPr id="76806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C59822D-E9E3-4A80-8434-9D942817F890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8790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F912EAF-EC78-4CAB-8B29-6CA7EEBB2B39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1472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FABB084-069C-4FFA-A77B-71BB70ADCD17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6394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43C95DF-17E3-41B9-9F18-E02026011646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2064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DE1CBB-5F71-4E2B-8BBB-1E65049F5558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50824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7800364-0475-4EEF-8093-ACEDC75AFB8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9634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04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41D5975-257F-4661-971D-2E8A25773A49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8/21/2015</a:t>
            </a:fld>
            <a:endParaRPr lang="en-US" altLang="en-US"/>
          </a:p>
        </p:txBody>
      </p:sp>
      <p:sp>
        <p:nvSpPr>
          <p:cNvPr id="51205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CDA3100</a:t>
            </a:r>
          </a:p>
        </p:txBody>
      </p:sp>
      <p:sp>
        <p:nvSpPr>
          <p:cNvPr id="51206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44DB2B8-6635-48D0-BE58-27D53FA1C7CA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03687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3252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4175C32-A46F-4FD8-945A-143B7532D14C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8/21/2015</a:t>
            </a:fld>
            <a:endParaRPr lang="en-US" altLang="en-US"/>
          </a:p>
        </p:txBody>
      </p:sp>
      <p:sp>
        <p:nvSpPr>
          <p:cNvPr id="53253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CDA3100</a:t>
            </a:r>
          </a:p>
        </p:txBody>
      </p:sp>
      <p:sp>
        <p:nvSpPr>
          <p:cNvPr id="53254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6374307-6CB7-466B-A546-2906B3576F29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85237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5300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777E4AE-B878-42AB-B225-614010FEC6D0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8/21/2015</a:t>
            </a:fld>
            <a:endParaRPr lang="en-US" altLang="en-US"/>
          </a:p>
        </p:txBody>
      </p:sp>
      <p:sp>
        <p:nvSpPr>
          <p:cNvPr id="55301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CDA3100</a:t>
            </a:r>
          </a:p>
        </p:txBody>
      </p:sp>
      <p:sp>
        <p:nvSpPr>
          <p:cNvPr id="55302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42495F1-59C2-4B54-942F-50E07DBD8E1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2228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2171-B327-4B90-9AD2-F7AADC5CA2BD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9FCF-B38F-4B5B-93F6-1E7578F78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381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2171-B327-4B90-9AD2-F7AADC5CA2BD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9FCF-B38F-4B5B-93F6-1E7578F78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05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2171-B327-4B90-9AD2-F7AADC5CA2BD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9FCF-B38F-4B5B-93F6-1E7578F78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607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2171-B327-4B90-9AD2-F7AADC5CA2BD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9FCF-B38F-4B5B-93F6-1E7578F78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900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2171-B327-4B90-9AD2-F7AADC5CA2BD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9FCF-B38F-4B5B-93F6-1E7578F78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944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2171-B327-4B90-9AD2-F7AADC5CA2BD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9FCF-B38F-4B5B-93F6-1E7578F78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228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2171-B327-4B90-9AD2-F7AADC5CA2BD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9FCF-B38F-4B5B-93F6-1E7578F78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223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2171-B327-4B90-9AD2-F7AADC5CA2BD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9FCF-B38F-4B5B-93F6-1E7578F78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954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2171-B327-4B90-9AD2-F7AADC5CA2BD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9FCF-B38F-4B5B-93F6-1E7578F78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304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2171-B327-4B90-9AD2-F7AADC5CA2BD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9FCF-B38F-4B5B-93F6-1E7578F78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64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2171-B327-4B90-9AD2-F7AADC5CA2BD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9FCF-B38F-4B5B-93F6-1E7578F78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940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02171-B327-4B90-9AD2-F7AADC5CA2BD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39FCF-B38F-4B5B-93F6-1E7578F78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697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Number Representations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006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73834AC-FB36-4B38-A386-B9A648B6987C}" type="datetime1">
              <a:rPr lang="en-US"/>
              <a:pPr>
                <a:defRPr/>
              </a:pPr>
              <a:t>8/21/2015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5427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1753C924-3357-4B26-A5DF-0BD9D134B808}" type="slidenum">
              <a:rPr lang="en-US" altLang="en-US" sz="1200">
                <a:solidFill>
                  <a:srgbClr val="898989"/>
                </a:solidFill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10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IEEE 754 Floating Point Standard</a:t>
            </a:r>
          </a:p>
        </p:txBody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Single precision</a:t>
            </a:r>
          </a:p>
          <a:p>
            <a:pPr lvl="1"/>
            <a:r>
              <a:rPr lang="en-US" altLang="en-US" smtClean="0"/>
              <a:t>Represented by 32 bits</a:t>
            </a:r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  <a:p>
            <a:pPr lvl="1"/>
            <a:r>
              <a:rPr lang="en-US" altLang="en-US" smtClean="0"/>
              <a:t>Since the leading 1 bit in the significand in normalized binary numbers is always 1, it is not represented explicitly</a:t>
            </a:r>
          </a:p>
          <a:p>
            <a:pPr lvl="1"/>
            <a:endParaRPr lang="en-US" altLang="en-US" smtClean="0"/>
          </a:p>
        </p:txBody>
      </p:sp>
      <p:pic>
        <p:nvPicPr>
          <p:cNvPr id="5427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743200"/>
            <a:ext cx="7696200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744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1E6D476-5120-4745-9610-D48DB5C8F40D}" type="datetime1">
              <a:rPr lang="en-US"/>
              <a:pPr>
                <a:defRPr/>
              </a:pPr>
              <a:t>8/21/2015</a:t>
            </a:fld>
            <a:endParaRPr lang="en-US"/>
          </a:p>
        </p:txBody>
      </p:sp>
      <p:sp>
        <p:nvSpPr>
          <p:cNvPr id="20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8AF90600-59C4-4683-96B1-4BBD129F5A62}" type="slidenum">
              <a:rPr lang="en-US" altLang="en-US" sz="1200">
                <a:solidFill>
                  <a:srgbClr val="898989"/>
                </a:solidFill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Exponent</a:t>
            </a:r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If we represent exponents using two’s complement, then it would not be intuitive as small numbers appear to be larger</a:t>
            </a:r>
          </a:p>
          <a:p>
            <a:pPr lvl="1">
              <a:buFontTx/>
              <a:buNone/>
            </a:pPr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pPr lvl="1">
              <a:buFontTx/>
              <a:buNone/>
            </a:pPr>
            <a:endParaRPr lang="en-US" altLang="en-US" smtClean="0"/>
          </a:p>
        </p:txBody>
      </p:sp>
      <p:graphicFrame>
        <p:nvGraphicFramePr>
          <p:cNvPr id="499914" name="Group 202"/>
          <p:cNvGraphicFramePr>
            <a:graphicFrameLocks noGrp="1"/>
          </p:cNvGraphicFramePr>
          <p:nvPr/>
        </p:nvGraphicFramePr>
        <p:xfrm>
          <a:off x="2057400" y="3048000"/>
          <a:ext cx="8328025" cy="585843"/>
        </p:xfrm>
        <a:graphic>
          <a:graphicData uri="http://schemas.openxmlformats.org/drawingml/2006/table">
            <a:tbl>
              <a:tblPr/>
              <a:tblGrid>
                <a:gridCol w="260350"/>
                <a:gridCol w="258763"/>
                <a:gridCol w="261937"/>
                <a:gridCol w="260350"/>
                <a:gridCol w="260350"/>
                <a:gridCol w="258763"/>
                <a:gridCol w="261937"/>
                <a:gridCol w="260350"/>
                <a:gridCol w="258763"/>
                <a:gridCol w="260350"/>
                <a:gridCol w="260350"/>
                <a:gridCol w="258762"/>
                <a:gridCol w="261938"/>
                <a:gridCol w="260350"/>
                <a:gridCol w="260350"/>
                <a:gridCol w="258762"/>
                <a:gridCol w="261938"/>
                <a:gridCol w="260350"/>
                <a:gridCol w="260350"/>
                <a:gridCol w="258762"/>
                <a:gridCol w="261938"/>
                <a:gridCol w="258762"/>
                <a:gridCol w="261938"/>
                <a:gridCol w="261937"/>
                <a:gridCol w="258763"/>
                <a:gridCol w="263525"/>
                <a:gridCol w="257175"/>
                <a:gridCol w="263525"/>
                <a:gridCol w="258762"/>
                <a:gridCol w="260350"/>
                <a:gridCol w="257175"/>
                <a:gridCol w="260350"/>
              </a:tblGrid>
              <a:tr h="25063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9144" marR="9144" marT="45685" marB="4568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5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99915" name="Group 203"/>
          <p:cNvGraphicFramePr>
            <a:graphicFrameLocks noGrp="1"/>
          </p:cNvGraphicFramePr>
          <p:nvPr/>
        </p:nvGraphicFramePr>
        <p:xfrm>
          <a:off x="2057400" y="4343400"/>
          <a:ext cx="8328025" cy="585843"/>
        </p:xfrm>
        <a:graphic>
          <a:graphicData uri="http://schemas.openxmlformats.org/drawingml/2006/table">
            <a:tbl>
              <a:tblPr/>
              <a:tblGrid>
                <a:gridCol w="260350"/>
                <a:gridCol w="258763"/>
                <a:gridCol w="261937"/>
                <a:gridCol w="260350"/>
                <a:gridCol w="260350"/>
                <a:gridCol w="258763"/>
                <a:gridCol w="261937"/>
                <a:gridCol w="260350"/>
                <a:gridCol w="258763"/>
                <a:gridCol w="260350"/>
                <a:gridCol w="260350"/>
                <a:gridCol w="258762"/>
                <a:gridCol w="261938"/>
                <a:gridCol w="260350"/>
                <a:gridCol w="260350"/>
                <a:gridCol w="258762"/>
                <a:gridCol w="261938"/>
                <a:gridCol w="260350"/>
                <a:gridCol w="260350"/>
                <a:gridCol w="258762"/>
                <a:gridCol w="261938"/>
                <a:gridCol w="258762"/>
                <a:gridCol w="261938"/>
                <a:gridCol w="261937"/>
                <a:gridCol w="258763"/>
                <a:gridCol w="263525"/>
                <a:gridCol w="257175"/>
                <a:gridCol w="263525"/>
                <a:gridCol w="258762"/>
                <a:gridCol w="260350"/>
                <a:gridCol w="257175"/>
                <a:gridCol w="260350"/>
              </a:tblGrid>
              <a:tr h="25063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9144" marR="9144" marT="45685" marB="4568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5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94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B9D28ED-6E33-47BF-AC83-67FDD4B08CEE}" type="datetime1">
              <a:rPr lang="en-US"/>
              <a:pPr>
                <a:defRPr/>
              </a:pPr>
              <a:t>8/21/2015</a:t>
            </a:fld>
            <a:endParaRPr lang="en-US"/>
          </a:p>
        </p:txBody>
      </p:sp>
      <p:sp>
        <p:nvSpPr>
          <p:cNvPr id="8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40D47C19-9DCE-4B8F-A9C8-B800EA8C1F42}" type="slidenum">
              <a:rPr lang="en-US" altLang="en-US" sz="1200">
                <a:solidFill>
                  <a:srgbClr val="898989"/>
                </a:solidFill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Biased Notation</a:t>
            </a:r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371600"/>
            <a:ext cx="8382000" cy="4724400"/>
          </a:xfrm>
        </p:spPr>
        <p:txBody>
          <a:bodyPr/>
          <a:lstStyle/>
          <a:p>
            <a:r>
              <a:rPr lang="en-US" altLang="en-US" smtClean="0"/>
              <a:t>The most negative exponent will be represented as 00…00 and the most positive as 111…11</a:t>
            </a:r>
          </a:p>
          <a:p>
            <a:pPr lvl="1"/>
            <a:r>
              <a:rPr lang="en-US" altLang="en-US" smtClean="0"/>
              <a:t>That is, we need to subtract the bias from the corresponding unassigned value</a:t>
            </a:r>
          </a:p>
          <a:p>
            <a:pPr lvl="1"/>
            <a:r>
              <a:rPr lang="en-US" altLang="en-US" smtClean="0"/>
              <a:t>The value of an IEEE 754 single precision is</a:t>
            </a:r>
          </a:p>
          <a:p>
            <a:endParaRPr lang="en-US" altLang="en-US" smtClean="0"/>
          </a:p>
        </p:txBody>
      </p:sp>
      <p:graphicFrame>
        <p:nvGraphicFramePr>
          <p:cNvPr id="58375" name="Object 2"/>
          <p:cNvGraphicFramePr>
            <a:graphicFrameLocks noChangeAspect="1"/>
          </p:cNvGraphicFramePr>
          <p:nvPr/>
        </p:nvGraphicFramePr>
        <p:xfrm>
          <a:off x="2819400" y="4267200"/>
          <a:ext cx="6294438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4" imgW="2247900" imgH="228600" progId="Equation.3">
                  <p:embed/>
                </p:oleObj>
              </mc:Choice>
              <mc:Fallback>
                <p:oleObj name="Equation" r:id="rId4" imgW="22479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267200"/>
                        <a:ext cx="6294438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0967" name="Group 231"/>
          <p:cNvGraphicFramePr>
            <a:graphicFrameLocks noGrp="1"/>
          </p:cNvGraphicFramePr>
          <p:nvPr/>
        </p:nvGraphicFramePr>
        <p:xfrm>
          <a:off x="2001838" y="3346450"/>
          <a:ext cx="8480425" cy="920925"/>
        </p:xfrm>
        <a:graphic>
          <a:graphicData uri="http://schemas.openxmlformats.org/drawingml/2006/table">
            <a:tbl>
              <a:tblPr/>
              <a:tblGrid>
                <a:gridCol w="381000"/>
                <a:gridCol w="147638"/>
                <a:gridCol w="266700"/>
                <a:gridCol w="265112"/>
                <a:gridCol w="265113"/>
                <a:gridCol w="263525"/>
                <a:gridCol w="266700"/>
                <a:gridCol w="265112"/>
                <a:gridCol w="263525"/>
                <a:gridCol w="265113"/>
                <a:gridCol w="265112"/>
                <a:gridCol w="263525"/>
                <a:gridCol w="266700"/>
                <a:gridCol w="265113"/>
                <a:gridCol w="265112"/>
                <a:gridCol w="263525"/>
                <a:gridCol w="266700"/>
                <a:gridCol w="265113"/>
                <a:gridCol w="265112"/>
                <a:gridCol w="263525"/>
                <a:gridCol w="266700"/>
                <a:gridCol w="263525"/>
                <a:gridCol w="266700"/>
                <a:gridCol w="266700"/>
                <a:gridCol w="263525"/>
                <a:gridCol w="268288"/>
                <a:gridCol w="261937"/>
                <a:gridCol w="268288"/>
                <a:gridCol w="263525"/>
                <a:gridCol w="265112"/>
                <a:gridCol w="261938"/>
                <a:gridCol w="265112"/>
              </a:tblGrid>
              <a:tr h="2505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9144" marR="9144" marT="45671" marB="456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s</a:t>
                      </a:r>
                    </a:p>
                  </a:txBody>
                  <a:tcPr marL="9144" marR="9144" marT="45671" marB="456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exponent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fraction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0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 bit</a:t>
                      </a:r>
                    </a:p>
                  </a:txBody>
                  <a:tcPr marL="9144" marR="9144" marT="45671" marB="456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8 bits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23 bits</a:t>
                      </a:r>
                    </a:p>
                  </a:txBody>
                  <a:tcPr marL="9144" marR="9144" marT="45671" marB="45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210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D3A9314-310D-4703-99F4-645AD8AF5905}" type="datetime1">
              <a:rPr lang="en-US"/>
              <a:pPr>
                <a:defRPr/>
              </a:pPr>
              <a:t>8/21/2015</a:t>
            </a:fld>
            <a:endParaRPr lang="en-US"/>
          </a:p>
        </p:txBody>
      </p:sp>
      <p:sp>
        <p:nvSpPr>
          <p:cNvPr id="10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D5677B51-62B2-4135-A561-624716985FAD}" type="slidenum">
              <a:rPr lang="en-US" altLang="en-US" sz="1200">
                <a:solidFill>
                  <a:srgbClr val="898989"/>
                </a:solidFill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Example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en-US" smtClean="0"/>
              <a:t> 101</a:t>
            </a:r>
            <a:r>
              <a:rPr lang="en-US" altLang="en-US" smtClean="0">
                <a:sym typeface="Symbol" panose="05050102010706020507" pitchFamily="18" charset="2"/>
              </a:rPr>
              <a:t>.11</a:t>
            </a:r>
            <a:r>
              <a:rPr lang="en-US" altLang="en-US" baseline="-25000" smtClean="0">
                <a:sym typeface="Symbol" panose="05050102010706020507" pitchFamily="18" charset="2"/>
              </a:rPr>
              <a:t>two</a:t>
            </a:r>
            <a:r>
              <a:rPr lang="en-US" altLang="en-US" smtClean="0">
                <a:sym typeface="Symbol" panose="05050102010706020507" pitchFamily="18" charset="2"/>
              </a:rPr>
              <a:t>= 2</a:t>
            </a:r>
            <a:r>
              <a:rPr lang="en-US" altLang="en-US" baseline="30000" smtClean="0">
                <a:sym typeface="Symbol" panose="05050102010706020507" pitchFamily="18" charset="2"/>
              </a:rPr>
              <a:t>2 </a:t>
            </a:r>
            <a:r>
              <a:rPr lang="en-US" altLang="en-US" smtClean="0">
                <a:sym typeface="Symbol" panose="05050102010706020507" pitchFamily="18" charset="2"/>
              </a:rPr>
              <a:t>+ 2</a:t>
            </a:r>
            <a:r>
              <a:rPr lang="en-US" altLang="en-US" baseline="30000" smtClean="0">
                <a:sym typeface="Symbol" panose="05050102010706020507" pitchFamily="18" charset="2"/>
              </a:rPr>
              <a:t>0 </a:t>
            </a:r>
            <a:r>
              <a:rPr lang="en-US" altLang="en-US" smtClean="0">
                <a:sym typeface="Symbol" panose="05050102010706020507" pitchFamily="18" charset="2"/>
              </a:rPr>
              <a:t>+ 2</a:t>
            </a:r>
            <a:r>
              <a:rPr lang="en-US" altLang="en-US" baseline="30000" smtClean="0">
                <a:sym typeface="Symbol" panose="05050102010706020507" pitchFamily="18" charset="2"/>
              </a:rPr>
              <a:t>-1</a:t>
            </a:r>
            <a:r>
              <a:rPr lang="en-US" altLang="en-US" smtClean="0">
                <a:sym typeface="Symbol" panose="05050102010706020507" pitchFamily="18" charset="2"/>
              </a:rPr>
              <a:t> + 2</a:t>
            </a:r>
            <a:r>
              <a:rPr lang="en-US" altLang="en-US" baseline="30000" smtClean="0">
                <a:sym typeface="Symbol" panose="05050102010706020507" pitchFamily="18" charset="2"/>
              </a:rPr>
              <a:t>-2</a:t>
            </a:r>
            <a:r>
              <a:rPr lang="en-US" altLang="en-US" smtClean="0">
                <a:sym typeface="Symbol" panose="05050102010706020507" pitchFamily="18" charset="2"/>
              </a:rPr>
              <a:t> = 5.75</a:t>
            </a:r>
            <a:r>
              <a:rPr lang="en-US" altLang="en-US" baseline="-25000" smtClean="0">
                <a:sym typeface="Symbol" panose="05050102010706020507" pitchFamily="18" charset="2"/>
              </a:rPr>
              <a:t>ten</a:t>
            </a:r>
            <a:endParaRPr lang="en-US" altLang="en-US" smtClean="0">
              <a:sym typeface="Symbol" panose="05050102010706020507" pitchFamily="18" charset="2"/>
            </a:endParaRPr>
          </a:p>
          <a:p>
            <a:pPr>
              <a:buFontTx/>
              <a:buNone/>
            </a:pPr>
            <a:r>
              <a:rPr lang="en-US" altLang="en-US" smtClean="0"/>
              <a:t>  The normalized binary number will be 1.0111</a:t>
            </a:r>
            <a:r>
              <a:rPr lang="en-US" altLang="en-US" smtClean="0">
                <a:sym typeface="Symbol" panose="05050102010706020507" pitchFamily="18" charset="2"/>
              </a:rPr>
              <a:t>2</a:t>
            </a:r>
            <a:r>
              <a:rPr lang="en-US" altLang="en-US" baseline="30000" smtClean="0">
                <a:sym typeface="Symbol" panose="05050102010706020507" pitchFamily="18" charset="2"/>
              </a:rPr>
              <a:t>2 </a:t>
            </a:r>
            <a:r>
              <a:rPr lang="en-US" altLang="en-US" smtClean="0">
                <a:sym typeface="Symbol" panose="05050102010706020507" pitchFamily="18" charset="2"/>
              </a:rPr>
              <a:t>= 1.01112</a:t>
            </a:r>
            <a:r>
              <a:rPr lang="en-US" altLang="en-US" baseline="30000" smtClean="0">
                <a:sym typeface="Symbol" panose="05050102010706020507" pitchFamily="18" charset="2"/>
              </a:rPr>
              <a:t>(129-127)</a:t>
            </a:r>
          </a:p>
          <a:p>
            <a:pPr>
              <a:buFontTx/>
              <a:buNone/>
            </a:pPr>
            <a:r>
              <a:rPr lang="en-US" altLang="en-US" baseline="30000" smtClean="0">
                <a:sym typeface="Symbol" panose="05050102010706020507" pitchFamily="18" charset="2"/>
              </a:rPr>
              <a:t>   </a:t>
            </a:r>
            <a:r>
              <a:rPr lang="en-US" altLang="en-US" smtClean="0">
                <a:sym typeface="Symbol" panose="05050102010706020507" pitchFamily="18" charset="2"/>
              </a:rPr>
              <a:t>So the exponent is 129</a:t>
            </a:r>
            <a:r>
              <a:rPr lang="en-US" altLang="en-US" baseline="-25000" smtClean="0">
                <a:sym typeface="Symbol" panose="05050102010706020507" pitchFamily="18" charset="2"/>
              </a:rPr>
              <a:t>ten</a:t>
            </a:r>
            <a:r>
              <a:rPr lang="en-US" altLang="en-US" smtClean="0">
                <a:sym typeface="Symbol" panose="05050102010706020507" pitchFamily="18" charset="2"/>
              </a:rPr>
              <a:t> = 10000001</a:t>
            </a:r>
          </a:p>
          <a:p>
            <a:pPr>
              <a:buFontTx/>
              <a:buNone/>
            </a:pPr>
            <a:endParaRPr lang="en-US" altLang="en-US" smtClean="0">
              <a:sym typeface="Symbol" panose="05050102010706020507" pitchFamily="18" charset="2"/>
            </a:endParaRPr>
          </a:p>
          <a:p>
            <a:pPr>
              <a:buFontTx/>
              <a:buNone/>
            </a:pPr>
            <a:endParaRPr lang="en-US" altLang="en-US" smtClean="0">
              <a:sym typeface="Symbol" panose="05050102010706020507" pitchFamily="18" charset="2"/>
            </a:endParaRPr>
          </a:p>
          <a:p>
            <a:pPr lvl="1">
              <a:buFontTx/>
              <a:buNone/>
            </a:pPr>
            <a:r>
              <a:rPr lang="en-US" altLang="en-US" smtClean="0">
                <a:sym typeface="Symbol" panose="05050102010706020507" pitchFamily="18" charset="2"/>
              </a:rPr>
              <a:t>As a hexadecimal number, the representation is </a:t>
            </a:r>
          </a:p>
          <a:p>
            <a:pPr lvl="1">
              <a:buFontTx/>
              <a:buNone/>
            </a:pPr>
            <a:r>
              <a:rPr lang="en-US" altLang="en-US" smtClean="0">
                <a:sym typeface="Symbol" panose="05050102010706020507" pitchFamily="18" charset="2"/>
              </a:rPr>
              <a:t> 0x40B80000 </a:t>
            </a:r>
          </a:p>
        </p:txBody>
      </p:sp>
      <p:graphicFrame>
        <p:nvGraphicFramePr>
          <p:cNvPr id="502788" name="Group 4"/>
          <p:cNvGraphicFramePr>
            <a:graphicFrameLocks noGrp="1"/>
          </p:cNvGraphicFramePr>
          <p:nvPr/>
        </p:nvGraphicFramePr>
        <p:xfrm>
          <a:off x="1377950" y="3478213"/>
          <a:ext cx="8328025" cy="585843"/>
        </p:xfrm>
        <a:graphic>
          <a:graphicData uri="http://schemas.openxmlformats.org/drawingml/2006/table">
            <a:tbl>
              <a:tblPr/>
              <a:tblGrid>
                <a:gridCol w="228600"/>
                <a:gridCol w="290513"/>
                <a:gridCol w="261937"/>
                <a:gridCol w="260350"/>
                <a:gridCol w="260350"/>
                <a:gridCol w="258763"/>
                <a:gridCol w="261937"/>
                <a:gridCol w="260350"/>
                <a:gridCol w="258763"/>
                <a:gridCol w="260350"/>
                <a:gridCol w="260350"/>
                <a:gridCol w="258762"/>
                <a:gridCol w="261938"/>
                <a:gridCol w="260350"/>
                <a:gridCol w="260350"/>
                <a:gridCol w="258762"/>
                <a:gridCol w="261938"/>
                <a:gridCol w="260350"/>
                <a:gridCol w="260350"/>
                <a:gridCol w="258762"/>
                <a:gridCol w="261938"/>
                <a:gridCol w="258762"/>
                <a:gridCol w="261938"/>
                <a:gridCol w="261937"/>
                <a:gridCol w="258763"/>
                <a:gridCol w="263525"/>
                <a:gridCol w="257175"/>
                <a:gridCol w="263525"/>
                <a:gridCol w="258762"/>
                <a:gridCol w="222250"/>
                <a:gridCol w="295275"/>
                <a:gridCol w="260350"/>
              </a:tblGrid>
              <a:tr h="25063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9144" marR="9144" marT="45685" marB="4568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78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FC16749-DCFC-4908-81A9-69FD5241CC3B}" type="datetime1">
              <a:rPr lang="en-US"/>
              <a:pPr>
                <a:defRPr/>
              </a:pPr>
              <a:t>8/21/2015</a:t>
            </a:fld>
            <a:endParaRPr lang="en-US"/>
          </a:p>
        </p:txBody>
      </p:sp>
      <p:sp>
        <p:nvSpPr>
          <p:cNvPr id="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C7518B3C-D822-4C68-B179-0DEBD73905B3}" type="slidenum">
              <a:rPr lang="en-US" altLang="en-US" sz="1200">
                <a:solidFill>
                  <a:srgbClr val="898989"/>
                </a:solidFill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IEEE 754 Double Precision</a:t>
            </a:r>
          </a:p>
        </p:txBody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It uses 64 bits (two 32-bit words)</a:t>
            </a:r>
          </a:p>
          <a:p>
            <a:pPr lvl="1"/>
            <a:r>
              <a:rPr lang="en-US" altLang="en-US" smtClean="0"/>
              <a:t>1 bit for the sign</a:t>
            </a:r>
          </a:p>
          <a:p>
            <a:pPr lvl="1"/>
            <a:r>
              <a:rPr lang="en-US" altLang="en-US" smtClean="0"/>
              <a:t>11 bits for the exponent</a:t>
            </a:r>
          </a:p>
          <a:p>
            <a:pPr lvl="1"/>
            <a:r>
              <a:rPr lang="en-US" altLang="en-US" smtClean="0"/>
              <a:t>52 bits for the fraction</a:t>
            </a:r>
          </a:p>
          <a:p>
            <a:pPr lvl="1"/>
            <a:r>
              <a:rPr lang="en-US" altLang="en-US" smtClean="0"/>
              <a:t>1023 as the bias</a:t>
            </a:r>
          </a:p>
        </p:txBody>
      </p:sp>
      <p:graphicFrame>
        <p:nvGraphicFramePr>
          <p:cNvPr id="525674" name="Group 1386"/>
          <p:cNvGraphicFramePr>
            <a:graphicFrameLocks noGrp="1"/>
          </p:cNvGraphicFramePr>
          <p:nvPr/>
        </p:nvGraphicFramePr>
        <p:xfrm>
          <a:off x="1828800" y="4343400"/>
          <a:ext cx="8480425" cy="1592263"/>
        </p:xfrm>
        <a:graphic>
          <a:graphicData uri="http://schemas.openxmlformats.org/drawingml/2006/table">
            <a:tbl>
              <a:tblPr/>
              <a:tblGrid>
                <a:gridCol w="412750"/>
                <a:gridCol w="258763"/>
                <a:gridCol w="261937"/>
                <a:gridCol w="260350"/>
                <a:gridCol w="260350"/>
                <a:gridCol w="258763"/>
                <a:gridCol w="261937"/>
                <a:gridCol w="260350"/>
                <a:gridCol w="258763"/>
                <a:gridCol w="249237"/>
                <a:gridCol w="271463"/>
                <a:gridCol w="258762"/>
                <a:gridCol w="261938"/>
                <a:gridCol w="260350"/>
                <a:gridCol w="260350"/>
                <a:gridCol w="258762"/>
                <a:gridCol w="261938"/>
                <a:gridCol w="260350"/>
                <a:gridCol w="260350"/>
                <a:gridCol w="258762"/>
                <a:gridCol w="261938"/>
                <a:gridCol w="258762"/>
                <a:gridCol w="261938"/>
                <a:gridCol w="261937"/>
                <a:gridCol w="258763"/>
                <a:gridCol w="263525"/>
                <a:gridCol w="257175"/>
                <a:gridCol w="263525"/>
                <a:gridCol w="258762"/>
                <a:gridCol w="260350"/>
                <a:gridCol w="257175"/>
                <a:gridCol w="260350"/>
              </a:tblGrid>
              <a:tr h="2508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9144" marR="9144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4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s</a:t>
                      </a:r>
                    </a:p>
                  </a:txBody>
                  <a:tcPr marL="9144" marR="9144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Exponent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0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fraction</a:t>
                      </a:r>
                    </a:p>
                  </a:txBody>
                  <a:tcPr marL="9144" marR="9144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34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 bit</a:t>
                      </a:r>
                    </a:p>
                  </a:txBody>
                  <a:tcPr marL="9144" marR="9144" marT="45729" marB="4572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11 bits</a:t>
                      </a:r>
                    </a:p>
                  </a:txBody>
                  <a:tcPr marL="9144" marR="9144" marT="45729" marB="4572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0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20 bits</a:t>
                      </a:r>
                    </a:p>
                  </a:txBody>
                  <a:tcPr marL="9144" marR="9144" marT="45729" marB="4572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347">
                <a:tc gridSpan="3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Fraction (continued)</a:t>
                      </a:r>
                    </a:p>
                  </a:txBody>
                  <a:tcPr marL="9144" marR="9144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347">
                <a:tc gridSpan="3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32 bits</a:t>
                      </a:r>
                    </a:p>
                  </a:txBody>
                  <a:tcPr marL="9144" marR="9144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283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B2D1F56-1904-47D9-BCBC-89474D885E7F}" type="datetime1">
              <a:rPr lang="en-US"/>
              <a:pPr>
                <a:defRPr/>
              </a:pPr>
              <a:t>8/21/2015</a:t>
            </a:fld>
            <a:endParaRPr lang="en-US"/>
          </a:p>
        </p:txBody>
      </p:sp>
      <p:sp>
        <p:nvSpPr>
          <p:cNvPr id="20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6451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9609FDE-3616-435F-A39F-60441BC6DEB9}" type="slidenum">
              <a:rPr lang="en-US" altLang="en-US" sz="1200">
                <a:solidFill>
                  <a:srgbClr val="898989"/>
                </a:solidFill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Example (Double Precision)</a:t>
            </a:r>
          </a:p>
        </p:txBody>
      </p:sp>
      <p:sp>
        <p:nvSpPr>
          <p:cNvPr id="645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en-US" smtClean="0"/>
              <a:t> 101</a:t>
            </a:r>
            <a:r>
              <a:rPr lang="en-US" altLang="en-US" smtClean="0">
                <a:sym typeface="Symbol" panose="05050102010706020507" pitchFamily="18" charset="2"/>
              </a:rPr>
              <a:t>.11</a:t>
            </a:r>
            <a:r>
              <a:rPr lang="en-US" altLang="en-US" baseline="-25000" smtClean="0">
                <a:sym typeface="Symbol" panose="05050102010706020507" pitchFamily="18" charset="2"/>
              </a:rPr>
              <a:t>two</a:t>
            </a:r>
            <a:r>
              <a:rPr lang="en-US" altLang="en-US" smtClean="0">
                <a:sym typeface="Symbol" panose="05050102010706020507" pitchFamily="18" charset="2"/>
              </a:rPr>
              <a:t>= 2</a:t>
            </a:r>
            <a:r>
              <a:rPr lang="en-US" altLang="en-US" baseline="30000" smtClean="0">
                <a:sym typeface="Symbol" panose="05050102010706020507" pitchFamily="18" charset="2"/>
              </a:rPr>
              <a:t>2 </a:t>
            </a:r>
            <a:r>
              <a:rPr lang="en-US" altLang="en-US" smtClean="0">
                <a:sym typeface="Symbol" panose="05050102010706020507" pitchFamily="18" charset="2"/>
              </a:rPr>
              <a:t>+ 2</a:t>
            </a:r>
            <a:r>
              <a:rPr lang="en-US" altLang="en-US" baseline="30000" smtClean="0">
                <a:sym typeface="Symbol" panose="05050102010706020507" pitchFamily="18" charset="2"/>
              </a:rPr>
              <a:t>0 </a:t>
            </a:r>
            <a:r>
              <a:rPr lang="en-US" altLang="en-US" smtClean="0">
                <a:sym typeface="Symbol" panose="05050102010706020507" pitchFamily="18" charset="2"/>
              </a:rPr>
              <a:t>+ 2</a:t>
            </a:r>
            <a:r>
              <a:rPr lang="en-US" altLang="en-US" baseline="30000" smtClean="0">
                <a:sym typeface="Symbol" panose="05050102010706020507" pitchFamily="18" charset="2"/>
              </a:rPr>
              <a:t>-1</a:t>
            </a:r>
            <a:r>
              <a:rPr lang="en-US" altLang="en-US" smtClean="0">
                <a:sym typeface="Symbol" panose="05050102010706020507" pitchFamily="18" charset="2"/>
              </a:rPr>
              <a:t> + 2</a:t>
            </a:r>
            <a:r>
              <a:rPr lang="en-US" altLang="en-US" baseline="30000" smtClean="0">
                <a:sym typeface="Symbol" panose="05050102010706020507" pitchFamily="18" charset="2"/>
              </a:rPr>
              <a:t>-2</a:t>
            </a:r>
            <a:r>
              <a:rPr lang="en-US" altLang="en-US" smtClean="0">
                <a:sym typeface="Symbol" panose="05050102010706020507" pitchFamily="18" charset="2"/>
              </a:rPr>
              <a:t> = 5.75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mtClean="0"/>
              <a:t>  The normalized binary number will be 1.0111</a:t>
            </a:r>
            <a:r>
              <a:rPr lang="en-US" altLang="en-US" smtClean="0">
                <a:sym typeface="Symbol" panose="05050102010706020507" pitchFamily="18" charset="2"/>
              </a:rPr>
              <a:t>2</a:t>
            </a:r>
            <a:r>
              <a:rPr lang="en-US" altLang="en-US" baseline="30000" smtClean="0">
                <a:sym typeface="Symbol" panose="05050102010706020507" pitchFamily="18" charset="2"/>
              </a:rPr>
              <a:t>2 </a:t>
            </a:r>
            <a:r>
              <a:rPr lang="en-US" altLang="en-US" smtClean="0">
                <a:sym typeface="Symbol" panose="05050102010706020507" pitchFamily="18" charset="2"/>
              </a:rPr>
              <a:t>= 1.01112</a:t>
            </a:r>
            <a:r>
              <a:rPr lang="en-US" altLang="en-US" baseline="30000" smtClean="0">
                <a:sym typeface="Symbol" panose="05050102010706020507" pitchFamily="18" charset="2"/>
              </a:rPr>
              <a:t>(1025-1023)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baseline="30000" smtClean="0">
                <a:sym typeface="Symbol" panose="05050102010706020507" pitchFamily="18" charset="2"/>
              </a:rPr>
              <a:t>   </a:t>
            </a:r>
            <a:r>
              <a:rPr lang="en-US" altLang="en-US" smtClean="0">
                <a:sym typeface="Symbol" panose="05050102010706020507" pitchFamily="18" charset="2"/>
              </a:rPr>
              <a:t>So the exponent is 1025</a:t>
            </a:r>
            <a:r>
              <a:rPr lang="en-US" altLang="en-US" baseline="-25000" smtClean="0">
                <a:sym typeface="Symbol" panose="05050102010706020507" pitchFamily="18" charset="2"/>
              </a:rPr>
              <a:t>ten</a:t>
            </a:r>
            <a:r>
              <a:rPr lang="en-US" altLang="en-US" smtClean="0">
                <a:sym typeface="Symbol" panose="05050102010706020507" pitchFamily="18" charset="2"/>
              </a:rPr>
              <a:t> = 10000000001</a:t>
            </a:r>
            <a:r>
              <a:rPr lang="en-US" altLang="en-US" baseline="-25000" smtClean="0">
                <a:sym typeface="Symbol" panose="05050102010706020507" pitchFamily="18" charset="2"/>
              </a:rPr>
              <a:t>two</a:t>
            </a:r>
            <a:endParaRPr lang="en-US" altLang="en-US" smtClean="0">
              <a:sym typeface="Symbol" panose="05050102010706020507" pitchFamily="18" charset="2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en-US" smtClean="0">
              <a:sym typeface="Symbol" panose="05050102010706020507" pitchFamily="18" charset="2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en-US" sz="4000" smtClean="0">
              <a:sym typeface="Symbol" panose="05050102010706020507" pitchFamily="18" charset="2"/>
            </a:endParaRPr>
          </a:p>
          <a:p>
            <a:pPr lvl="1">
              <a:buFont typeface="Arial" panose="020B0604020202020204" pitchFamily="34" charset="0"/>
              <a:buNone/>
            </a:pPr>
            <a:endParaRPr lang="en-US" altLang="en-US" smtClean="0">
              <a:sym typeface="Symbol" panose="05050102010706020507" pitchFamily="18" charset="2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mtClean="0">
                <a:sym typeface="Symbol" panose="05050102010706020507" pitchFamily="18" charset="2"/>
              </a:rPr>
              <a:t>As a hexadecimal number, the representation is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mtClean="0">
                <a:sym typeface="Symbol" panose="05050102010706020507" pitchFamily="18" charset="2"/>
              </a:rPr>
              <a:t> 0x4017 0000 0000 0000</a:t>
            </a:r>
          </a:p>
        </p:txBody>
      </p:sp>
      <p:graphicFrame>
        <p:nvGraphicFramePr>
          <p:cNvPr id="526340" name="Group 4"/>
          <p:cNvGraphicFramePr>
            <a:graphicFrameLocks noGrp="1"/>
          </p:cNvGraphicFramePr>
          <p:nvPr/>
        </p:nvGraphicFramePr>
        <p:xfrm>
          <a:off x="1814513" y="3397250"/>
          <a:ext cx="8328025" cy="585843"/>
        </p:xfrm>
        <a:graphic>
          <a:graphicData uri="http://schemas.openxmlformats.org/drawingml/2006/table">
            <a:tbl>
              <a:tblPr/>
              <a:tblGrid>
                <a:gridCol w="260350"/>
                <a:gridCol w="258763"/>
                <a:gridCol w="261937"/>
                <a:gridCol w="260350"/>
                <a:gridCol w="260350"/>
                <a:gridCol w="258763"/>
                <a:gridCol w="261937"/>
                <a:gridCol w="260350"/>
                <a:gridCol w="258763"/>
                <a:gridCol w="260350"/>
                <a:gridCol w="260350"/>
                <a:gridCol w="258762"/>
                <a:gridCol w="261938"/>
                <a:gridCol w="260350"/>
                <a:gridCol w="260350"/>
                <a:gridCol w="258762"/>
                <a:gridCol w="261938"/>
                <a:gridCol w="260350"/>
                <a:gridCol w="260350"/>
                <a:gridCol w="258762"/>
                <a:gridCol w="261938"/>
                <a:gridCol w="258762"/>
                <a:gridCol w="261938"/>
                <a:gridCol w="261937"/>
                <a:gridCol w="258763"/>
                <a:gridCol w="263525"/>
                <a:gridCol w="257175"/>
                <a:gridCol w="263525"/>
                <a:gridCol w="258762"/>
                <a:gridCol w="260350"/>
                <a:gridCol w="257175"/>
                <a:gridCol w="260350"/>
              </a:tblGrid>
              <a:tr h="25063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9144" marR="9144" marT="45685" marB="4568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5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26441" name="Group 105"/>
          <p:cNvGraphicFramePr>
            <a:graphicFrameLocks noGrp="1"/>
          </p:cNvGraphicFramePr>
          <p:nvPr/>
        </p:nvGraphicFramePr>
        <p:xfrm>
          <a:off x="1814513" y="4159250"/>
          <a:ext cx="8328025" cy="585843"/>
        </p:xfrm>
        <a:graphic>
          <a:graphicData uri="http://schemas.openxmlformats.org/drawingml/2006/table">
            <a:tbl>
              <a:tblPr/>
              <a:tblGrid>
                <a:gridCol w="260350"/>
                <a:gridCol w="258763"/>
                <a:gridCol w="261937"/>
                <a:gridCol w="260350"/>
                <a:gridCol w="260350"/>
                <a:gridCol w="258763"/>
                <a:gridCol w="261937"/>
                <a:gridCol w="260350"/>
                <a:gridCol w="258763"/>
                <a:gridCol w="260350"/>
                <a:gridCol w="260350"/>
                <a:gridCol w="258762"/>
                <a:gridCol w="261938"/>
                <a:gridCol w="260350"/>
                <a:gridCol w="260350"/>
                <a:gridCol w="258762"/>
                <a:gridCol w="261938"/>
                <a:gridCol w="260350"/>
                <a:gridCol w="260350"/>
                <a:gridCol w="258762"/>
                <a:gridCol w="261938"/>
                <a:gridCol w="258762"/>
                <a:gridCol w="261938"/>
                <a:gridCol w="261937"/>
                <a:gridCol w="258763"/>
                <a:gridCol w="263525"/>
                <a:gridCol w="257175"/>
                <a:gridCol w="263525"/>
                <a:gridCol w="258762"/>
                <a:gridCol w="260350"/>
                <a:gridCol w="257175"/>
                <a:gridCol w="260350"/>
              </a:tblGrid>
              <a:tr h="25063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9144" marR="9144" marT="45685" marB="4568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5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349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3D64A8B-92EE-4E02-A786-866818D79AC5}" type="datetime1">
              <a:rPr lang="en-US"/>
              <a:pPr>
                <a:defRPr/>
              </a:pPr>
              <a:t>8/21/2015</a:t>
            </a:fld>
            <a:endParaRPr lang="en-US"/>
          </a:p>
        </p:txBody>
      </p:sp>
      <p:sp>
        <p:nvSpPr>
          <p:cNvPr id="5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6656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AFCF9650-6A66-47B3-9EF4-156E3A833DB0}" type="slidenum">
              <a:rPr lang="en-US" altLang="en-US" sz="1200">
                <a:solidFill>
                  <a:srgbClr val="898989"/>
                </a:solidFill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16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Special Cases</a:t>
            </a:r>
          </a:p>
        </p:txBody>
      </p:sp>
      <p:graphicFrame>
        <p:nvGraphicFramePr>
          <p:cNvPr id="501841" name="Group 81"/>
          <p:cNvGraphicFramePr>
            <a:graphicFrameLocks noGrp="1"/>
          </p:cNvGraphicFramePr>
          <p:nvPr/>
        </p:nvGraphicFramePr>
        <p:xfrm>
          <a:off x="1828800" y="1600200"/>
          <a:ext cx="8534400" cy="4064001"/>
        </p:xfrm>
        <a:graphic>
          <a:graphicData uri="http://schemas.openxmlformats.org/drawingml/2006/table">
            <a:tbl>
              <a:tblPr/>
              <a:tblGrid>
                <a:gridCol w="1395413"/>
                <a:gridCol w="1395412"/>
                <a:gridCol w="1476375"/>
                <a:gridCol w="1676400"/>
                <a:gridCol w="2590800"/>
              </a:tblGrid>
              <a:tr h="581025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Single precision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Double precision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Object represented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Exponent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Fraction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Exponent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Fraction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nonzero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nonzero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denormalized 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1-254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anything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1-2046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anything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floating-point 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255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2047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 infinity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255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nonzero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2047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nonzero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NaN (Not a number)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621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Floating Point Numbers</a:t>
            </a:r>
          </a:p>
        </p:txBody>
      </p:sp>
      <p:sp>
        <p:nvSpPr>
          <p:cNvPr id="686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How many different numbers can the single precision format represent? What is the largest number it can represent?</a:t>
            </a:r>
          </a:p>
        </p:txBody>
      </p:sp>
    </p:spTree>
    <p:extLst>
      <p:ext uri="{BB962C8B-B14F-4D97-AF65-F5344CB8AC3E}">
        <p14:creationId xmlns:p14="http://schemas.microsoft.com/office/powerpoint/2010/main" val="315616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7AE8F6B-C2A6-459C-8DDA-08A00A40CC08}" type="datetime1">
              <a:rPr lang="en-US"/>
              <a:pPr>
                <a:defRPr/>
              </a:pPr>
              <a:t>8/21/2015</a:t>
            </a:fld>
            <a:endParaRPr lang="en-US"/>
          </a:p>
        </p:txBody>
      </p:sp>
      <p:sp>
        <p:nvSpPr>
          <p:cNvPr id="30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CDA3100</a:t>
            </a:r>
          </a:p>
        </p:txBody>
      </p:sp>
      <p:sp>
        <p:nvSpPr>
          <p:cNvPr id="6963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E41966BE-E478-4391-BCB1-C1961C995B33}" type="slidenum">
              <a:rPr lang="en-US" altLang="en-US" sz="1200">
                <a:solidFill>
                  <a:srgbClr val="898989"/>
                </a:solidFill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18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Ranges for IEEE 754 Single Precision</a:t>
            </a:r>
          </a:p>
        </p:txBody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Largest positive number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z="1000" smtClean="0"/>
          </a:p>
          <a:p>
            <a:r>
              <a:rPr lang="en-US" altLang="en-US" smtClean="0"/>
              <a:t>Smallest positive number (floating point)</a:t>
            </a:r>
            <a:endParaRPr lang="en-US" altLang="en-US" sz="700" smtClean="0"/>
          </a:p>
          <a:p>
            <a:pPr lvl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graphicFrame>
        <p:nvGraphicFramePr>
          <p:cNvPr id="505860" name="Group 4"/>
          <p:cNvGraphicFramePr>
            <a:graphicFrameLocks noGrp="1"/>
          </p:cNvGraphicFramePr>
          <p:nvPr/>
        </p:nvGraphicFramePr>
        <p:xfrm>
          <a:off x="1679575" y="2517775"/>
          <a:ext cx="8328025" cy="585843"/>
        </p:xfrm>
        <a:graphic>
          <a:graphicData uri="http://schemas.openxmlformats.org/drawingml/2006/table">
            <a:tbl>
              <a:tblPr/>
              <a:tblGrid>
                <a:gridCol w="260350"/>
                <a:gridCol w="258763"/>
                <a:gridCol w="261937"/>
                <a:gridCol w="260350"/>
                <a:gridCol w="260350"/>
                <a:gridCol w="258763"/>
                <a:gridCol w="261937"/>
                <a:gridCol w="260350"/>
                <a:gridCol w="258763"/>
                <a:gridCol w="260350"/>
                <a:gridCol w="260350"/>
                <a:gridCol w="258762"/>
                <a:gridCol w="261938"/>
                <a:gridCol w="260350"/>
                <a:gridCol w="260350"/>
                <a:gridCol w="258762"/>
                <a:gridCol w="261938"/>
                <a:gridCol w="260350"/>
                <a:gridCol w="260350"/>
                <a:gridCol w="258762"/>
                <a:gridCol w="261938"/>
                <a:gridCol w="258762"/>
                <a:gridCol w="261938"/>
                <a:gridCol w="261937"/>
                <a:gridCol w="258763"/>
                <a:gridCol w="263525"/>
                <a:gridCol w="257175"/>
                <a:gridCol w="263525"/>
                <a:gridCol w="258762"/>
                <a:gridCol w="260350"/>
                <a:gridCol w="257175"/>
                <a:gridCol w="260350"/>
              </a:tblGrid>
              <a:tr h="25063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9144" marR="9144" marT="45685" marB="4568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5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05961" name="Group 105"/>
          <p:cNvGraphicFramePr>
            <a:graphicFrameLocks noGrp="1"/>
          </p:cNvGraphicFramePr>
          <p:nvPr/>
        </p:nvGraphicFramePr>
        <p:xfrm>
          <a:off x="1658938" y="4354513"/>
          <a:ext cx="8328025" cy="585843"/>
        </p:xfrm>
        <a:graphic>
          <a:graphicData uri="http://schemas.openxmlformats.org/drawingml/2006/table">
            <a:tbl>
              <a:tblPr/>
              <a:tblGrid>
                <a:gridCol w="260350"/>
                <a:gridCol w="258763"/>
                <a:gridCol w="261937"/>
                <a:gridCol w="260350"/>
                <a:gridCol w="260350"/>
                <a:gridCol w="258763"/>
                <a:gridCol w="261937"/>
                <a:gridCol w="260350"/>
                <a:gridCol w="258763"/>
                <a:gridCol w="260350"/>
                <a:gridCol w="260350"/>
                <a:gridCol w="258762"/>
                <a:gridCol w="261938"/>
                <a:gridCol w="260350"/>
                <a:gridCol w="260350"/>
                <a:gridCol w="258762"/>
                <a:gridCol w="261938"/>
                <a:gridCol w="260350"/>
                <a:gridCol w="260350"/>
                <a:gridCol w="258762"/>
                <a:gridCol w="261938"/>
                <a:gridCol w="258762"/>
                <a:gridCol w="261938"/>
                <a:gridCol w="261937"/>
                <a:gridCol w="258763"/>
                <a:gridCol w="263525"/>
                <a:gridCol w="257175"/>
                <a:gridCol w="263525"/>
                <a:gridCol w="258762"/>
                <a:gridCol w="260350"/>
                <a:gridCol w="257175"/>
                <a:gridCol w="260350"/>
              </a:tblGrid>
              <a:tr h="25063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9144" marR="9144" marT="45685" marB="4568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" marR="9144"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84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E48F8B9-1B35-4D97-A8CE-1749B2C05DA1}" type="datetime1">
              <a:rPr lang="en-US"/>
              <a:pPr>
                <a:defRPr/>
              </a:pPr>
              <a:t>8/21/2015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CDA3100</a:t>
            </a:r>
          </a:p>
        </p:txBody>
      </p:sp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DC8B6B15-CBAE-4DE6-8F17-FF89CD42E186}" type="slidenum">
              <a:rPr lang="en-US" altLang="en-US" sz="1200">
                <a:solidFill>
                  <a:srgbClr val="898989"/>
                </a:solidFill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Ranges for IEEE 754 Single Precision</a:t>
            </a:r>
          </a:p>
        </p:txBody>
      </p:sp>
      <p:sp>
        <p:nvSpPr>
          <p:cNvPr id="716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43100" y="1508919"/>
            <a:ext cx="8001000" cy="5029200"/>
          </a:xfrm>
        </p:spPr>
        <p:txBody>
          <a:bodyPr/>
          <a:lstStyle/>
          <a:p>
            <a:r>
              <a:rPr lang="en-US" altLang="en-US" smtClean="0"/>
              <a:t>Largest positive number</a:t>
            </a:r>
          </a:p>
          <a:p>
            <a:pPr lvl="1"/>
            <a:endParaRPr lang="en-US" altLang="en-US" sz="3200" smtClean="0"/>
          </a:p>
          <a:p>
            <a:r>
              <a:rPr lang="en-US" altLang="en-US" smtClean="0"/>
              <a:t>Smallest positive number (floating point)</a:t>
            </a:r>
          </a:p>
          <a:p>
            <a:pPr lvl="1"/>
            <a:endParaRPr lang="en-US" altLang="en-US" smtClean="0"/>
          </a:p>
        </p:txBody>
      </p:sp>
      <p:graphicFrame>
        <p:nvGraphicFramePr>
          <p:cNvPr id="7168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4219032"/>
              </p:ext>
            </p:extLst>
          </p:nvPr>
        </p:nvGraphicFramePr>
        <p:xfrm>
          <a:off x="2324100" y="1953419"/>
          <a:ext cx="746760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4" imgW="5232400" imgH="457200" progId="Equation.3">
                  <p:embed/>
                </p:oleObj>
              </mc:Choice>
              <mc:Fallback>
                <p:oleObj name="Equation" r:id="rId4" imgW="5232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4100" y="1953419"/>
                        <a:ext cx="7467600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2360513"/>
              </p:ext>
            </p:extLst>
          </p:nvPr>
        </p:nvGraphicFramePr>
        <p:xfrm>
          <a:off x="2628900" y="3185319"/>
          <a:ext cx="4024313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6" imgW="2819400" imgH="228600" progId="Equation.3">
                  <p:embed/>
                </p:oleObj>
              </mc:Choice>
              <mc:Fallback>
                <p:oleObj name="Equation" r:id="rId6" imgW="2819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8900" y="3185319"/>
                        <a:ext cx="4024313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219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Numbers with Fractions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So, done with negative numbers. Done with signed and unsigned integers.</a:t>
            </a:r>
          </a:p>
          <a:p>
            <a:r>
              <a:rPr lang="en-US" altLang="en-US" smtClean="0"/>
              <a:t>How about numbers with fractions?</a:t>
            </a:r>
          </a:p>
          <a:p>
            <a:r>
              <a:rPr lang="en-US" altLang="en-US" smtClean="0"/>
              <a:t>How to represent, say, 5.75</a:t>
            </a:r>
            <a:r>
              <a:rPr lang="en-US" altLang="en-US" baseline="-25000" smtClean="0">
                <a:sym typeface="Symbol" panose="05050102010706020507" pitchFamily="18" charset="2"/>
              </a:rPr>
              <a:t>ten </a:t>
            </a:r>
            <a:r>
              <a:rPr lang="en-US" altLang="en-US" smtClean="0"/>
              <a:t>in binary forms?</a:t>
            </a:r>
          </a:p>
        </p:txBody>
      </p:sp>
    </p:spTree>
    <p:extLst>
      <p:ext uri="{BB962C8B-B14F-4D97-AF65-F5344CB8AC3E}">
        <p14:creationId xmlns:p14="http://schemas.microsoft.com/office/powerpoint/2010/main" val="270927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6128576-12C3-4C9B-831A-1ECE5F34030C}" type="datetime1">
              <a:rPr lang="en-US"/>
              <a:pPr>
                <a:defRPr/>
              </a:pPr>
              <a:t>8/21/2015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7373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3A4323ED-6DE1-4F35-8015-C742A9D8EA24}" type="slidenum">
              <a:rPr lang="en-US" altLang="en-US" sz="1200">
                <a:solidFill>
                  <a:srgbClr val="898989"/>
                </a:solidFill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20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73733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152400"/>
            <a:ext cx="8382000" cy="685800"/>
          </a:xfrm>
        </p:spPr>
        <p:txBody>
          <a:bodyPr/>
          <a:lstStyle/>
          <a:p>
            <a:r>
              <a:rPr lang="en-US" altLang="en-US" sz="4000" smtClean="0"/>
              <a:t>Ranges for IEEE 754 Double Precision</a:t>
            </a:r>
          </a:p>
        </p:txBody>
      </p:sp>
      <p:sp>
        <p:nvSpPr>
          <p:cNvPr id="737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219200"/>
            <a:ext cx="8001000" cy="4876800"/>
          </a:xfrm>
        </p:spPr>
        <p:txBody>
          <a:bodyPr/>
          <a:lstStyle/>
          <a:p>
            <a:r>
              <a:rPr lang="en-US" altLang="en-US" smtClean="0"/>
              <a:t>Largest positive number</a:t>
            </a:r>
          </a:p>
          <a:p>
            <a:endParaRPr lang="en-US" altLang="en-US" sz="4400" smtClean="0"/>
          </a:p>
          <a:p>
            <a:r>
              <a:rPr lang="en-US" altLang="en-US" smtClean="0"/>
              <a:t>Smallest positive number (Floating-point number)</a:t>
            </a:r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</p:txBody>
      </p:sp>
      <p:graphicFrame>
        <p:nvGraphicFramePr>
          <p:cNvPr id="73735" name="Object 3"/>
          <p:cNvGraphicFramePr>
            <a:graphicFrameLocks noChangeAspect="1"/>
          </p:cNvGraphicFramePr>
          <p:nvPr/>
        </p:nvGraphicFramePr>
        <p:xfrm>
          <a:off x="2895600" y="3886200"/>
          <a:ext cx="4332288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4" imgW="3035300" imgH="228600" progId="Equation.3">
                  <p:embed/>
                </p:oleObj>
              </mc:Choice>
              <mc:Fallback>
                <p:oleObj name="Equation" r:id="rId4" imgW="30353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886200"/>
                        <a:ext cx="4332288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6" name="Object 4"/>
          <p:cNvGraphicFramePr>
            <a:graphicFrameLocks noChangeAspect="1"/>
          </p:cNvGraphicFramePr>
          <p:nvPr/>
        </p:nvGraphicFramePr>
        <p:xfrm>
          <a:off x="2743200" y="1981200"/>
          <a:ext cx="5891213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6" imgW="4127500" imgH="228600" progId="Equation.3">
                  <p:embed/>
                </p:oleObj>
              </mc:Choice>
              <mc:Fallback>
                <p:oleObj name="Equation" r:id="rId6" imgW="4127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981200"/>
                        <a:ext cx="5891213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299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338CBA0-3115-44C6-89CB-F0724DDE4C98}" type="datetime1">
              <a:rPr lang="en-US"/>
              <a:pPr>
                <a:defRPr/>
              </a:pPr>
              <a:t>8/21/2015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7578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CF1BA803-4442-452D-A0C9-7B015BFC8B09}" type="slidenum">
              <a:rPr lang="en-US" altLang="en-US" sz="1200">
                <a:solidFill>
                  <a:srgbClr val="898989"/>
                </a:solidFill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757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smtClean="0"/>
              <a:t>Comments on Overflow and Underflow</a:t>
            </a:r>
          </a:p>
        </p:txBody>
      </p:sp>
      <p:sp>
        <p:nvSpPr>
          <p:cNvPr id="757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43000"/>
            <a:ext cx="8458200" cy="4953000"/>
          </a:xfrm>
        </p:spPr>
        <p:txBody>
          <a:bodyPr/>
          <a:lstStyle/>
          <a:p>
            <a:r>
              <a:rPr lang="en-US" altLang="en-US" smtClean="0"/>
              <a:t>Overflow (and underflow also for floating numbers) happens when a number is outside the range of a particular representation</a:t>
            </a:r>
          </a:p>
          <a:p>
            <a:pPr lvl="1"/>
            <a:r>
              <a:rPr lang="en-US" altLang="en-US" smtClean="0"/>
              <a:t>For example, by using 8-bit two’s complement representation, we can only represent a number between -128 and 127</a:t>
            </a:r>
          </a:p>
          <a:p>
            <a:pPr lvl="2"/>
            <a:r>
              <a:rPr lang="en-US" altLang="en-US" smtClean="0"/>
              <a:t>If a number is smaller than -128, it will cause overflow</a:t>
            </a:r>
          </a:p>
          <a:p>
            <a:pPr lvl="2"/>
            <a:r>
              <a:rPr lang="en-US" altLang="en-US" smtClean="0"/>
              <a:t>If a number is larger than 127, it will cause overflow also</a:t>
            </a:r>
          </a:p>
          <a:p>
            <a:pPr lvl="1"/>
            <a:r>
              <a:rPr lang="en-US" altLang="en-US" smtClean="0"/>
              <a:t>Note that arithmetic operations can result in overflow</a:t>
            </a:r>
          </a:p>
        </p:txBody>
      </p:sp>
    </p:spTree>
    <p:extLst>
      <p:ext uri="{BB962C8B-B14F-4D97-AF65-F5344CB8AC3E}">
        <p14:creationId xmlns:p14="http://schemas.microsoft.com/office/powerpoint/2010/main" val="80761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Numbers with Fractions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In general, to represent a real number in binary, you first find the binary representation  of the integer part, then find the binary representation  of the fraction part, then put a dot in between.</a:t>
            </a:r>
          </a:p>
        </p:txBody>
      </p:sp>
    </p:spTree>
    <p:extLst>
      <p:ext uri="{BB962C8B-B14F-4D97-AF65-F5344CB8AC3E}">
        <p14:creationId xmlns:p14="http://schemas.microsoft.com/office/powerpoint/2010/main" val="62895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Numbers with fractions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integer part is 5</a:t>
            </a:r>
            <a:r>
              <a:rPr lang="en-US" altLang="en-US" baseline="-25000" smtClean="0">
                <a:sym typeface="Symbol" panose="05050102010706020507" pitchFamily="18" charset="2"/>
              </a:rPr>
              <a:t>ten</a:t>
            </a:r>
            <a:r>
              <a:rPr lang="en-US" altLang="en-US" smtClean="0"/>
              <a:t> which is 101</a:t>
            </a:r>
            <a:r>
              <a:rPr lang="en-US" altLang="en-US" baseline="-25000" smtClean="0">
                <a:sym typeface="Symbol" panose="05050102010706020507" pitchFamily="18" charset="2"/>
              </a:rPr>
              <a:t>two</a:t>
            </a:r>
            <a:r>
              <a:rPr lang="en-US" altLang="en-US" smtClean="0"/>
              <a:t>. How did you get it?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3819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Numbers with Fractions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fraction is 0.75. Note that it is </a:t>
            </a:r>
            <a:r>
              <a:rPr lang="en-US" altLang="en-US" smtClean="0">
                <a:sym typeface="Symbol" panose="05050102010706020507" pitchFamily="18" charset="2"/>
              </a:rPr>
              <a:t>2</a:t>
            </a:r>
            <a:r>
              <a:rPr lang="en-US" altLang="en-US" baseline="30000" smtClean="0">
                <a:sym typeface="Symbol" panose="05050102010706020507" pitchFamily="18" charset="2"/>
              </a:rPr>
              <a:t>-1</a:t>
            </a:r>
            <a:r>
              <a:rPr lang="en-US" altLang="en-US" smtClean="0">
                <a:sym typeface="Symbol" panose="05050102010706020507" pitchFamily="18" charset="2"/>
              </a:rPr>
              <a:t> + 2</a:t>
            </a:r>
            <a:r>
              <a:rPr lang="en-US" altLang="en-US" baseline="30000" smtClean="0">
                <a:sym typeface="Symbol" panose="05050102010706020507" pitchFamily="18" charset="2"/>
              </a:rPr>
              <a:t>-2 </a:t>
            </a:r>
            <a:r>
              <a:rPr lang="en-US" altLang="en-US" smtClean="0">
                <a:sym typeface="Symbol" panose="05050102010706020507" pitchFamily="18" charset="2"/>
              </a:rPr>
              <a:t>= 0.5 + 0.25, so </a:t>
            </a:r>
            <a:endParaRPr lang="en-US" altLang="en-US" smtClean="0"/>
          </a:p>
          <a:p>
            <a:pPr>
              <a:buFont typeface="Arial" panose="020B0604020202020204" pitchFamily="34" charset="0"/>
              <a:buNone/>
            </a:pPr>
            <a:r>
              <a:rPr lang="en-US" altLang="en-US" smtClean="0"/>
              <a:t>        5.75</a:t>
            </a:r>
            <a:r>
              <a:rPr lang="en-US" altLang="en-US" baseline="-25000" smtClean="0">
                <a:sym typeface="Symbol" panose="05050102010706020507" pitchFamily="18" charset="2"/>
              </a:rPr>
              <a:t>ten </a:t>
            </a:r>
            <a:r>
              <a:rPr lang="en-US" altLang="en-US" smtClean="0"/>
              <a:t>=</a:t>
            </a:r>
            <a:r>
              <a:rPr lang="en-US" altLang="en-US" baseline="-25000" smtClean="0">
                <a:sym typeface="Symbol" panose="05050102010706020507" pitchFamily="18" charset="2"/>
              </a:rPr>
              <a:t> </a:t>
            </a:r>
            <a:r>
              <a:rPr lang="en-US" altLang="en-US" smtClean="0"/>
              <a:t>101</a:t>
            </a:r>
            <a:r>
              <a:rPr lang="en-US" altLang="en-US" smtClean="0">
                <a:sym typeface="Symbol" panose="05050102010706020507" pitchFamily="18" charset="2"/>
              </a:rPr>
              <a:t>.11</a:t>
            </a:r>
            <a:r>
              <a:rPr lang="en-US" altLang="en-US" baseline="-25000" smtClean="0">
                <a:sym typeface="Symbol" panose="05050102010706020507" pitchFamily="18" charset="2"/>
              </a:rPr>
              <a:t>two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4115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How to get the fraction 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In general, what you do is kind of the reverse of getting the binary representation for the integer: divide the fraction first by 0.5 (2</a:t>
            </a:r>
            <a:r>
              <a:rPr lang="en-US" altLang="en-US" baseline="30000" smtClean="0">
                <a:sym typeface="Symbol" panose="05050102010706020507" pitchFamily="18" charset="2"/>
              </a:rPr>
              <a:t>-1</a:t>
            </a:r>
            <a:r>
              <a:rPr lang="en-US" altLang="en-US" smtClean="0"/>
              <a:t>), take the quotient as the first bit of the binary fraction, then divide the remainder by 0.25 (2</a:t>
            </a:r>
            <a:r>
              <a:rPr lang="en-US" altLang="en-US" baseline="30000" smtClean="0">
                <a:sym typeface="Symbol" panose="05050102010706020507" pitchFamily="18" charset="2"/>
              </a:rPr>
              <a:t>-2</a:t>
            </a:r>
            <a:r>
              <a:rPr lang="en-US" altLang="en-US" smtClean="0"/>
              <a:t>), take the quotient as the second bit of the binary fraction, then divide the remainder by 0.125 (2</a:t>
            </a:r>
            <a:r>
              <a:rPr lang="en-US" altLang="en-US" baseline="30000" smtClean="0">
                <a:sym typeface="Symbol" panose="05050102010706020507" pitchFamily="18" charset="2"/>
              </a:rPr>
              <a:t>-3</a:t>
            </a:r>
            <a:r>
              <a:rPr lang="en-US" altLang="en-US" smtClean="0"/>
              <a:t>),</a:t>
            </a:r>
          </a:p>
        </p:txBody>
      </p:sp>
    </p:spTree>
    <p:extLst>
      <p:ext uri="{BB962C8B-B14F-4D97-AF65-F5344CB8AC3E}">
        <p14:creationId xmlns:p14="http://schemas.microsoft.com/office/powerpoint/2010/main" val="18260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How to get the fraction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Take 0.1 as an example.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mtClean="0"/>
              <a:t>0.1/0.5=0*0.5+0.1 –&gt; bit 1 is 0.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mtClean="0"/>
              <a:t>0.1/0.25 = 0*0.25+0.1 –&gt; bit 2 is 0.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mtClean="0"/>
              <a:t>0.1/0.125 = 0*0.125+0.1 –&gt; bit 3 is 0.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mtClean="0"/>
              <a:t>0.1/0.0625 = 1*0.0625+0.0375 –&gt; bit 4 is 1.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mtClean="0"/>
              <a:t>0.0375/0.03125 = 1*0.03125+0.00625 –&gt; bit 5 is 1.</a:t>
            </a:r>
          </a:p>
          <a:p>
            <a:r>
              <a:rPr lang="en-US" altLang="en-US" smtClean="0"/>
              <a:t>And so on, until the you have used all the bits that hardware permits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3819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A2A074B-D8BD-4955-BB83-6C57121E188D}" type="datetime1">
              <a:rPr lang="en-US"/>
              <a:pPr>
                <a:defRPr/>
              </a:pPr>
              <a:t>8/21/2015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5018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E825F7ED-F147-403A-81B3-E85F329E0109}" type="slidenum">
              <a:rPr lang="en-US" altLang="en-US" sz="1200">
                <a:solidFill>
                  <a:srgbClr val="898989"/>
                </a:solidFill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8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Floating Point Numbers</a:t>
            </a:r>
          </a:p>
        </p:txBody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Recall scientific notation for decimal numbers</a:t>
            </a:r>
          </a:p>
          <a:p>
            <a:pPr lvl="1"/>
            <a:r>
              <a:rPr lang="en-US" altLang="en-US" smtClean="0"/>
              <a:t>A number is represented by a significand (or mantissa) and an integer exponent F * 10</a:t>
            </a:r>
            <a:r>
              <a:rPr lang="en-US" altLang="en-US" baseline="30000" smtClean="0">
                <a:sym typeface="Symbol" panose="05050102010706020507" pitchFamily="18" charset="2"/>
              </a:rPr>
              <a:t>E</a:t>
            </a:r>
            <a:endParaRPr lang="en-US" altLang="en-US" smtClean="0"/>
          </a:p>
          <a:p>
            <a:pPr lvl="2"/>
            <a:r>
              <a:rPr lang="en-US" altLang="en-US" smtClean="0"/>
              <a:t>Where F is the significand, and E the exponent</a:t>
            </a:r>
          </a:p>
          <a:p>
            <a:pPr lvl="1"/>
            <a:r>
              <a:rPr lang="en-US" altLang="en-US" smtClean="0"/>
              <a:t>Example:</a:t>
            </a:r>
          </a:p>
          <a:p>
            <a:pPr lvl="2"/>
            <a:r>
              <a:rPr lang="en-US" altLang="en-US" smtClean="0"/>
              <a:t>3.1415926 * 10</a:t>
            </a:r>
            <a:r>
              <a:rPr lang="en-US" altLang="en-US" baseline="30000" smtClean="0">
                <a:sym typeface="Symbol" panose="05050102010706020507" pitchFamily="18" charset="2"/>
              </a:rPr>
              <a:t>2</a:t>
            </a:r>
            <a:r>
              <a:rPr lang="en-US" altLang="en-US" smtClean="0"/>
              <a:t> </a:t>
            </a:r>
          </a:p>
          <a:p>
            <a:pPr lvl="2"/>
            <a:r>
              <a:rPr lang="en-US" altLang="en-US" smtClean="0"/>
              <a:t>Normalized if F is a single digit number</a:t>
            </a:r>
          </a:p>
        </p:txBody>
      </p:sp>
    </p:spTree>
    <p:extLst>
      <p:ext uri="{BB962C8B-B14F-4D97-AF65-F5344CB8AC3E}">
        <p14:creationId xmlns:p14="http://schemas.microsoft.com/office/powerpoint/2010/main" val="21226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6A3FA7A-31A4-4A25-8DF9-EC2E4F55B99C}" type="datetime1">
              <a:rPr lang="en-US"/>
              <a:pPr>
                <a:defRPr/>
              </a:pPr>
              <a:t>8/21/2015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D6BAF20C-8016-4FC8-BDDD-BDB6825E58D3}" type="slidenum">
              <a:rPr lang="en-US" altLang="en-US" sz="1200">
                <a:solidFill>
                  <a:srgbClr val="898989"/>
                </a:solidFill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Floating Points in Binary</a:t>
            </a:r>
          </a:p>
        </p:txBody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Normalized binary scientific notation</a:t>
            </a:r>
          </a:p>
          <a:p>
            <a:endParaRPr lang="en-US" altLang="en-US" smtClean="0"/>
          </a:p>
          <a:p>
            <a:endParaRPr lang="en-US" altLang="en-US" sz="2400" smtClean="0"/>
          </a:p>
          <a:p>
            <a:pPr lvl="1"/>
            <a:r>
              <a:rPr lang="en-US" altLang="en-US" smtClean="0"/>
              <a:t>For a fixed number of bits, we need to decide</a:t>
            </a:r>
          </a:p>
          <a:p>
            <a:pPr lvl="2"/>
            <a:r>
              <a:rPr lang="en-US" altLang="en-US" smtClean="0"/>
              <a:t>How many bits for the significand (or fraction)</a:t>
            </a:r>
          </a:p>
          <a:p>
            <a:pPr lvl="2"/>
            <a:r>
              <a:rPr lang="en-US" altLang="en-US" smtClean="0"/>
              <a:t>How many bits for the exponent</a:t>
            </a:r>
          </a:p>
          <a:p>
            <a:pPr lvl="2"/>
            <a:r>
              <a:rPr lang="en-US" altLang="en-US" smtClean="0"/>
              <a:t>There is a trade-off between precision and range</a:t>
            </a:r>
          </a:p>
          <a:p>
            <a:pPr lvl="3"/>
            <a:r>
              <a:rPr lang="en-US" altLang="en-US" smtClean="0"/>
              <a:t>More bits for significand increases precision while more bits for exponent increases the range</a:t>
            </a:r>
          </a:p>
        </p:txBody>
      </p:sp>
      <p:graphicFrame>
        <p:nvGraphicFramePr>
          <p:cNvPr id="52231" name="Object 2"/>
          <p:cNvGraphicFramePr>
            <a:graphicFrameLocks noChangeAspect="1"/>
          </p:cNvGraphicFramePr>
          <p:nvPr/>
        </p:nvGraphicFramePr>
        <p:xfrm>
          <a:off x="3009900" y="2292350"/>
          <a:ext cx="480060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4" imgW="1371600" imgH="241300" progId="Equation.3">
                  <p:embed/>
                </p:oleObj>
              </mc:Choice>
              <mc:Fallback>
                <p:oleObj name="Equation" r:id="rId4" imgW="13716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9900" y="2292350"/>
                        <a:ext cx="4800600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872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1516</Words>
  <Application>Microsoft Office PowerPoint</Application>
  <PresentationFormat>Widescreen</PresentationFormat>
  <Paragraphs>743</Paragraphs>
  <Slides>21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Symbol</vt:lpstr>
      <vt:lpstr>Times New Roman</vt:lpstr>
      <vt:lpstr>Office Theme</vt:lpstr>
      <vt:lpstr>Equation</vt:lpstr>
      <vt:lpstr>Number Representations</vt:lpstr>
      <vt:lpstr>Numbers with Fractions</vt:lpstr>
      <vt:lpstr>Numbers with Fractions</vt:lpstr>
      <vt:lpstr>Numbers with fractions</vt:lpstr>
      <vt:lpstr>Numbers with Fractions</vt:lpstr>
      <vt:lpstr>How to get the fraction </vt:lpstr>
      <vt:lpstr>How to get the fraction</vt:lpstr>
      <vt:lpstr>Floating Point Numbers</vt:lpstr>
      <vt:lpstr>Floating Points in Binary</vt:lpstr>
      <vt:lpstr>IEEE 754 Floating Point Standard</vt:lpstr>
      <vt:lpstr>Exponent</vt:lpstr>
      <vt:lpstr>Biased Notation</vt:lpstr>
      <vt:lpstr>Example</vt:lpstr>
      <vt:lpstr>IEEE 754 Double Precision</vt:lpstr>
      <vt:lpstr>Example (Double Precision)</vt:lpstr>
      <vt:lpstr>Special Cases</vt:lpstr>
      <vt:lpstr>Floating Point Numbers</vt:lpstr>
      <vt:lpstr>Ranges for IEEE 754 Single Precision</vt:lpstr>
      <vt:lpstr>Ranges for IEEE 754 Single Precision</vt:lpstr>
      <vt:lpstr>Ranges for IEEE 754 Double Precision</vt:lpstr>
      <vt:lpstr>Comments on Overflow and Underflow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 Representations</dc:title>
  <dc:creator>Zhenghao Zhang</dc:creator>
  <cp:lastModifiedBy>Zhenghao Zhang</cp:lastModifiedBy>
  <cp:revision>2</cp:revision>
  <dcterms:created xsi:type="dcterms:W3CDTF">2014-08-29T17:10:44Z</dcterms:created>
  <dcterms:modified xsi:type="dcterms:W3CDTF">2015-08-21T19:37:10Z</dcterms:modified>
</cp:coreProperties>
</file>