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98" r:id="rId3"/>
    <p:sldId id="387" r:id="rId4"/>
    <p:sldId id="257" r:id="rId5"/>
    <p:sldId id="384" r:id="rId6"/>
    <p:sldId id="385" r:id="rId7"/>
    <p:sldId id="386" r:id="rId8"/>
    <p:sldId id="382" r:id="rId9"/>
    <p:sldId id="334" r:id="rId10"/>
    <p:sldId id="369" r:id="rId11"/>
    <p:sldId id="383" r:id="rId12"/>
    <p:sldId id="358" r:id="rId13"/>
    <p:sldId id="359" r:id="rId14"/>
    <p:sldId id="360" r:id="rId15"/>
    <p:sldId id="389" r:id="rId16"/>
    <p:sldId id="300" r:id="rId17"/>
    <p:sldId id="301" r:id="rId18"/>
    <p:sldId id="303" r:id="rId19"/>
    <p:sldId id="305" r:id="rId20"/>
    <p:sldId id="306" r:id="rId21"/>
    <p:sldId id="307" r:id="rId22"/>
    <p:sldId id="381" r:id="rId23"/>
    <p:sldId id="366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E4445F-6CCB-4512-A4F4-AE81EC7DF65A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7E15AB1-D00F-4140-9B0D-D9AB29D16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68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4EC8EA-A6A8-4958-8602-F2EB89139CB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13102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854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3F7BAF-C164-498F-8AA5-C4826B7A0A72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8/24/2015</a:t>
            </a:fld>
            <a:endParaRPr lang="en-US" smtClean="0"/>
          </a:p>
        </p:txBody>
      </p:sp>
      <p:sp>
        <p:nvSpPr>
          <p:cNvPr id="10854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44907D-9632-4AAB-A421-E942423A8747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612325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B221D9-F229-4019-B8A6-DFF27D787E1E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69737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A[1] = 2, so A[2] &lt;- 78.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8E5644-4D43-4650-9E6F-83D879D24BA1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00679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result = 113, i=3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B96209-0211-437F-8BFE-37070226EFA5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22316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7FC955-9363-453A-B86E-C9C376023F3A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9971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902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3835EC-516F-4754-A693-4F0066B118E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8/24/2015</a:t>
            </a:fld>
            <a:endParaRPr lang="en-US" smtClean="0"/>
          </a:p>
        </p:txBody>
      </p:sp>
      <p:sp>
        <p:nvSpPr>
          <p:cNvPr id="12902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3379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9817C3-64B4-4B4D-B27B-BA76F04FFB94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39141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0052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7413C9-AADE-4517-ADC2-3BB0E623E381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8/24/2015</a:t>
            </a:fld>
            <a:endParaRPr lang="en-US" smtClean="0"/>
          </a:p>
        </p:txBody>
      </p:sp>
      <p:sp>
        <p:nvSpPr>
          <p:cNvPr id="13005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3584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BE1196-6EFC-43F5-A19C-905364864FC9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614305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2100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69E195-157B-49C5-8A76-5FA07AABA661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8/24/2015</a:t>
            </a:fld>
            <a:endParaRPr lang="en-US" smtClean="0"/>
          </a:p>
        </p:txBody>
      </p:sp>
      <p:sp>
        <p:nvSpPr>
          <p:cNvPr id="13210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3789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A072EE-7F05-4DA4-A7CE-040CBC0F3930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37922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414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F96FA3-1A08-4830-B7CB-7E243EC998A6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8/24/2015</a:t>
            </a:fld>
            <a:endParaRPr lang="en-US" smtClean="0"/>
          </a:p>
        </p:txBody>
      </p:sp>
      <p:sp>
        <p:nvSpPr>
          <p:cNvPr id="13414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3994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B2C85F-F163-44DF-A247-0270C66DCEE5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658643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5172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8D91B6-950C-4062-BD1F-F97BFFE2D128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8/24/2015</a:t>
            </a:fld>
            <a:endParaRPr lang="en-US" smtClean="0"/>
          </a:p>
        </p:txBody>
      </p:sp>
      <p:sp>
        <p:nvSpPr>
          <p:cNvPr id="13517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3F672E-46B7-4BD0-9B99-406411A1C02B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0032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4F3E01-35AA-4293-A640-821F1AD137A1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09677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6196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419C3B-CA3D-4A49-A981-0BAC02EB76BA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8/24/2015</a:t>
            </a:fld>
            <a:endParaRPr lang="en-US" smtClean="0"/>
          </a:p>
        </p:txBody>
      </p:sp>
      <p:sp>
        <p:nvSpPr>
          <p:cNvPr id="13619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275506-FF6F-4B73-9802-7C68DEB0A2D2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65954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51B479-020D-4EF1-BD6D-3BE226CFAC08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66717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6020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D4AEF6-6F1D-4BEB-AA5A-0BBC551F2D59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8/24/2015</a:t>
            </a:fld>
            <a:endParaRPr lang="en-US" smtClean="0"/>
          </a:p>
        </p:txBody>
      </p:sp>
      <p:sp>
        <p:nvSpPr>
          <p:cNvPr id="8602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935567-11FD-4CEC-B54B-2D739FF7E95B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82171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7044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80A0EF-9D2C-40D7-BB98-3DDC677DACBE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8/24/2015</a:t>
            </a:fld>
            <a:endParaRPr lang="en-US" smtClean="0"/>
          </a:p>
        </p:txBody>
      </p:sp>
      <p:sp>
        <p:nvSpPr>
          <p:cNvPr id="87045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229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2B2AA9-654D-4118-BCE7-EE85679AA4B4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0635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806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C352ED-FE5B-47D8-9D18-E85493C22676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8/24/2015</a:t>
            </a:fld>
            <a:endParaRPr lang="en-US" smtClean="0"/>
          </a:p>
        </p:txBody>
      </p:sp>
      <p:sp>
        <p:nvSpPr>
          <p:cNvPr id="8806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7203EC-1591-4E4A-A171-B8B6C4BA3F7D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551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9092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303337-2365-4B3E-B804-1134D2F59778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8/24/2015</a:t>
            </a:fld>
            <a:endParaRPr lang="en-US" smtClean="0"/>
          </a:p>
        </p:txBody>
      </p:sp>
      <p:sp>
        <p:nvSpPr>
          <p:cNvPr id="8909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83E490-D113-491F-AF33-F79F445D5A6F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6324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BF92C86-3940-4006-AC64-1E2C968A1093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17505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D17862-5C9E-4300-BA87-A0CF8F2083BA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2332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E4480-B88F-4471-ACDC-4D31AAD0C9A5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76A1C-BF53-4AE2-9B19-AB02131CE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4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8115B-CF10-4E98-9D41-E62FECA15A25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A60F9-9B4B-4A80-A276-B2D646A868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2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1CDD3-A348-4ACD-BD73-E6AD794D1261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073F3-6353-406D-8CA2-698EE8F28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7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E00F7-F789-4AD0-8927-87ADEC3F4BC9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51B33-35E7-4684-A4F1-15502074E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1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4B9C3-4618-4587-BD0E-3CBD2834DC08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59304-962B-4BC5-A392-8BE1255EFB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2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C4A2F-953C-460A-879D-BE693E1192F6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B9E39-68F2-4AF9-8A95-B9B132E18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571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43051-24C3-4519-8BF0-22856FE0F79B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A0EB4-D95B-432D-B2C2-E48EF6D94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9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1571E-2002-4C2F-9946-7ADF7E7A9351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CD681-1C85-40A9-9BA6-01403C0FC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0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91FAC-40FF-45FC-B619-9C5FBE0D89F2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E0DC5-F9D8-48BA-8F85-19A251BC3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8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566E4-B30D-4A67-B2D3-34D205858D54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C5EF4-758A-4D51-B1AB-EFECD1BA9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7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ED6ED-E2CA-4241-95EC-CACB032CD995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945E-10D0-45BB-828E-6030648E0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2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07FB96-B4C4-4131-A020-C30A2B712E57}" type="datetimeFigureOut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CF6469B-C2E2-4DD5-B7DD-A636DDCC1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ualberta.ca/~runde/jokes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4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CDA 3100 Fall 2015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0FA0D6D-42A0-40C6-9BBE-806477F3229B}" type="datetime1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A3463B-A55C-42BD-BE67-EEAAE823EE71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Why This Class Important?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4953000"/>
          </a:xfrm>
        </p:spPr>
        <p:txBody>
          <a:bodyPr/>
          <a:lstStyle/>
          <a:p>
            <a:pPr eaLnBrk="1" hangingPunct="1"/>
            <a:r>
              <a:rPr lang="en-US" altLang="en-US" smtClean="0"/>
              <a:t>If you want to create better computers</a:t>
            </a:r>
          </a:p>
          <a:p>
            <a:pPr lvl="1" eaLnBrk="1" hangingPunct="1"/>
            <a:r>
              <a:rPr lang="en-US" altLang="en-US" smtClean="0"/>
              <a:t>It introduces necessary concepts, components, and principles for a computer scientist</a:t>
            </a:r>
          </a:p>
          <a:p>
            <a:pPr lvl="1" eaLnBrk="1" hangingPunct="1"/>
            <a:r>
              <a:rPr lang="en-US" altLang="en-US" smtClean="0"/>
              <a:t>By understanding the existing systems, you may create better ones</a:t>
            </a:r>
          </a:p>
          <a:p>
            <a:pPr eaLnBrk="1" hangingPunct="1"/>
            <a:r>
              <a:rPr lang="en-US" altLang="en-US" smtClean="0"/>
              <a:t>If you want to build software with better performance</a:t>
            </a:r>
          </a:p>
          <a:p>
            <a:pPr eaLnBrk="1" hangingPunct="1"/>
            <a:r>
              <a:rPr lang="en-US" altLang="en-US" smtClean="0"/>
              <a:t>If you want to have a good choice of jobs</a:t>
            </a:r>
          </a:p>
          <a:p>
            <a:pPr eaLnBrk="1" hangingPunct="1"/>
            <a:r>
              <a:rPr lang="en-US" altLang="en-US" smtClean="0"/>
              <a:t>If you want to be a real computer scientist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1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1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19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19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Required Background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Required Background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smtClean="0"/>
              <a:t>Based on years of teaching this course, I find that you will suffer if you do not have the required C/C++ programming background. </a:t>
            </a:r>
          </a:p>
          <a:p>
            <a:r>
              <a:rPr lang="en-US" altLang="en-US" sz="2800" smtClean="0"/>
              <a:t>We will need assembly coding, which is more advanced than C/C++.</a:t>
            </a:r>
          </a:p>
          <a:p>
            <a:r>
              <a:rPr lang="en-US" altLang="en-US" sz="2800" smtClean="0"/>
              <a:t>If you do not have a clear understanding at this moment of </a:t>
            </a:r>
            <a:r>
              <a:rPr lang="en-US" altLang="en-US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array </a:t>
            </a:r>
            <a:r>
              <a:rPr lang="en-US" altLang="en-US" sz="2800" smtClean="0"/>
              <a:t>and </a:t>
            </a:r>
            <a:r>
              <a:rPr lang="en-US" altLang="en-US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loop</a:t>
            </a:r>
            <a:r>
              <a:rPr lang="en-US" altLang="en-US" sz="2800" smtClean="0"/>
              <a:t> , it is recommended that you take this course at a later time, after getting more experience with C/C++ programming.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Array – What Happens? 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&lt;stdio.h&gt;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int main (void)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int A[5] = {16, 2, 77, 40, 12071};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A[A[1]] += 1;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0; 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– What Happens?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&lt;stdio.h&gt;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int main ()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int A[5] = {16, 20, 77, 40, 12071};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int result = 0;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int i = 0;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while (result &lt; A[i])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	result += A[i];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	i++;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0; 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Getting Started!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AEEE23D-F949-48EE-B693-B8A70D220672}" type="datetime1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1638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3277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ADF06B-B802-4469-A203-CBA7CF58D0D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Decimal Numbering System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447800"/>
            <a:ext cx="7848600" cy="4724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We humans naturally use a particular numbering system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lvl="1" eaLnBrk="1" hangingPunct="1">
              <a:buFontTx/>
              <a:buNone/>
            </a:pPr>
            <a:endParaRPr lang="en-US" altLang="en-US" smtClean="0"/>
          </a:p>
        </p:txBody>
      </p:sp>
      <p:pic>
        <p:nvPicPr>
          <p:cNvPr id="3277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62200"/>
            <a:ext cx="6553200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5A8F5B5-0605-4537-B2C5-230186FC1F21}" type="datetime1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10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15C4C8-4388-4E56-AA0E-4748C5530196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Decimal Numbering System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001000" cy="4724400"/>
          </a:xfrm>
        </p:spPr>
        <p:txBody>
          <a:bodyPr/>
          <a:lstStyle/>
          <a:p>
            <a:pPr eaLnBrk="1" hangingPunct="1"/>
            <a:r>
              <a:rPr lang="en-US" altLang="en-US" smtClean="0"/>
              <a:t>For any nonnegative integer                      , its value is given by 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Here d</a:t>
            </a:r>
            <a:r>
              <a:rPr lang="en-US" altLang="en-US" baseline="-25000" smtClean="0"/>
              <a:t>0</a:t>
            </a:r>
            <a:r>
              <a:rPr lang="en-US" altLang="en-US" smtClean="0"/>
              <a:t> is the least significant digit and d</a:t>
            </a:r>
            <a:r>
              <a:rPr lang="en-US" altLang="en-US" baseline="-25000" smtClean="0"/>
              <a:t>n</a:t>
            </a:r>
            <a:r>
              <a:rPr lang="en-US" altLang="en-US" smtClean="0"/>
              <a:t> is the most significant digit </a:t>
            </a:r>
          </a:p>
        </p:txBody>
      </p:sp>
      <p:graphicFrame>
        <p:nvGraphicFramePr>
          <p:cNvPr id="34823" name="Object 4"/>
          <p:cNvGraphicFramePr>
            <a:graphicFrameLocks noChangeAspect="1"/>
          </p:cNvGraphicFramePr>
          <p:nvPr/>
        </p:nvGraphicFramePr>
        <p:xfrm>
          <a:off x="5562600" y="1295400"/>
          <a:ext cx="19272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3" name="Equation" r:id="rId4" imgW="825500" imgH="228600" progId="Equation.3">
                  <p:embed/>
                </p:oleObj>
              </mc:Choice>
              <mc:Fallback>
                <p:oleObj name="Equation" r:id="rId4" imgW="8255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295400"/>
                        <a:ext cx="19272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5"/>
          <p:cNvGraphicFramePr>
            <a:graphicFrameLocks noChangeAspect="1"/>
          </p:cNvGraphicFramePr>
          <p:nvPr/>
        </p:nvGraphicFramePr>
        <p:xfrm>
          <a:off x="609600" y="2438400"/>
          <a:ext cx="8197850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4" name="Equation" r:id="rId6" imgW="3937000" imgH="660400" progId="Equation.3">
                  <p:embed/>
                </p:oleObj>
              </mc:Choice>
              <mc:Fallback>
                <p:oleObj name="Equation" r:id="rId6" imgW="3937000" imgH="660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438400"/>
                        <a:ext cx="8197850" cy="1376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312A6A0-B1C3-4D0D-A102-E54C1963F55E}" type="datetime1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A11EC1-849B-4D71-9398-0A8147C28F48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General Numbering System – Base X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Besides 10, we can use other bases as well</a:t>
            </a:r>
          </a:p>
          <a:p>
            <a:pPr lvl="1" eaLnBrk="1" hangingPunct="1"/>
            <a:r>
              <a:rPr lang="en-US" altLang="en-US" smtClean="0"/>
              <a:t>In base X, 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Then, the base X representation of this number is defined as </a:t>
            </a:r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n-1</a:t>
            </a:r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…d</a:t>
            </a:r>
            <a:r>
              <a:rPr lang="en-US" altLang="en-US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</a:t>
            </a:r>
          </a:p>
          <a:p>
            <a:pPr lvl="1" eaLnBrk="1" hangingPunct="1"/>
            <a:r>
              <a:rPr lang="en-US" altLang="en-US" smtClean="0"/>
              <a:t>The same number can have many representations on many bases. For 23 based 10, it is</a:t>
            </a:r>
          </a:p>
          <a:p>
            <a:pPr lvl="2" eaLnBrk="1" hangingPunct="1"/>
            <a:r>
              <a:rPr lang="en-US" altLang="en-US" smtClean="0"/>
              <a:t>23</a:t>
            </a:r>
            <a:r>
              <a:rPr lang="en-US" altLang="en-US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</a:t>
            </a:r>
          </a:p>
          <a:p>
            <a:pPr lvl="2" eaLnBrk="1" hangingPunct="1"/>
            <a:r>
              <a:rPr lang="en-US" altLang="en-US" smtClean="0"/>
              <a:t>10111</a:t>
            </a:r>
            <a:r>
              <a:rPr lang="en-US" altLang="en-US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</a:p>
          <a:p>
            <a:pPr lvl="2" eaLnBrk="1" hangingPunct="1"/>
            <a:r>
              <a:rPr lang="en-US" altLang="en-US" smtClean="0"/>
              <a:t>17</a:t>
            </a:r>
            <a:r>
              <a:rPr lang="en-US" altLang="en-US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sixteen</a:t>
            </a:r>
            <a:r>
              <a:rPr lang="en-US" altLang="en-US" smtClean="0"/>
              <a:t>, often written as 0x17.</a:t>
            </a:r>
            <a:endParaRPr lang="en-US" altLang="en-US" i="1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en-US" altLang="en-US" i="1" baseline="-25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 </a:t>
            </a:r>
          </a:p>
        </p:txBody>
      </p:sp>
      <p:graphicFrame>
        <p:nvGraphicFramePr>
          <p:cNvPr id="36871" name="Object 6"/>
          <p:cNvGraphicFramePr>
            <a:graphicFrameLocks noChangeAspect="1"/>
          </p:cNvGraphicFramePr>
          <p:nvPr/>
        </p:nvGraphicFramePr>
        <p:xfrm>
          <a:off x="1371600" y="2667000"/>
          <a:ext cx="6400800" cy="110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6" name="Equation" r:id="rId4" imgW="3848100" imgH="660400" progId="Equation.3">
                  <p:embed/>
                </p:oleObj>
              </mc:Choice>
              <mc:Fallback>
                <p:oleObj name="Equation" r:id="rId4" imgW="3848100" imgH="660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667000"/>
                        <a:ext cx="6400800" cy="1100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85D153-09ED-4ACB-B261-86A99FABBB3F}" type="datetime1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B05BEA-4E30-4703-862E-15CD351064BB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Commonly Used Bases</a:t>
            </a:r>
          </a:p>
        </p:txBody>
      </p:sp>
      <p:sp>
        <p:nvSpPr>
          <p:cNvPr id="3891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4495800"/>
            <a:ext cx="8534400" cy="1905000"/>
          </a:xfrm>
        </p:spPr>
        <p:txBody>
          <a:bodyPr/>
          <a:lstStyle/>
          <a:p>
            <a:pPr lvl="1" eaLnBrk="1" hangingPunct="1"/>
            <a:r>
              <a:rPr lang="en-US" altLang="en-US" sz="2400" smtClean="0"/>
              <a:t>Note that other bases are used as well including 12 and 60</a:t>
            </a:r>
          </a:p>
          <a:p>
            <a:pPr eaLnBrk="1" hangingPunct="1"/>
            <a:r>
              <a:rPr lang="en-US" altLang="en-US" smtClean="0"/>
              <a:t>Which one is natural to computers?</a:t>
            </a:r>
          </a:p>
          <a:p>
            <a:pPr lvl="1" eaLnBrk="1" hangingPunct="1"/>
            <a:r>
              <a:rPr lang="en-US" altLang="en-US" smtClean="0"/>
              <a:t>Why?</a:t>
            </a:r>
          </a:p>
        </p:txBody>
      </p:sp>
      <p:graphicFrame>
        <p:nvGraphicFramePr>
          <p:cNvPr id="472119" name="Group 55"/>
          <p:cNvGraphicFramePr>
            <a:graphicFrameLocks noGrp="1"/>
          </p:cNvGraphicFramePr>
          <p:nvPr/>
        </p:nvGraphicFramePr>
        <p:xfrm>
          <a:off x="533400" y="1371600"/>
          <a:ext cx="8077200" cy="2717801"/>
        </p:xfrm>
        <a:graphic>
          <a:graphicData uri="http://schemas.openxmlformats.org/drawingml/2006/table">
            <a:tbl>
              <a:tblPr/>
              <a:tblGrid>
                <a:gridCol w="1066800"/>
                <a:gridCol w="2590800"/>
                <a:gridCol w="2895600"/>
                <a:gridCol w="1524000"/>
              </a:tblGrid>
              <a:tr h="542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Base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Common 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Representation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Digits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44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Decimal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5023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ten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or 5023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0-9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Binary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1001110011111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two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Octal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11637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eight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Hexadecimal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139F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hex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or 0x139F</a:t>
                      </a:r>
                      <a:r>
                        <a:rPr kumimoji="0" lang="en-US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cs typeface="Arial" panose="020B0604020202020204" pitchFamily="34" charset="0"/>
                        </a:rPr>
                        <a:t>0-9, A-F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Special Thanks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Thanks to Dr. Xiuwen Liu for letting me use his class slides and other materials as a base for this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E3F2EF1-E4BF-4CF6-92D6-D67270E20FA7}" type="datetime1">
              <a:rPr lang="en-US"/>
              <a:pPr>
                <a:defRPr/>
              </a:pPr>
              <a:t>8/24/2015</a:t>
            </a:fld>
            <a:endParaRPr lang="en-US" dirty="0"/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F84E5C-7E60-4CE9-A90F-D1CA572FA153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Meaning of a Number Representation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When we specify a number, we need also to specify the base</a:t>
            </a:r>
          </a:p>
          <a:p>
            <a:pPr lvl="1" eaLnBrk="1" hangingPunct="1"/>
            <a:r>
              <a:rPr lang="en-US" altLang="en-US" smtClean="0"/>
              <a:t>For example, 10 presents a different quantity in a different base</a:t>
            </a:r>
          </a:p>
          <a:p>
            <a:pPr eaLnBrk="1" hangingPunct="1"/>
            <a:r>
              <a:rPr lang="en-US" altLang="en-US" smtClean="0">
                <a:sym typeface="Wingdings" panose="05000000000000000000" pitchFamily="2" charset="2"/>
              </a:rPr>
              <a:t></a:t>
            </a:r>
            <a:endParaRPr lang="en-US" altLang="en-US" smtClean="0"/>
          </a:p>
          <a:p>
            <a:pPr lvl="1"/>
            <a:r>
              <a:rPr lang="en-US" altLang="en-US" smtClean="0"/>
              <a:t>There are 10 kinds of mathematicians. Those who can think binarily and those who can't... </a:t>
            </a:r>
            <a:r>
              <a:rPr lang="en-US" altLang="en-US" sz="1800" smtClean="0">
                <a:hlinkClick r:id="rId3"/>
              </a:rPr>
              <a:t>http://www.math.ualberta.ca/~runde/jokes.html</a:t>
            </a:r>
            <a:endParaRPr lang="en-US" altLang="en-US" sz="1800" smtClean="0"/>
          </a:p>
          <a:p>
            <a:pPr lvl="1"/>
            <a:endParaRPr lang="en-US" altLang="en-US" sz="1800" smtClean="0"/>
          </a:p>
          <a:p>
            <a:pPr eaLnBrk="1" hangingPunct="1"/>
            <a:endParaRPr lang="en-US" altLang="en-US" smtClean="0"/>
          </a:p>
          <a:p>
            <a:pPr lvl="1"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8001000" cy="4724400"/>
          </a:xfrm>
        </p:spPr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graphicFrame>
        <p:nvGraphicFramePr>
          <p:cNvPr id="43011" name="Object 5"/>
          <p:cNvGraphicFramePr>
            <a:graphicFrameLocks noChangeAspect="1"/>
          </p:cNvGraphicFramePr>
          <p:nvPr/>
        </p:nvGraphicFramePr>
        <p:xfrm>
          <a:off x="1524000" y="228600"/>
          <a:ext cx="6248400" cy="620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6" name="Bitmap Image" r:id="rId4" imgW="4465707" imgH="4435224" progId="Paint.Picture">
                  <p:embed/>
                </p:oleObj>
              </mc:Choice>
              <mc:Fallback>
                <p:oleObj name="Bitmap Image" r:id="rId4" imgW="4465707" imgH="4435224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28600"/>
                        <a:ext cx="6248400" cy="620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Question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How many different numbers that can be represented by 4 bits?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Question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How many different numbers that can be represented by 4 bits?</a:t>
            </a:r>
          </a:p>
          <a:p>
            <a:r>
              <a:rPr lang="en-US" altLang="en-US" smtClean="0"/>
              <a:t>Always 16 (2</a:t>
            </a:r>
            <a:r>
              <a:rPr lang="en-US" altLang="en-US" baseline="30000" smtClean="0"/>
              <a:t>4</a:t>
            </a:r>
            <a:r>
              <a:rPr lang="en-US" altLang="en-US" smtClean="0"/>
              <a:t>), because there are this number of different combinations with 4 bits, regardless of the type of the number these 4 bits are representing.</a:t>
            </a:r>
          </a:p>
          <a:p>
            <a:r>
              <a:rPr lang="en-US" altLang="en-US" smtClean="0"/>
              <a:t>Obviously, this also applies to other number of bits. With n bits, we can represent 2</a:t>
            </a:r>
            <a:r>
              <a:rPr lang="en-US" altLang="en-US" baseline="30000" smtClean="0"/>
              <a:t>n</a:t>
            </a:r>
            <a:r>
              <a:rPr lang="en-US" altLang="en-US" smtClean="0"/>
              <a:t> different numbers. If the number is unsigned integer, it is from 0 to 2</a:t>
            </a:r>
            <a:r>
              <a:rPr lang="en-US" altLang="en-US" baseline="30000" smtClean="0"/>
              <a:t>n</a:t>
            </a:r>
            <a:r>
              <a:rPr lang="en-US" altLang="en-US" smtClean="0"/>
              <a:t>-1.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Course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4F8E808-BF1A-4340-93C9-317D1F25BFAB}" type="datetime1">
              <a:rPr lang="en-US"/>
              <a:pPr>
                <a:defRPr/>
              </a:pPr>
              <a:t>8/24/2015</a:t>
            </a:fld>
            <a:endParaRPr lang="en-US" dirty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3B99E4-BA45-4E0C-BB12-1330D3F32CD6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About Me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My name is Zhenghao Zhang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Why I am teaching this course: I worked for two years as an embedded system engineer, writing codes for embedded controllers.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D9FA5B0-AF5A-42DC-8980-DCC554F0530B}" type="datetime1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F50F9B-E6B2-4DCF-81A0-19CEE0E01EC3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 Communication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This class will use class web site to post news, changes, and updates. So please check the class website regularly</a:t>
            </a:r>
          </a:p>
          <a:p>
            <a:pPr eaLnBrk="1" hangingPunct="1"/>
            <a:r>
              <a:rPr lang="en-US" altLang="en-US" smtClean="0"/>
              <a:t>Please also make sure that you check your emails on the account on your University record</a:t>
            </a:r>
          </a:p>
          <a:p>
            <a:pPr eaLnBrk="1" hangingPunct="1"/>
            <a:r>
              <a:rPr lang="en-US" altLang="en-US" smtClean="0"/>
              <a:t>Blackboard will be used for posting the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6B12C01-3B25-45AF-B784-E56FA5D50C14}" type="datetime1">
              <a:rPr lang="en-US"/>
              <a:pPr>
                <a:defRPr/>
              </a:pPr>
              <a:t>8/24/2015</a:t>
            </a:fld>
            <a:endParaRPr 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C2EAA1-ED31-43E1-AA0E-358C9E9A7479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Required Textbook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required textbook for this class is </a:t>
            </a:r>
          </a:p>
          <a:p>
            <a:pPr lvl="1" eaLnBrk="1" hangingPunct="1"/>
            <a:r>
              <a:rPr lang="en-US" altLang="en-US" dirty="0" smtClean="0"/>
              <a:t>“Computer Organization and Design”</a:t>
            </a:r>
          </a:p>
          <a:p>
            <a:pPr lvl="2" eaLnBrk="1" hangingPunct="1"/>
            <a:r>
              <a:rPr lang="en-US" altLang="en-US" dirty="0" smtClean="0"/>
              <a:t>The hardware/software interface</a:t>
            </a:r>
          </a:p>
          <a:p>
            <a:pPr lvl="1" eaLnBrk="1" hangingPunct="1"/>
            <a:r>
              <a:rPr lang="en-US" altLang="en-US" dirty="0" smtClean="0"/>
              <a:t>By David A. Patterson and John L. Hennessy</a:t>
            </a:r>
          </a:p>
          <a:p>
            <a:pPr lvl="1" eaLnBrk="1" hangingPunct="1"/>
            <a:r>
              <a:rPr lang="en-US" altLang="en-US" dirty="0" smtClean="0"/>
              <a:t>Fifth </a:t>
            </a:r>
            <a:r>
              <a:rPr lang="en-US" altLang="en-US" dirty="0" smtClean="0"/>
              <a:t>Edition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46D65DC-B9C2-40DB-93A5-4F3F88090E80}" type="datetime1">
              <a:rPr lang="en-US"/>
              <a:pPr>
                <a:defRPr/>
              </a:pPr>
              <a:t>8/24/2015</a:t>
            </a:fld>
            <a:endParaRPr lang="en-US" dirty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D63BFA-16D9-49E3-BF0C-06A093BF420B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Lecture Notes and Textbook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01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All the materials that you will be tested on will be covered in the lectures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Even though you may need to read the textbook for review and further detail explanations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 lectures will be based on the textbook and handouts distributed in class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Motivations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What you </a:t>
            </a:r>
            <a:r>
              <a:rPr lang="en-US" altLang="en-US" smtClean="0"/>
              <a:t>will learn</a:t>
            </a:r>
            <a:endParaRPr lang="en-US" alt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How does the software instruct the hardware to perform the needed functions</a:t>
            </a:r>
          </a:p>
          <a:p>
            <a:pPr eaLnBrk="1" hangingPunct="1"/>
            <a:r>
              <a:rPr lang="en-US" altLang="en-US" dirty="0" smtClean="0"/>
              <a:t>What is going on in the processor </a:t>
            </a:r>
          </a:p>
          <a:p>
            <a:pPr eaLnBrk="1" hangingPunct="1"/>
            <a:r>
              <a:rPr lang="en-US" altLang="en-US" dirty="0" smtClean="0"/>
              <a:t>How a simple processor is designed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4186</TotalTime>
  <Words>779</Words>
  <Application>Microsoft Office PowerPoint</Application>
  <PresentationFormat>On-screen Show (4:3)</PresentationFormat>
  <Paragraphs>198</Paragraphs>
  <Slides>23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Courier New</vt:lpstr>
      <vt:lpstr>Times New Roman</vt:lpstr>
      <vt:lpstr>Wingdings</vt:lpstr>
      <vt:lpstr>Office Theme</vt:lpstr>
      <vt:lpstr>Equation</vt:lpstr>
      <vt:lpstr>Bitmap Image</vt:lpstr>
      <vt:lpstr>CDA 3100 Fall 2015</vt:lpstr>
      <vt:lpstr>Special Thanks</vt:lpstr>
      <vt:lpstr>Course Information</vt:lpstr>
      <vt:lpstr>About Me</vt:lpstr>
      <vt:lpstr>Class Communication</vt:lpstr>
      <vt:lpstr>Required Textbook</vt:lpstr>
      <vt:lpstr>Lecture Notes and Textbook</vt:lpstr>
      <vt:lpstr>Motivations</vt:lpstr>
      <vt:lpstr>What you will learn</vt:lpstr>
      <vt:lpstr>Why This Class Important?</vt:lpstr>
      <vt:lpstr>Required Background</vt:lpstr>
      <vt:lpstr>Required Background</vt:lpstr>
      <vt:lpstr>Array – What Happens? </vt:lpstr>
      <vt:lpstr>Loop – What Happens?</vt:lpstr>
      <vt:lpstr>Getting Started!</vt:lpstr>
      <vt:lpstr>Decimal Numbering System</vt:lpstr>
      <vt:lpstr>Decimal Numbering System</vt:lpstr>
      <vt:lpstr>General Numbering System – Base X</vt:lpstr>
      <vt:lpstr>Commonly Used Bases</vt:lpstr>
      <vt:lpstr>Meaning of a Number Representation</vt:lpstr>
      <vt:lpstr>PowerPoint Presentation</vt:lpstr>
      <vt:lpstr>Question</vt:lpstr>
      <vt:lpstr>Question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CDA 3100 Spring 2008</dc:title>
  <dc:creator>zhenghao</dc:creator>
  <cp:lastModifiedBy>Zhenghao Zhang</cp:lastModifiedBy>
  <cp:revision>71</cp:revision>
  <dcterms:created xsi:type="dcterms:W3CDTF">2008-01-03T11:13:23Z</dcterms:created>
  <dcterms:modified xsi:type="dcterms:W3CDTF">2015-08-26T13:54:09Z</dcterms:modified>
</cp:coreProperties>
</file>