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5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256" r:id="rId11"/>
    <p:sldId id="270" r:id="rId12"/>
    <p:sldId id="271" r:id="rId13"/>
    <p:sldId id="272" r:id="rId14"/>
    <p:sldId id="273" r:id="rId15"/>
    <p:sldId id="275" r:id="rId16"/>
    <p:sldId id="321" r:id="rId17"/>
    <p:sldId id="341" r:id="rId18"/>
    <p:sldId id="342" r:id="rId19"/>
    <p:sldId id="356" r:id="rId20"/>
    <p:sldId id="359" r:id="rId21"/>
    <p:sldId id="358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6B8A22-1BE1-4D4C-BCEA-48D8E3D91D4E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0919E52-027C-4A95-9FD1-6A8A57EEB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04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F5BE8F-D59D-48EE-996B-85757D65D12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7251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C193E8-9288-443D-96B3-03D987D685A3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4228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E8F29E-35BF-486D-B744-2B78D216C012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11/25/2015</a:t>
            </a:fld>
            <a:endParaRPr lang="en-US" smtClean="0"/>
          </a:p>
        </p:txBody>
      </p:sp>
      <p:sp>
        <p:nvSpPr>
          <p:cNvPr id="8499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week06-3.ppt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20606C-D803-4863-97A6-16C8AA290B5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7525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602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7A2BC2-F7A0-4547-A16C-908AC2999CC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11/25/2015</a:t>
            </a:fld>
            <a:endParaRPr lang="en-US" smtClean="0"/>
          </a:p>
        </p:txBody>
      </p:sp>
      <p:sp>
        <p:nvSpPr>
          <p:cNvPr id="8602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week06-3.ppt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A07B95-3B46-4337-8BDE-C5A5165E3A2F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5041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A3DB2F-C777-415B-9A3A-E8C670F9592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11/25/2015</a:t>
            </a:fld>
            <a:endParaRPr lang="en-US" smtClean="0"/>
          </a:p>
        </p:txBody>
      </p:sp>
      <p:sp>
        <p:nvSpPr>
          <p:cNvPr id="8704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week06-3.ppt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D5C767-B129-4D6A-BC4E-A96CC061DDA1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7208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806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CDF8DB-461D-4073-83AF-CD603898CCE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11/25/2015</a:t>
            </a:fld>
            <a:endParaRPr lang="en-US" smtClean="0"/>
          </a:p>
        </p:txBody>
      </p:sp>
      <p:sp>
        <p:nvSpPr>
          <p:cNvPr id="8806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week06-3.ppt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C9483A-B7BF-488D-B7E0-F4723932AE5E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957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011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3A5F7A-7ADC-4C69-872F-6814CAB41EA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11/25/2015</a:t>
            </a:fld>
            <a:endParaRPr lang="en-US" smtClean="0"/>
          </a:p>
        </p:txBody>
      </p:sp>
      <p:sp>
        <p:nvSpPr>
          <p:cNvPr id="9011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week06-3.ppt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03B87F-221A-4447-B587-6115231D6245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0125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BCF518-1CB1-4A76-AE38-CECC0543EE8A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5487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D55BAC-DF2D-4835-A7D1-69B658EEAC22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4087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83CAB-8865-4C3B-9456-36130BD490EE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31134-082E-40F6-8F8A-25B2F3DAC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9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1FAD-9E1E-45BC-ABA7-035DE74F176D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6296-60C1-4199-9681-6B0499ED7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7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FA83-6C66-480C-B0E7-5FB75EA4B195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59D4-12E2-4553-A7F2-409B939F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8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992C8-DA24-4239-AA2D-4A298C98F016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4DCC4-918A-4D6A-915D-CFC23D19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2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6925C-08D0-4224-9DDE-D60C8C25549F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ADC37-C72A-4198-A039-529D00E3D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6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0AD4-DD29-4F80-9116-8ACADA45E11A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A4930-CBFF-4EB2-ADA3-350EF9F23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2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B7FA0-69F8-4849-8C5A-2EBDB5F291E4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33A8-0E32-470C-9BAC-BCC6FF86F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2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C78F-9902-4C08-9681-02D609124F4D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2E203-A83C-466C-AEA1-DD0410737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2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B4FD6-B031-4974-92C9-042EB3B39E81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5D9CE-4A32-4C95-9FFD-6B56104B6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4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1D8CC-03F2-4067-B6DC-258AA981FD77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848C-CD0A-4B06-942E-9C14143A4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8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91400-D9AF-44B6-940B-9545E1555603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D843E-3580-4E13-85E7-47EC6C01E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4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615C09-6263-468F-AB22-F68C742F6129}" type="datetimeFigureOut">
              <a:rPr lang="en-US"/>
              <a:pPr>
                <a:defRPr/>
              </a:pPr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9AEDDE5-9BFF-4D75-AC7F-DD51A56FD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ibiblio.org/gferg/ldp/GCC-Inline-Assembly-HOWT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ing.unibs.it/~openfwwf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Other Processors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Intel Processor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9/27/2007 11:23:31 PM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week06-3.ppt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2B45C8-D54D-495B-BF4E-01521DE79255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Basic Program Execution Registers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50238" cy="4724400"/>
          </a:xfrm>
        </p:spPr>
        <p:txBody>
          <a:bodyPr/>
          <a:lstStyle/>
          <a:p>
            <a:pPr eaLnBrk="1" hangingPunct="1"/>
            <a:r>
              <a:rPr lang="en-US" altLang="en-US" smtClean="0"/>
              <a:t>General purpose registers</a:t>
            </a:r>
          </a:p>
          <a:p>
            <a:pPr lvl="1" eaLnBrk="1" hangingPunct="1"/>
            <a:r>
              <a:rPr lang="en-US" altLang="en-US" smtClean="0"/>
              <a:t>There are eight registers (note that they are not quite general purpose as some instructions assume certain registers)</a:t>
            </a:r>
          </a:p>
          <a:p>
            <a:pPr eaLnBrk="1" hangingPunct="1"/>
            <a:r>
              <a:rPr lang="en-US" altLang="en-US" smtClean="0"/>
              <a:t>Segment registers</a:t>
            </a:r>
          </a:p>
          <a:p>
            <a:pPr lvl="1" eaLnBrk="1" hangingPunct="1"/>
            <a:r>
              <a:rPr lang="en-US" altLang="en-US" smtClean="0"/>
              <a:t>They define up to six segment selectors</a:t>
            </a:r>
          </a:p>
          <a:p>
            <a:pPr eaLnBrk="1" hangingPunct="1"/>
            <a:r>
              <a:rPr lang="en-US" altLang="en-US" smtClean="0"/>
              <a:t>EIP register – Effective instruction pointer</a:t>
            </a:r>
          </a:p>
          <a:p>
            <a:pPr eaLnBrk="1" hangingPunct="1"/>
            <a:r>
              <a:rPr lang="en-US" altLang="en-US" smtClean="0"/>
              <a:t>EFLAGS – Program status and control register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9/27/2007 11:23:32 PM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week06-3.ppt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F36A9-7830-4301-BE83-EA7698A7998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General Purpose and Segment Registers</a:t>
            </a:r>
          </a:p>
        </p:txBody>
      </p:sp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1114425"/>
            <a:ext cx="4324350" cy="503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ADE925-3FDA-4928-BBFF-3C4CDE9B92F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General Purpose Registers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45488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EAX </a:t>
            </a:r>
            <a:r>
              <a:rPr lang="en-US" altLang="en-US" sz="2400" smtClean="0"/>
              <a:t>— Accumulator for operands and results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EBX </a:t>
            </a:r>
            <a:r>
              <a:rPr lang="en-US" altLang="en-US" sz="2400" smtClean="0"/>
              <a:t>— Pointer to data in the DS segment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ECX </a:t>
            </a:r>
            <a:r>
              <a:rPr lang="en-US" altLang="en-US" sz="2400" smtClean="0"/>
              <a:t>— Counter for string and loop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EDX </a:t>
            </a:r>
            <a:r>
              <a:rPr lang="en-US" altLang="en-US" sz="2400" smtClean="0"/>
              <a:t>— I/O pointer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ESI </a:t>
            </a:r>
            <a:r>
              <a:rPr lang="en-US" altLang="en-US" sz="2400" smtClean="0"/>
              <a:t>— Pointer to data in the segment pointed to by the DS register; source pointer for string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EDI </a:t>
            </a:r>
            <a:r>
              <a:rPr lang="en-US" altLang="en-US" sz="2400" smtClean="0"/>
              <a:t>— Pointer to data (or destination) in the segment pointed to by the ES register; destination pointer for string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ESP </a:t>
            </a:r>
            <a:r>
              <a:rPr lang="en-US" altLang="en-US" sz="2400" smtClean="0"/>
              <a:t>— Stack pointer (in the SS segment)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EBP </a:t>
            </a:r>
            <a:r>
              <a:rPr lang="en-US" altLang="en-US" sz="2400" smtClean="0"/>
              <a:t>— Pointer to data on the stack (in the SS segment)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C77815-7C1D-4103-A10C-23BB800DD95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Alternative General Purpose Register Names</a:t>
            </a:r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295400"/>
            <a:ext cx="6073775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B35F9B-B98D-464F-8F93-3766091D1A5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Segment Registers</a:t>
            </a: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1257300"/>
            <a:ext cx="7750175" cy="477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10/7/2007 9:37:48 PM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week07-1.ppt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D36F2F-BF12-4E98-975C-22493B3FDE5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SIMD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2590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To improve performance, Intel adopted SIMD (single instruction multiple data) instructions.</a:t>
            </a:r>
          </a:p>
          <a:p>
            <a:pPr eaLnBrk="1" hangingPunct="1"/>
            <a:r>
              <a:rPr lang="en-US" altLang="en-US" sz="2000" smtClean="0"/>
              <a:t>Streaming SIMD Extensions (SSE) introduced eight 128-bit data registers (called XMM registers)</a:t>
            </a:r>
          </a:p>
          <a:p>
            <a:pPr lvl="1" eaLnBrk="1" hangingPunct="1"/>
            <a:r>
              <a:rPr lang="en-US" altLang="en-US" sz="2000" smtClean="0"/>
              <a:t>In 64-bit modes, they are available as 16 64-bit registers</a:t>
            </a:r>
          </a:p>
          <a:p>
            <a:pPr lvl="1" eaLnBrk="1" hangingPunct="1"/>
            <a:r>
              <a:rPr lang="en-US" altLang="en-US" sz="2000" smtClean="0"/>
              <a:t>The 128-bit packed single-precision floating-point data type, which allows four single-precision operations to be performed simultaneously</a:t>
            </a:r>
          </a:p>
        </p:txBody>
      </p:sp>
      <p:pic>
        <p:nvPicPr>
          <p:cNvPr id="2560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14800"/>
            <a:ext cx="61880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10/7/2007 10:01:43 PM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week07-1.ppt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C77C5-38AB-46CF-8587-2C3034EF6D0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GCC Inline Assembly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GCC inline assembly allows us to insert inline functions written in assembly</a:t>
            </a:r>
          </a:p>
          <a:p>
            <a:pPr lvl="1" eaLnBrk="1" hangingPunct="1"/>
            <a:r>
              <a:rPr lang="en-US" altLang="en-US" sz="1600" smtClean="0">
                <a:hlinkClick r:id="rId2"/>
              </a:rPr>
              <a:t>http://www.ibiblio.org/gferg/ldp/GCC-Inline-Assembly-HOWTO.html</a:t>
            </a:r>
            <a:endParaRPr lang="en-US" altLang="en-US" sz="1600" smtClean="0"/>
          </a:p>
          <a:p>
            <a:pPr lvl="1" eaLnBrk="1" hangingPunct="1"/>
            <a:r>
              <a:rPr lang="en-US" altLang="en-US" sz="2400" smtClean="0"/>
              <a:t>GCC provides the utility to specify input and output operands as C variables</a:t>
            </a:r>
          </a:p>
          <a:p>
            <a:pPr lvl="1" eaLnBrk="1" hangingPunct="1"/>
            <a:r>
              <a:rPr lang="en-US" altLang="en-US" sz="2400" smtClean="0"/>
              <a:t>Basic inline</a:t>
            </a:r>
          </a:p>
          <a:p>
            <a:pPr lvl="1" eaLnBrk="1" hangingPunct="1"/>
            <a:endParaRPr lang="en-US" altLang="en-US" sz="3600" smtClean="0"/>
          </a:p>
          <a:p>
            <a:pPr lvl="1" eaLnBrk="1" hangingPunct="1"/>
            <a:r>
              <a:rPr lang="en-US" altLang="en-US" smtClean="0"/>
              <a:t>Extended inline assembly</a:t>
            </a:r>
          </a:p>
        </p:txBody>
      </p:sp>
      <p:pic>
        <p:nvPicPr>
          <p:cNvPr id="266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0"/>
            <a:ext cx="7475538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876800"/>
            <a:ext cx="6332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10/7/2007 10:03:01 PM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week07-1.ppt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E17D48-64B5-4C5D-AD8D-4ECA3047EB4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GCC Inline Assembly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200150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smtClean="0"/>
              <a:t>A simple example:</a:t>
            </a:r>
          </a:p>
        </p:txBody>
      </p:sp>
      <p:pic>
        <p:nvPicPr>
          <p:cNvPr id="2765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596582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Using SSE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#define mulfvec4_SSE(a, b, c)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{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__asm__ __volatile__ ("movups %1, %%xmm0 \n\t"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"movups %2, %%xmm1 \n\t"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"mulps %%xmm0, %%xmm1 \n\t"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"movups %%xmm1, %0 \n\t"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:"=m" (c)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:"m" (a),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"m" (b)); \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1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Processors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Having learnt MIPS, we can learn other major processors.</a:t>
            </a:r>
          </a:p>
          <a:p>
            <a:r>
              <a:rPr lang="en-US" altLang="en-US" smtClean="0"/>
              <a:t>Not going to be able to cover everything; will pick on the interesting aspects.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BCM4306 Wireless Card Processor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A Part of the Code from </a:t>
            </a:r>
            <a:r>
              <a:rPr lang="en-US" altLang="en-US" sz="3200" smtClean="0">
                <a:hlinkClick r:id="rId2"/>
              </a:rPr>
              <a:t>http://www.ing.unibs.it/~openfwwf/</a:t>
            </a:r>
            <a:endParaRPr lang="en-US" altLang="en-US" sz="3200" smtClean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828800"/>
            <a:ext cx="8777287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Advanced RISC Machine</a:t>
            </a:r>
          </a:p>
          <a:p>
            <a:r>
              <a:rPr lang="en-US" altLang="en-US" smtClean="0"/>
              <a:t>The major processor for mobile and embedded electronics, like iPad </a:t>
            </a:r>
          </a:p>
          <a:p>
            <a:r>
              <a:rPr lang="en-US" altLang="en-US" smtClean="0"/>
              <a:t>Simple, low power, low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One of the most interesting features is the </a:t>
            </a:r>
            <a:r>
              <a:rPr lang="en-US" altLang="en-US" b="1" smtClean="0"/>
              <a:t>conditional execution</a:t>
            </a:r>
            <a:r>
              <a:rPr lang="en-US" altLang="en-US" smtClean="0"/>
              <a:t>.</a:t>
            </a:r>
          </a:p>
          <a:p>
            <a:r>
              <a:rPr lang="en-US" altLang="en-US" smtClean="0"/>
              <a:t>That is, an instruction will execute if some condition is true, otherwise it will not do anything (turned into a nop).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 set of flags, showing the relation of two numbers : gt, equal, lt.</a:t>
            </a:r>
          </a:p>
          <a:p>
            <a:pPr lvl="1"/>
            <a:r>
              <a:rPr lang="en-US" altLang="en-US" smtClean="0">
                <a:latin typeface="Century" panose="02040604050505020304" pitchFamily="18" charset="0"/>
              </a:rPr>
              <a:t>cmp Ri, Rj </a:t>
            </a:r>
            <a:r>
              <a:rPr lang="en-US" altLang="en-US" sz="1800" smtClean="0">
                <a:latin typeface="Century" panose="02040604050505020304" pitchFamily="18" charset="0"/>
              </a:rPr>
              <a:t># set the flags depending on the values in Ri and Rj</a:t>
            </a:r>
          </a:p>
          <a:p>
            <a:pPr lvl="1"/>
            <a:r>
              <a:rPr lang="en-US" altLang="en-US" smtClean="0">
                <a:latin typeface="Century" panose="02040604050505020304" pitchFamily="18" charset="0"/>
              </a:rPr>
              <a:t>subgt Ri, Ri, Rj </a:t>
            </a:r>
            <a:r>
              <a:rPr lang="en-US" altLang="en-US" sz="1800" smtClean="0">
                <a:latin typeface="Century" panose="02040604050505020304" pitchFamily="18" charset="0"/>
              </a:rPr>
              <a:t># i = i – j if flag is gt</a:t>
            </a:r>
          </a:p>
          <a:p>
            <a:pPr lvl="1"/>
            <a:r>
              <a:rPr lang="en-US" altLang="en-US" smtClean="0">
                <a:latin typeface="Century" panose="02040604050505020304" pitchFamily="18" charset="0"/>
              </a:rPr>
              <a:t>sublt Ri, Ri, Rj </a:t>
            </a:r>
            <a:r>
              <a:rPr lang="en-US" altLang="en-US" sz="1800" smtClean="0">
                <a:latin typeface="Century" panose="02040604050505020304" pitchFamily="18" charset="0"/>
              </a:rPr>
              <a:t># i = i – j if flag is lt</a:t>
            </a:r>
          </a:p>
          <a:p>
            <a:pPr lvl="1"/>
            <a:r>
              <a:rPr lang="en-US" altLang="en-US" smtClean="0">
                <a:latin typeface="Century" panose="02040604050505020304" pitchFamily="18" charset="0"/>
              </a:rPr>
              <a:t>bne Label </a:t>
            </a:r>
            <a:r>
              <a:rPr lang="en-US" altLang="en-US" sz="1800" smtClean="0">
                <a:latin typeface="Century" panose="02040604050505020304" pitchFamily="18" charset="0"/>
              </a:rPr>
              <a:t># goto Label if flag is not equal</a:t>
            </a:r>
          </a:p>
          <a:p>
            <a:pPr lvl="1"/>
            <a:endParaRPr lang="en-US" altLang="en-US" smtClean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to implement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while (i != j) {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if (i &gt; j)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	i -= j;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else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	j -= i;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}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MIPS, assume </a:t>
            </a:r>
            <a:r>
              <a:rPr lang="en-US" altLang="en-US" smtClean="0">
                <a:latin typeface="Century" panose="02040604050505020304" pitchFamily="18" charset="0"/>
              </a:rPr>
              <a:t>i</a:t>
            </a:r>
            <a:r>
              <a:rPr lang="en-US" altLang="en-US" smtClean="0"/>
              <a:t> is in </a:t>
            </a:r>
            <a:r>
              <a:rPr lang="en-US" altLang="en-US" smtClean="0">
                <a:latin typeface="Century" panose="02040604050505020304" pitchFamily="18" charset="0"/>
              </a:rPr>
              <a:t>$s0, j </a:t>
            </a:r>
            <a:r>
              <a:rPr lang="en-US" altLang="en-US" smtClean="0"/>
              <a:t>in </a:t>
            </a:r>
            <a:r>
              <a:rPr lang="en-US" altLang="en-US" smtClean="0">
                <a:latin typeface="Century" panose="02040604050505020304" pitchFamily="18" charset="0"/>
              </a:rPr>
              <a:t>$s1:</a:t>
            </a:r>
            <a:endParaRPr lang="en-US" altLang="en-US" smtClean="0"/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Loop:	beq $s0, $s1, Done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	slt $t0, $s0, $s1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	beq $t0, $0, L1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	sub $s0, $s0, $s1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	j Loop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L1:	sub $s1, $s1, $s0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L2:	j Loop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			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r>
              <a:rPr lang="en-US" altLang="en-US" smtClean="0"/>
              <a:t>In ARM,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Loop: cmp Ri, Rj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          subgt Ri, Ri, Rj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          sublt Rj, Rj, Ri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entury" panose="02040604050505020304" pitchFamily="18" charset="0"/>
              </a:rPr>
              <a:t>          bne Loop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Discussion: Given the MIPS hardware setup, can we support conditional execution? How?</a:t>
            </a:r>
          </a:p>
          <a:p>
            <a:r>
              <a:rPr lang="en-US" altLang="en-US" smtClean="0"/>
              <a:t>Will have to introduce the cmp instruction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672</Words>
  <Application>Microsoft Office PowerPoint</Application>
  <PresentationFormat>On-screen Show (4:3)</PresentationFormat>
  <Paragraphs>128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</vt:lpstr>
      <vt:lpstr>Courier New</vt:lpstr>
      <vt:lpstr>Office Theme</vt:lpstr>
      <vt:lpstr>Other Processors </vt:lpstr>
      <vt:lpstr>Other Processors</vt:lpstr>
      <vt:lpstr>ARM</vt:lpstr>
      <vt:lpstr>ARM</vt:lpstr>
      <vt:lpstr>ARM</vt:lpstr>
      <vt:lpstr>ARM</vt:lpstr>
      <vt:lpstr>ARM</vt:lpstr>
      <vt:lpstr>ARM</vt:lpstr>
      <vt:lpstr>ARM</vt:lpstr>
      <vt:lpstr>Intel Processor </vt:lpstr>
      <vt:lpstr>Basic Program Execution Registers</vt:lpstr>
      <vt:lpstr>General Purpose and Segment Registers</vt:lpstr>
      <vt:lpstr>General Purpose Registers</vt:lpstr>
      <vt:lpstr>Alternative General Purpose Register Names</vt:lpstr>
      <vt:lpstr>Segment Registers</vt:lpstr>
      <vt:lpstr>SIMD</vt:lpstr>
      <vt:lpstr>GCC Inline Assembly</vt:lpstr>
      <vt:lpstr>GCC Inline Assembly</vt:lpstr>
      <vt:lpstr>Using SSE</vt:lpstr>
      <vt:lpstr>BCM4306 Wireless Card Processor </vt:lpstr>
      <vt:lpstr>A Part of the Code from http://www.ing.unibs.it/~openfwwf/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zhenghao</dc:creator>
  <cp:lastModifiedBy>Zhenghao Zhang</cp:lastModifiedBy>
  <cp:revision>18</cp:revision>
  <dcterms:created xsi:type="dcterms:W3CDTF">2008-02-20T18:31:08Z</dcterms:created>
  <dcterms:modified xsi:type="dcterms:W3CDTF">2015-11-25T18:12:17Z</dcterms:modified>
</cp:coreProperties>
</file>