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5" r:id="rId3"/>
    <p:sldId id="276" r:id="rId4"/>
    <p:sldId id="27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C44DA6-46C8-4674-A767-4804B62D4061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2D02EFA-08B5-4441-B2E7-256872396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967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0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37E29E-4208-43F3-B751-ED00B03149FD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4734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5BE563-2622-44B9-9610-6B84278BC357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6847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F13AA-A5F4-4F1E-A2F7-F7D84C8066F7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8BC66-0B93-4982-BA76-D00CA6B38A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17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A5231-2A5D-46E9-BEB5-C10C325B5085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6F6A2-1607-4EE3-AA71-7B208495F8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11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2190C-0105-4A11-AB6C-10E719A860C1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65B38-E8AE-4ABA-AB4F-883D7671D4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977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E514F-18E6-4024-9CE4-30D18E983D29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57E51-EBE9-450C-B9B6-936A043606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879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F4D5F-54A0-4DC2-A4F2-691C6AD5D0FB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7C48E-506A-44AD-B57C-1E50D8102A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849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61DD9-C19A-4D7C-B650-9A2C9B3E6B0A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0511E-D0B2-4002-9D29-CF5C6C2A1F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59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E871D-DAA0-4F1E-B4C9-57A9B4DA3991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5D600-BEF7-43B5-8D6D-338F9DA13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350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2CBC2-9E4C-4120-98E9-598FC4CE2103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8D59F-2417-404B-B41C-639539B114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099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1D094-3FDE-441B-95D6-9931BAFEFF20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878FF-3D15-4A0C-AA6B-F6C54A342F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7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C3111-63DC-46D7-9342-98A005364CCA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0DF7A-CEA6-470C-8EC2-E31FDBE008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814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67332-C13D-45FC-86A9-BDD8F450009A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BD711-A3BF-4387-BEDE-3D37B7DBD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377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FB3446-ADF1-41D5-B0B9-6B93BC28E86E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B587878-80EB-481C-B58E-582DFBB44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MIPS processor continued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A6BE729-2144-44D5-8026-A7EB76A46139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Implementation Using PLA</a:t>
            </a:r>
          </a:p>
        </p:txBody>
      </p:sp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143000"/>
            <a:ext cx="5592763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TextBox 4"/>
          <p:cNvSpPr txBox="1">
            <a:spLocks noChangeArrowheads="1"/>
          </p:cNvSpPr>
          <p:nvPr/>
        </p:nvSpPr>
        <p:spPr bwMode="auto">
          <a:xfrm>
            <a:off x="7010400" y="1295400"/>
            <a:ext cx="1828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The way to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read this  --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There are only 4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possible combination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of inputs</a:t>
            </a:r>
          </a:p>
        </p:txBody>
      </p:sp>
      <p:sp>
        <p:nvSpPr>
          <p:cNvPr id="16390" name="TextBox 7"/>
          <p:cNvSpPr txBox="1">
            <a:spLocks noChangeArrowheads="1"/>
          </p:cNvSpPr>
          <p:nvPr/>
        </p:nvSpPr>
        <p:spPr bwMode="auto">
          <a:xfrm>
            <a:off x="2362200" y="1143000"/>
            <a:ext cx="3508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</a:t>
            </a:r>
          </a:p>
        </p:txBody>
      </p:sp>
      <p:sp>
        <p:nvSpPr>
          <p:cNvPr id="16391" name="TextBox 11"/>
          <p:cNvSpPr txBox="1">
            <a:spLocks noChangeArrowheads="1"/>
          </p:cNvSpPr>
          <p:nvPr/>
        </p:nvSpPr>
        <p:spPr bwMode="auto">
          <a:xfrm>
            <a:off x="4648200" y="1143000"/>
            <a:ext cx="569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beq</a:t>
            </a:r>
          </a:p>
        </p:txBody>
      </p:sp>
      <p:sp>
        <p:nvSpPr>
          <p:cNvPr id="16392" name="TextBox 12"/>
          <p:cNvSpPr txBox="1">
            <a:spLocks noChangeArrowheads="1"/>
          </p:cNvSpPr>
          <p:nvPr/>
        </p:nvSpPr>
        <p:spPr bwMode="auto">
          <a:xfrm>
            <a:off x="3886200" y="1143000"/>
            <a:ext cx="46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sw</a:t>
            </a:r>
          </a:p>
        </p:txBody>
      </p:sp>
      <p:sp>
        <p:nvSpPr>
          <p:cNvPr id="16393" name="TextBox 13"/>
          <p:cNvSpPr txBox="1">
            <a:spLocks noChangeArrowheads="1"/>
          </p:cNvSpPr>
          <p:nvPr/>
        </p:nvSpPr>
        <p:spPr bwMode="auto">
          <a:xfrm>
            <a:off x="3124200" y="1143000"/>
            <a:ext cx="403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lw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MIPS ALU unit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295400"/>
            <a:ext cx="5683250" cy="494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11/15/2007 5:02:13 PM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week-13-3.ppt</a:t>
            </a:r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E997B3-480C-4AED-9978-BC9F2587FCBD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ALU Control</a:t>
            </a:r>
          </a:p>
        </p:txBody>
      </p:sp>
      <p:pic>
        <p:nvPicPr>
          <p:cNvPr id="1946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362200"/>
            <a:ext cx="8607425" cy="308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TextBox 6"/>
          <p:cNvSpPr txBox="1">
            <a:spLocks noChangeArrowheads="1"/>
          </p:cNvSpPr>
          <p:nvPr/>
        </p:nvSpPr>
        <p:spPr bwMode="auto">
          <a:xfrm>
            <a:off x="609600" y="1371600"/>
            <a:ext cx="63785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/>
              <a:t>Use Opcode to get ALUOp, then combine ALUOp with Funct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/>
              <a:t>Two levels of decoding, more efficient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/>
              <a:t>Assume ALUOp has been determined as such for each instruction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362812-9D31-49B3-8AE1-880FB2CEB99E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One Implementation</a:t>
            </a:r>
          </a:p>
        </p:txBody>
      </p:sp>
      <p:pic>
        <p:nvPicPr>
          <p:cNvPr id="2150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1323975"/>
            <a:ext cx="7756525" cy="408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TextBox 4"/>
          <p:cNvSpPr txBox="1">
            <a:spLocks noChangeArrowheads="1"/>
          </p:cNvSpPr>
          <p:nvPr/>
        </p:nvSpPr>
        <p:spPr bwMode="auto">
          <a:xfrm>
            <a:off x="1600200" y="5562600"/>
            <a:ext cx="5699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ALU control bit 3 is always 0 for this set of instructions</a:t>
            </a:r>
          </a:p>
        </p:txBody>
      </p:sp>
      <p:sp>
        <p:nvSpPr>
          <p:cNvPr id="21510" name="TextBox 4"/>
          <p:cNvSpPr txBox="1">
            <a:spLocks noChangeArrowheads="1"/>
          </p:cNvSpPr>
          <p:nvPr/>
        </p:nvSpPr>
        <p:spPr bwMode="auto">
          <a:xfrm>
            <a:off x="1676400" y="5867400"/>
            <a:ext cx="4918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Can verify that the output is correct for lw, sw, beq</a:t>
            </a:r>
          </a:p>
        </p:txBody>
      </p:sp>
      <p:sp>
        <p:nvSpPr>
          <p:cNvPr id="21511" name="TextBox 4"/>
          <p:cNvSpPr txBox="1">
            <a:spLocks noChangeArrowheads="1"/>
          </p:cNvSpPr>
          <p:nvPr/>
        </p:nvSpPr>
        <p:spPr bwMode="auto">
          <a:xfrm>
            <a:off x="1676400" y="6172200"/>
            <a:ext cx="4346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For R-type,  op2=F1, op1= ~F2, op0 = F3 | F0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implement the </a:t>
            </a:r>
            <a:r>
              <a:rPr lang="en-US" dirty="0" err="1" smtClean="0"/>
              <a:t>datapath</a:t>
            </a:r>
            <a:r>
              <a:rPr lang="en-US" dirty="0" smtClean="0"/>
              <a:t> of a processor supporting </a:t>
            </a:r>
            <a:r>
              <a:rPr lang="en-US" dirty="0" err="1" smtClean="0"/>
              <a:t>jal</a:t>
            </a:r>
            <a:r>
              <a:rPr lang="en-US" dirty="0" smtClean="0"/>
              <a:t> and R type?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473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</a:t>
            </a:r>
            <a:r>
              <a:rPr lang="en-US" dirty="0" err="1" smtClean="0"/>
              <a:t>al</a:t>
            </a:r>
            <a:r>
              <a:rPr lang="en-US" dirty="0" smtClean="0"/>
              <a:t> and R-type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" y="1600200"/>
            <a:ext cx="6934200" cy="437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1758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Control Signals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Control signals include ALUCtrl and the signals to control the 2-1 selectors</a:t>
            </a:r>
          </a:p>
          <a:p>
            <a:pPr eaLnBrk="1" hangingPunct="1"/>
            <a:r>
              <a:rPr lang="en-US" altLang="en-US" smtClean="0"/>
              <a:t>They are generated according to the current instruction, using the opcode [31-27] and the funct [5-0] field in the instruction.</a:t>
            </a:r>
          </a:p>
        </p:txBody>
      </p:sp>
    </p:spTree>
    <p:extLst>
      <p:ext uri="{BB962C8B-B14F-4D97-AF65-F5344CB8AC3E}">
        <p14:creationId xmlns:p14="http://schemas.microsoft.com/office/powerpoint/2010/main" val="312047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Datapath for Memory, R-type and Branch Instructions, plus the control signals</a:t>
            </a:r>
          </a:p>
        </p:txBody>
      </p:sp>
      <p:pic>
        <p:nvPicPr>
          <p:cNvPr id="11267" name="Picture 3" descr="12~Figure_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7994650" cy="501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521877-F7C2-45A7-98D8-490B4180B541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The Effect of Control Signals</a:t>
            </a:r>
          </a:p>
        </p:txBody>
      </p:sp>
      <p:graphicFrame>
        <p:nvGraphicFramePr>
          <p:cNvPr id="867331" name="Group 3"/>
          <p:cNvGraphicFramePr>
            <a:graphicFrameLocks noGrp="1"/>
          </p:cNvGraphicFramePr>
          <p:nvPr/>
        </p:nvGraphicFramePr>
        <p:xfrm>
          <a:off x="180975" y="1181100"/>
          <a:ext cx="8750300" cy="4872041"/>
        </p:xfrm>
        <a:graphic>
          <a:graphicData uri="http://schemas.openxmlformats.org/drawingml/2006/table">
            <a:tbl>
              <a:tblPr/>
              <a:tblGrid>
                <a:gridCol w="1728788"/>
                <a:gridCol w="3397250"/>
                <a:gridCol w="3624262"/>
              </a:tblGrid>
              <a:tr h="515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Signal 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Effect when deasserted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Effect when asserted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RegDst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The register destination number for the Write register comes the rt field (20:16)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The register destination number for the Write register comes the rd field (15:11)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RegWrite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None.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The register on the Write register input is written with the value on the Write data input.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ALUSrc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The second ALU operand comes from the second register file output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The second ALU operand is the sign-extended, lower 16 bits of the instruction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PCSrc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The PC is replaced by the output of the adder that computes the value of PC + 4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The PC is replaced by the output of the adder that computes the branch target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MemRead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None.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Data memory contents designated by the address input are out on the Read data output.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0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MemWrite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None.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Data memory contents designated by the address input are replaced by the value on the Write data input.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MemtoReg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The value fed to the register Write data input comes from the ALU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The value fed to the register Write data input comes from the data memory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Table for Control Line Setting</a:t>
            </a:r>
          </a:p>
        </p:txBody>
      </p:sp>
      <p:graphicFrame>
        <p:nvGraphicFramePr>
          <p:cNvPr id="3" name="Group 3"/>
          <p:cNvGraphicFramePr>
            <a:graphicFrameLocks noGrp="1"/>
          </p:cNvGraphicFramePr>
          <p:nvPr/>
        </p:nvGraphicFramePr>
        <p:xfrm>
          <a:off x="347663" y="3732213"/>
          <a:ext cx="8578850" cy="2820985"/>
        </p:xfrm>
        <a:graphic>
          <a:graphicData uri="http://schemas.openxmlformats.org/drawingml/2006/table">
            <a:tbl>
              <a:tblPr/>
              <a:tblGrid>
                <a:gridCol w="1195387"/>
                <a:gridCol w="654050"/>
                <a:gridCol w="723900"/>
                <a:gridCol w="858838"/>
                <a:gridCol w="857250"/>
                <a:gridCol w="857250"/>
                <a:gridCol w="965200"/>
                <a:gridCol w="750887"/>
                <a:gridCol w="923925"/>
                <a:gridCol w="792163"/>
              </a:tblGrid>
              <a:tr h="68103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Instruction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RegDst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ALUSrc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Memto-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Write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Mem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Read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Mem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Write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Branch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ALUOp1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ALUOp0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R-format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Lw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Sw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beq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83" name="TextBox 3"/>
          <p:cNvSpPr txBox="1">
            <a:spLocks noChangeArrowheads="1"/>
          </p:cNvSpPr>
          <p:nvPr/>
        </p:nvSpPr>
        <p:spPr bwMode="auto">
          <a:xfrm>
            <a:off x="381000" y="3048000"/>
            <a:ext cx="6545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Note: Branch is anded with ALU zero output to produce PCSrc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0CC0C7C-B913-43F9-9193-879A896B87C1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Table for Control Line Setting</a:t>
            </a:r>
          </a:p>
        </p:txBody>
      </p:sp>
      <p:graphicFrame>
        <p:nvGraphicFramePr>
          <p:cNvPr id="871427" name="Group 3"/>
          <p:cNvGraphicFramePr>
            <a:graphicFrameLocks noGrp="1"/>
          </p:cNvGraphicFramePr>
          <p:nvPr/>
        </p:nvGraphicFramePr>
        <p:xfrm>
          <a:off x="228600" y="3581400"/>
          <a:ext cx="8578850" cy="2820990"/>
        </p:xfrm>
        <a:graphic>
          <a:graphicData uri="http://schemas.openxmlformats.org/drawingml/2006/table">
            <a:tbl>
              <a:tblPr/>
              <a:tblGrid>
                <a:gridCol w="1195388"/>
                <a:gridCol w="654050"/>
                <a:gridCol w="723900"/>
                <a:gridCol w="858837"/>
                <a:gridCol w="857250"/>
                <a:gridCol w="857250"/>
                <a:gridCol w="965200"/>
                <a:gridCol w="750888"/>
                <a:gridCol w="923925"/>
                <a:gridCol w="792162"/>
              </a:tblGrid>
              <a:tr h="6810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Instruction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RegDst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ALUSrc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Memto-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Reg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Reg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Write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Mem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Read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Mem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Write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Branch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ALUOp1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ALUOp0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R-format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lw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sw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beq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4E27E4E-72FF-45D7-A392-CD9AAD0E54F3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Truth Table for Control Function</a:t>
            </a:r>
          </a:p>
        </p:txBody>
      </p:sp>
      <p:pic>
        <p:nvPicPr>
          <p:cNvPr id="1536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1189038"/>
            <a:ext cx="8596312" cy="476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1251</TotalTime>
  <Words>476</Words>
  <Application>Microsoft Office PowerPoint</Application>
  <PresentationFormat>On-screen Show (4:3)</PresentationFormat>
  <Paragraphs>145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MIPS processor continued</vt:lpstr>
      <vt:lpstr>Question</vt:lpstr>
      <vt:lpstr>jal and R-type</vt:lpstr>
      <vt:lpstr>Control Signals</vt:lpstr>
      <vt:lpstr>Datapath for Memory, R-type and Branch Instructions, plus the control signals</vt:lpstr>
      <vt:lpstr>The Effect of Control Signals</vt:lpstr>
      <vt:lpstr>Table for Control Line Setting</vt:lpstr>
      <vt:lpstr>Table for Control Line Setting</vt:lpstr>
      <vt:lpstr>Truth Table for Control Function</vt:lpstr>
      <vt:lpstr>Implementation Using PLA</vt:lpstr>
      <vt:lpstr>MIPS ALU unit</vt:lpstr>
      <vt:lpstr>ALU Control</vt:lpstr>
      <vt:lpstr>One Implementation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MIPS processor continued</dc:title>
  <dc:creator>zhenghao</dc:creator>
  <cp:lastModifiedBy>Zhenghao Zhang</cp:lastModifiedBy>
  <cp:revision>16</cp:revision>
  <dcterms:created xsi:type="dcterms:W3CDTF">2010-04-07T18:57:44Z</dcterms:created>
  <dcterms:modified xsi:type="dcterms:W3CDTF">2015-11-04T23:00:34Z</dcterms:modified>
</cp:coreProperties>
</file>