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59" r:id="rId21"/>
    <p:sldId id="260" r:id="rId22"/>
    <p:sldId id="261" r:id="rId23"/>
    <p:sldId id="262" r:id="rId24"/>
    <p:sldId id="263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C44DA6-46C8-4674-A767-4804B62D4061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D02EFA-08B5-4441-B2E7-256872396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Do both lw and sw, and ask for student participation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14E1D3-0337-4BE1-9EA8-343F2F6862EF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42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To support two instructions, first just get one done, then see if it still works for the second. If it works then done. Otherwise, see what wires need to be added.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924E88-2D08-44CB-B700-305FC15F6AFA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47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Some connecttions are the same, like readreg1, ALUa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Sometimes wreg is this, sometimes that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Sometimes ALUb is readdata2 (add), sometimes it is the immediate number (lw, sw)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Sometimes Wdata is this, …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EA031D-49D9-4371-9E84-5487B3ACBA1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80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562A3E-48A9-4F22-B740-1AA071FD0B0A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591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113EA-8324-48C3-85D1-4164A2D101B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80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113EA-8324-48C3-85D1-4164A2D101B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6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113EA-8324-48C3-85D1-4164A2D101B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81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Note that once the instruction is stable, all control signals are stable, so the D signals to the D flip flops are stable. Ultimately what we change is the D signal – either the old Q or some new stuff. They will not change until the next rising edge of the clock, so the D will be stable till the next rising edge of the clock – all that we cares.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19FBAB-96E5-4BEC-8C63-C970DC8FD6FF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88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13AA-A5F4-4F1E-A2F7-F7D84C8066F7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BC66-0B93-4982-BA76-D00CA6B38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1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5231-2A5D-46E9-BEB5-C10C325B5085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6F6A2-1607-4EE3-AA71-7B208495F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1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2190C-0105-4A11-AB6C-10E719A860C1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5B38-E8AE-4ABA-AB4F-883D7671D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7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514F-18E6-4024-9CE4-30D18E983D29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7E51-EBE9-450C-B9B6-936A04360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F4D5F-54A0-4DC2-A4F2-691C6AD5D0FB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C48E-506A-44AD-B57C-1E50D8102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4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61DD9-C19A-4D7C-B650-9A2C9B3E6B0A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0511E-D0B2-4002-9D29-CF5C6C2A1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9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871D-DAA0-4F1E-B4C9-57A9B4DA3991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5D600-BEF7-43B5-8D6D-338F9DA13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5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CBC2-9E4C-4120-98E9-598FC4CE2103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D59F-2417-404B-B41C-639539B11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9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D094-3FDE-441B-95D6-9931BAFEFF20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878FF-3D15-4A0C-AA6B-F6C54A342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3111-63DC-46D7-9342-98A005364CCA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DF7A-CEA6-470C-8EC2-E31FDBE00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1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67332-C13D-45FC-86A9-BDD8F450009A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D711-A3BF-4387-BEDE-3D37B7DBD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7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B3446-ADF1-41D5-B0B9-6B93BC28E86E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B587878-80EB-481C-B58E-582DFBB44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processor continued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Datapath for Memory, R-type and Branch Instructions, plus the control signals</a:t>
            </a:r>
          </a:p>
        </p:txBody>
      </p:sp>
      <p:pic>
        <p:nvPicPr>
          <p:cNvPr id="16387" name="Picture 3" descr="12~Figure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994650" cy="501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0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11/15/2007 5:02:11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week-13-3.ppt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F726EC-6D20-43DD-A9CC-BD42701C35E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Jump Instruction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Jump instruction seems easy to implement</a:t>
            </a:r>
          </a:p>
          <a:p>
            <a:pPr lvl="1" eaLnBrk="1" hangingPunct="1"/>
            <a:r>
              <a:rPr lang="en-US" altLang="en-US" smtClean="0"/>
              <a:t>We just need to replace the lower 28 bits of the PC with the lower 26 bits of the instruction shifted by 2 bits</a:t>
            </a:r>
          </a:p>
          <a:p>
            <a:pPr lvl="2" eaLnBrk="1" hangingPunct="1"/>
            <a:r>
              <a:rPr lang="en-US" altLang="en-US" smtClean="0"/>
              <a:t>The shift is achieved by simply concatenating 00 to the jump offset</a:t>
            </a:r>
          </a:p>
        </p:txBody>
      </p:sp>
    </p:spTree>
    <p:extLst>
      <p:ext uri="{BB962C8B-B14F-4D97-AF65-F5344CB8AC3E}">
        <p14:creationId xmlns:p14="http://schemas.microsoft.com/office/powerpoint/2010/main" val="358594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F1C15E-A2BF-4302-9D6F-1A183D4C2E5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Implementing Jumps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one we have supports arithmetic/logic instructions, branch instructions, load and store instructions</a:t>
            </a:r>
          </a:p>
          <a:p>
            <a:pPr lvl="1" eaLnBrk="1" hangingPunct="1"/>
            <a:r>
              <a:rPr lang="en-US" altLang="en-US" dirty="0" smtClean="0"/>
              <a:t>We need also to support the jump instruction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What are the changes we need to make?</a:t>
            </a:r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847725" y="3595688"/>
            <a:ext cx="7359650" cy="1066800"/>
            <a:chOff x="523" y="2373"/>
            <a:chExt cx="4636" cy="672"/>
          </a:xfrm>
        </p:grpSpPr>
        <p:sp>
          <p:nvSpPr>
            <p:cNvPr id="18438" name="Rectangle 5"/>
            <p:cNvSpPr>
              <a:spLocks noChangeArrowheads="1"/>
            </p:cNvSpPr>
            <p:nvPr/>
          </p:nvSpPr>
          <p:spPr bwMode="auto">
            <a:xfrm>
              <a:off x="839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39" name="Rectangle 6"/>
            <p:cNvSpPr>
              <a:spLocks noChangeArrowheads="1"/>
            </p:cNvSpPr>
            <p:nvPr/>
          </p:nvSpPr>
          <p:spPr bwMode="auto">
            <a:xfrm>
              <a:off x="983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0" name="Rectangle 7"/>
            <p:cNvSpPr>
              <a:spLocks noChangeArrowheads="1"/>
            </p:cNvSpPr>
            <p:nvPr/>
          </p:nvSpPr>
          <p:spPr bwMode="auto">
            <a:xfrm>
              <a:off x="1127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18441" name="Rectangle 8"/>
            <p:cNvSpPr>
              <a:spLocks noChangeArrowheads="1"/>
            </p:cNvSpPr>
            <p:nvPr/>
          </p:nvSpPr>
          <p:spPr bwMode="auto">
            <a:xfrm>
              <a:off x="1271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2" name="Rectangle 9"/>
            <p:cNvSpPr>
              <a:spLocks noChangeArrowheads="1"/>
            </p:cNvSpPr>
            <p:nvPr/>
          </p:nvSpPr>
          <p:spPr bwMode="auto">
            <a:xfrm>
              <a:off x="1415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3" name="Rectangle 10"/>
            <p:cNvSpPr>
              <a:spLocks noChangeArrowheads="1"/>
            </p:cNvSpPr>
            <p:nvPr/>
          </p:nvSpPr>
          <p:spPr bwMode="auto">
            <a:xfrm>
              <a:off x="1559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4" name="Rectangle 11"/>
            <p:cNvSpPr>
              <a:spLocks noChangeArrowheads="1"/>
            </p:cNvSpPr>
            <p:nvPr/>
          </p:nvSpPr>
          <p:spPr bwMode="auto">
            <a:xfrm>
              <a:off x="1703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5" name="Rectangle 12"/>
            <p:cNvSpPr>
              <a:spLocks noChangeArrowheads="1"/>
            </p:cNvSpPr>
            <p:nvPr/>
          </p:nvSpPr>
          <p:spPr bwMode="auto">
            <a:xfrm>
              <a:off x="1847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6" name="Rectangle 13"/>
            <p:cNvSpPr>
              <a:spLocks noChangeArrowheads="1"/>
            </p:cNvSpPr>
            <p:nvPr/>
          </p:nvSpPr>
          <p:spPr bwMode="auto">
            <a:xfrm>
              <a:off x="1991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7" name="Rectangle 14"/>
            <p:cNvSpPr>
              <a:spLocks noChangeArrowheads="1"/>
            </p:cNvSpPr>
            <p:nvPr/>
          </p:nvSpPr>
          <p:spPr bwMode="auto">
            <a:xfrm>
              <a:off x="2135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8" name="Rectangle 15"/>
            <p:cNvSpPr>
              <a:spLocks noChangeArrowheads="1"/>
            </p:cNvSpPr>
            <p:nvPr/>
          </p:nvSpPr>
          <p:spPr bwMode="auto">
            <a:xfrm>
              <a:off x="2279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9" name="Rectangle 16"/>
            <p:cNvSpPr>
              <a:spLocks noChangeArrowheads="1"/>
            </p:cNvSpPr>
            <p:nvPr/>
          </p:nvSpPr>
          <p:spPr bwMode="auto">
            <a:xfrm>
              <a:off x="2423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0" name="Rectangle 17"/>
            <p:cNvSpPr>
              <a:spLocks noChangeArrowheads="1"/>
            </p:cNvSpPr>
            <p:nvPr/>
          </p:nvSpPr>
          <p:spPr bwMode="auto">
            <a:xfrm>
              <a:off x="2567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1" name="Rectangle 18"/>
            <p:cNvSpPr>
              <a:spLocks noChangeArrowheads="1"/>
            </p:cNvSpPr>
            <p:nvPr/>
          </p:nvSpPr>
          <p:spPr bwMode="auto">
            <a:xfrm>
              <a:off x="2711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2" name="Rectangle 19"/>
            <p:cNvSpPr>
              <a:spLocks noChangeArrowheads="1"/>
            </p:cNvSpPr>
            <p:nvPr/>
          </p:nvSpPr>
          <p:spPr bwMode="auto">
            <a:xfrm>
              <a:off x="2855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3" name="Rectangle 20"/>
            <p:cNvSpPr>
              <a:spLocks noChangeArrowheads="1"/>
            </p:cNvSpPr>
            <p:nvPr/>
          </p:nvSpPr>
          <p:spPr bwMode="auto">
            <a:xfrm>
              <a:off x="2999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4" name="Rectangle 21"/>
            <p:cNvSpPr>
              <a:spLocks noChangeArrowheads="1"/>
            </p:cNvSpPr>
            <p:nvPr/>
          </p:nvSpPr>
          <p:spPr bwMode="auto">
            <a:xfrm>
              <a:off x="3143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5" name="Rectangle 22"/>
            <p:cNvSpPr>
              <a:spLocks noChangeArrowheads="1"/>
            </p:cNvSpPr>
            <p:nvPr/>
          </p:nvSpPr>
          <p:spPr bwMode="auto">
            <a:xfrm>
              <a:off x="3287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6" name="Rectangle 23"/>
            <p:cNvSpPr>
              <a:spLocks noChangeArrowheads="1"/>
            </p:cNvSpPr>
            <p:nvPr/>
          </p:nvSpPr>
          <p:spPr bwMode="auto">
            <a:xfrm>
              <a:off x="3431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7" name="Rectangle 24"/>
            <p:cNvSpPr>
              <a:spLocks noChangeArrowheads="1"/>
            </p:cNvSpPr>
            <p:nvPr/>
          </p:nvSpPr>
          <p:spPr bwMode="auto">
            <a:xfrm>
              <a:off x="3575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8" name="Rectangle 25"/>
            <p:cNvSpPr>
              <a:spLocks noChangeArrowheads="1"/>
            </p:cNvSpPr>
            <p:nvPr/>
          </p:nvSpPr>
          <p:spPr bwMode="auto">
            <a:xfrm>
              <a:off x="3719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9" name="Rectangle 26"/>
            <p:cNvSpPr>
              <a:spLocks noChangeArrowheads="1"/>
            </p:cNvSpPr>
            <p:nvPr/>
          </p:nvSpPr>
          <p:spPr bwMode="auto">
            <a:xfrm>
              <a:off x="3863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0" name="Rectangle 27"/>
            <p:cNvSpPr>
              <a:spLocks noChangeArrowheads="1"/>
            </p:cNvSpPr>
            <p:nvPr/>
          </p:nvSpPr>
          <p:spPr bwMode="auto">
            <a:xfrm>
              <a:off x="4007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1" name="Rectangle 28"/>
            <p:cNvSpPr>
              <a:spLocks noChangeArrowheads="1"/>
            </p:cNvSpPr>
            <p:nvPr/>
          </p:nvSpPr>
          <p:spPr bwMode="auto">
            <a:xfrm>
              <a:off x="4151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2" name="Rectangle 29"/>
            <p:cNvSpPr>
              <a:spLocks noChangeArrowheads="1"/>
            </p:cNvSpPr>
            <p:nvPr/>
          </p:nvSpPr>
          <p:spPr bwMode="auto">
            <a:xfrm>
              <a:off x="4295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3" name="Rectangle 30"/>
            <p:cNvSpPr>
              <a:spLocks noChangeArrowheads="1"/>
            </p:cNvSpPr>
            <p:nvPr/>
          </p:nvSpPr>
          <p:spPr bwMode="auto">
            <a:xfrm>
              <a:off x="4439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4" name="Rectangle 31"/>
            <p:cNvSpPr>
              <a:spLocks noChangeArrowheads="1"/>
            </p:cNvSpPr>
            <p:nvPr/>
          </p:nvSpPr>
          <p:spPr bwMode="auto">
            <a:xfrm>
              <a:off x="4583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5" name="Rectangle 32"/>
            <p:cNvSpPr>
              <a:spLocks noChangeArrowheads="1"/>
            </p:cNvSpPr>
            <p:nvPr/>
          </p:nvSpPr>
          <p:spPr bwMode="auto">
            <a:xfrm>
              <a:off x="4727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6" name="Rectangle 33"/>
            <p:cNvSpPr>
              <a:spLocks noChangeArrowheads="1"/>
            </p:cNvSpPr>
            <p:nvPr/>
          </p:nvSpPr>
          <p:spPr bwMode="auto">
            <a:xfrm>
              <a:off x="4871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7" name="Rectangle 34"/>
            <p:cNvSpPr>
              <a:spLocks noChangeArrowheads="1"/>
            </p:cNvSpPr>
            <p:nvPr/>
          </p:nvSpPr>
          <p:spPr bwMode="auto">
            <a:xfrm>
              <a:off x="5015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8" name="Rectangle 35"/>
            <p:cNvSpPr>
              <a:spLocks noChangeArrowheads="1"/>
            </p:cNvSpPr>
            <p:nvPr/>
          </p:nvSpPr>
          <p:spPr bwMode="auto">
            <a:xfrm>
              <a:off x="551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69" name="Rectangle 36"/>
            <p:cNvSpPr>
              <a:spLocks noChangeArrowheads="1"/>
            </p:cNvSpPr>
            <p:nvPr/>
          </p:nvSpPr>
          <p:spPr bwMode="auto">
            <a:xfrm>
              <a:off x="695" y="2613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70" name="Line 37"/>
            <p:cNvSpPr>
              <a:spLocks noChangeShapeType="1"/>
            </p:cNvSpPr>
            <p:nvPr/>
          </p:nvSpPr>
          <p:spPr bwMode="auto">
            <a:xfrm>
              <a:off x="551" y="2805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Text Box 38"/>
            <p:cNvSpPr txBox="1">
              <a:spLocks noChangeArrowheads="1"/>
            </p:cNvSpPr>
            <p:nvPr/>
          </p:nvSpPr>
          <p:spPr bwMode="auto">
            <a:xfrm>
              <a:off x="523" y="2488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31</a:t>
              </a:r>
            </a:p>
          </p:txBody>
        </p:sp>
        <p:sp>
          <p:nvSpPr>
            <p:cNvPr id="18472" name="Line 39"/>
            <p:cNvSpPr>
              <a:spLocks noChangeShapeType="1"/>
            </p:cNvSpPr>
            <p:nvPr/>
          </p:nvSpPr>
          <p:spPr bwMode="auto">
            <a:xfrm>
              <a:off x="1415" y="2373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Text Box 40"/>
            <p:cNvSpPr txBox="1">
              <a:spLocks noChangeArrowheads="1"/>
            </p:cNvSpPr>
            <p:nvPr/>
          </p:nvSpPr>
          <p:spPr bwMode="auto">
            <a:xfrm>
              <a:off x="703" y="2805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opcode</a:t>
              </a:r>
            </a:p>
          </p:txBody>
        </p:sp>
        <p:sp>
          <p:nvSpPr>
            <p:cNvPr id="18474" name="Text Box 41"/>
            <p:cNvSpPr txBox="1">
              <a:spLocks noChangeArrowheads="1"/>
            </p:cNvSpPr>
            <p:nvPr/>
          </p:nvSpPr>
          <p:spPr bwMode="auto">
            <a:xfrm>
              <a:off x="2445" y="2812"/>
              <a:ext cx="6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Address</a:t>
              </a:r>
            </a:p>
          </p:txBody>
        </p:sp>
        <p:sp>
          <p:nvSpPr>
            <p:cNvPr id="18475" name="Line 42"/>
            <p:cNvSpPr>
              <a:spLocks noChangeShapeType="1"/>
            </p:cNvSpPr>
            <p:nvPr/>
          </p:nvSpPr>
          <p:spPr bwMode="auto">
            <a:xfrm>
              <a:off x="1414" y="2806"/>
              <a:ext cx="3744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Text Box 43"/>
            <p:cNvSpPr txBox="1">
              <a:spLocks noChangeArrowheads="1"/>
            </p:cNvSpPr>
            <p:nvPr/>
          </p:nvSpPr>
          <p:spPr bwMode="auto">
            <a:xfrm>
              <a:off x="1223" y="2488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26</a:t>
              </a:r>
            </a:p>
          </p:txBody>
        </p:sp>
        <p:sp>
          <p:nvSpPr>
            <p:cNvPr id="18477" name="Text Box 44"/>
            <p:cNvSpPr txBox="1">
              <a:spLocks noChangeArrowheads="1"/>
            </p:cNvSpPr>
            <p:nvPr/>
          </p:nvSpPr>
          <p:spPr bwMode="auto">
            <a:xfrm>
              <a:off x="1387" y="2488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25</a:t>
              </a:r>
            </a:p>
          </p:txBody>
        </p:sp>
        <p:sp>
          <p:nvSpPr>
            <p:cNvPr id="18478" name="Text Box 45"/>
            <p:cNvSpPr txBox="1">
              <a:spLocks noChangeArrowheads="1"/>
            </p:cNvSpPr>
            <p:nvPr/>
          </p:nvSpPr>
          <p:spPr bwMode="auto">
            <a:xfrm>
              <a:off x="4991" y="2488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37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Add j?</a:t>
            </a:r>
          </a:p>
        </p:txBody>
      </p:sp>
      <p:pic>
        <p:nvPicPr>
          <p:cNvPr id="19459" name="Picture 3" descr="12~Figure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2929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7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EA1486-3D0C-430E-AE66-B6E10A45365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Supporting Jump Instruction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1117600"/>
            <a:ext cx="7085012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1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3505200"/>
            <a:ext cx="5305425" cy="30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220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/>
              <a:t>Which statement is true about the </a:t>
            </a:r>
            <a:r>
              <a:rPr lang="en-US" sz="2000" dirty="0" err="1"/>
              <a:t>datapath</a:t>
            </a:r>
            <a:r>
              <a:rPr lang="en-US" sz="2000" dirty="0"/>
              <a:t> below</a:t>
            </a:r>
            <a:r>
              <a:rPr lang="en-US" sz="2000" dirty="0" smtClean="0"/>
              <a:t>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The data path supports </a:t>
            </a:r>
            <a:r>
              <a:rPr lang="en-US" sz="2000" dirty="0" err="1"/>
              <a:t>lw</a:t>
            </a:r>
            <a:r>
              <a:rPr lang="en-US" sz="2000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The data path supports sw.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Both of the above.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None of the above.</a:t>
            </a:r>
          </a:p>
          <a:p>
            <a:pPr eaLnBrk="1" hangingPunct="1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08398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3505200"/>
            <a:ext cx="5305425" cy="30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220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/>
              <a:t>Which statement is true about the </a:t>
            </a:r>
            <a:r>
              <a:rPr lang="en-US" sz="2000" dirty="0" err="1"/>
              <a:t>datapath</a:t>
            </a:r>
            <a:r>
              <a:rPr lang="en-US" sz="2000" dirty="0"/>
              <a:t> below</a:t>
            </a:r>
            <a:r>
              <a:rPr lang="en-US" sz="2000" dirty="0" smtClean="0"/>
              <a:t>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The data path supports </a:t>
            </a:r>
            <a:r>
              <a:rPr lang="en-US" sz="2000" dirty="0" err="1"/>
              <a:t>lw</a:t>
            </a:r>
            <a:r>
              <a:rPr lang="en-US" sz="2000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The data path supports sw.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Both of the above.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/>
              <a:t>None of the above.</a:t>
            </a:r>
          </a:p>
          <a:p>
            <a:pPr eaLnBrk="1" hangingPunct="1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51877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220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000" dirty="0"/>
              <a:t>The following </a:t>
            </a:r>
            <a:r>
              <a:rPr lang="en-US" sz="2000" dirty="0" err="1"/>
              <a:t>datapath</a:t>
            </a:r>
            <a:r>
              <a:rPr lang="en-US" sz="2000" dirty="0"/>
              <a:t> supports R-type, </a:t>
            </a:r>
            <a:r>
              <a:rPr lang="en-US" sz="2000" dirty="0" err="1"/>
              <a:t>lw</a:t>
            </a:r>
            <a:r>
              <a:rPr lang="en-US" sz="2000" dirty="0"/>
              <a:t>, </a:t>
            </a:r>
            <a:r>
              <a:rPr lang="en-US" sz="2000" dirty="0" err="1"/>
              <a:t>sw</a:t>
            </a:r>
            <a:r>
              <a:rPr lang="en-US" sz="2000" dirty="0"/>
              <a:t>, and </a:t>
            </a:r>
            <a:r>
              <a:rPr lang="en-US" sz="2000" dirty="0" err="1"/>
              <a:t>beq</a:t>
            </a:r>
            <a:r>
              <a:rPr lang="en-US" sz="2000" dirty="0"/>
              <a:t>. Which of the following statements is true if we decide to support less instructions?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If only to support R-type and </a:t>
            </a:r>
            <a:r>
              <a:rPr lang="en-US" sz="1600" dirty="0" err="1"/>
              <a:t>lw</a:t>
            </a:r>
            <a:r>
              <a:rPr lang="en-US" sz="1600" dirty="0"/>
              <a:t>, we need exactly 3 2-1 MUX.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If only to support R-type and </a:t>
            </a:r>
            <a:r>
              <a:rPr lang="en-US" sz="1600" dirty="0" err="1"/>
              <a:t>beq</a:t>
            </a:r>
            <a:r>
              <a:rPr lang="en-US" sz="1600" dirty="0"/>
              <a:t>, we need exactly 2 2-1 MUX.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Both of the above.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None of the above.</a:t>
            </a:r>
          </a:p>
          <a:p>
            <a:pPr eaLnBrk="1" hangingPunct="1"/>
            <a:endParaRPr lang="en-US" altLang="en-US" sz="2000" dirty="0" smtClean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581400"/>
            <a:ext cx="52006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8280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220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1200" dirty="0"/>
              <a:t>Consider the MIPS processor that supports the R-type, </a:t>
            </a:r>
            <a:r>
              <a:rPr lang="en-US" sz="1200" dirty="0" err="1"/>
              <a:t>lw</a:t>
            </a:r>
            <a:r>
              <a:rPr lang="en-US" sz="1200" dirty="0"/>
              <a:t>, </a:t>
            </a:r>
            <a:r>
              <a:rPr lang="en-US" sz="1200" dirty="0" err="1"/>
              <a:t>sw</a:t>
            </a:r>
            <a:r>
              <a:rPr lang="en-US" sz="1200" dirty="0"/>
              <a:t>, and </a:t>
            </a:r>
            <a:r>
              <a:rPr lang="en-US" sz="1200" dirty="0" err="1"/>
              <a:t>beq</a:t>
            </a:r>
            <a:r>
              <a:rPr lang="en-US" sz="1200" dirty="0"/>
              <a:t> instructions. Suppose $t0 is holding 9, $t1 is holding 4, the data memory location 4*</a:t>
            </a:r>
            <a:r>
              <a:rPr lang="en-US" sz="1200" dirty="0" err="1"/>
              <a:t>i</a:t>
            </a:r>
            <a:r>
              <a:rPr lang="en-US" sz="1200" dirty="0"/>
              <a:t> is holding value </a:t>
            </a:r>
            <a:r>
              <a:rPr lang="en-US" sz="1200" dirty="0" err="1"/>
              <a:t>i</a:t>
            </a:r>
            <a:r>
              <a:rPr lang="en-US" sz="1200" dirty="0"/>
              <a:t>, when we encounter the following instruction: </a:t>
            </a:r>
          </a:p>
          <a:p>
            <a:pPr marL="0" indent="0">
              <a:buNone/>
            </a:pPr>
            <a:r>
              <a:rPr lang="en-US" sz="1200" dirty="0" err="1" smtClean="0"/>
              <a:t>beq</a:t>
            </a:r>
            <a:r>
              <a:rPr lang="en-US" sz="1200" dirty="0" smtClean="0"/>
              <a:t> </a:t>
            </a:r>
            <a:r>
              <a:rPr lang="en-US" sz="1200" dirty="0"/>
              <a:t>$t0, $t1, L1 </a:t>
            </a:r>
          </a:p>
          <a:p>
            <a:pPr marL="0" indent="0">
              <a:buNone/>
            </a:pPr>
            <a:r>
              <a:rPr lang="en-US" sz="1200" dirty="0"/>
              <a:t>where L1 is the 4</a:t>
            </a:r>
            <a:r>
              <a:rPr lang="en-US" sz="1200" baseline="30000" dirty="0"/>
              <a:t>th</a:t>
            </a:r>
            <a:r>
              <a:rPr lang="en-US" sz="1200" dirty="0"/>
              <a:t> instruction after the </a:t>
            </a:r>
            <a:r>
              <a:rPr lang="en-US" sz="1200" dirty="0" err="1"/>
              <a:t>beq</a:t>
            </a:r>
            <a:r>
              <a:rPr lang="en-US" sz="1200" dirty="0"/>
              <a:t> instruction. Suppose the control signal for a 2-1 MUX is </a:t>
            </a:r>
            <a:r>
              <a:rPr lang="en-US" sz="1200" b="1" dirty="0"/>
              <a:t>0</a:t>
            </a:r>
            <a:r>
              <a:rPr lang="en-US" sz="1200" dirty="0"/>
              <a:t> if we do not care about its value. What will be the stable values showing at ports </a:t>
            </a:r>
            <a:r>
              <a:rPr lang="en-US" sz="1200" dirty="0" err="1"/>
              <a:t>WriteData</a:t>
            </a:r>
            <a:r>
              <a:rPr lang="en-US" sz="1200" dirty="0"/>
              <a:t> of the register file and </a:t>
            </a:r>
            <a:r>
              <a:rPr lang="en-US" sz="1200" dirty="0" err="1"/>
              <a:t>WriteData</a:t>
            </a:r>
            <a:r>
              <a:rPr lang="en-US" sz="1200" dirty="0"/>
              <a:t> of the data memory during the execution of this instruction? </a:t>
            </a:r>
          </a:p>
          <a:p>
            <a:pPr marL="0" lv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(a) 1 and 9.</a:t>
            </a:r>
          </a:p>
          <a:p>
            <a:pPr marL="0" indent="0">
              <a:buNone/>
            </a:pPr>
            <a:r>
              <a:rPr lang="en-US" sz="1200" dirty="0"/>
              <a:t>(b) 5 and 4.</a:t>
            </a:r>
          </a:p>
          <a:p>
            <a:pPr marL="0" indent="0">
              <a:buNone/>
            </a:pPr>
            <a:r>
              <a:rPr lang="en-US" sz="1200" dirty="0"/>
              <a:t>(c) 20 and 4.</a:t>
            </a:r>
          </a:p>
          <a:p>
            <a:pPr marL="0" indent="0">
              <a:buNone/>
            </a:pPr>
            <a:r>
              <a:rPr lang="en-US" sz="1200" dirty="0"/>
              <a:t>(d) None of the above.</a:t>
            </a:r>
          </a:p>
          <a:p>
            <a:pPr marL="0" indent="0" eaLnBrk="1" hangingPunct="1">
              <a:buNone/>
            </a:pPr>
            <a:endParaRPr lang="en-US" altLang="en-US" sz="1200" dirty="0" smtClean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010007"/>
            <a:ext cx="52006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81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11/25/2007 10:54:43 PM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week-14-1.ppt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EA739-DA43-4EAA-A5AF-615D8776F00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In Class Exercise – Supporting Jump Register </a:t>
            </a:r>
            <a:r>
              <a:rPr lang="en-US" sz="4000" smtClean="0"/>
              <a:t>and R-type</a:t>
            </a:r>
          </a:p>
        </p:txBody>
      </p:sp>
      <p:pic>
        <p:nvPicPr>
          <p:cNvPr id="215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7053263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1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Different parts in the processor should be connected appropriately to be able to carry out the functions.</a:t>
            </a:r>
          </a:p>
          <a:p>
            <a:r>
              <a:rPr lang="en-US" altLang="en-US" smtClean="0"/>
              <a:t>Connections depending on what we need</a:t>
            </a:r>
          </a:p>
          <a:p>
            <a:r>
              <a:rPr lang="en-US" altLang="en-US" smtClean="0"/>
              <a:t>Learnt R-type, lw, sw, beq</a:t>
            </a:r>
          </a:p>
        </p:txBody>
      </p:sp>
    </p:spTree>
    <p:extLst>
      <p:ext uri="{BB962C8B-B14F-4D97-AF65-F5344CB8AC3E}">
        <p14:creationId xmlns:p14="http://schemas.microsoft.com/office/powerpoint/2010/main" val="2331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Assume that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Memory access: 200ps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ALU and adders: 100 </a:t>
            </a:r>
            <a:r>
              <a:rPr lang="en-US" dirty="0" err="1" smtClean="0"/>
              <a:t>ps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Register file read: 50ps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Register file write: 10ps (the </a:t>
            </a:r>
            <a:r>
              <a:rPr lang="en-US" dirty="0" err="1" smtClean="0"/>
              <a:t>clk</a:t>
            </a:r>
            <a:r>
              <a:rPr lang="en-US" dirty="0" smtClean="0"/>
              <a:t>-to-q delay)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PC update: 10ps (the </a:t>
            </a:r>
            <a:r>
              <a:rPr lang="en-US" dirty="0" err="1" smtClean="0"/>
              <a:t>clk</a:t>
            </a:r>
            <a:r>
              <a:rPr lang="en-US" dirty="0" smtClean="0"/>
              <a:t>-to-q delay)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setup time of DFFs: 10ps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 parts do not have delay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fast is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 R-type instruction?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dirty="0" err="1" smtClean="0"/>
              <a:t>lw</a:t>
            </a:r>
            <a:r>
              <a:rPr lang="en-US" dirty="0" smtClean="0"/>
              <a:t> instruction?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dirty="0" err="1" smtClean="0"/>
              <a:t>sw</a:t>
            </a:r>
            <a:r>
              <a:rPr lang="en-US" dirty="0" smtClean="0"/>
              <a:t> instruction?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dirty="0" err="1" smtClean="0"/>
              <a:t>beq</a:t>
            </a:r>
            <a:r>
              <a:rPr lang="en-US" dirty="0" smtClean="0"/>
              <a:t> instruction?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Need to find the critical path – the longest path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R-type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886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373188" y="3351212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114801" y="3352800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8200" y="38862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7048501" y="3390900"/>
            <a:ext cx="990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543800" y="2895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981200" y="1447800"/>
            <a:ext cx="714375" cy="1371600"/>
            <a:chOff x="1981200" y="2362200"/>
            <a:chExt cx="713850" cy="1371600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>
              <a:off x="1867525" y="3390107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5" name="TextBox 25"/>
            <p:cNvSpPr txBox="1">
              <a:spLocks noChangeArrowheads="1"/>
            </p:cNvSpPr>
            <p:nvPr/>
          </p:nvSpPr>
          <p:spPr bwMode="auto">
            <a:xfrm>
              <a:off x="1981200" y="2362200"/>
              <a:ext cx="713850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PC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856038" y="1447800"/>
            <a:ext cx="1249362" cy="1371600"/>
            <a:chOff x="3855699" y="2286000"/>
            <a:chExt cx="1249701" cy="1371600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4091600" y="3313906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3" name="TextBox 27"/>
            <p:cNvSpPr txBox="1">
              <a:spLocks noChangeArrowheads="1"/>
            </p:cNvSpPr>
            <p:nvPr/>
          </p:nvSpPr>
          <p:spPr bwMode="auto">
            <a:xfrm>
              <a:off x="3855699" y="2286000"/>
              <a:ext cx="1249701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instruction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5105400" y="1447800"/>
            <a:ext cx="896938" cy="1371600"/>
            <a:chOff x="5105400" y="2286000"/>
            <a:chExt cx="896336" cy="1371600"/>
          </a:xfrm>
        </p:grpSpPr>
        <p:cxnSp>
          <p:nvCxnSpPr>
            <p:cNvPr id="29" name="Straight Arrow Connector 28"/>
            <p:cNvCxnSpPr/>
            <p:nvPr/>
          </p:nvCxnSpPr>
          <p:spPr>
            <a:xfrm rot="5400000">
              <a:off x="5217014" y="3313907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1" name="TextBox 29"/>
            <p:cNvSpPr txBox="1">
              <a:spLocks noChangeArrowheads="1"/>
            </p:cNvSpPr>
            <p:nvPr/>
          </p:nvSpPr>
          <p:spPr bwMode="auto">
            <a:xfrm>
              <a:off x="5105400" y="2286000"/>
              <a:ext cx="896336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register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6342063" y="1447800"/>
            <a:ext cx="714375" cy="1371600"/>
            <a:chOff x="6342664" y="2286000"/>
            <a:chExt cx="713850" cy="1371600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>
              <a:off x="6454249" y="3313907"/>
              <a:ext cx="6858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9" name="TextBox 31"/>
            <p:cNvSpPr txBox="1">
              <a:spLocks noChangeArrowheads="1"/>
            </p:cNvSpPr>
            <p:nvPr/>
          </p:nvSpPr>
          <p:spPr bwMode="auto">
            <a:xfrm>
              <a:off x="6342664" y="2286000"/>
              <a:ext cx="713850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ALU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7467600" y="1447800"/>
            <a:ext cx="896938" cy="1371600"/>
            <a:chOff x="7848600" y="2286000"/>
            <a:chExt cx="896336" cy="1371600"/>
          </a:xfrm>
        </p:grpSpPr>
        <p:cxnSp>
          <p:nvCxnSpPr>
            <p:cNvPr id="33" name="Straight Arrow Connector 32"/>
            <p:cNvCxnSpPr/>
            <p:nvPr/>
          </p:nvCxnSpPr>
          <p:spPr>
            <a:xfrm rot="5400000">
              <a:off x="7960214" y="3313907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7" name="TextBox 33"/>
            <p:cNvSpPr txBox="1">
              <a:spLocks noChangeArrowheads="1"/>
            </p:cNvSpPr>
            <p:nvPr/>
          </p:nvSpPr>
          <p:spPr bwMode="auto">
            <a:xfrm>
              <a:off x="7848600" y="2286000"/>
              <a:ext cx="896336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register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written</a:t>
              </a:r>
            </a:p>
          </p:txBody>
        </p:sp>
      </p:grp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So, the clock needs to be at least 10+200+50+100+10 = 370ps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there be a problem if the next instruction is also an R-type instruction, considering that the register is written and stable only after the next rising edge of the clock?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Figure not to the exact scale </a:t>
            </a:r>
            <a:endParaRPr lang="en-US" dirty="0" smtClean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905000" y="28194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03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So, the clock needs to be at least 10+200+50+100+200+10 = 570ps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Figure not to the exact scale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3886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1066801" y="3351212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810001" y="3352800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43400" y="38862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743701" y="3390900"/>
            <a:ext cx="990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239000" y="2895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24000" y="1447800"/>
            <a:ext cx="714375" cy="1371600"/>
            <a:chOff x="1981200" y="2362200"/>
            <a:chExt cx="713850" cy="1371600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>
              <a:off x="1867525" y="3390107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6" name="TextBox 12"/>
            <p:cNvSpPr txBox="1">
              <a:spLocks noChangeArrowheads="1"/>
            </p:cNvSpPr>
            <p:nvPr/>
          </p:nvSpPr>
          <p:spPr bwMode="auto">
            <a:xfrm>
              <a:off x="1981200" y="2362200"/>
              <a:ext cx="713850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PC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2743200" y="1447800"/>
            <a:ext cx="1249363" cy="1371600"/>
            <a:chOff x="3855699" y="2286000"/>
            <a:chExt cx="1249701" cy="1371600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4091600" y="3313906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4" name="TextBox 15"/>
            <p:cNvSpPr txBox="1">
              <a:spLocks noChangeArrowheads="1"/>
            </p:cNvSpPr>
            <p:nvPr/>
          </p:nvSpPr>
          <p:spPr bwMode="auto">
            <a:xfrm>
              <a:off x="3855699" y="2286000"/>
              <a:ext cx="1249701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instruction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056063" y="1447800"/>
            <a:ext cx="896937" cy="1371600"/>
            <a:chOff x="5105400" y="2286000"/>
            <a:chExt cx="896336" cy="1371600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>
              <a:off x="5217014" y="3313907"/>
              <a:ext cx="6858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2" name="TextBox 18"/>
            <p:cNvSpPr txBox="1">
              <a:spLocks noChangeArrowheads="1"/>
            </p:cNvSpPr>
            <p:nvPr/>
          </p:nvSpPr>
          <p:spPr bwMode="auto">
            <a:xfrm>
              <a:off x="5105400" y="2286000"/>
              <a:ext cx="896336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register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4953000" y="1447800"/>
            <a:ext cx="714375" cy="1371600"/>
            <a:chOff x="6342664" y="2286000"/>
            <a:chExt cx="713850" cy="1371600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6454249" y="3313907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0" name="TextBox 21"/>
            <p:cNvSpPr txBox="1">
              <a:spLocks noChangeArrowheads="1"/>
            </p:cNvSpPr>
            <p:nvPr/>
          </p:nvSpPr>
          <p:spPr bwMode="auto">
            <a:xfrm>
              <a:off x="6342664" y="2286000"/>
              <a:ext cx="713850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ALU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7239000" y="1447800"/>
            <a:ext cx="896938" cy="1371600"/>
            <a:chOff x="7848600" y="2286000"/>
            <a:chExt cx="896336" cy="1371600"/>
          </a:xfrm>
        </p:grpSpPr>
        <p:cxnSp>
          <p:nvCxnSpPr>
            <p:cNvPr id="24" name="Straight Arrow Connector 23"/>
            <p:cNvCxnSpPr/>
            <p:nvPr/>
          </p:nvCxnSpPr>
          <p:spPr>
            <a:xfrm rot="5400000">
              <a:off x="7960214" y="3313907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8" name="TextBox 24"/>
            <p:cNvSpPr txBox="1">
              <a:spLocks noChangeArrowheads="1"/>
            </p:cNvSpPr>
            <p:nvPr/>
          </p:nvSpPr>
          <p:spPr bwMode="auto">
            <a:xfrm>
              <a:off x="7848600" y="2286000"/>
              <a:ext cx="896336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register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written</a:t>
              </a:r>
            </a:p>
          </p:txBody>
        </p:sp>
      </p:grpSp>
      <p:grpSp>
        <p:nvGrpSpPr>
          <p:cNvPr id="16" name="Group 25"/>
          <p:cNvGrpSpPr>
            <a:grpSpLocks/>
          </p:cNvGrpSpPr>
          <p:nvPr/>
        </p:nvGrpSpPr>
        <p:grpSpPr bwMode="auto">
          <a:xfrm>
            <a:off x="6065838" y="1447800"/>
            <a:ext cx="1157287" cy="1371600"/>
            <a:chOff x="3855699" y="2286000"/>
            <a:chExt cx="1157561" cy="1371600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4091580" y="3313906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6" name="TextBox 27"/>
            <p:cNvSpPr txBox="1">
              <a:spLocks noChangeArrowheads="1"/>
            </p:cNvSpPr>
            <p:nvPr/>
          </p:nvSpPr>
          <p:spPr bwMode="auto">
            <a:xfrm>
              <a:off x="3855699" y="2286000"/>
              <a:ext cx="1157561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Data mem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1600200" y="28194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838"/>
            <a:ext cx="8229600" cy="1554162"/>
          </a:xfrm>
        </p:spPr>
        <p:txBody>
          <a:bodyPr/>
          <a:lstStyle/>
          <a:p>
            <a:pPr eaLnBrk="1" hangingPunct="1"/>
            <a:r>
              <a:rPr lang="en-US" altLang="en-US" smtClean="0"/>
              <a:t>So, it is 10+200+50+100+10 = 370ps </a:t>
            </a:r>
          </a:p>
          <a:p>
            <a:pPr eaLnBrk="1" hangingPunct="1"/>
            <a:r>
              <a:rPr lang="en-US" altLang="en-US" smtClean="0"/>
              <a:t>Figure not to the exact scale </a:t>
            </a:r>
          </a:p>
          <a:p>
            <a:pPr eaLnBrk="1" hangingPunct="1"/>
            <a:endParaRPr lang="en-US" altLang="en-US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3886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1066801" y="3351212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810001" y="3352800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43400" y="38862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743701" y="3390900"/>
            <a:ext cx="990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239000" y="2895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24000" y="1447800"/>
            <a:ext cx="714375" cy="1371600"/>
            <a:chOff x="1981200" y="2362200"/>
            <a:chExt cx="713850" cy="1371600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>
              <a:off x="1867525" y="3390107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20" name="TextBox 12"/>
            <p:cNvSpPr txBox="1">
              <a:spLocks noChangeArrowheads="1"/>
            </p:cNvSpPr>
            <p:nvPr/>
          </p:nvSpPr>
          <p:spPr bwMode="auto">
            <a:xfrm>
              <a:off x="1981200" y="2362200"/>
              <a:ext cx="713850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PC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2743200" y="1447800"/>
            <a:ext cx="1249363" cy="1371600"/>
            <a:chOff x="3855699" y="2286000"/>
            <a:chExt cx="1249701" cy="1371600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4091600" y="3313906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Box 15"/>
            <p:cNvSpPr txBox="1">
              <a:spLocks noChangeArrowheads="1"/>
            </p:cNvSpPr>
            <p:nvPr/>
          </p:nvSpPr>
          <p:spPr bwMode="auto">
            <a:xfrm>
              <a:off x="3855699" y="2286000"/>
              <a:ext cx="1249701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instruction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056063" y="1447800"/>
            <a:ext cx="896937" cy="1371600"/>
            <a:chOff x="5105400" y="2286000"/>
            <a:chExt cx="896336" cy="1371600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>
              <a:off x="5217014" y="3313907"/>
              <a:ext cx="6858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6" name="TextBox 18"/>
            <p:cNvSpPr txBox="1">
              <a:spLocks noChangeArrowheads="1"/>
            </p:cNvSpPr>
            <p:nvPr/>
          </p:nvSpPr>
          <p:spPr bwMode="auto">
            <a:xfrm>
              <a:off x="5105400" y="2286000"/>
              <a:ext cx="896336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register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4953000" y="1447800"/>
            <a:ext cx="714375" cy="1371600"/>
            <a:chOff x="6342664" y="2286000"/>
            <a:chExt cx="713850" cy="1371600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6454249" y="3313907"/>
              <a:ext cx="685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4" name="TextBox 21"/>
            <p:cNvSpPr txBox="1">
              <a:spLocks noChangeArrowheads="1"/>
            </p:cNvSpPr>
            <p:nvPr/>
          </p:nvSpPr>
          <p:spPr bwMode="auto">
            <a:xfrm>
              <a:off x="6342664" y="2286000"/>
              <a:ext cx="713850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ALU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</p:grp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2133600" y="2819400"/>
            <a:ext cx="927100" cy="1636713"/>
            <a:chOff x="2133600" y="2895611"/>
            <a:chExt cx="926857" cy="1636920"/>
          </a:xfrm>
        </p:grpSpPr>
        <p:sp>
          <p:nvSpPr>
            <p:cNvPr id="8211" name="TextBox 27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926857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Adder 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  <p:cxnSp>
          <p:nvCxnSpPr>
            <p:cNvPr id="32" name="Straight Arrow Connector 31"/>
            <p:cNvCxnSpPr>
              <a:stCxn id="8211" idx="0"/>
            </p:cNvCxnSpPr>
            <p:nvPr/>
          </p:nvCxnSpPr>
          <p:spPr>
            <a:xfrm rot="5400000" flipH="1" flipV="1">
              <a:off x="2174672" y="3317968"/>
              <a:ext cx="990725" cy="1460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35"/>
          <p:cNvGrpSpPr>
            <a:grpSpLocks/>
          </p:cNvGrpSpPr>
          <p:nvPr/>
        </p:nvGrpSpPr>
        <p:grpSpPr bwMode="auto">
          <a:xfrm>
            <a:off x="3886200" y="3886200"/>
            <a:ext cx="927100" cy="1636713"/>
            <a:chOff x="4343400" y="3886213"/>
            <a:chExt cx="926857" cy="1636918"/>
          </a:xfrm>
        </p:grpSpPr>
        <p:sp>
          <p:nvSpPr>
            <p:cNvPr id="8209" name="TextBox 32"/>
            <p:cNvSpPr txBox="1">
              <a:spLocks noChangeArrowheads="1"/>
            </p:cNvSpPr>
            <p:nvPr/>
          </p:nvSpPr>
          <p:spPr bwMode="auto">
            <a:xfrm>
              <a:off x="4343400" y="4876800"/>
              <a:ext cx="926857" cy="6463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Adder 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ready</a:t>
              </a:r>
            </a:p>
          </p:txBody>
        </p:sp>
        <p:cxnSp>
          <p:nvCxnSpPr>
            <p:cNvPr id="34" name="Straight Arrow Connector 33"/>
            <p:cNvCxnSpPr>
              <a:stCxn id="8209" idx="0"/>
            </p:cNvCxnSpPr>
            <p:nvPr/>
          </p:nvCxnSpPr>
          <p:spPr>
            <a:xfrm rot="5400000" flipH="1" flipV="1">
              <a:off x="4384472" y="4308569"/>
              <a:ext cx="990724" cy="1460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>
            <a:off x="1600200" y="28194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Clock cycle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So, how long should the clock cycle be?</a:t>
            </a:r>
          </a:p>
          <a:p>
            <a:pPr eaLnBrk="1" hangingPunct="1"/>
            <a:r>
              <a:rPr lang="en-US" altLang="en-US" smtClean="0"/>
              <a:t>Is it efficient?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lw &amp; sw?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71925"/>
            <a:ext cx="381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52925"/>
            <a:ext cx="12668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76725"/>
            <a:ext cx="9525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05325"/>
            <a:ext cx="942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76725"/>
            <a:ext cx="10858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4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path only for lw and sw (answer)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524000"/>
            <a:ext cx="80486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6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Data path for both R-type and memory-type instructions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381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12668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43400"/>
            <a:ext cx="9525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24400"/>
            <a:ext cx="942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10858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228600" y="1905000"/>
            <a:ext cx="891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add $rd, $rs, $rt, format: opcode (6 bits) rs (5 bits) rt (5 bits) rd (5 bits) 00000 funct (6 bits)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lw $rt, offset_value($rs): opcode (6 bits) rs (5 bits) rt (5 bits) offset (16 bits)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sw $rt, offset_value($rs): opcode (6 bits) rs (5 bits) rt (5 bits) offset (16 bits)</a:t>
            </a:r>
          </a:p>
        </p:txBody>
      </p:sp>
    </p:spTree>
    <p:extLst>
      <p:ext uri="{BB962C8B-B14F-4D97-AF65-F5344CB8AC3E}">
        <p14:creationId xmlns:p14="http://schemas.microsoft.com/office/powerpoint/2010/main" val="18591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Data path for both R-type and memory-type instructions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381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12668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43400"/>
            <a:ext cx="9525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24400"/>
            <a:ext cx="942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10858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257800"/>
            <a:ext cx="32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50" y="5133975"/>
            <a:ext cx="32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4953000"/>
            <a:ext cx="32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Box 10"/>
          <p:cNvSpPr txBox="1">
            <a:spLocks noChangeArrowheads="1"/>
          </p:cNvSpPr>
          <p:nvPr/>
        </p:nvSpPr>
        <p:spPr bwMode="auto">
          <a:xfrm>
            <a:off x="228600" y="1905000"/>
            <a:ext cx="891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add $rd, $rs, $rt, format: opcode (6 bits) rs (5 bits) rt (5 bits) rd (5 bits) 00000 funct (6 bits)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lw $rt, offset_value($rs): opcode (6 bits) rs (5 bits) rt (5 bits) offset (16 bits)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sw $rt, offset_value($rs): opcode (6 bits) rs (5 bits) rt (5 bits) offset (16 bits)</a:t>
            </a:r>
          </a:p>
        </p:txBody>
      </p:sp>
    </p:spTree>
    <p:extLst>
      <p:ext uri="{BB962C8B-B14F-4D97-AF65-F5344CB8AC3E}">
        <p14:creationId xmlns:p14="http://schemas.microsoft.com/office/powerpoint/2010/main" val="40292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Answer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581150"/>
            <a:ext cx="802957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68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Datapath</a:t>
            </a:r>
            <a:r>
              <a:rPr lang="en-US" dirty="0" smtClean="0"/>
              <a:t> for R-type, memory, and branch operations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00575"/>
            <a:ext cx="381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05375"/>
            <a:ext cx="12668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57775"/>
            <a:ext cx="9525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286375"/>
            <a:ext cx="942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57775"/>
            <a:ext cx="10858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5819775"/>
            <a:ext cx="32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5695950"/>
            <a:ext cx="32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38575"/>
            <a:ext cx="32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62375"/>
            <a:ext cx="8001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19575"/>
            <a:ext cx="9810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5819775"/>
            <a:ext cx="32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438775"/>
            <a:ext cx="32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5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Datapath for R-type, memory, and branch operations (Answer)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00893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8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1075</Words>
  <Application>Microsoft Office PowerPoint</Application>
  <PresentationFormat>On-screen Show (4:3)</PresentationFormat>
  <Paragraphs>160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新細明體</vt:lpstr>
      <vt:lpstr>Arial</vt:lpstr>
      <vt:lpstr>Calibri</vt:lpstr>
      <vt:lpstr>Tahoma</vt:lpstr>
      <vt:lpstr>Office Theme</vt:lpstr>
      <vt:lpstr>MIPS processor continued</vt:lpstr>
      <vt:lpstr>Review</vt:lpstr>
      <vt:lpstr>lw &amp; sw?</vt:lpstr>
      <vt:lpstr>Data path only for lw and sw (answer)</vt:lpstr>
      <vt:lpstr>Data path for both R-type and memory-type instructions</vt:lpstr>
      <vt:lpstr>Data path for both R-type and memory-type instructions</vt:lpstr>
      <vt:lpstr>Answer</vt:lpstr>
      <vt:lpstr>Datapath for R-type, memory, and branch operations</vt:lpstr>
      <vt:lpstr>Datapath for R-type, memory, and branch operations (Answer)</vt:lpstr>
      <vt:lpstr>Datapath for Memory, R-type and Branch Instructions, plus the control signals</vt:lpstr>
      <vt:lpstr>Jump Instruction</vt:lpstr>
      <vt:lpstr>Implementing Jumps</vt:lpstr>
      <vt:lpstr>Add j?</vt:lpstr>
      <vt:lpstr>Supporting Jump Instruction</vt:lpstr>
      <vt:lpstr>Questions</vt:lpstr>
      <vt:lpstr>Questions</vt:lpstr>
      <vt:lpstr>Questions</vt:lpstr>
      <vt:lpstr>Questions</vt:lpstr>
      <vt:lpstr>In Class Exercise – Supporting Jump Register and R-type</vt:lpstr>
      <vt:lpstr>Performance</vt:lpstr>
      <vt:lpstr>R-type</vt:lpstr>
      <vt:lpstr>lw</vt:lpstr>
      <vt:lpstr>beq</vt:lpstr>
      <vt:lpstr>Clock cycle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processor continued</dc:title>
  <dc:creator>zhenghao</dc:creator>
  <cp:lastModifiedBy>Zhenghao Zhang</cp:lastModifiedBy>
  <cp:revision>11</cp:revision>
  <dcterms:created xsi:type="dcterms:W3CDTF">2010-04-07T18:57:44Z</dcterms:created>
  <dcterms:modified xsi:type="dcterms:W3CDTF">2015-11-15T00:12:51Z</dcterms:modified>
</cp:coreProperties>
</file>