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313"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06"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A65BFDB-3C1D-4FCD-AEA8-A12871C58B2E}" type="datetimeFigureOut">
              <a:rPr lang="en-US"/>
              <a:pPr>
                <a:defRPr/>
              </a:pPr>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740ADFF2-F476-496F-898F-93AFA1790FCC}" type="slidenum">
              <a:rPr lang="en-US"/>
              <a:pPr>
                <a:defRPr/>
              </a:pPr>
              <a:t>‹#›</a:t>
            </a:fld>
            <a:endParaRPr lang="en-US"/>
          </a:p>
        </p:txBody>
      </p:sp>
    </p:spTree>
    <p:extLst>
      <p:ext uri="{BB962C8B-B14F-4D97-AF65-F5344CB8AC3E}">
        <p14:creationId xmlns:p14="http://schemas.microsoft.com/office/powerpoint/2010/main" val="140501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1"/>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2898864-D6A4-416B-8FD9-0126AAA4B41E}" type="datetime1">
              <a:rPr lang="en-US" smtClean="0"/>
              <a:pPr fontAlgn="base">
                <a:spcBef>
                  <a:spcPct val="0"/>
                </a:spcBef>
                <a:spcAft>
                  <a:spcPct val="0"/>
                </a:spcAft>
                <a:defRPr/>
              </a:pPr>
              <a:t>11/4/2015</a:t>
            </a:fld>
            <a:endParaRPr lang="en-US" smtClean="0"/>
          </a:p>
        </p:txBody>
      </p:sp>
      <p:sp>
        <p:nvSpPr>
          <p:cNvPr id="60419" name="Rectangle 12"/>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CDA3100 week12-3.ppt</a:t>
            </a:r>
          </a:p>
        </p:txBody>
      </p:sp>
      <p:sp>
        <p:nvSpPr>
          <p:cNvPr id="10244" name="Rectangle 1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D4BD42-65CD-4D9E-8296-9D4F5C0A3B23}" type="slidenum">
              <a:rPr lang="en-US" altLang="en-US"/>
              <a:pPr>
                <a:spcBef>
                  <a:spcPct val="0"/>
                </a:spcBef>
              </a:pPr>
              <a:t>7</a:t>
            </a:fld>
            <a:endParaRPr lang="en-US" altLang="en-US"/>
          </a:p>
        </p:txBody>
      </p:sp>
      <p:sp>
        <p:nvSpPr>
          <p:cNvPr id="10245" name="Rectangle 2"/>
          <p:cNvSpPr>
            <a:spLocks noGrp="1" noRot="1" noChangeAspect="1" noChangeArrowheads="1" noTextEdit="1"/>
          </p:cNvSpPr>
          <p:nvPr>
            <p:ph type="sldImg"/>
          </p:nvPr>
        </p:nvSpPr>
        <p:spPr bwMode="auto">
          <a:xfrm>
            <a:off x="1141413" y="685800"/>
            <a:ext cx="4573587"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6867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1"/>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4742667-1062-4305-8121-CC896B00BBA9}" type="datetime1">
              <a:rPr lang="en-US" smtClean="0"/>
              <a:pPr fontAlgn="base">
                <a:spcBef>
                  <a:spcPct val="0"/>
                </a:spcBef>
                <a:spcAft>
                  <a:spcPct val="0"/>
                </a:spcAft>
                <a:defRPr/>
              </a:pPr>
              <a:t>11/4/2015</a:t>
            </a:fld>
            <a:endParaRPr lang="en-US" smtClean="0"/>
          </a:p>
        </p:txBody>
      </p:sp>
      <p:sp>
        <p:nvSpPr>
          <p:cNvPr id="61443" name="Rectangle 12"/>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CDA3100 week12-5.ppt</a:t>
            </a:r>
          </a:p>
        </p:txBody>
      </p:sp>
      <p:sp>
        <p:nvSpPr>
          <p:cNvPr id="25604" name="Rectangle 1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ABB60E-5E21-4861-9732-2A06182CFBDE}" type="slidenum">
              <a:rPr lang="en-US" altLang="en-US"/>
              <a:pPr>
                <a:spcBef>
                  <a:spcPct val="0"/>
                </a:spcBef>
              </a:pPr>
              <a:t>21</a:t>
            </a:fld>
            <a:endParaRPr lang="en-US" altLang="en-US"/>
          </a:p>
        </p:txBody>
      </p:sp>
      <p:sp>
        <p:nvSpPr>
          <p:cNvPr id="25605" name="Rectangle 2"/>
          <p:cNvSpPr>
            <a:spLocks noGrp="1" noRot="1" noChangeAspect="1" noChangeArrowheads="1" noTextEdit="1"/>
          </p:cNvSpPr>
          <p:nvPr>
            <p:ph type="sldImg"/>
          </p:nvPr>
        </p:nvSpPr>
        <p:spPr bwMode="auto">
          <a:xfrm>
            <a:off x="1141413" y="685800"/>
            <a:ext cx="4573587"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572857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1"/>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423CB77D-639B-4884-915B-59BDB2E1009E}" type="datetime1">
              <a:rPr lang="en-US" smtClean="0"/>
              <a:pPr fontAlgn="base">
                <a:spcBef>
                  <a:spcPct val="0"/>
                </a:spcBef>
                <a:spcAft>
                  <a:spcPct val="0"/>
                </a:spcAft>
                <a:defRPr/>
              </a:pPr>
              <a:t>11/4/2015</a:t>
            </a:fld>
            <a:endParaRPr lang="en-US" smtClean="0"/>
          </a:p>
        </p:txBody>
      </p:sp>
      <p:sp>
        <p:nvSpPr>
          <p:cNvPr id="62467" name="Rectangle 12"/>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CDA3100 week12-5.ppt</a:t>
            </a:r>
          </a:p>
        </p:txBody>
      </p:sp>
      <p:sp>
        <p:nvSpPr>
          <p:cNvPr id="27652" name="Rectangle 1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E54544-8BD5-48E7-969A-D926D4966049}" type="slidenum">
              <a:rPr lang="en-US" altLang="en-US"/>
              <a:pPr>
                <a:spcBef>
                  <a:spcPct val="0"/>
                </a:spcBef>
              </a:pPr>
              <a:t>22</a:t>
            </a:fld>
            <a:endParaRPr lang="en-US" altLang="en-US"/>
          </a:p>
        </p:txBody>
      </p:sp>
      <p:sp>
        <p:nvSpPr>
          <p:cNvPr id="27653" name="Rectangle 2"/>
          <p:cNvSpPr>
            <a:spLocks noGrp="1" noRot="1" noChangeAspect="1" noChangeArrowheads="1" noTextEdit="1"/>
          </p:cNvSpPr>
          <p:nvPr>
            <p:ph type="sldImg"/>
          </p:nvPr>
        </p:nvSpPr>
        <p:spPr bwMode="auto">
          <a:xfrm>
            <a:off x="1141413" y="685800"/>
            <a:ext cx="4573587"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3111467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F24DD38-8F19-474E-9F89-ECC9076392AE}" type="datetimeFigureOut">
              <a:rPr lang="en-US"/>
              <a:pPr>
                <a:defRPr/>
              </a:pPr>
              <a:t>11/4/2015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77B76-D8B5-461F-B601-A80927691CD7}" type="slidenum">
              <a:rPr lang="en-US"/>
              <a:pPr>
                <a:defRPr/>
              </a:pPr>
              <a:t>‹#›</a:t>
            </a:fld>
            <a:endParaRPr lang="en-US"/>
          </a:p>
        </p:txBody>
      </p:sp>
    </p:spTree>
    <p:extLst>
      <p:ext uri="{BB962C8B-B14F-4D97-AF65-F5344CB8AC3E}">
        <p14:creationId xmlns:p14="http://schemas.microsoft.com/office/powerpoint/2010/main" val="311098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20E1F2-FA19-4314-B285-0365D763A864}" type="datetimeFigureOut">
              <a:rPr lang="en-US"/>
              <a:pPr>
                <a:defRPr/>
              </a:pPr>
              <a:t>11/4/2015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BE2F5D-A464-42EB-8362-CA3AD1746043}" type="slidenum">
              <a:rPr lang="en-US"/>
              <a:pPr>
                <a:defRPr/>
              </a:pPr>
              <a:t>‹#›</a:t>
            </a:fld>
            <a:endParaRPr lang="en-US"/>
          </a:p>
        </p:txBody>
      </p:sp>
    </p:spTree>
    <p:extLst>
      <p:ext uri="{BB962C8B-B14F-4D97-AF65-F5344CB8AC3E}">
        <p14:creationId xmlns:p14="http://schemas.microsoft.com/office/powerpoint/2010/main" val="3772582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286CD3-47D6-4C47-B64A-E9606CD2CA10}" type="datetimeFigureOut">
              <a:rPr lang="en-US"/>
              <a:pPr>
                <a:defRPr/>
              </a:pPr>
              <a:t>11/4/2015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D5DB7C-B08D-4587-93C5-F745FB404D04}" type="slidenum">
              <a:rPr lang="en-US"/>
              <a:pPr>
                <a:defRPr/>
              </a:pPr>
              <a:t>‹#›</a:t>
            </a:fld>
            <a:endParaRPr lang="en-US"/>
          </a:p>
        </p:txBody>
      </p:sp>
    </p:spTree>
    <p:extLst>
      <p:ext uri="{BB962C8B-B14F-4D97-AF65-F5344CB8AC3E}">
        <p14:creationId xmlns:p14="http://schemas.microsoft.com/office/powerpoint/2010/main" val="187284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A81790-A7BC-4171-90CE-12FD462A16A6}" type="datetimeFigureOut">
              <a:rPr lang="en-US"/>
              <a:pPr>
                <a:defRPr/>
              </a:pPr>
              <a:t>11/4/2015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77F717-39AA-4F0B-836A-F4982C36B907}" type="slidenum">
              <a:rPr lang="en-US"/>
              <a:pPr>
                <a:defRPr/>
              </a:pPr>
              <a:t>‹#›</a:t>
            </a:fld>
            <a:endParaRPr lang="en-US"/>
          </a:p>
        </p:txBody>
      </p:sp>
    </p:spTree>
    <p:extLst>
      <p:ext uri="{BB962C8B-B14F-4D97-AF65-F5344CB8AC3E}">
        <p14:creationId xmlns:p14="http://schemas.microsoft.com/office/powerpoint/2010/main" val="145488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1FF22A6-88AB-4263-A271-9AF50F8B6518}" type="datetimeFigureOut">
              <a:rPr lang="en-US"/>
              <a:pPr>
                <a:defRPr/>
              </a:pPr>
              <a:t>11/4/2015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3AC5E5-C9DD-487C-B100-E0BE1067C4A3}" type="slidenum">
              <a:rPr lang="en-US"/>
              <a:pPr>
                <a:defRPr/>
              </a:pPr>
              <a:t>‹#›</a:t>
            </a:fld>
            <a:endParaRPr lang="en-US"/>
          </a:p>
        </p:txBody>
      </p:sp>
    </p:spTree>
    <p:extLst>
      <p:ext uri="{BB962C8B-B14F-4D97-AF65-F5344CB8AC3E}">
        <p14:creationId xmlns:p14="http://schemas.microsoft.com/office/powerpoint/2010/main" val="294224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A0F13AA-2A36-4CB6-8AD2-CCD687A48DE5}" type="datetimeFigureOut">
              <a:rPr lang="en-US"/>
              <a:pPr>
                <a:defRPr/>
              </a:pPr>
              <a:t>11/4/2015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0F7894-08E7-4E42-BE7D-7245C277612C}" type="slidenum">
              <a:rPr lang="en-US"/>
              <a:pPr>
                <a:defRPr/>
              </a:pPr>
              <a:t>‹#›</a:t>
            </a:fld>
            <a:endParaRPr lang="en-US"/>
          </a:p>
        </p:txBody>
      </p:sp>
    </p:spTree>
    <p:extLst>
      <p:ext uri="{BB962C8B-B14F-4D97-AF65-F5344CB8AC3E}">
        <p14:creationId xmlns:p14="http://schemas.microsoft.com/office/powerpoint/2010/main" val="2620449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6FF853-226C-4B0E-B047-9165129095B5}" type="datetimeFigureOut">
              <a:rPr lang="en-US"/>
              <a:pPr>
                <a:defRPr/>
              </a:pPr>
              <a:t>11/4/2015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8AA256-26E7-4FEF-A743-99625ED75AD7}" type="slidenum">
              <a:rPr lang="en-US"/>
              <a:pPr>
                <a:defRPr/>
              </a:pPr>
              <a:t>‹#›</a:t>
            </a:fld>
            <a:endParaRPr lang="en-US"/>
          </a:p>
        </p:txBody>
      </p:sp>
    </p:spTree>
    <p:extLst>
      <p:ext uri="{BB962C8B-B14F-4D97-AF65-F5344CB8AC3E}">
        <p14:creationId xmlns:p14="http://schemas.microsoft.com/office/powerpoint/2010/main" val="3998400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8592A7B-294A-4856-B3C3-E924F5BC0EF6}" type="datetimeFigureOut">
              <a:rPr lang="en-US"/>
              <a:pPr>
                <a:defRPr/>
              </a:pPr>
              <a:t>11/4/2015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3C4BBE6-D1EB-4CC2-BCB3-8A77591303C2}" type="slidenum">
              <a:rPr lang="en-US"/>
              <a:pPr>
                <a:defRPr/>
              </a:pPr>
              <a:t>‹#›</a:t>
            </a:fld>
            <a:endParaRPr lang="en-US"/>
          </a:p>
        </p:txBody>
      </p:sp>
    </p:spTree>
    <p:extLst>
      <p:ext uri="{BB962C8B-B14F-4D97-AF65-F5344CB8AC3E}">
        <p14:creationId xmlns:p14="http://schemas.microsoft.com/office/powerpoint/2010/main" val="118480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C4E1AE-F732-4821-AF6E-B47851DD91A9}" type="datetimeFigureOut">
              <a:rPr lang="en-US"/>
              <a:pPr>
                <a:defRPr/>
              </a:pPr>
              <a:t>11/4/2015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79B9268-4C48-4B1F-9C6A-C8A3A015535D}" type="slidenum">
              <a:rPr lang="en-US"/>
              <a:pPr>
                <a:defRPr/>
              </a:pPr>
              <a:t>‹#›</a:t>
            </a:fld>
            <a:endParaRPr lang="en-US"/>
          </a:p>
        </p:txBody>
      </p:sp>
    </p:spTree>
    <p:extLst>
      <p:ext uri="{BB962C8B-B14F-4D97-AF65-F5344CB8AC3E}">
        <p14:creationId xmlns:p14="http://schemas.microsoft.com/office/powerpoint/2010/main" val="122644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AA32C9-8198-4212-91D8-A21CF3F06FE8}" type="datetimeFigureOut">
              <a:rPr lang="en-US"/>
              <a:pPr>
                <a:defRPr/>
              </a:pPr>
              <a:t>11/4/2015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60029E-DB2A-4162-A434-F6FA09A77ECB}" type="slidenum">
              <a:rPr lang="en-US"/>
              <a:pPr>
                <a:defRPr/>
              </a:pPr>
              <a:t>‹#›</a:t>
            </a:fld>
            <a:endParaRPr lang="en-US"/>
          </a:p>
        </p:txBody>
      </p:sp>
    </p:spTree>
    <p:extLst>
      <p:ext uri="{BB962C8B-B14F-4D97-AF65-F5344CB8AC3E}">
        <p14:creationId xmlns:p14="http://schemas.microsoft.com/office/powerpoint/2010/main" val="154590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EC8CB5-D687-43EE-962A-087D0FB22069}" type="datetimeFigureOut">
              <a:rPr lang="en-US"/>
              <a:pPr>
                <a:defRPr/>
              </a:pPr>
              <a:t>11/4/2015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AB3203-711C-4B9C-A4EF-FE418C4D13F6}" type="slidenum">
              <a:rPr lang="en-US"/>
              <a:pPr>
                <a:defRPr/>
              </a:pPr>
              <a:t>‹#›</a:t>
            </a:fld>
            <a:endParaRPr lang="en-US"/>
          </a:p>
        </p:txBody>
      </p:sp>
    </p:spTree>
    <p:extLst>
      <p:ext uri="{BB962C8B-B14F-4D97-AF65-F5344CB8AC3E}">
        <p14:creationId xmlns:p14="http://schemas.microsoft.com/office/powerpoint/2010/main" val="233365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2A5BA4F9-68FF-484E-A2F3-BC2C8393BBF5}" type="datetimeFigureOut">
              <a:rPr lang="en-US"/>
              <a:pPr>
                <a:defRPr/>
              </a:pPr>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F5BF7BD9-CFD4-4579-892C-83CCD239C5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smtClean="0"/>
              <a:t>Finite State Machine Continued</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11:54:22 AM</a:t>
            </a:r>
          </a:p>
        </p:txBody>
      </p:sp>
      <p:sp>
        <p:nvSpPr>
          <p:cNvPr id="5" name="Footer Placeholder 4"/>
          <p:cNvSpPr>
            <a:spLocks noGrp="1"/>
          </p:cNvSpPr>
          <p:nvPr>
            <p:ph type="ftr" sz="quarter" idx="11"/>
          </p:nvPr>
        </p:nvSpPr>
        <p:spPr/>
        <p:txBody>
          <a:bodyPr/>
          <a:lstStyle/>
          <a:p>
            <a:pPr>
              <a:defRPr/>
            </a:pPr>
            <a:r>
              <a:rPr lang="en-US"/>
              <a:t>week12-3.ppt</a:t>
            </a:r>
          </a:p>
        </p:txBody>
      </p:sp>
      <p:sp>
        <p:nvSpPr>
          <p:cNvPr id="1331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214B9EE-F517-4B55-9EB9-697158B2E860}" type="slidenum">
              <a:rPr lang="en-US" altLang="en-US" sz="1200">
                <a:solidFill>
                  <a:srgbClr val="898989"/>
                </a:solidFill>
              </a:rPr>
              <a:pPr>
                <a:spcBef>
                  <a:spcPct val="0"/>
                </a:spcBef>
                <a:buFontTx/>
                <a:buNone/>
              </a:pPr>
              <a:t>10</a:t>
            </a:fld>
            <a:endParaRPr lang="en-US" altLang="en-US" sz="1200">
              <a:solidFill>
                <a:srgbClr val="898989"/>
              </a:solidFill>
            </a:endParaRPr>
          </a:p>
        </p:txBody>
      </p:sp>
      <p:sp>
        <p:nvSpPr>
          <p:cNvPr id="13317" name="Rectangle 2"/>
          <p:cNvSpPr>
            <a:spLocks noGrp="1" noChangeArrowheads="1"/>
          </p:cNvSpPr>
          <p:nvPr>
            <p:ph type="title"/>
          </p:nvPr>
        </p:nvSpPr>
        <p:spPr/>
        <p:txBody>
          <a:bodyPr/>
          <a:lstStyle/>
          <a:p>
            <a:pPr eaLnBrk="1" hangingPunct="1"/>
            <a:r>
              <a:rPr lang="en-US" altLang="en-US" sz="4000" smtClean="0"/>
              <a:t>Intelligent Traffic Controller</a:t>
            </a:r>
          </a:p>
        </p:txBody>
      </p:sp>
      <p:sp>
        <p:nvSpPr>
          <p:cNvPr id="13318" name="Rectangle 3"/>
          <p:cNvSpPr>
            <a:spLocks noGrp="1" noChangeArrowheads="1"/>
          </p:cNvSpPr>
          <p:nvPr>
            <p:ph type="body" idx="1"/>
          </p:nvPr>
        </p:nvSpPr>
        <p:spPr/>
        <p:txBody>
          <a:bodyPr/>
          <a:lstStyle/>
          <a:p>
            <a:pPr eaLnBrk="1" hangingPunct="1"/>
            <a:r>
              <a:rPr lang="en-US" altLang="en-US" smtClean="0"/>
              <a:t>There are two inputs</a:t>
            </a:r>
          </a:p>
          <a:p>
            <a:pPr lvl="1" eaLnBrk="1" hangingPunct="1"/>
            <a:r>
              <a:rPr lang="en-US" altLang="en-US" smtClean="0"/>
              <a:t>NScar: Indicates that there is at least one car that is over the detectors placed in the roadbed in the north-south road</a:t>
            </a:r>
          </a:p>
          <a:p>
            <a:pPr lvl="1" eaLnBrk="1" hangingPunct="1"/>
            <a:r>
              <a:rPr lang="en-US" altLang="en-US" smtClean="0"/>
              <a:t>EWcar: Indicates that there is at least one car that is over the detectors placed in the roadbed in the east-west road</a:t>
            </a:r>
          </a:p>
          <a:p>
            <a:pPr eaLnBrk="1" hangingPunct="1"/>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11:54:32 AM</a:t>
            </a:r>
          </a:p>
        </p:txBody>
      </p:sp>
      <p:sp>
        <p:nvSpPr>
          <p:cNvPr id="5" name="Footer Placeholder 4"/>
          <p:cNvSpPr>
            <a:spLocks noGrp="1"/>
          </p:cNvSpPr>
          <p:nvPr>
            <p:ph type="ftr" sz="quarter" idx="11"/>
          </p:nvPr>
        </p:nvSpPr>
        <p:spPr/>
        <p:txBody>
          <a:bodyPr/>
          <a:lstStyle/>
          <a:p>
            <a:pPr>
              <a:defRPr/>
            </a:pPr>
            <a:r>
              <a:rPr lang="en-US"/>
              <a:t>week12-3.ppt</a:t>
            </a:r>
          </a:p>
        </p:txBody>
      </p:sp>
      <p:sp>
        <p:nvSpPr>
          <p:cNvPr id="1434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39E551C-A642-43D3-AE03-296A72221BE5}" type="slidenum">
              <a:rPr lang="en-US" altLang="en-US" sz="1200">
                <a:solidFill>
                  <a:srgbClr val="898989"/>
                </a:solidFill>
              </a:rPr>
              <a:pPr>
                <a:spcBef>
                  <a:spcPct val="0"/>
                </a:spcBef>
                <a:buFontTx/>
                <a:buNone/>
              </a:pPr>
              <a:t>11</a:t>
            </a:fld>
            <a:endParaRPr lang="en-US" altLang="en-US" sz="1200">
              <a:solidFill>
                <a:srgbClr val="898989"/>
              </a:solidFill>
            </a:endParaRPr>
          </a:p>
        </p:txBody>
      </p:sp>
      <p:sp>
        <p:nvSpPr>
          <p:cNvPr id="14341" name="Rectangle 2"/>
          <p:cNvSpPr>
            <a:spLocks noGrp="1" noChangeArrowheads="1"/>
          </p:cNvSpPr>
          <p:nvPr>
            <p:ph type="title"/>
          </p:nvPr>
        </p:nvSpPr>
        <p:spPr/>
        <p:txBody>
          <a:bodyPr/>
          <a:lstStyle/>
          <a:p>
            <a:pPr eaLnBrk="1" hangingPunct="1"/>
            <a:r>
              <a:rPr lang="en-US" altLang="en-US" sz="4000" smtClean="0"/>
              <a:t>Intelligent Traffic Controller</a:t>
            </a:r>
          </a:p>
        </p:txBody>
      </p:sp>
      <p:sp>
        <p:nvSpPr>
          <p:cNvPr id="14342" name="Rectangle 3"/>
          <p:cNvSpPr>
            <a:spLocks noGrp="1" noChangeArrowheads="1"/>
          </p:cNvSpPr>
          <p:nvPr>
            <p:ph type="body" idx="1"/>
          </p:nvPr>
        </p:nvSpPr>
        <p:spPr/>
        <p:txBody>
          <a:bodyPr/>
          <a:lstStyle/>
          <a:p>
            <a:pPr eaLnBrk="1" hangingPunct="1"/>
            <a:r>
              <a:rPr lang="en-US" altLang="en-US" dirty="0" smtClean="0"/>
              <a:t>The traffic lights should only change from one direction to the other only if there is a car waiting in the other direction</a:t>
            </a:r>
          </a:p>
          <a:p>
            <a:pPr lvl="1" eaLnBrk="1" hangingPunct="1"/>
            <a:r>
              <a:rPr lang="en-US" altLang="en-US" dirty="0" smtClean="0"/>
              <a:t>Otherwise, the light should continue to show green in the same direction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11:54:40 AM</a:t>
            </a:r>
          </a:p>
        </p:txBody>
      </p:sp>
      <p:sp>
        <p:nvSpPr>
          <p:cNvPr id="5" name="Footer Placeholder 4"/>
          <p:cNvSpPr>
            <a:spLocks noGrp="1"/>
          </p:cNvSpPr>
          <p:nvPr>
            <p:ph type="ftr" sz="quarter" idx="11"/>
          </p:nvPr>
        </p:nvSpPr>
        <p:spPr/>
        <p:txBody>
          <a:bodyPr/>
          <a:lstStyle/>
          <a:p>
            <a:pPr>
              <a:defRPr/>
            </a:pPr>
            <a:r>
              <a:rPr lang="en-US"/>
              <a:t>week12-3.ppt</a:t>
            </a:r>
          </a:p>
        </p:txBody>
      </p:sp>
      <p:sp>
        <p:nvSpPr>
          <p:cNvPr id="153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4DAEAE-4B05-4355-9EA1-BA7AA02B5928}" type="slidenum">
              <a:rPr lang="en-US" altLang="en-US" sz="1200">
                <a:solidFill>
                  <a:srgbClr val="898989"/>
                </a:solidFill>
              </a:rPr>
              <a:pPr>
                <a:spcBef>
                  <a:spcPct val="0"/>
                </a:spcBef>
                <a:buFontTx/>
                <a:buNone/>
              </a:pPr>
              <a:t>12</a:t>
            </a:fld>
            <a:endParaRPr lang="en-US" altLang="en-US" sz="1200">
              <a:solidFill>
                <a:srgbClr val="898989"/>
              </a:solidFill>
            </a:endParaRPr>
          </a:p>
        </p:txBody>
      </p:sp>
      <p:sp>
        <p:nvSpPr>
          <p:cNvPr id="15365" name="Rectangle 2"/>
          <p:cNvSpPr>
            <a:spLocks noGrp="1" noChangeArrowheads="1"/>
          </p:cNvSpPr>
          <p:nvPr>
            <p:ph type="title"/>
          </p:nvPr>
        </p:nvSpPr>
        <p:spPr/>
        <p:txBody>
          <a:bodyPr/>
          <a:lstStyle/>
          <a:p>
            <a:pPr eaLnBrk="1" hangingPunct="1"/>
            <a:r>
              <a:rPr lang="en-US" altLang="en-US" sz="4000" smtClean="0"/>
              <a:t>Intelligent Traffic Controller</a:t>
            </a:r>
          </a:p>
        </p:txBody>
      </p:sp>
      <p:sp>
        <p:nvSpPr>
          <p:cNvPr id="15366" name="Rectangle 3"/>
          <p:cNvSpPr>
            <a:spLocks noGrp="1" noChangeArrowheads="1"/>
          </p:cNvSpPr>
          <p:nvPr>
            <p:ph type="body" idx="1"/>
          </p:nvPr>
        </p:nvSpPr>
        <p:spPr/>
        <p:txBody>
          <a:bodyPr/>
          <a:lstStyle/>
          <a:p>
            <a:pPr eaLnBrk="1" hangingPunct="1"/>
            <a:r>
              <a:rPr lang="en-US" altLang="en-US" smtClean="0"/>
              <a:t>Here we need two states</a:t>
            </a:r>
          </a:p>
          <a:p>
            <a:pPr lvl="1" eaLnBrk="1" hangingPunct="1"/>
            <a:r>
              <a:rPr lang="en-US" altLang="en-US" i="1" smtClean="0"/>
              <a:t>NSgreen: </a:t>
            </a:r>
            <a:r>
              <a:rPr lang="en-US" altLang="en-US" smtClean="0"/>
              <a:t>The traffic light is green in the north-south direction</a:t>
            </a:r>
          </a:p>
          <a:p>
            <a:pPr lvl="1" eaLnBrk="1" hangingPunct="1"/>
            <a:r>
              <a:rPr lang="en-US" altLang="en-US" i="1" smtClean="0"/>
              <a:t>EWgreen: </a:t>
            </a:r>
            <a:r>
              <a:rPr lang="en-US" altLang="en-US" smtClean="0"/>
              <a:t>The traffic light is green in the east-west direction</a:t>
            </a:r>
          </a:p>
          <a:p>
            <a:pPr eaLnBrk="1" hangingPunct="1"/>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r>
              <a:rPr lang="en-US"/>
              <a:t>11/10/2007 11:55:01 AM</a:t>
            </a:r>
          </a:p>
        </p:txBody>
      </p:sp>
      <p:sp>
        <p:nvSpPr>
          <p:cNvPr id="5" name="Footer Placeholder 3"/>
          <p:cNvSpPr>
            <a:spLocks noGrp="1"/>
          </p:cNvSpPr>
          <p:nvPr>
            <p:ph type="ftr" sz="quarter" idx="11"/>
          </p:nvPr>
        </p:nvSpPr>
        <p:spPr/>
        <p:txBody>
          <a:bodyPr/>
          <a:lstStyle/>
          <a:p>
            <a:pPr>
              <a:defRPr/>
            </a:pPr>
            <a:r>
              <a:rPr lang="en-US"/>
              <a:t>week12-3.ppt</a:t>
            </a:r>
          </a:p>
        </p:txBody>
      </p:sp>
      <p:sp>
        <p:nvSpPr>
          <p:cNvPr id="1638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4ABDF77-4513-4428-9D53-F81FB9E3B28A}" type="slidenum">
              <a:rPr lang="en-US" altLang="en-US" sz="1200">
                <a:solidFill>
                  <a:srgbClr val="898989"/>
                </a:solidFill>
              </a:rPr>
              <a:pPr>
                <a:spcBef>
                  <a:spcPct val="0"/>
                </a:spcBef>
                <a:buFontTx/>
                <a:buNone/>
              </a:pPr>
              <a:t>13</a:t>
            </a:fld>
            <a:endParaRPr lang="en-US" altLang="en-US" sz="1200">
              <a:solidFill>
                <a:srgbClr val="898989"/>
              </a:solidFill>
            </a:endParaRPr>
          </a:p>
        </p:txBody>
      </p:sp>
      <p:sp>
        <p:nvSpPr>
          <p:cNvPr id="16389" name="Rectangle 2"/>
          <p:cNvSpPr>
            <a:spLocks noGrp="1" noChangeArrowheads="1"/>
          </p:cNvSpPr>
          <p:nvPr>
            <p:ph type="title"/>
          </p:nvPr>
        </p:nvSpPr>
        <p:spPr/>
        <p:txBody>
          <a:bodyPr/>
          <a:lstStyle/>
          <a:p>
            <a:pPr eaLnBrk="1" hangingPunct="1"/>
            <a:r>
              <a:rPr lang="en-US" altLang="en-US" sz="4000" smtClean="0"/>
              <a:t>Graphical Representation</a:t>
            </a:r>
          </a:p>
        </p:txBody>
      </p:sp>
      <p:sp>
        <p:nvSpPr>
          <p:cNvPr id="16390" name="Oval 4"/>
          <p:cNvSpPr>
            <a:spLocks noChangeArrowheads="1"/>
          </p:cNvSpPr>
          <p:nvPr/>
        </p:nvSpPr>
        <p:spPr bwMode="auto">
          <a:xfrm>
            <a:off x="2057400" y="30480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NSgreen</a:t>
            </a:r>
          </a:p>
        </p:txBody>
      </p:sp>
      <p:sp>
        <p:nvSpPr>
          <p:cNvPr id="16391" name="Oval 4"/>
          <p:cNvSpPr>
            <a:spLocks noChangeArrowheads="1"/>
          </p:cNvSpPr>
          <p:nvPr/>
        </p:nvSpPr>
        <p:spPr bwMode="auto">
          <a:xfrm>
            <a:off x="5257800" y="30480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EWgreen</a:t>
            </a:r>
          </a:p>
        </p:txBody>
      </p:sp>
      <p:cxnSp>
        <p:nvCxnSpPr>
          <p:cNvPr id="12" name="Straight Arrow Connector 11"/>
          <p:cNvCxnSpPr/>
          <p:nvPr/>
        </p:nvCxnSpPr>
        <p:spPr>
          <a:xfrm>
            <a:off x="3276600" y="3579813"/>
            <a:ext cx="19812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hape 15"/>
          <p:cNvCxnSpPr>
            <a:stCxn id="16390" idx="3"/>
            <a:endCxn id="16390" idx="1"/>
          </p:cNvCxnSpPr>
          <p:nvPr/>
        </p:nvCxnSpPr>
        <p:spPr>
          <a:xfrm rot="5400000" flipH="1">
            <a:off x="1966913" y="3429000"/>
            <a:ext cx="538162" cy="1588"/>
          </a:xfrm>
          <a:prstGeom prst="curvedConnector5">
            <a:avLst>
              <a:gd name="adj1" fmla="val -42426"/>
              <a:gd name="adj2" fmla="val 79927708"/>
              <a:gd name="adj3" fmla="val 14242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3200400" y="3276600"/>
            <a:ext cx="2057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p:nvPr/>
        </p:nvCxnSpPr>
        <p:spPr>
          <a:xfrm rot="16200000" flipH="1">
            <a:off x="6056312" y="3392488"/>
            <a:ext cx="538163" cy="1588"/>
          </a:xfrm>
          <a:prstGeom prst="curvedConnector5">
            <a:avLst>
              <a:gd name="adj1" fmla="val -42426"/>
              <a:gd name="adj2" fmla="val 79927708"/>
              <a:gd name="adj3" fmla="val 142426"/>
            </a:avLst>
          </a:prstGeom>
          <a:ln>
            <a:tailEnd type="arrow"/>
          </a:ln>
        </p:spPr>
        <p:style>
          <a:lnRef idx="1">
            <a:schemeClr val="accent1"/>
          </a:lnRef>
          <a:fillRef idx="0">
            <a:schemeClr val="accent1"/>
          </a:fillRef>
          <a:effectRef idx="0">
            <a:schemeClr val="accent1"/>
          </a:effectRef>
          <a:fontRef idx="minor">
            <a:schemeClr val="tx1"/>
          </a:fontRef>
        </p:style>
      </p:cxnSp>
      <p:sp>
        <p:nvSpPr>
          <p:cNvPr id="16396" name="TextBox 20"/>
          <p:cNvSpPr txBox="1">
            <a:spLocks noChangeArrowheads="1"/>
          </p:cNvSpPr>
          <p:nvPr/>
        </p:nvSpPr>
        <p:spPr bwMode="auto">
          <a:xfrm>
            <a:off x="3124200" y="3657600"/>
            <a:ext cx="2382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EWCar=1, NSCar=0 or 1</a:t>
            </a:r>
          </a:p>
        </p:txBody>
      </p:sp>
      <p:sp>
        <p:nvSpPr>
          <p:cNvPr id="16397" name="TextBox 21"/>
          <p:cNvSpPr txBox="1">
            <a:spLocks noChangeArrowheads="1"/>
          </p:cNvSpPr>
          <p:nvPr/>
        </p:nvSpPr>
        <p:spPr bwMode="auto">
          <a:xfrm>
            <a:off x="3200400" y="2819400"/>
            <a:ext cx="2382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NSCar=1, EWCar=0 or 1</a:t>
            </a:r>
          </a:p>
        </p:txBody>
      </p:sp>
      <p:sp>
        <p:nvSpPr>
          <p:cNvPr id="16398" name="TextBox 22"/>
          <p:cNvSpPr txBox="1">
            <a:spLocks noChangeArrowheads="1"/>
          </p:cNvSpPr>
          <p:nvPr/>
        </p:nvSpPr>
        <p:spPr bwMode="auto">
          <a:xfrm>
            <a:off x="381000" y="2514600"/>
            <a:ext cx="2382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EWCar=0, NSCar=0 or 1</a:t>
            </a:r>
          </a:p>
        </p:txBody>
      </p:sp>
      <p:sp>
        <p:nvSpPr>
          <p:cNvPr id="16399" name="TextBox 23"/>
          <p:cNvSpPr txBox="1">
            <a:spLocks noChangeArrowheads="1"/>
          </p:cNvSpPr>
          <p:nvPr/>
        </p:nvSpPr>
        <p:spPr bwMode="auto">
          <a:xfrm>
            <a:off x="6019800" y="2514600"/>
            <a:ext cx="2382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NSCar=0, EWCar=0 or 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r>
              <a:rPr lang="en-US"/>
              <a:t>11/10/2007 11:54:47 AM</a:t>
            </a:r>
          </a:p>
        </p:txBody>
      </p:sp>
      <p:sp>
        <p:nvSpPr>
          <p:cNvPr id="6" name="Footer Placeholder 3"/>
          <p:cNvSpPr>
            <a:spLocks noGrp="1"/>
          </p:cNvSpPr>
          <p:nvPr>
            <p:ph type="ftr" sz="quarter" idx="11"/>
          </p:nvPr>
        </p:nvSpPr>
        <p:spPr/>
        <p:txBody>
          <a:bodyPr/>
          <a:lstStyle/>
          <a:p>
            <a:pPr>
              <a:defRPr/>
            </a:pPr>
            <a:r>
              <a:rPr lang="en-US"/>
              <a:t>week12-3.ppt</a:t>
            </a:r>
          </a:p>
        </p:txBody>
      </p:sp>
      <p:sp>
        <p:nvSpPr>
          <p:cNvPr id="174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B216557-390F-4B2E-B05B-05D618D7F01F}" type="slidenum">
              <a:rPr lang="en-US" altLang="en-US" sz="1200">
                <a:solidFill>
                  <a:srgbClr val="898989"/>
                </a:solidFill>
              </a:rPr>
              <a:pPr>
                <a:spcBef>
                  <a:spcPct val="0"/>
                </a:spcBef>
                <a:buFontTx/>
                <a:buNone/>
              </a:pPr>
              <a:t>14</a:t>
            </a:fld>
            <a:endParaRPr lang="en-US" altLang="en-US" sz="1200">
              <a:solidFill>
                <a:srgbClr val="898989"/>
              </a:solidFill>
            </a:endParaRPr>
          </a:p>
        </p:txBody>
      </p:sp>
      <p:sp>
        <p:nvSpPr>
          <p:cNvPr id="17413" name="Rectangle 2"/>
          <p:cNvSpPr>
            <a:spLocks noGrp="1" noChangeArrowheads="1"/>
          </p:cNvSpPr>
          <p:nvPr>
            <p:ph type="title"/>
          </p:nvPr>
        </p:nvSpPr>
        <p:spPr/>
        <p:txBody>
          <a:bodyPr/>
          <a:lstStyle/>
          <a:p>
            <a:pPr eaLnBrk="1" hangingPunct="1"/>
            <a:r>
              <a:rPr lang="en-US" altLang="en-US" sz="3600" smtClean="0"/>
              <a:t>Next State Function and Output Function</a:t>
            </a:r>
          </a:p>
        </p:txBody>
      </p:sp>
      <p:pic>
        <p:nvPicPr>
          <p:cNvPr id="1741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388" y="1239838"/>
            <a:ext cx="8408987"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6313" y="4556125"/>
            <a:ext cx="6702425"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11:55:05 AM</a:t>
            </a:r>
          </a:p>
        </p:txBody>
      </p:sp>
      <p:sp>
        <p:nvSpPr>
          <p:cNvPr id="5" name="Footer Placeholder 4"/>
          <p:cNvSpPr>
            <a:spLocks noGrp="1"/>
          </p:cNvSpPr>
          <p:nvPr>
            <p:ph type="ftr" sz="quarter" idx="11"/>
          </p:nvPr>
        </p:nvSpPr>
        <p:spPr/>
        <p:txBody>
          <a:bodyPr/>
          <a:lstStyle/>
          <a:p>
            <a:pPr>
              <a:defRPr/>
            </a:pPr>
            <a:r>
              <a:rPr lang="en-US"/>
              <a:t>week12-3.ppt</a:t>
            </a:r>
          </a:p>
        </p:txBody>
      </p:sp>
      <p:sp>
        <p:nvSpPr>
          <p:cNvPr id="1843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1877A26-EA7B-4A61-828B-D56D14ACC4EB}" type="slidenum">
              <a:rPr lang="en-US" altLang="en-US" sz="1200">
                <a:solidFill>
                  <a:srgbClr val="898989"/>
                </a:solidFill>
              </a:rPr>
              <a:pPr>
                <a:spcBef>
                  <a:spcPct val="0"/>
                </a:spcBef>
                <a:buFontTx/>
                <a:buNone/>
              </a:pPr>
              <a:t>15</a:t>
            </a:fld>
            <a:endParaRPr lang="en-US" altLang="en-US" sz="1200">
              <a:solidFill>
                <a:srgbClr val="898989"/>
              </a:solidFill>
            </a:endParaRPr>
          </a:p>
        </p:txBody>
      </p:sp>
      <p:sp>
        <p:nvSpPr>
          <p:cNvPr id="18437" name="Rectangle 2"/>
          <p:cNvSpPr>
            <a:spLocks noGrp="1" noChangeArrowheads="1"/>
          </p:cNvSpPr>
          <p:nvPr>
            <p:ph type="title"/>
          </p:nvPr>
        </p:nvSpPr>
        <p:spPr/>
        <p:txBody>
          <a:bodyPr/>
          <a:lstStyle/>
          <a:p>
            <a:pPr eaLnBrk="1" hangingPunct="1"/>
            <a:r>
              <a:rPr lang="en-US" altLang="en-US" sz="4000" smtClean="0"/>
              <a:t>State Assignment</a:t>
            </a:r>
          </a:p>
        </p:txBody>
      </p:sp>
      <p:sp>
        <p:nvSpPr>
          <p:cNvPr id="18438" name="Rectangle 3"/>
          <p:cNvSpPr>
            <a:spLocks noGrp="1" noChangeArrowheads="1"/>
          </p:cNvSpPr>
          <p:nvPr>
            <p:ph type="body" idx="1"/>
          </p:nvPr>
        </p:nvSpPr>
        <p:spPr/>
        <p:txBody>
          <a:bodyPr/>
          <a:lstStyle/>
          <a:p>
            <a:pPr eaLnBrk="1" hangingPunct="1"/>
            <a:r>
              <a:rPr lang="en-US" altLang="en-US" smtClean="0"/>
              <a:t>We need to assign state numbers to the states</a:t>
            </a:r>
          </a:p>
          <a:p>
            <a:pPr lvl="1" eaLnBrk="1" hangingPunct="1"/>
            <a:r>
              <a:rPr lang="en-US" altLang="en-US" smtClean="0"/>
              <a:t>In this case, we can assign NSgreen to state 0 and EWgreen to state 1</a:t>
            </a:r>
          </a:p>
          <a:p>
            <a:pPr lvl="1" eaLnBrk="1" hangingPunct="1"/>
            <a:r>
              <a:rPr lang="en-US" altLang="en-US" smtClean="0"/>
              <a:t>Therefore we only need 1 bit in the state register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quarter" idx="10"/>
          </p:nvPr>
        </p:nvSpPr>
        <p:spPr/>
        <p:txBody>
          <a:bodyPr/>
          <a:lstStyle/>
          <a:p>
            <a:pPr>
              <a:defRPr/>
            </a:pPr>
            <a:r>
              <a:rPr lang="en-US"/>
              <a:t>11/10/2007 11:55:12 AM</a:t>
            </a:r>
          </a:p>
        </p:txBody>
      </p:sp>
      <p:sp>
        <p:nvSpPr>
          <p:cNvPr id="7" name="Footer Placeholder 3"/>
          <p:cNvSpPr>
            <a:spLocks noGrp="1"/>
          </p:cNvSpPr>
          <p:nvPr>
            <p:ph type="ftr" sz="quarter" idx="11"/>
          </p:nvPr>
        </p:nvSpPr>
        <p:spPr/>
        <p:txBody>
          <a:bodyPr/>
          <a:lstStyle/>
          <a:p>
            <a:pPr>
              <a:defRPr/>
            </a:pPr>
            <a:r>
              <a:rPr lang="en-US"/>
              <a:t>week12-3.ppt</a:t>
            </a:r>
          </a:p>
        </p:txBody>
      </p:sp>
      <p:sp>
        <p:nvSpPr>
          <p:cNvPr id="19460"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ED0B394-6D6D-4DDA-99D9-55B31164005A}" type="slidenum">
              <a:rPr lang="en-US" altLang="en-US" sz="1200">
                <a:solidFill>
                  <a:srgbClr val="898989"/>
                </a:solidFill>
              </a:rPr>
              <a:pPr>
                <a:spcBef>
                  <a:spcPct val="0"/>
                </a:spcBef>
                <a:buFontTx/>
                <a:buNone/>
              </a:pPr>
              <a:t>16</a:t>
            </a:fld>
            <a:endParaRPr lang="en-US" altLang="en-US" sz="1200">
              <a:solidFill>
                <a:srgbClr val="898989"/>
              </a:solidFill>
            </a:endParaRPr>
          </a:p>
        </p:txBody>
      </p:sp>
      <p:sp>
        <p:nvSpPr>
          <p:cNvPr id="19461" name="Rectangle 2"/>
          <p:cNvSpPr>
            <a:spLocks noGrp="1" noChangeArrowheads="1"/>
          </p:cNvSpPr>
          <p:nvPr>
            <p:ph type="title"/>
          </p:nvPr>
        </p:nvSpPr>
        <p:spPr/>
        <p:txBody>
          <a:bodyPr/>
          <a:lstStyle/>
          <a:p>
            <a:pPr eaLnBrk="1" hangingPunct="1"/>
            <a:r>
              <a:rPr lang="en-US" altLang="en-US" sz="3200" smtClean="0"/>
              <a:t>Combinational Logic for Next State Function</a:t>
            </a:r>
          </a:p>
        </p:txBody>
      </p:sp>
      <p:pic>
        <p:nvPicPr>
          <p:cNvPr id="1946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 y="1209675"/>
            <a:ext cx="796925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343400"/>
            <a:ext cx="681196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788" y="4945063"/>
            <a:ext cx="2574925"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r>
              <a:rPr lang="en-US"/>
              <a:t>11/15/2007 2:38:31 PM</a:t>
            </a:r>
          </a:p>
        </p:txBody>
      </p:sp>
      <p:sp>
        <p:nvSpPr>
          <p:cNvPr id="5" name="Footer Placeholder 3"/>
          <p:cNvSpPr>
            <a:spLocks noGrp="1"/>
          </p:cNvSpPr>
          <p:nvPr>
            <p:ph type="ftr" sz="quarter" idx="11"/>
          </p:nvPr>
        </p:nvSpPr>
        <p:spPr/>
        <p:txBody>
          <a:bodyPr/>
          <a:lstStyle/>
          <a:p>
            <a:pPr>
              <a:defRPr/>
            </a:pPr>
            <a:r>
              <a:rPr lang="en-US"/>
              <a:t>week12-5.ppt</a:t>
            </a:r>
          </a:p>
        </p:txBody>
      </p:sp>
      <p:sp>
        <p:nvSpPr>
          <p:cNvPr id="2048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574FE16-F27F-4AB4-B809-57977EB0062B}" type="slidenum">
              <a:rPr lang="en-US" altLang="en-US" sz="1200">
                <a:solidFill>
                  <a:srgbClr val="898989"/>
                </a:solidFill>
              </a:rPr>
              <a:pPr>
                <a:spcBef>
                  <a:spcPct val="0"/>
                </a:spcBef>
                <a:buFontTx/>
                <a:buNone/>
              </a:pPr>
              <a:t>17</a:t>
            </a:fld>
            <a:endParaRPr lang="en-US" altLang="en-US" sz="1200">
              <a:solidFill>
                <a:srgbClr val="898989"/>
              </a:solidFill>
            </a:endParaRPr>
          </a:p>
        </p:txBody>
      </p:sp>
      <p:sp>
        <p:nvSpPr>
          <p:cNvPr id="20485" name="Rectangle 2"/>
          <p:cNvSpPr>
            <a:spLocks noGrp="1" noChangeArrowheads="1"/>
          </p:cNvSpPr>
          <p:nvPr>
            <p:ph type="title"/>
          </p:nvPr>
        </p:nvSpPr>
        <p:spPr>
          <a:xfrm>
            <a:off x="306388" y="152400"/>
            <a:ext cx="8399462" cy="685800"/>
          </a:xfrm>
        </p:spPr>
        <p:txBody>
          <a:bodyPr/>
          <a:lstStyle/>
          <a:p>
            <a:pPr eaLnBrk="1" hangingPunct="1"/>
            <a:r>
              <a:rPr lang="en-US" altLang="en-US" sz="3600" smtClean="0"/>
              <a:t>Implementing Intelligent Traffic Controller</a:t>
            </a:r>
          </a:p>
        </p:txBody>
      </p:sp>
      <p:pic>
        <p:nvPicPr>
          <p:cNvPr id="204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1775" y="1379538"/>
            <a:ext cx="6140450" cy="418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11/15/2007 2:38:32 PM</a:t>
            </a:r>
          </a:p>
        </p:txBody>
      </p:sp>
      <p:sp>
        <p:nvSpPr>
          <p:cNvPr id="5" name="Footer Placeholder 4"/>
          <p:cNvSpPr>
            <a:spLocks noGrp="1"/>
          </p:cNvSpPr>
          <p:nvPr>
            <p:ph type="ftr" sz="quarter" idx="11"/>
          </p:nvPr>
        </p:nvSpPr>
        <p:spPr/>
        <p:txBody>
          <a:bodyPr/>
          <a:lstStyle/>
          <a:p>
            <a:pPr>
              <a:defRPr/>
            </a:pPr>
            <a:r>
              <a:rPr lang="en-US"/>
              <a:t>week12-5.ppt</a:t>
            </a:r>
          </a:p>
        </p:txBody>
      </p:sp>
      <p:sp>
        <p:nvSpPr>
          <p:cNvPr id="215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26E1385-36F7-4569-96CA-F9D0407826C4}" type="slidenum">
              <a:rPr lang="en-US" altLang="en-US" sz="1200">
                <a:solidFill>
                  <a:srgbClr val="898989"/>
                </a:solidFill>
              </a:rPr>
              <a:pPr>
                <a:spcBef>
                  <a:spcPct val="0"/>
                </a:spcBef>
                <a:buFontTx/>
                <a:buNone/>
              </a:pPr>
              <a:t>18</a:t>
            </a:fld>
            <a:endParaRPr lang="en-US" altLang="en-US" sz="1200">
              <a:solidFill>
                <a:srgbClr val="898989"/>
              </a:solidFill>
            </a:endParaRPr>
          </a:p>
        </p:txBody>
      </p:sp>
      <p:sp>
        <p:nvSpPr>
          <p:cNvPr id="21509" name="Rectangle 2"/>
          <p:cNvSpPr>
            <a:spLocks noGrp="1" noChangeArrowheads="1"/>
          </p:cNvSpPr>
          <p:nvPr>
            <p:ph type="title"/>
          </p:nvPr>
        </p:nvSpPr>
        <p:spPr/>
        <p:txBody>
          <a:bodyPr/>
          <a:lstStyle/>
          <a:p>
            <a:pPr eaLnBrk="1" hangingPunct="1"/>
            <a:r>
              <a:rPr lang="en-US" altLang="en-US" sz="3200" smtClean="0"/>
              <a:t>Four Steps to Build a Finite State Machine</a:t>
            </a:r>
          </a:p>
        </p:txBody>
      </p:sp>
      <p:sp>
        <p:nvSpPr>
          <p:cNvPr id="21510" name="Rectangle 3"/>
          <p:cNvSpPr>
            <a:spLocks noGrp="1" noChangeArrowheads="1"/>
          </p:cNvSpPr>
          <p:nvPr>
            <p:ph type="body" idx="1"/>
          </p:nvPr>
        </p:nvSpPr>
        <p:spPr/>
        <p:txBody>
          <a:bodyPr/>
          <a:lstStyle/>
          <a:p>
            <a:pPr eaLnBrk="1" hangingPunct="1"/>
            <a:r>
              <a:rPr lang="en-US" altLang="en-US" smtClean="0"/>
              <a:t>Step 1 – State diagram and state table</a:t>
            </a:r>
          </a:p>
          <a:p>
            <a:pPr lvl="1" eaLnBrk="1" hangingPunct="1"/>
            <a:r>
              <a:rPr lang="en-US" altLang="en-US" smtClean="0"/>
              <a:t>There are no set procedures and diagrams. Application dependent</a:t>
            </a:r>
          </a:p>
          <a:p>
            <a:pPr lvl="1" eaLnBrk="1" hangingPunct="1"/>
            <a:r>
              <a:rPr lang="en-US" altLang="en-US" smtClean="0"/>
              <a:t>Choose a state to be the starting state when power is turned on the first time</a:t>
            </a:r>
          </a:p>
          <a:p>
            <a:pPr lvl="1" eaLnBrk="1" hangingPunct="1"/>
            <a:r>
              <a:rPr lang="en-US" altLang="en-US" smtClean="0"/>
              <a:t>A state diagram can be represented by a graph or by a table</a:t>
            </a:r>
          </a:p>
          <a:p>
            <a:pPr eaLnBrk="1" hangingPunct="1">
              <a:buFontTx/>
              <a:buNone/>
            </a:pPr>
            <a:endParaRPr lang="en-US"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11/15/2007 2:38:32 PM</a:t>
            </a:r>
          </a:p>
        </p:txBody>
      </p:sp>
      <p:sp>
        <p:nvSpPr>
          <p:cNvPr id="5" name="Footer Placeholder 4"/>
          <p:cNvSpPr>
            <a:spLocks noGrp="1"/>
          </p:cNvSpPr>
          <p:nvPr>
            <p:ph type="ftr" sz="quarter" idx="11"/>
          </p:nvPr>
        </p:nvSpPr>
        <p:spPr/>
        <p:txBody>
          <a:bodyPr/>
          <a:lstStyle/>
          <a:p>
            <a:pPr>
              <a:defRPr/>
            </a:pPr>
            <a:r>
              <a:rPr lang="en-US"/>
              <a:t>week12-5.ppt</a:t>
            </a:r>
          </a:p>
        </p:txBody>
      </p:sp>
      <p:sp>
        <p:nvSpPr>
          <p:cNvPr id="225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90A7E15-337E-48EF-A69F-6CF39AB43BF6}" type="slidenum">
              <a:rPr lang="en-US" altLang="en-US" sz="1200">
                <a:solidFill>
                  <a:srgbClr val="898989"/>
                </a:solidFill>
              </a:rPr>
              <a:pPr>
                <a:spcBef>
                  <a:spcPct val="0"/>
                </a:spcBef>
                <a:buFontTx/>
                <a:buNone/>
              </a:pPr>
              <a:t>19</a:t>
            </a:fld>
            <a:endParaRPr lang="en-US" altLang="en-US" sz="1200">
              <a:solidFill>
                <a:srgbClr val="898989"/>
              </a:solidFill>
            </a:endParaRPr>
          </a:p>
        </p:txBody>
      </p:sp>
      <p:sp>
        <p:nvSpPr>
          <p:cNvPr id="22533" name="Rectangle 2"/>
          <p:cNvSpPr>
            <a:spLocks noGrp="1" noChangeArrowheads="1"/>
          </p:cNvSpPr>
          <p:nvPr>
            <p:ph type="title"/>
          </p:nvPr>
        </p:nvSpPr>
        <p:spPr/>
        <p:txBody>
          <a:bodyPr/>
          <a:lstStyle/>
          <a:p>
            <a:pPr eaLnBrk="1" hangingPunct="1"/>
            <a:r>
              <a:rPr lang="en-US" altLang="en-US" sz="3600" smtClean="0"/>
              <a:t>Four Steps to Build a Finite State Machine</a:t>
            </a:r>
          </a:p>
        </p:txBody>
      </p:sp>
      <p:sp>
        <p:nvSpPr>
          <p:cNvPr id="22534" name="Rectangle 3"/>
          <p:cNvSpPr>
            <a:spLocks noGrp="1" noChangeArrowheads="1"/>
          </p:cNvSpPr>
          <p:nvPr>
            <p:ph type="body" idx="1"/>
          </p:nvPr>
        </p:nvSpPr>
        <p:spPr/>
        <p:txBody>
          <a:bodyPr/>
          <a:lstStyle/>
          <a:p>
            <a:pPr eaLnBrk="1" hangingPunct="1"/>
            <a:r>
              <a:rPr lang="en-US" altLang="en-US" smtClean="0"/>
              <a:t>Step 2 – State assignment</a:t>
            </a:r>
          </a:p>
          <a:p>
            <a:pPr lvl="1" eaLnBrk="1" hangingPunct="1"/>
            <a:r>
              <a:rPr lang="en-US" altLang="en-US" smtClean="0"/>
              <a:t>Assign a unique binary number to each state</a:t>
            </a:r>
          </a:p>
          <a:p>
            <a:pPr lvl="1" eaLnBrk="1" hangingPunct="1"/>
            <a:r>
              <a:rPr lang="en-US" altLang="en-US" smtClean="0"/>
              <a:t>Rewrite the state table using the assigned number for each state</a:t>
            </a:r>
          </a:p>
          <a:p>
            <a:pPr eaLnBrk="1" hangingPunct="1"/>
            <a:r>
              <a:rPr lang="en-US" altLang="en-US" smtClean="0"/>
              <a:t>Step 3 – Combinational logic for next state function and output function</a:t>
            </a:r>
          </a:p>
          <a:p>
            <a:pPr eaLnBrk="1" hangingPunct="1"/>
            <a:r>
              <a:rPr lang="en-US" altLang="en-US" smtClean="0"/>
              <a:t>Step 4 - Implementation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In class exercise</a:t>
            </a:r>
          </a:p>
        </p:txBody>
      </p:sp>
      <p:sp>
        <p:nvSpPr>
          <p:cNvPr id="4099" name="Content Placeholder 2"/>
          <p:cNvSpPr>
            <a:spLocks noGrp="1"/>
          </p:cNvSpPr>
          <p:nvPr>
            <p:ph idx="1"/>
          </p:nvPr>
        </p:nvSpPr>
        <p:spPr/>
        <p:txBody>
          <a:bodyPr/>
          <a:lstStyle/>
          <a:p>
            <a:pPr eaLnBrk="1" hangingPunct="1"/>
            <a:r>
              <a:rPr lang="en-US" altLang="en-US" smtClean="0"/>
              <a:t>Design a 2-bit up-down counter with a control signal U. If U=0, count down, else count up.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FSM</a:t>
            </a:r>
          </a:p>
        </p:txBody>
      </p:sp>
      <p:sp>
        <p:nvSpPr>
          <p:cNvPr id="23555" name="Content Placeholder 2"/>
          <p:cNvSpPr>
            <a:spLocks noGrp="1"/>
          </p:cNvSpPr>
          <p:nvPr>
            <p:ph idx="1"/>
          </p:nvPr>
        </p:nvSpPr>
        <p:spPr/>
        <p:txBody>
          <a:bodyPr/>
          <a:lstStyle/>
          <a:p>
            <a:pPr eaLnBrk="1" hangingPunct="1"/>
            <a:r>
              <a:rPr lang="en-US" altLang="en-US" smtClean="0"/>
              <a:t>The state is updated at the edge of the clock cycle</a:t>
            </a:r>
          </a:p>
          <a:p>
            <a:pPr eaLnBrk="1" hangingPunct="1"/>
            <a:r>
              <a:rPr lang="en-US" altLang="en-US" smtClean="0"/>
              <a:t>The next state is computed once every clock.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4BE2C8-6867-4923-A236-0E8CC9F73376}" type="slidenum">
              <a:rPr lang="en-US" altLang="en-US" sz="1200">
                <a:solidFill>
                  <a:srgbClr val="898989"/>
                </a:solidFill>
              </a:rPr>
              <a:pPr>
                <a:spcBef>
                  <a:spcPct val="0"/>
                </a:spcBef>
                <a:buFontTx/>
                <a:buNone/>
              </a:pPr>
              <a:t>21</a:t>
            </a:fld>
            <a:endParaRPr lang="en-US" altLang="en-US" sz="1200">
              <a:solidFill>
                <a:srgbClr val="898989"/>
              </a:solidFill>
            </a:endParaRPr>
          </a:p>
        </p:txBody>
      </p:sp>
      <p:sp>
        <p:nvSpPr>
          <p:cNvPr id="24579" name="Rectangle 2"/>
          <p:cNvSpPr>
            <a:spLocks noGrp="1" noChangeArrowheads="1"/>
          </p:cNvSpPr>
          <p:nvPr>
            <p:ph type="title"/>
          </p:nvPr>
        </p:nvSpPr>
        <p:spPr/>
        <p:txBody>
          <a:bodyPr/>
          <a:lstStyle/>
          <a:p>
            <a:pPr eaLnBrk="1" hangingPunct="1"/>
            <a:r>
              <a:rPr lang="en-US" altLang="en-US" sz="3200" smtClean="0"/>
              <a:t>Finite State Machine for a Vending Machine</a:t>
            </a:r>
          </a:p>
        </p:txBody>
      </p:sp>
      <p:pic>
        <p:nvPicPr>
          <p:cNvPr id="24580" name="Picture 3" descr="540live6in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371600"/>
            <a:ext cx="265588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4"/>
          <p:cNvSpPr txBox="1">
            <a:spLocks noChangeArrowheads="1"/>
          </p:cNvSpPr>
          <p:nvPr/>
        </p:nvSpPr>
        <p:spPr bwMode="auto">
          <a:xfrm>
            <a:off x="1660525" y="1717675"/>
            <a:ext cx="32861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Build a custom controller</a:t>
            </a:r>
          </a:p>
          <a:p>
            <a:pPr eaLnBrk="1" hangingPunct="1">
              <a:spcBef>
                <a:spcPct val="0"/>
              </a:spcBef>
              <a:buFontTx/>
              <a:buNone/>
            </a:pPr>
            <a:r>
              <a:rPr lang="en-US" altLang="en-US" sz="2400"/>
              <a:t>for a vending machine.</a:t>
            </a:r>
          </a:p>
        </p:txBody>
      </p:sp>
      <p:sp>
        <p:nvSpPr>
          <p:cNvPr id="24582" name="Text Box 5"/>
          <p:cNvSpPr txBox="1">
            <a:spLocks noChangeArrowheads="1"/>
          </p:cNvSpPr>
          <p:nvPr/>
        </p:nvSpPr>
        <p:spPr bwMode="auto">
          <a:xfrm>
            <a:off x="1660525" y="2936875"/>
            <a:ext cx="322738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We could use a general</a:t>
            </a:r>
          </a:p>
          <a:p>
            <a:pPr eaLnBrk="1" hangingPunct="1">
              <a:spcBef>
                <a:spcPct val="0"/>
              </a:spcBef>
              <a:buFontTx/>
              <a:buNone/>
            </a:pPr>
            <a:r>
              <a:rPr lang="en-US" altLang="en-US" sz="2400"/>
              <a:t>purpose processor, but</a:t>
            </a:r>
          </a:p>
          <a:p>
            <a:pPr eaLnBrk="1" hangingPunct="1">
              <a:spcBef>
                <a:spcPct val="0"/>
              </a:spcBef>
              <a:buFontTx/>
              <a:buNone/>
            </a:pPr>
            <a:r>
              <a:rPr lang="en-US" altLang="en-US" sz="2400"/>
              <a:t>we might save money</a:t>
            </a:r>
          </a:p>
          <a:p>
            <a:pPr eaLnBrk="1" hangingPunct="1">
              <a:spcBef>
                <a:spcPct val="0"/>
              </a:spcBef>
              <a:buFontTx/>
              <a:buNone/>
            </a:pPr>
            <a:r>
              <a:rPr lang="en-US" altLang="en-US" sz="2400"/>
              <a:t>with a custom controller.</a:t>
            </a:r>
          </a:p>
        </p:txBody>
      </p:sp>
      <p:sp>
        <p:nvSpPr>
          <p:cNvPr id="24583" name="Text Box 6"/>
          <p:cNvSpPr txBox="1">
            <a:spLocks noChangeArrowheads="1"/>
          </p:cNvSpPr>
          <p:nvPr/>
        </p:nvSpPr>
        <p:spPr bwMode="auto">
          <a:xfrm>
            <a:off x="1676400" y="4765675"/>
            <a:ext cx="3025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Take coins, give drinks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F340AB0-C35A-45D1-819E-125D89940074}" type="slidenum">
              <a:rPr lang="en-US" altLang="en-US" sz="1200">
                <a:solidFill>
                  <a:srgbClr val="898989"/>
                </a:solidFill>
              </a:rPr>
              <a:pPr>
                <a:spcBef>
                  <a:spcPct val="0"/>
                </a:spcBef>
                <a:buFontTx/>
                <a:buNone/>
              </a:pPr>
              <a:t>22</a:t>
            </a:fld>
            <a:endParaRPr lang="en-US" altLang="en-US" sz="1200">
              <a:solidFill>
                <a:srgbClr val="898989"/>
              </a:solidFill>
            </a:endParaRPr>
          </a:p>
        </p:txBody>
      </p:sp>
      <p:sp>
        <p:nvSpPr>
          <p:cNvPr id="26627" name="Rectangle 2"/>
          <p:cNvSpPr>
            <a:spLocks noGrp="1" noChangeArrowheads="1"/>
          </p:cNvSpPr>
          <p:nvPr>
            <p:ph type="title"/>
          </p:nvPr>
        </p:nvSpPr>
        <p:spPr/>
        <p:txBody>
          <a:bodyPr/>
          <a:lstStyle/>
          <a:p>
            <a:pPr eaLnBrk="1" hangingPunct="1"/>
            <a:r>
              <a:rPr lang="en-US" altLang="en-US" sz="4000" smtClean="0"/>
              <a:t>Inputs and Outputs</a:t>
            </a:r>
          </a:p>
        </p:txBody>
      </p:sp>
      <p:grpSp>
        <p:nvGrpSpPr>
          <p:cNvPr id="26628" name="Group 3"/>
          <p:cNvGrpSpPr>
            <a:grpSpLocks/>
          </p:cNvGrpSpPr>
          <p:nvPr/>
        </p:nvGrpSpPr>
        <p:grpSpPr bwMode="auto">
          <a:xfrm>
            <a:off x="1060450" y="1287463"/>
            <a:ext cx="6846888" cy="4800600"/>
            <a:chOff x="960" y="864"/>
            <a:chExt cx="4313" cy="3024"/>
          </a:xfrm>
        </p:grpSpPr>
        <p:pic>
          <p:nvPicPr>
            <p:cNvPr id="26629" name="Picture 4" descr="540live6inch"/>
            <p:cNvPicPr>
              <a:picLocks noChangeAspect="1" noChangeArrowheads="1"/>
            </p:cNvPicPr>
            <p:nvPr/>
          </p:nvPicPr>
          <p:blipFill>
            <a:blip r:embed="rId3">
              <a:lum bright="20000" contrast="20000"/>
              <a:extLst>
                <a:ext uri="{28A0092B-C50C-407E-A947-70E740481C1C}">
                  <a14:useLocalDpi xmlns:a14="http://schemas.microsoft.com/office/drawing/2010/main" val="0"/>
                </a:ext>
              </a:extLst>
            </a:blip>
            <a:srcRect/>
            <a:stretch>
              <a:fillRect/>
            </a:stretch>
          </p:blipFill>
          <p:spPr bwMode="auto">
            <a:xfrm>
              <a:off x="3600" y="864"/>
              <a:ext cx="1673" cy="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Text Box 5"/>
            <p:cNvSpPr txBox="1">
              <a:spLocks noChangeArrowheads="1"/>
            </p:cNvSpPr>
            <p:nvPr/>
          </p:nvSpPr>
          <p:spPr bwMode="auto">
            <a:xfrm>
              <a:off x="1008" y="1056"/>
              <a:ext cx="6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Inputs:</a:t>
              </a:r>
            </a:p>
          </p:txBody>
        </p:sp>
        <p:grpSp>
          <p:nvGrpSpPr>
            <p:cNvPr id="26631" name="Group 6"/>
            <p:cNvGrpSpPr>
              <a:grpSpLocks/>
            </p:cNvGrpSpPr>
            <p:nvPr/>
          </p:nvGrpSpPr>
          <p:grpSpPr bwMode="auto">
            <a:xfrm>
              <a:off x="1248" y="1920"/>
              <a:ext cx="2592" cy="432"/>
              <a:chOff x="1248" y="2112"/>
              <a:chExt cx="2592" cy="432"/>
            </a:xfrm>
          </p:grpSpPr>
          <p:sp>
            <p:nvSpPr>
              <p:cNvPr id="26645" name="Line 7"/>
              <p:cNvSpPr>
                <a:spLocks noChangeShapeType="1"/>
              </p:cNvSpPr>
              <p:nvPr/>
            </p:nvSpPr>
            <p:spPr bwMode="auto">
              <a:xfrm>
                <a:off x="2688" y="2256"/>
                <a:ext cx="1152" cy="2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646" name="Text Box 8"/>
              <p:cNvSpPr txBox="1">
                <a:spLocks noChangeArrowheads="1"/>
              </p:cNvSpPr>
              <p:nvPr/>
            </p:nvSpPr>
            <p:spPr bwMode="auto">
              <a:xfrm>
                <a:off x="1248" y="2112"/>
                <a:ext cx="12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drink selectors</a:t>
                </a:r>
              </a:p>
            </p:txBody>
          </p:sp>
        </p:grpSp>
        <p:grpSp>
          <p:nvGrpSpPr>
            <p:cNvPr id="26632" name="Group 9"/>
            <p:cNvGrpSpPr>
              <a:grpSpLocks/>
            </p:cNvGrpSpPr>
            <p:nvPr/>
          </p:nvGrpSpPr>
          <p:grpSpPr bwMode="auto">
            <a:xfrm>
              <a:off x="1248" y="1344"/>
              <a:ext cx="3840" cy="576"/>
              <a:chOff x="1248" y="1536"/>
              <a:chExt cx="3840" cy="576"/>
            </a:xfrm>
          </p:grpSpPr>
          <p:sp>
            <p:nvSpPr>
              <p:cNvPr id="26643" name="Line 10"/>
              <p:cNvSpPr>
                <a:spLocks noChangeShapeType="1"/>
              </p:cNvSpPr>
              <p:nvPr/>
            </p:nvSpPr>
            <p:spPr bwMode="auto">
              <a:xfrm>
                <a:off x="2256" y="1680"/>
                <a:ext cx="2832" cy="432"/>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644" name="Text Box 11"/>
              <p:cNvSpPr txBox="1">
                <a:spLocks noChangeArrowheads="1"/>
              </p:cNvSpPr>
              <p:nvPr/>
            </p:nvSpPr>
            <p:spPr bwMode="auto">
              <a:xfrm>
                <a:off x="1248" y="1536"/>
                <a:ext cx="10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coin trigger</a:t>
                </a:r>
              </a:p>
            </p:txBody>
          </p:sp>
        </p:grpSp>
        <p:grpSp>
          <p:nvGrpSpPr>
            <p:cNvPr id="26633" name="Group 12"/>
            <p:cNvGrpSpPr>
              <a:grpSpLocks/>
            </p:cNvGrpSpPr>
            <p:nvPr/>
          </p:nvGrpSpPr>
          <p:grpSpPr bwMode="auto">
            <a:xfrm>
              <a:off x="1248" y="1632"/>
              <a:ext cx="3840" cy="432"/>
              <a:chOff x="1248" y="1824"/>
              <a:chExt cx="3840" cy="432"/>
            </a:xfrm>
          </p:grpSpPr>
          <p:sp>
            <p:nvSpPr>
              <p:cNvPr id="26641" name="Line 13"/>
              <p:cNvSpPr>
                <a:spLocks noChangeShapeType="1"/>
              </p:cNvSpPr>
              <p:nvPr/>
            </p:nvSpPr>
            <p:spPr bwMode="auto">
              <a:xfrm>
                <a:off x="2400" y="1968"/>
                <a:ext cx="2688" cy="2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642" name="Text Box 14"/>
              <p:cNvSpPr txBox="1">
                <a:spLocks noChangeArrowheads="1"/>
              </p:cNvSpPr>
              <p:nvPr/>
            </p:nvSpPr>
            <p:spPr bwMode="auto">
              <a:xfrm>
                <a:off x="1248" y="1824"/>
                <a:ext cx="11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refund button</a:t>
                </a:r>
              </a:p>
            </p:txBody>
          </p:sp>
        </p:grpSp>
        <p:sp>
          <p:nvSpPr>
            <p:cNvPr id="26634" name="Text Box 15"/>
            <p:cNvSpPr txBox="1">
              <a:spLocks noChangeArrowheads="1"/>
            </p:cNvSpPr>
            <p:nvPr/>
          </p:nvSpPr>
          <p:spPr bwMode="auto">
            <a:xfrm>
              <a:off x="960" y="2592"/>
              <a:ext cx="7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Outputs:</a:t>
              </a:r>
            </a:p>
          </p:txBody>
        </p:sp>
        <p:grpSp>
          <p:nvGrpSpPr>
            <p:cNvPr id="26635" name="Group 16"/>
            <p:cNvGrpSpPr>
              <a:grpSpLocks/>
            </p:cNvGrpSpPr>
            <p:nvPr/>
          </p:nvGrpSpPr>
          <p:grpSpPr bwMode="auto">
            <a:xfrm>
              <a:off x="1248" y="2880"/>
              <a:ext cx="3024" cy="336"/>
              <a:chOff x="1248" y="3072"/>
              <a:chExt cx="3024" cy="336"/>
            </a:xfrm>
          </p:grpSpPr>
          <p:sp>
            <p:nvSpPr>
              <p:cNvPr id="26639" name="Line 17"/>
              <p:cNvSpPr>
                <a:spLocks noChangeShapeType="1"/>
              </p:cNvSpPr>
              <p:nvPr/>
            </p:nvSpPr>
            <p:spPr bwMode="auto">
              <a:xfrm>
                <a:off x="3168" y="3264"/>
                <a:ext cx="1104" cy="144"/>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640" name="Text Box 18"/>
              <p:cNvSpPr txBox="1">
                <a:spLocks noChangeArrowheads="1"/>
              </p:cNvSpPr>
              <p:nvPr/>
            </p:nvSpPr>
            <p:spPr bwMode="auto">
              <a:xfrm>
                <a:off x="1248" y="3072"/>
                <a:ext cx="173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drink release latches</a:t>
                </a:r>
              </a:p>
            </p:txBody>
          </p:sp>
        </p:grpSp>
        <p:grpSp>
          <p:nvGrpSpPr>
            <p:cNvPr id="26636" name="Group 19"/>
            <p:cNvGrpSpPr>
              <a:grpSpLocks/>
            </p:cNvGrpSpPr>
            <p:nvPr/>
          </p:nvGrpSpPr>
          <p:grpSpPr bwMode="auto">
            <a:xfrm>
              <a:off x="1248" y="3216"/>
              <a:ext cx="3744" cy="288"/>
              <a:chOff x="1248" y="3408"/>
              <a:chExt cx="3744" cy="288"/>
            </a:xfrm>
          </p:grpSpPr>
          <p:sp>
            <p:nvSpPr>
              <p:cNvPr id="26637" name="Line 20"/>
              <p:cNvSpPr>
                <a:spLocks noChangeShapeType="1"/>
              </p:cNvSpPr>
              <p:nvPr/>
            </p:nvSpPr>
            <p:spPr bwMode="auto">
              <a:xfrm>
                <a:off x="2688" y="3552"/>
                <a:ext cx="2304" cy="4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638" name="Text Box 21"/>
              <p:cNvSpPr txBox="1">
                <a:spLocks noChangeArrowheads="1"/>
              </p:cNvSpPr>
              <p:nvPr/>
            </p:nvSpPr>
            <p:spPr bwMode="auto">
              <a:xfrm>
                <a:off x="1248" y="3408"/>
                <a:ext cx="145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Coin refund latch</a:t>
                </a:r>
              </a:p>
            </p:txBody>
          </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Specifications</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000" dirty="0" smtClean="0"/>
              <a:t>Sells only two kinds of drinks, A,B. (For now, assume all drinks are available in the machine.)</a:t>
            </a:r>
          </a:p>
          <a:p>
            <a:pPr eaLnBrk="1" fontAlgn="auto" hangingPunct="1">
              <a:spcAft>
                <a:spcPts val="0"/>
              </a:spcAft>
              <a:defRPr/>
            </a:pPr>
            <a:r>
              <a:rPr lang="en-US" sz="2000" dirty="0" smtClean="0"/>
              <a:t>All drinks are $0.50.</a:t>
            </a:r>
          </a:p>
          <a:p>
            <a:pPr eaLnBrk="1" fontAlgn="auto" hangingPunct="1">
              <a:spcAft>
                <a:spcPts val="0"/>
              </a:spcAft>
              <a:defRPr/>
            </a:pPr>
            <a:r>
              <a:rPr lang="en-US" sz="2000" dirty="0" smtClean="0"/>
              <a:t>Accepts quarters only. If you put in more than $0.50, consider it as $0.50.</a:t>
            </a:r>
          </a:p>
          <a:p>
            <a:pPr marL="342900" lvl="1" indent="-342900" eaLnBrk="1" fontAlgn="auto" hangingPunct="1">
              <a:spcAft>
                <a:spcPts val="0"/>
              </a:spcAft>
              <a:buFont typeface="Arial" charset="0"/>
              <a:buChar char="•"/>
              <a:defRPr/>
            </a:pPr>
            <a:r>
              <a:rPr lang="en-US" sz="2000" dirty="0" smtClean="0"/>
              <a:t>Will respond to refund button. If pressed, release all quarters.</a:t>
            </a:r>
          </a:p>
          <a:p>
            <a:pPr eaLnBrk="1" fontAlgn="auto" hangingPunct="1">
              <a:spcAft>
                <a:spcPts val="0"/>
              </a:spcAft>
              <a:defRPr/>
            </a:pPr>
            <a:r>
              <a:rPr lang="en-US" sz="2000" dirty="0" smtClean="0"/>
              <a:t>If the current amount of money is less than $0.50</a:t>
            </a:r>
          </a:p>
          <a:p>
            <a:pPr lvl="1" eaLnBrk="1" fontAlgn="auto" hangingPunct="1">
              <a:spcAft>
                <a:spcPts val="0"/>
              </a:spcAft>
              <a:defRPr/>
            </a:pPr>
            <a:r>
              <a:rPr lang="en-US" sz="2000" dirty="0" smtClean="0"/>
              <a:t>Will not respond to select buttons.</a:t>
            </a:r>
          </a:p>
          <a:p>
            <a:pPr eaLnBrk="1" fontAlgn="auto" hangingPunct="1">
              <a:spcAft>
                <a:spcPts val="0"/>
              </a:spcAft>
              <a:defRPr/>
            </a:pPr>
            <a:r>
              <a:rPr lang="en-US" sz="2000" dirty="0" smtClean="0"/>
              <a:t>If the current amount of money is $0.50</a:t>
            </a:r>
          </a:p>
          <a:p>
            <a:pPr lvl="1" eaLnBrk="1" fontAlgn="auto" hangingPunct="1">
              <a:spcAft>
                <a:spcPts val="0"/>
              </a:spcAft>
              <a:defRPr/>
            </a:pPr>
            <a:r>
              <a:rPr lang="en-US" sz="2000" dirty="0" smtClean="0"/>
              <a:t>Will respond to select buttons. If SA is pressed, release drink A, if SB is pressed, release drink B. Then, take in all the money.</a:t>
            </a:r>
          </a:p>
          <a:p>
            <a:pPr lvl="1" eaLnBrk="1" fontAlgn="auto" hangingPunct="1">
              <a:spcAft>
                <a:spcPts val="0"/>
              </a:spcAft>
              <a:defRPr/>
            </a:pPr>
            <a:endParaRPr lang="en-US" sz="2000" dirty="0" smtClean="0"/>
          </a:p>
          <a:p>
            <a:pPr lvl="1" eaLnBrk="1" fontAlgn="auto" hangingPunct="1">
              <a:spcAft>
                <a:spcPts val="0"/>
              </a:spcAft>
              <a:defRPr/>
            </a:pPr>
            <a:endParaRPr lang="en-US" sz="2000" dirty="0" smtClean="0"/>
          </a:p>
          <a:p>
            <a:pPr eaLnBrk="1" fontAlgn="auto" hangingPunct="1">
              <a:spcAft>
                <a:spcPts val="0"/>
              </a:spcAft>
              <a:defRPr/>
            </a:pPr>
            <a:endParaRPr lang="en-US" sz="2000" dirty="0" smtClean="0"/>
          </a:p>
          <a:p>
            <a:pPr eaLnBrk="1" fontAlgn="auto" hangingPunct="1">
              <a:spcAft>
                <a:spcPts val="0"/>
              </a:spcAft>
              <a:defRPr/>
            </a:pPr>
            <a:endParaRPr lang="en-US" sz="2000" dirty="0" smtClean="0"/>
          </a:p>
          <a:p>
            <a:pPr eaLnBrk="1" fontAlgn="auto" hangingPunct="1">
              <a:spcAft>
                <a:spcPts val="0"/>
              </a:spcAft>
              <a:buFont typeface="Arial" charset="0"/>
              <a:buNone/>
              <a:defRPr/>
            </a:pPr>
            <a:endParaRPr lang="en-US" sz="2000" dirty="0" smtClean="0"/>
          </a:p>
          <a:p>
            <a:pPr lvl="1" eaLnBrk="1" fontAlgn="auto" hangingPunct="1">
              <a:spcAft>
                <a:spcPts val="0"/>
              </a:spcAft>
              <a:defRPr/>
            </a:pPr>
            <a:endParaRPr lang="en-US" sz="2000" dirty="0" smtClean="0"/>
          </a:p>
          <a:p>
            <a:pPr lvl="1" eaLnBrk="1" fontAlgn="auto" hangingPunct="1">
              <a:spcAft>
                <a:spcPts val="0"/>
              </a:spcAft>
              <a:defRPr/>
            </a:pPr>
            <a:endParaRPr lang="en-US" sz="2000" dirty="0" smtClean="0"/>
          </a:p>
          <a:p>
            <a:pPr eaLnBrk="1" fontAlgn="auto" hangingPunct="1">
              <a:spcAft>
                <a:spcPts val="0"/>
              </a:spcAft>
              <a:defRPr/>
            </a:pPr>
            <a:endParaRPr lang="en-US" sz="2000" dirty="0" smtClean="0"/>
          </a:p>
          <a:p>
            <a:pPr eaLnBrk="1" fontAlgn="auto" hangingPunct="1">
              <a:spcAft>
                <a:spcPts val="0"/>
              </a:spcAft>
              <a:defRPr/>
            </a:pP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Controller Outputs</a:t>
            </a:r>
          </a:p>
        </p:txBody>
      </p:sp>
      <p:sp>
        <p:nvSpPr>
          <p:cNvPr id="29699" name="Content Placeholder 2"/>
          <p:cNvSpPr>
            <a:spLocks noGrp="1"/>
          </p:cNvSpPr>
          <p:nvPr>
            <p:ph idx="1"/>
          </p:nvPr>
        </p:nvSpPr>
        <p:spPr/>
        <p:txBody>
          <a:bodyPr/>
          <a:lstStyle/>
          <a:p>
            <a:pPr eaLnBrk="1" hangingPunct="1"/>
            <a:r>
              <a:rPr lang="en-US" altLang="en-US" sz="1800" smtClean="0"/>
              <a:t>Suppose the latch to be used to build the vending machine is controlled by one bit. It will be closed if the control signal is 0. If the control signal is 1 for a duration of one clock cycle, it will open for a period of time sufficient to allow things stored to fall through; after that, if the control signal is 0, it will be closed. If it is 1, it will stay open until the control signal returns to 0.</a:t>
            </a:r>
          </a:p>
          <a:p>
            <a:pPr eaLnBrk="1" hangingPunct="1"/>
            <a:r>
              <a:rPr lang="en-US" altLang="en-US" sz="1800" smtClean="0"/>
              <a:t>Controller outputs are: L_A, L_B, L_RF, L_TK. These are signals to control the latches. </a:t>
            </a:r>
          </a:p>
          <a:p>
            <a:pPr lvl="1" eaLnBrk="1" hangingPunct="1"/>
            <a:r>
              <a:rPr lang="en-US" altLang="en-US" sz="1800" smtClean="0"/>
              <a:t>L_A=1, the latch for drink A opens, and drink A will fall out. </a:t>
            </a:r>
          </a:p>
          <a:p>
            <a:pPr lvl="1" eaLnBrk="1" hangingPunct="1"/>
            <a:r>
              <a:rPr lang="en-US" altLang="en-US" sz="1800" smtClean="0"/>
              <a:t>L_B=1, the latch for drink B opens, and drink B will fall out. </a:t>
            </a:r>
          </a:p>
          <a:p>
            <a:pPr lvl="1" eaLnBrk="1" hangingPunct="1"/>
            <a:r>
              <a:rPr lang="en-US" altLang="en-US" sz="1800" smtClean="0"/>
              <a:t>L_RF=1, the latch for coin refund opens, and coins will fall out. </a:t>
            </a:r>
          </a:p>
          <a:p>
            <a:pPr lvl="1" eaLnBrk="1" hangingPunct="1"/>
            <a:r>
              <a:rPr lang="en-US" altLang="en-US" sz="1800" smtClean="0"/>
              <a:t>L_TK = 1, the latch for coin take opens, and coins will fall from the temporarily storing place to the inside of the machine. </a:t>
            </a:r>
          </a:p>
          <a:p>
            <a:pPr lvl="1" eaLnBrk="1" hangingPunct="1"/>
            <a:r>
              <a:rPr lang="en-US" altLang="en-US" sz="1800" smtClean="0"/>
              <a:t>Based on the specification of the latches, we need to set the control signals to be 1 for one clock.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Inputs</a:t>
            </a:r>
          </a:p>
        </p:txBody>
      </p:sp>
      <p:sp>
        <p:nvSpPr>
          <p:cNvPr id="30723" name="Content Placeholder 2"/>
          <p:cNvSpPr>
            <a:spLocks noGrp="1"/>
          </p:cNvSpPr>
          <p:nvPr>
            <p:ph idx="1"/>
          </p:nvPr>
        </p:nvSpPr>
        <p:spPr/>
        <p:txBody>
          <a:bodyPr/>
          <a:lstStyle/>
          <a:p>
            <a:pPr eaLnBrk="1" hangingPunct="1"/>
            <a:r>
              <a:rPr lang="en-US" altLang="en-US" sz="2000" smtClean="0"/>
              <a:t>Inputs include some buttons: SA, SB, RF.</a:t>
            </a:r>
          </a:p>
          <a:p>
            <a:pPr lvl="1" eaLnBrk="1" hangingPunct="1"/>
            <a:r>
              <a:rPr lang="en-US" altLang="en-US" sz="2000" smtClean="0"/>
              <a:t>SA = 1 when the user is pressing the select A button, else it is 0</a:t>
            </a:r>
          </a:p>
          <a:p>
            <a:pPr lvl="1" eaLnBrk="1" hangingPunct="1"/>
            <a:r>
              <a:rPr lang="en-US" altLang="en-US" sz="2000" smtClean="0"/>
              <a:t>SB = 1 when the user is pressing the select B button, else it is 0</a:t>
            </a:r>
          </a:p>
          <a:p>
            <a:pPr lvl="1" eaLnBrk="1" hangingPunct="1"/>
            <a:r>
              <a:rPr lang="en-US" altLang="en-US" sz="2000" smtClean="0"/>
              <a:t>RF = 1 when the user is pressing the refund button, else it is 0</a:t>
            </a:r>
          </a:p>
          <a:p>
            <a:pPr eaLnBrk="1" hangingPunct="1"/>
            <a:r>
              <a:rPr lang="en-US" altLang="en-US" sz="2000" smtClean="0"/>
              <a:t>Inputs also include CIS (coin insert). When a coin is falling in, CIS is 1 for one clock cycle (from one falling edge to the next falling edge). It is 0 all other time.</a:t>
            </a:r>
          </a:p>
          <a:p>
            <a:pPr eaLnBrk="1" hangingPunct="1"/>
            <a:endParaRPr lang="en-US"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Design</a:t>
            </a:r>
          </a:p>
        </p:txBody>
      </p:sp>
      <p:sp>
        <p:nvSpPr>
          <p:cNvPr id="31747" name="Content Placeholder 2"/>
          <p:cNvSpPr>
            <a:spLocks noGrp="1"/>
          </p:cNvSpPr>
          <p:nvPr>
            <p:ph idx="1"/>
          </p:nvPr>
        </p:nvSpPr>
        <p:spPr/>
        <p:txBody>
          <a:bodyPr/>
          <a:lstStyle/>
          <a:p>
            <a:pPr eaLnBrk="1" hangingPunct="1"/>
            <a:r>
              <a:rPr lang="en-US" altLang="en-US" smtClean="0"/>
              <a:t>How to design this controller, given the specifications and the inputs and the outputs?</a:t>
            </a:r>
          </a:p>
          <a:p>
            <a:pPr eaLnBrk="1" hangingPunct="1"/>
            <a:r>
              <a:rPr lang="en-US" altLang="en-US" smtClean="0"/>
              <a:t>Is this a stateless controller, or a controller with states?</a:t>
            </a:r>
          </a:p>
          <a:p>
            <a:pPr eaLnBrk="1" hangingPunct="1"/>
            <a:endParaRPr lang="en-US"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State</a:t>
            </a:r>
          </a:p>
        </p:txBody>
      </p:sp>
      <p:sp>
        <p:nvSpPr>
          <p:cNvPr id="3072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To tell if a controller has states or not, the simplest way is to check if the controller’s output is relevant to what happened in the past. If it is relevant, it has state; otherwise it does not.</a:t>
            </a:r>
          </a:p>
          <a:p>
            <a:pPr eaLnBrk="1" fontAlgn="auto" hangingPunct="1">
              <a:spcAft>
                <a:spcPts val="0"/>
              </a:spcAft>
              <a:defRPr/>
            </a:pPr>
            <a:r>
              <a:rPr lang="en-US" dirty="0" smtClean="0"/>
              <a:t> The vending machine controller has state, because the controller’s response to the same input (e.g., SA) is different depending on the number of quarters inserted.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Identifying the States</a:t>
            </a:r>
          </a:p>
        </p:txBody>
      </p:sp>
      <p:sp>
        <p:nvSpPr>
          <p:cNvPr id="33795" name="Content Placeholder 2"/>
          <p:cNvSpPr>
            <a:spLocks noGrp="1"/>
          </p:cNvSpPr>
          <p:nvPr>
            <p:ph idx="1"/>
          </p:nvPr>
        </p:nvSpPr>
        <p:spPr/>
        <p:txBody>
          <a:bodyPr/>
          <a:lstStyle/>
          <a:p>
            <a:pPr eaLnBrk="1" hangingPunct="1"/>
            <a:r>
              <a:rPr lang="en-US" altLang="en-US" smtClean="0"/>
              <a:t>We need at least three states to remember how many quarters we have got.</a:t>
            </a:r>
          </a:p>
          <a:p>
            <a:pPr lvl="1" eaLnBrk="1" hangingPunct="1"/>
            <a:r>
              <a:rPr lang="en-US" altLang="en-US" smtClean="0"/>
              <a:t>S0: The initial state. Got 0 quarters.</a:t>
            </a:r>
          </a:p>
          <a:p>
            <a:pPr lvl="1" eaLnBrk="1" hangingPunct="1"/>
            <a:r>
              <a:rPr lang="en-US" altLang="en-US" smtClean="0"/>
              <a:t>S1: Got 1 quarter.</a:t>
            </a:r>
          </a:p>
          <a:p>
            <a:pPr lvl="1" eaLnBrk="1" hangingPunct="1"/>
            <a:r>
              <a:rPr lang="en-US" altLang="en-US" smtClean="0"/>
              <a:t>S2: Got 2 quarters.</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State Diagram</a:t>
            </a:r>
          </a:p>
        </p:txBody>
      </p:sp>
      <p:sp>
        <p:nvSpPr>
          <p:cNvPr id="34819" name="Oval 4"/>
          <p:cNvSpPr>
            <a:spLocks noChangeArrowheads="1"/>
          </p:cNvSpPr>
          <p:nvPr/>
        </p:nvSpPr>
        <p:spPr bwMode="auto">
          <a:xfrm>
            <a:off x="8382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S0</a:t>
            </a:r>
          </a:p>
        </p:txBody>
      </p:sp>
      <p:sp>
        <p:nvSpPr>
          <p:cNvPr id="34820" name="Oval 5"/>
          <p:cNvSpPr>
            <a:spLocks noChangeArrowheads="1"/>
          </p:cNvSpPr>
          <p:nvPr/>
        </p:nvSpPr>
        <p:spPr bwMode="auto">
          <a:xfrm>
            <a:off x="30480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S1</a:t>
            </a:r>
          </a:p>
        </p:txBody>
      </p:sp>
      <p:sp>
        <p:nvSpPr>
          <p:cNvPr id="34821" name="Oval 7"/>
          <p:cNvSpPr>
            <a:spLocks noChangeArrowheads="1"/>
          </p:cNvSpPr>
          <p:nvPr/>
        </p:nvSpPr>
        <p:spPr bwMode="auto">
          <a:xfrm>
            <a:off x="3048000" y="4075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S2</a:t>
            </a:r>
          </a:p>
        </p:txBody>
      </p:sp>
      <p:sp>
        <p:nvSpPr>
          <p:cNvPr id="8" name="Line 8"/>
          <p:cNvSpPr>
            <a:spLocks noChangeShapeType="1"/>
          </p:cNvSpPr>
          <p:nvPr/>
        </p:nvSpPr>
        <p:spPr bwMode="auto">
          <a:xfrm>
            <a:off x="3657600" y="2932113"/>
            <a:ext cx="0" cy="1143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nvGrpSpPr>
          <p:cNvPr id="2" name="Group 10"/>
          <p:cNvGrpSpPr>
            <a:grpSpLocks/>
          </p:cNvGrpSpPr>
          <p:nvPr/>
        </p:nvGrpSpPr>
        <p:grpSpPr bwMode="auto">
          <a:xfrm>
            <a:off x="1860550" y="2551113"/>
            <a:ext cx="1835150" cy="3163887"/>
            <a:chOff x="1556" y="1392"/>
            <a:chExt cx="1156" cy="1993"/>
          </a:xfrm>
        </p:grpSpPr>
        <p:sp>
          <p:nvSpPr>
            <p:cNvPr id="34825" name="Line 11"/>
            <p:cNvSpPr>
              <a:spLocks noChangeShapeType="1"/>
            </p:cNvSpPr>
            <p:nvPr/>
          </p:nvSpPr>
          <p:spPr bwMode="auto">
            <a:xfrm>
              <a:off x="1680" y="1392"/>
              <a:ext cx="62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6" name="Line 12"/>
            <p:cNvSpPr>
              <a:spLocks noChangeShapeType="1"/>
            </p:cNvSpPr>
            <p:nvPr/>
          </p:nvSpPr>
          <p:spPr bwMode="auto">
            <a:xfrm>
              <a:off x="1556" y="3260"/>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7" name="Text Box 13"/>
            <p:cNvSpPr txBox="1">
              <a:spLocks noChangeArrowheads="1"/>
            </p:cNvSpPr>
            <p:nvPr/>
          </p:nvSpPr>
          <p:spPr bwMode="auto">
            <a:xfrm>
              <a:off x="2074" y="3094"/>
              <a:ext cx="63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CIS = 1</a:t>
              </a:r>
            </a:p>
          </p:txBody>
        </p:sp>
      </p:grpSp>
      <p:cxnSp>
        <p:nvCxnSpPr>
          <p:cNvPr id="30" name="Curved Connector 29"/>
          <p:cNvCxnSpPr>
            <a:stCxn id="34821" idx="5"/>
            <a:endCxn id="34821" idx="3"/>
          </p:cNvCxnSpPr>
          <p:nvPr/>
        </p:nvCxnSpPr>
        <p:spPr>
          <a:xfrm rot="5400000">
            <a:off x="3657600" y="4294188"/>
            <a:ext cx="1588" cy="862012"/>
          </a:xfrm>
          <a:prstGeom prst="curvedConnector3">
            <a:avLst>
              <a:gd name="adj1" fmla="val 21422670"/>
            </a:avLst>
          </a:prstGeom>
          <a:ln w="31750">
            <a:headEnd type="none"/>
            <a:tailEnd type="triangle"/>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2000"/>
                                  </p:stCondLst>
                                  <p:childTnLst>
                                    <p:set>
                                      <p:cBhvr>
                                        <p:cTn id="9"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rtlCol="0">
            <a:normAutofit fontScale="90000"/>
          </a:bodyPr>
          <a:lstStyle/>
          <a:p>
            <a:pPr eaLnBrk="1" fontAlgn="auto" hangingPunct="1">
              <a:spcAft>
                <a:spcPts val="0"/>
              </a:spcAft>
              <a:defRPr/>
            </a:pPr>
            <a:r>
              <a:rPr lang="en-US" smtClean="0"/>
              <a:t>Combinational  and Sequential Circuit</a:t>
            </a:r>
          </a:p>
        </p:txBody>
      </p:sp>
      <p:sp>
        <p:nvSpPr>
          <p:cNvPr id="5123" name="Content Placeholder 2"/>
          <p:cNvSpPr>
            <a:spLocks noGrp="1"/>
          </p:cNvSpPr>
          <p:nvPr>
            <p:ph idx="1"/>
          </p:nvPr>
        </p:nvSpPr>
        <p:spPr/>
        <p:txBody>
          <a:bodyPr/>
          <a:lstStyle/>
          <a:p>
            <a:pPr eaLnBrk="1" hangingPunct="1"/>
            <a:r>
              <a:rPr lang="en-US" altLang="en-US" sz="2800" smtClean="0"/>
              <a:t>Digital logic systems can be classified as combinational or sequential. </a:t>
            </a:r>
          </a:p>
          <a:p>
            <a:pPr lvl="1" eaLnBrk="1" hangingPunct="1"/>
            <a:r>
              <a:rPr lang="en-US" altLang="en-US" sz="2400" smtClean="0"/>
              <a:t>Combinational circuits can be completely described by the truth table.</a:t>
            </a:r>
          </a:p>
          <a:p>
            <a:pPr lvl="1" eaLnBrk="1" hangingPunct="1"/>
            <a:r>
              <a:rPr lang="en-US" altLang="en-US" sz="2400" smtClean="0"/>
              <a:t>Sequential systems contain state stored in memory elements internal to the system. Their behavior depends both on the set of inputs supplied and on the contents of the internal memory, or state of the system. Thus, a sequential system cannot be described with a truth table. Instead, a sequential system is described as a </a:t>
            </a:r>
            <a:r>
              <a:rPr lang="en-US" altLang="en-US" sz="2400" b="1" smtClean="0"/>
              <a:t>finite-state machine (or often just </a:t>
            </a:r>
            <a:r>
              <a:rPr lang="en-US" altLang="en-US" sz="2400" b="1" i="1" smtClean="0"/>
              <a:t>state machine). </a:t>
            </a:r>
            <a:endParaRPr lang="en-US" altLang="en-US"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State Diagram</a:t>
            </a:r>
          </a:p>
        </p:txBody>
      </p:sp>
      <p:sp>
        <p:nvSpPr>
          <p:cNvPr id="33795" name="Content Placeholder 2"/>
          <p:cNvSpPr>
            <a:spLocks noGrp="1"/>
          </p:cNvSpPr>
          <p:nvPr>
            <p:ph idx="1"/>
          </p:nvPr>
        </p:nvSpPr>
        <p:spPr>
          <a:xfrm>
            <a:off x="5334000" y="1600200"/>
            <a:ext cx="3352800" cy="4525963"/>
          </a:xfrm>
        </p:spPr>
        <p:txBody>
          <a:bodyPr rtlCol="0">
            <a:normAutofit fontScale="92500"/>
          </a:bodyPr>
          <a:lstStyle/>
          <a:p>
            <a:pPr eaLnBrk="1" fontAlgn="auto" hangingPunct="1">
              <a:spcAft>
                <a:spcPts val="0"/>
              </a:spcAft>
              <a:defRPr/>
            </a:pPr>
            <a:r>
              <a:rPr lang="en-US" smtClean="0"/>
              <a:t>When got $0.50, if the user presses select button, should release drink, take money, and go back to state S0.</a:t>
            </a:r>
          </a:p>
          <a:p>
            <a:pPr eaLnBrk="1" fontAlgn="auto" hangingPunct="1">
              <a:spcAft>
                <a:spcPts val="0"/>
              </a:spcAft>
              <a:defRPr/>
            </a:pPr>
            <a:r>
              <a:rPr lang="en-US" smtClean="0"/>
              <a:t>But is this diagram correct?</a:t>
            </a:r>
          </a:p>
        </p:txBody>
      </p:sp>
      <p:sp>
        <p:nvSpPr>
          <p:cNvPr id="35844" name="Oval 4"/>
          <p:cNvSpPr>
            <a:spLocks noChangeArrowheads="1"/>
          </p:cNvSpPr>
          <p:nvPr/>
        </p:nvSpPr>
        <p:spPr bwMode="auto">
          <a:xfrm>
            <a:off x="8382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S0</a:t>
            </a:r>
          </a:p>
        </p:txBody>
      </p:sp>
      <p:sp>
        <p:nvSpPr>
          <p:cNvPr id="35845" name="Oval 5"/>
          <p:cNvSpPr>
            <a:spLocks noChangeArrowheads="1"/>
          </p:cNvSpPr>
          <p:nvPr/>
        </p:nvSpPr>
        <p:spPr bwMode="auto">
          <a:xfrm>
            <a:off x="30480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S1</a:t>
            </a:r>
          </a:p>
        </p:txBody>
      </p:sp>
      <p:sp>
        <p:nvSpPr>
          <p:cNvPr id="35846" name="Oval 7"/>
          <p:cNvSpPr>
            <a:spLocks noChangeArrowheads="1"/>
          </p:cNvSpPr>
          <p:nvPr/>
        </p:nvSpPr>
        <p:spPr bwMode="auto">
          <a:xfrm>
            <a:off x="3048000" y="4075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S2</a:t>
            </a:r>
          </a:p>
        </p:txBody>
      </p:sp>
      <p:sp>
        <p:nvSpPr>
          <p:cNvPr id="16" name="Line 8"/>
          <p:cNvSpPr>
            <a:spLocks noChangeShapeType="1"/>
          </p:cNvSpPr>
          <p:nvPr/>
        </p:nvSpPr>
        <p:spPr bwMode="auto">
          <a:xfrm>
            <a:off x="3657600" y="2932113"/>
            <a:ext cx="0" cy="1143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48" name="Line 11"/>
          <p:cNvSpPr>
            <a:spLocks noChangeShapeType="1"/>
          </p:cNvSpPr>
          <p:nvPr/>
        </p:nvSpPr>
        <p:spPr bwMode="auto">
          <a:xfrm>
            <a:off x="2057400" y="2551113"/>
            <a:ext cx="990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49" name="Line 12"/>
          <p:cNvSpPr>
            <a:spLocks noChangeShapeType="1"/>
          </p:cNvSpPr>
          <p:nvPr/>
        </p:nvSpPr>
        <p:spPr bwMode="auto">
          <a:xfrm>
            <a:off x="1860550" y="5516563"/>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0" name="Text Box 13"/>
          <p:cNvSpPr txBox="1">
            <a:spLocks noChangeArrowheads="1"/>
          </p:cNvSpPr>
          <p:nvPr/>
        </p:nvSpPr>
        <p:spPr bwMode="auto">
          <a:xfrm>
            <a:off x="2682875" y="5253038"/>
            <a:ext cx="1012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CIS = 1</a:t>
            </a:r>
          </a:p>
        </p:txBody>
      </p:sp>
      <p:cxnSp>
        <p:nvCxnSpPr>
          <p:cNvPr id="21" name="Curved Connector 20"/>
          <p:cNvCxnSpPr>
            <a:stCxn id="35846" idx="5"/>
            <a:endCxn id="35846" idx="3"/>
          </p:cNvCxnSpPr>
          <p:nvPr/>
        </p:nvCxnSpPr>
        <p:spPr>
          <a:xfrm rot="5400000">
            <a:off x="3657600" y="4294188"/>
            <a:ext cx="1588" cy="862012"/>
          </a:xfrm>
          <a:prstGeom prst="curvedConnector3">
            <a:avLst>
              <a:gd name="adj1" fmla="val 21422670"/>
            </a:avLst>
          </a:prstGeom>
          <a:ln w="31750">
            <a:headEnd type="none"/>
            <a:tailEnd type="triangle"/>
          </a:ln>
        </p:spPr>
        <p:style>
          <a:lnRef idx="1">
            <a:schemeClr val="dk1"/>
          </a:lnRef>
          <a:fillRef idx="0">
            <a:schemeClr val="dk1"/>
          </a:fillRef>
          <a:effectRef idx="0">
            <a:schemeClr val="dk1"/>
          </a:effectRef>
          <a:fontRef idx="minor">
            <a:schemeClr val="tx1"/>
          </a:fontRef>
        </p:style>
      </p:cxnSp>
      <p:sp>
        <p:nvSpPr>
          <p:cNvPr id="35852" name="Line 12"/>
          <p:cNvSpPr>
            <a:spLocks noChangeShapeType="1"/>
          </p:cNvSpPr>
          <p:nvPr/>
        </p:nvSpPr>
        <p:spPr bwMode="auto">
          <a:xfrm>
            <a:off x="1828800" y="5897563"/>
            <a:ext cx="685800"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3" name="Text Box 13"/>
          <p:cNvSpPr txBox="1">
            <a:spLocks noChangeArrowheads="1"/>
          </p:cNvSpPr>
          <p:nvPr/>
        </p:nvSpPr>
        <p:spPr bwMode="auto">
          <a:xfrm>
            <a:off x="2651125" y="5634038"/>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SA = 1</a:t>
            </a:r>
          </a:p>
        </p:txBody>
      </p:sp>
      <p:cxnSp>
        <p:nvCxnSpPr>
          <p:cNvPr id="26" name="Straight Arrow Connector 25"/>
          <p:cNvCxnSpPr>
            <a:stCxn id="35846" idx="2"/>
          </p:cNvCxnSpPr>
          <p:nvPr/>
        </p:nvCxnSpPr>
        <p:spPr>
          <a:xfrm rot="10800000">
            <a:off x="1676400" y="2895600"/>
            <a:ext cx="1371600" cy="156051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000"/>
                                  </p:stCondLst>
                                  <p:childTnLst>
                                    <p:set>
                                      <p:cBhvr>
                                        <p:cTn id="6" dur="1" fill="hold">
                                          <p:stCondLst>
                                            <p:cond delay="499"/>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State Diagram</a:t>
            </a:r>
          </a:p>
        </p:txBody>
      </p:sp>
      <p:sp>
        <p:nvSpPr>
          <p:cNvPr id="3" name="Content Placeholder 2"/>
          <p:cNvSpPr>
            <a:spLocks noGrp="1"/>
          </p:cNvSpPr>
          <p:nvPr>
            <p:ph idx="1"/>
          </p:nvPr>
        </p:nvSpPr>
        <p:spPr>
          <a:xfrm>
            <a:off x="4724400" y="1676400"/>
            <a:ext cx="4419600" cy="4525963"/>
          </a:xfrm>
        </p:spPr>
        <p:txBody>
          <a:bodyPr/>
          <a:lstStyle/>
          <a:p>
            <a:pPr eaLnBrk="1" hangingPunct="1"/>
            <a:r>
              <a:rPr lang="en-US" altLang="en-US" smtClean="0"/>
              <a:t>Not complete – we haven’t take action yet.</a:t>
            </a:r>
          </a:p>
          <a:p>
            <a:pPr eaLnBrk="1" hangingPunct="1"/>
            <a:r>
              <a:rPr lang="en-US" altLang="en-US" smtClean="0"/>
              <a:t>When the SA is pressed, the controller should change some output signal – not shown in the diagram</a:t>
            </a:r>
          </a:p>
          <a:p>
            <a:pPr eaLnBrk="1" hangingPunct="1"/>
            <a:endParaRPr lang="en-US" altLang="en-US" smtClean="0"/>
          </a:p>
        </p:txBody>
      </p:sp>
      <p:sp>
        <p:nvSpPr>
          <p:cNvPr id="36868" name="Oval 4"/>
          <p:cNvSpPr>
            <a:spLocks noChangeArrowheads="1"/>
          </p:cNvSpPr>
          <p:nvPr/>
        </p:nvSpPr>
        <p:spPr bwMode="auto">
          <a:xfrm>
            <a:off x="8382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S0</a:t>
            </a:r>
          </a:p>
        </p:txBody>
      </p:sp>
      <p:sp>
        <p:nvSpPr>
          <p:cNvPr id="36869" name="Oval 5"/>
          <p:cNvSpPr>
            <a:spLocks noChangeArrowheads="1"/>
          </p:cNvSpPr>
          <p:nvPr/>
        </p:nvSpPr>
        <p:spPr bwMode="auto">
          <a:xfrm>
            <a:off x="30480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S1</a:t>
            </a:r>
          </a:p>
        </p:txBody>
      </p:sp>
      <p:sp>
        <p:nvSpPr>
          <p:cNvPr id="36870" name="Oval 7"/>
          <p:cNvSpPr>
            <a:spLocks noChangeArrowheads="1"/>
          </p:cNvSpPr>
          <p:nvPr/>
        </p:nvSpPr>
        <p:spPr bwMode="auto">
          <a:xfrm>
            <a:off x="3048000" y="4075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S2</a:t>
            </a:r>
          </a:p>
        </p:txBody>
      </p:sp>
      <p:sp>
        <p:nvSpPr>
          <p:cNvPr id="22" name="Line 8"/>
          <p:cNvSpPr>
            <a:spLocks noChangeShapeType="1"/>
          </p:cNvSpPr>
          <p:nvPr/>
        </p:nvSpPr>
        <p:spPr bwMode="auto">
          <a:xfrm>
            <a:off x="3657600" y="2932113"/>
            <a:ext cx="0" cy="1143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2" name="Line 11"/>
          <p:cNvSpPr>
            <a:spLocks noChangeShapeType="1"/>
          </p:cNvSpPr>
          <p:nvPr/>
        </p:nvSpPr>
        <p:spPr bwMode="auto">
          <a:xfrm>
            <a:off x="2057400" y="2551113"/>
            <a:ext cx="990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3" name="Line 12"/>
          <p:cNvSpPr>
            <a:spLocks noChangeShapeType="1"/>
          </p:cNvSpPr>
          <p:nvPr/>
        </p:nvSpPr>
        <p:spPr bwMode="auto">
          <a:xfrm>
            <a:off x="1860550" y="5516563"/>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4" name="Text Box 13"/>
          <p:cNvSpPr txBox="1">
            <a:spLocks noChangeArrowheads="1"/>
          </p:cNvSpPr>
          <p:nvPr/>
        </p:nvSpPr>
        <p:spPr bwMode="auto">
          <a:xfrm>
            <a:off x="2682875" y="5253038"/>
            <a:ext cx="1012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CIS = 1</a:t>
            </a:r>
          </a:p>
        </p:txBody>
      </p:sp>
      <p:cxnSp>
        <p:nvCxnSpPr>
          <p:cNvPr id="26" name="Curved Connector 25"/>
          <p:cNvCxnSpPr>
            <a:stCxn id="36870" idx="5"/>
            <a:endCxn id="36870" idx="3"/>
          </p:cNvCxnSpPr>
          <p:nvPr/>
        </p:nvCxnSpPr>
        <p:spPr>
          <a:xfrm rot="5400000">
            <a:off x="3657600" y="4294188"/>
            <a:ext cx="1588" cy="862012"/>
          </a:xfrm>
          <a:prstGeom prst="curvedConnector3">
            <a:avLst>
              <a:gd name="adj1" fmla="val 21422670"/>
            </a:avLst>
          </a:prstGeom>
          <a:ln w="31750">
            <a:headEnd type="none"/>
            <a:tailEnd type="triangle"/>
          </a:ln>
        </p:spPr>
        <p:style>
          <a:lnRef idx="1">
            <a:schemeClr val="dk1"/>
          </a:lnRef>
          <a:fillRef idx="0">
            <a:schemeClr val="dk1"/>
          </a:fillRef>
          <a:effectRef idx="0">
            <a:schemeClr val="dk1"/>
          </a:effectRef>
          <a:fontRef idx="minor">
            <a:schemeClr val="tx1"/>
          </a:fontRef>
        </p:style>
      </p:cxnSp>
      <p:sp>
        <p:nvSpPr>
          <p:cNvPr id="36876" name="Line 12"/>
          <p:cNvSpPr>
            <a:spLocks noChangeShapeType="1"/>
          </p:cNvSpPr>
          <p:nvPr/>
        </p:nvSpPr>
        <p:spPr bwMode="auto">
          <a:xfrm>
            <a:off x="1828800" y="5897563"/>
            <a:ext cx="685800"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7" name="Text Box 13"/>
          <p:cNvSpPr txBox="1">
            <a:spLocks noChangeArrowheads="1"/>
          </p:cNvSpPr>
          <p:nvPr/>
        </p:nvSpPr>
        <p:spPr bwMode="auto">
          <a:xfrm>
            <a:off x="2651125" y="5634038"/>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SA = 1</a:t>
            </a:r>
          </a:p>
        </p:txBody>
      </p:sp>
      <p:cxnSp>
        <p:nvCxnSpPr>
          <p:cNvPr id="29" name="Straight Arrow Connector 28"/>
          <p:cNvCxnSpPr>
            <a:stCxn id="36870" idx="2"/>
          </p:cNvCxnSpPr>
          <p:nvPr/>
        </p:nvCxnSpPr>
        <p:spPr>
          <a:xfrm rot="10800000">
            <a:off x="1676400" y="2895600"/>
            <a:ext cx="1371600" cy="156051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1" presetClass="entr" presetSubtype="0" fill="hold" grpId="0" nodeType="afterEffect">
                                  <p:stCondLst>
                                    <p:cond delay="2000"/>
                                  </p:stCondLst>
                                  <p:childTnLst>
                                    <p:set>
                                      <p:cBhvr>
                                        <p:cTn id="17" dur="1" fill="hold">
                                          <p:stCondLst>
                                            <p:cond delay="499"/>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Change the output</a:t>
            </a:r>
          </a:p>
        </p:txBody>
      </p:sp>
      <p:sp>
        <p:nvSpPr>
          <p:cNvPr id="35843" name="Content Placeholder 2"/>
          <p:cNvSpPr>
            <a:spLocks noGrp="1"/>
          </p:cNvSpPr>
          <p:nvPr>
            <p:ph idx="1"/>
          </p:nvPr>
        </p:nvSpPr>
        <p:spPr>
          <a:xfrm>
            <a:off x="5334000" y="1600200"/>
            <a:ext cx="3352800" cy="4525963"/>
          </a:xfrm>
        </p:spPr>
        <p:txBody>
          <a:bodyPr rtlCol="0">
            <a:normAutofit lnSpcReduction="10000"/>
          </a:bodyPr>
          <a:lstStyle/>
          <a:p>
            <a:pPr eaLnBrk="1" fontAlgn="auto" hangingPunct="1">
              <a:spcAft>
                <a:spcPts val="0"/>
              </a:spcAft>
              <a:defRPr/>
            </a:pPr>
            <a:r>
              <a:rPr lang="en-US" smtClean="0"/>
              <a:t>The output to be changed, clearly, is the L_A and L_TK.</a:t>
            </a:r>
          </a:p>
          <a:p>
            <a:pPr eaLnBrk="1" fontAlgn="auto" hangingPunct="1">
              <a:spcAft>
                <a:spcPts val="0"/>
              </a:spcAft>
              <a:defRPr/>
            </a:pPr>
            <a:r>
              <a:rPr lang="en-US" smtClean="0"/>
              <a:t>By the specification, we should let them be 1 for one clock cycle.</a:t>
            </a:r>
          </a:p>
        </p:txBody>
      </p:sp>
      <p:cxnSp>
        <p:nvCxnSpPr>
          <p:cNvPr id="5" name="Straight Connector 4"/>
          <p:cNvCxnSpPr/>
          <p:nvPr/>
        </p:nvCxnSpPr>
        <p:spPr>
          <a:xfrm>
            <a:off x="1066800" y="2667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1181101" y="2324100"/>
            <a:ext cx="685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24000" y="1981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714501" y="2324100"/>
            <a:ext cx="685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055813" y="2667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21709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3013" y="1981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7043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46413" y="2667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flipH="1" flipV="1">
            <a:off x="31615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503613" y="1981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6949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037013" y="2667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41521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94213" y="1981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685507" y="2324894"/>
            <a:ext cx="6858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37908" name="TextBox 23"/>
          <p:cNvSpPr txBox="1">
            <a:spLocks noChangeArrowheads="1"/>
          </p:cNvSpPr>
          <p:nvPr/>
        </p:nvSpPr>
        <p:spPr bwMode="auto">
          <a:xfrm>
            <a:off x="152400" y="2286000"/>
            <a:ext cx="466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clk</a:t>
            </a:r>
          </a:p>
        </p:txBody>
      </p:sp>
      <p:sp>
        <p:nvSpPr>
          <p:cNvPr id="37909" name="TextBox 24"/>
          <p:cNvSpPr txBox="1">
            <a:spLocks noChangeArrowheads="1"/>
          </p:cNvSpPr>
          <p:nvPr/>
        </p:nvSpPr>
        <p:spPr bwMode="auto">
          <a:xfrm>
            <a:off x="228600" y="4811713"/>
            <a:ext cx="595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L_A</a:t>
            </a:r>
          </a:p>
        </p:txBody>
      </p:sp>
      <p:cxnSp>
        <p:nvCxnSpPr>
          <p:cNvPr id="27" name="Straight Connector 26"/>
          <p:cNvCxnSpPr/>
          <p:nvPr/>
        </p:nvCxnSpPr>
        <p:spPr>
          <a:xfrm>
            <a:off x="1066800" y="5116513"/>
            <a:ext cx="2438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flipV="1">
            <a:off x="3200401" y="4811712"/>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4191001" y="4811712"/>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495800" y="5116513"/>
            <a:ext cx="7620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05200" y="4506913"/>
            <a:ext cx="990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066800" y="3733800"/>
            <a:ext cx="167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flipH="1" flipV="1">
            <a:off x="2438401" y="3429000"/>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43200" y="3124200"/>
            <a:ext cx="2057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4495801" y="3429000"/>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800600" y="3733800"/>
            <a:ext cx="45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7920" name="TextBox 48"/>
          <p:cNvSpPr txBox="1">
            <a:spLocks noChangeArrowheads="1"/>
          </p:cNvSpPr>
          <p:nvPr/>
        </p:nvSpPr>
        <p:spPr bwMode="auto">
          <a:xfrm>
            <a:off x="228600" y="3505200"/>
            <a:ext cx="49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SA</a:t>
            </a:r>
          </a:p>
        </p:txBody>
      </p:sp>
      <p:sp>
        <p:nvSpPr>
          <p:cNvPr id="37921" name="TextBox 49"/>
          <p:cNvSpPr txBox="1">
            <a:spLocks noChangeArrowheads="1"/>
          </p:cNvSpPr>
          <p:nvPr/>
        </p:nvSpPr>
        <p:spPr bwMode="auto">
          <a:xfrm>
            <a:off x="228600" y="5878513"/>
            <a:ext cx="736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L_TK</a:t>
            </a:r>
          </a:p>
        </p:txBody>
      </p:sp>
      <p:cxnSp>
        <p:nvCxnSpPr>
          <p:cNvPr id="51" name="Straight Connector 50"/>
          <p:cNvCxnSpPr/>
          <p:nvPr/>
        </p:nvCxnSpPr>
        <p:spPr>
          <a:xfrm>
            <a:off x="1066800" y="6183313"/>
            <a:ext cx="2438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flipH="1" flipV="1">
            <a:off x="3200401" y="5878512"/>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4191001" y="5878512"/>
            <a:ext cx="609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495800" y="6183313"/>
            <a:ext cx="7620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505200" y="5573713"/>
            <a:ext cx="9906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mtClean="0"/>
              <a:t>Other options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defRPr/>
            </a:pPr>
            <a:r>
              <a:rPr lang="en-US" sz="2800" dirty="0" smtClean="0"/>
              <a:t>Can we just let the latch be controlled by the SA button, meaning that the latch is open when SA is pressed?</a:t>
            </a:r>
          </a:p>
          <a:p>
            <a:pPr eaLnBrk="1" fontAlgn="auto" hangingPunct="1">
              <a:spcAft>
                <a:spcPts val="0"/>
              </a:spcAft>
              <a:defRPr/>
            </a:pPr>
            <a:r>
              <a:rPr lang="en-US" sz="2800" dirty="0" smtClean="0"/>
              <a:t>If we do this, I will just get free drinks.</a:t>
            </a:r>
          </a:p>
          <a:p>
            <a:pPr eaLnBrk="1" fontAlgn="auto" hangingPunct="1">
              <a:spcAft>
                <a:spcPts val="0"/>
              </a:spcAft>
              <a:defRPr/>
            </a:pPr>
            <a:r>
              <a:rPr lang="en-US" sz="2800" dirty="0" smtClean="0"/>
              <a:t>So the latch has to be determined by the states somehow.</a:t>
            </a:r>
          </a:p>
          <a:p>
            <a:pPr eaLnBrk="1" fontAlgn="auto" hangingPunct="1">
              <a:spcAft>
                <a:spcPts val="0"/>
              </a:spcAft>
              <a:defRPr/>
            </a:pPr>
            <a:r>
              <a:rPr lang="en-US" sz="2800" dirty="0" smtClean="0"/>
              <a:t>Can we just say that the latch is open if in state S2 and when SA is pressed?</a:t>
            </a:r>
          </a:p>
          <a:p>
            <a:pPr eaLnBrk="1" fontAlgn="auto" hangingPunct="1">
              <a:spcAft>
                <a:spcPts val="0"/>
              </a:spcAft>
              <a:defRPr/>
            </a:pPr>
            <a:r>
              <a:rPr lang="en-US" sz="2800" dirty="0" smtClean="0"/>
              <a:t>When in state S2, if SA is pressed, the next state is not S2 – the overlapping time may not be enough because SA can become 1 at arbitrary time.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mtClean="0"/>
              <a:t>The Action State For SA</a:t>
            </a:r>
          </a:p>
        </p:txBody>
      </p:sp>
      <p:sp>
        <p:nvSpPr>
          <p:cNvPr id="37891" name="Content Placeholder 2"/>
          <p:cNvSpPr>
            <a:spLocks noGrp="1"/>
          </p:cNvSpPr>
          <p:nvPr>
            <p:ph idx="1"/>
          </p:nvPr>
        </p:nvSpPr>
        <p:spPr>
          <a:xfrm>
            <a:off x="5105400" y="1600200"/>
            <a:ext cx="3581400" cy="4525963"/>
          </a:xfrm>
        </p:spPr>
        <p:txBody>
          <a:bodyPr rtlCol="0">
            <a:normAutofit lnSpcReduction="10000"/>
          </a:bodyPr>
          <a:lstStyle/>
          <a:p>
            <a:pPr eaLnBrk="1" fontAlgn="auto" hangingPunct="1">
              <a:spcAft>
                <a:spcPts val="0"/>
              </a:spcAft>
              <a:defRPr/>
            </a:pPr>
            <a:r>
              <a:rPr lang="en-US" dirty="0" smtClean="0"/>
              <a:t>To ensure that the control signal stays high for one clock cycle, we need another state. </a:t>
            </a:r>
          </a:p>
          <a:p>
            <a:pPr eaLnBrk="1" fontAlgn="auto" hangingPunct="1">
              <a:spcAft>
                <a:spcPts val="0"/>
              </a:spcAft>
              <a:defRPr/>
            </a:pPr>
            <a:r>
              <a:rPr lang="en-US" dirty="0" smtClean="0"/>
              <a:t>In S3, </a:t>
            </a:r>
          </a:p>
          <a:p>
            <a:pPr lvl="1" eaLnBrk="1" fontAlgn="auto" hangingPunct="1">
              <a:spcAft>
                <a:spcPts val="0"/>
              </a:spcAft>
              <a:defRPr/>
            </a:pPr>
            <a:r>
              <a:rPr lang="en-US" dirty="0" smtClean="0"/>
              <a:t>L_A = 1</a:t>
            </a:r>
          </a:p>
          <a:p>
            <a:pPr lvl="1" eaLnBrk="1" fontAlgn="auto" hangingPunct="1">
              <a:spcAft>
                <a:spcPts val="0"/>
              </a:spcAft>
              <a:defRPr/>
            </a:pPr>
            <a:r>
              <a:rPr lang="en-US" dirty="0" smtClean="0"/>
              <a:t>L_TK = 1 </a:t>
            </a:r>
          </a:p>
          <a:p>
            <a:pPr lvl="1" eaLnBrk="1" fontAlgn="auto" hangingPunct="1">
              <a:spcAft>
                <a:spcPts val="0"/>
              </a:spcAft>
              <a:defRPr/>
            </a:pPr>
            <a:endParaRPr lang="en-US" dirty="0" smtClean="0"/>
          </a:p>
        </p:txBody>
      </p:sp>
      <p:sp>
        <p:nvSpPr>
          <p:cNvPr id="39940" name="Oval 4"/>
          <p:cNvSpPr>
            <a:spLocks noChangeArrowheads="1"/>
          </p:cNvSpPr>
          <p:nvPr/>
        </p:nvSpPr>
        <p:spPr bwMode="auto">
          <a:xfrm>
            <a:off x="8382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S0</a:t>
            </a:r>
          </a:p>
        </p:txBody>
      </p:sp>
      <p:sp>
        <p:nvSpPr>
          <p:cNvPr id="39941" name="Oval 5"/>
          <p:cNvSpPr>
            <a:spLocks noChangeArrowheads="1"/>
          </p:cNvSpPr>
          <p:nvPr/>
        </p:nvSpPr>
        <p:spPr bwMode="auto">
          <a:xfrm>
            <a:off x="30480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S1</a:t>
            </a:r>
          </a:p>
        </p:txBody>
      </p:sp>
      <p:sp>
        <p:nvSpPr>
          <p:cNvPr id="39942" name="Oval 7"/>
          <p:cNvSpPr>
            <a:spLocks noChangeArrowheads="1"/>
          </p:cNvSpPr>
          <p:nvPr/>
        </p:nvSpPr>
        <p:spPr bwMode="auto">
          <a:xfrm>
            <a:off x="3048000" y="40386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S2</a:t>
            </a:r>
          </a:p>
        </p:txBody>
      </p:sp>
      <p:sp>
        <p:nvSpPr>
          <p:cNvPr id="7" name="Line 8"/>
          <p:cNvSpPr>
            <a:spLocks noChangeShapeType="1"/>
          </p:cNvSpPr>
          <p:nvPr/>
        </p:nvSpPr>
        <p:spPr bwMode="auto">
          <a:xfrm>
            <a:off x="3657600" y="2932113"/>
            <a:ext cx="0" cy="1143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44" name="Line 11"/>
          <p:cNvSpPr>
            <a:spLocks noChangeShapeType="1"/>
          </p:cNvSpPr>
          <p:nvPr/>
        </p:nvSpPr>
        <p:spPr bwMode="auto">
          <a:xfrm>
            <a:off x="2057400" y="2551113"/>
            <a:ext cx="990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45" name="Line 12"/>
          <p:cNvSpPr>
            <a:spLocks noChangeShapeType="1"/>
          </p:cNvSpPr>
          <p:nvPr/>
        </p:nvSpPr>
        <p:spPr bwMode="auto">
          <a:xfrm>
            <a:off x="1860550" y="5516563"/>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46" name="Text Box 13"/>
          <p:cNvSpPr txBox="1">
            <a:spLocks noChangeArrowheads="1"/>
          </p:cNvSpPr>
          <p:nvPr/>
        </p:nvSpPr>
        <p:spPr bwMode="auto">
          <a:xfrm>
            <a:off x="2682875" y="5253038"/>
            <a:ext cx="1012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CIS = 1</a:t>
            </a:r>
          </a:p>
        </p:txBody>
      </p:sp>
      <p:sp>
        <p:nvSpPr>
          <p:cNvPr id="39947" name="Line 16"/>
          <p:cNvSpPr>
            <a:spLocks noChangeShapeType="1"/>
          </p:cNvSpPr>
          <p:nvPr/>
        </p:nvSpPr>
        <p:spPr bwMode="auto">
          <a:xfrm>
            <a:off x="1828800" y="6019800"/>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48" name="Text Box 17"/>
          <p:cNvSpPr txBox="1">
            <a:spLocks noChangeArrowheads="1"/>
          </p:cNvSpPr>
          <p:nvPr/>
        </p:nvSpPr>
        <p:spPr bwMode="auto">
          <a:xfrm>
            <a:off x="2606675" y="5749925"/>
            <a:ext cx="949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SA = 1</a:t>
            </a:r>
          </a:p>
        </p:txBody>
      </p:sp>
      <p:sp>
        <p:nvSpPr>
          <p:cNvPr id="39949" name="Oval 7"/>
          <p:cNvSpPr>
            <a:spLocks noChangeArrowheads="1"/>
          </p:cNvSpPr>
          <p:nvPr/>
        </p:nvSpPr>
        <p:spPr bwMode="auto">
          <a:xfrm>
            <a:off x="838200" y="40386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S3</a:t>
            </a:r>
          </a:p>
        </p:txBody>
      </p:sp>
      <p:cxnSp>
        <p:nvCxnSpPr>
          <p:cNvPr id="17" name="Curved Connector 16"/>
          <p:cNvCxnSpPr/>
          <p:nvPr/>
        </p:nvCxnSpPr>
        <p:spPr>
          <a:xfrm rot="5400000">
            <a:off x="3657600" y="4294188"/>
            <a:ext cx="1588" cy="862012"/>
          </a:xfrm>
          <a:prstGeom prst="curvedConnector3">
            <a:avLst>
              <a:gd name="adj1" fmla="val 21422670"/>
            </a:avLst>
          </a:prstGeom>
          <a:ln w="31750">
            <a:headEnd type="none"/>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39942" idx="2"/>
            <a:endCxn id="39949" idx="6"/>
          </p:cNvCxnSpPr>
          <p:nvPr/>
        </p:nvCxnSpPr>
        <p:spPr>
          <a:xfrm rot="10800000">
            <a:off x="2057400" y="4419600"/>
            <a:ext cx="990600" cy="1588"/>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39949" idx="0"/>
            <a:endCxn id="39940" idx="4"/>
          </p:cNvCxnSpPr>
          <p:nvPr/>
        </p:nvCxnSpPr>
        <p:spPr>
          <a:xfrm rot="5400000" flipH="1" flipV="1">
            <a:off x="893763" y="3484563"/>
            <a:ext cx="1108075" cy="3175"/>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9953" name="Line 16"/>
          <p:cNvSpPr>
            <a:spLocks noChangeShapeType="1"/>
          </p:cNvSpPr>
          <p:nvPr/>
        </p:nvSpPr>
        <p:spPr bwMode="auto">
          <a:xfrm>
            <a:off x="1844675" y="6513513"/>
            <a:ext cx="685800" cy="0"/>
          </a:xfrm>
          <a:prstGeom prst="line">
            <a:avLst/>
          </a:prstGeom>
          <a:noFill/>
          <a:ln w="38100">
            <a:solidFill>
              <a:srgbClr val="00B05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54" name="Text Box 17"/>
          <p:cNvSpPr txBox="1">
            <a:spLocks noChangeArrowheads="1"/>
          </p:cNvSpPr>
          <p:nvPr/>
        </p:nvSpPr>
        <p:spPr bwMode="auto">
          <a:xfrm>
            <a:off x="2622550" y="6243638"/>
            <a:ext cx="1447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automatic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00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mtClean="0"/>
              <a:t>The complete diagram</a:t>
            </a:r>
          </a:p>
        </p:txBody>
      </p:sp>
      <p:sp>
        <p:nvSpPr>
          <p:cNvPr id="40963" name="Oval 4"/>
          <p:cNvSpPr>
            <a:spLocks noChangeArrowheads="1"/>
          </p:cNvSpPr>
          <p:nvPr/>
        </p:nvSpPr>
        <p:spPr bwMode="auto">
          <a:xfrm>
            <a:off x="8382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S0</a:t>
            </a:r>
          </a:p>
        </p:txBody>
      </p:sp>
      <p:sp>
        <p:nvSpPr>
          <p:cNvPr id="40964" name="Oval 5"/>
          <p:cNvSpPr>
            <a:spLocks noChangeArrowheads="1"/>
          </p:cNvSpPr>
          <p:nvPr/>
        </p:nvSpPr>
        <p:spPr bwMode="auto">
          <a:xfrm>
            <a:off x="3048000" y="2170113"/>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S1</a:t>
            </a:r>
          </a:p>
        </p:txBody>
      </p:sp>
      <p:sp>
        <p:nvSpPr>
          <p:cNvPr id="40965" name="Oval 7"/>
          <p:cNvSpPr>
            <a:spLocks noChangeArrowheads="1"/>
          </p:cNvSpPr>
          <p:nvPr/>
        </p:nvSpPr>
        <p:spPr bwMode="auto">
          <a:xfrm>
            <a:off x="3048000" y="40386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S2</a:t>
            </a:r>
          </a:p>
        </p:txBody>
      </p:sp>
      <p:sp>
        <p:nvSpPr>
          <p:cNvPr id="7" name="Line 8"/>
          <p:cNvSpPr>
            <a:spLocks noChangeShapeType="1"/>
          </p:cNvSpPr>
          <p:nvPr/>
        </p:nvSpPr>
        <p:spPr bwMode="auto">
          <a:xfrm>
            <a:off x="3657600" y="2932113"/>
            <a:ext cx="0" cy="1143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67" name="Line 11"/>
          <p:cNvSpPr>
            <a:spLocks noChangeShapeType="1"/>
          </p:cNvSpPr>
          <p:nvPr/>
        </p:nvSpPr>
        <p:spPr bwMode="auto">
          <a:xfrm>
            <a:off x="2057400" y="2551113"/>
            <a:ext cx="990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68" name="Line 12"/>
          <p:cNvSpPr>
            <a:spLocks noChangeShapeType="1"/>
          </p:cNvSpPr>
          <p:nvPr/>
        </p:nvSpPr>
        <p:spPr bwMode="auto">
          <a:xfrm>
            <a:off x="4876800" y="2016125"/>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69" name="Text Box 13"/>
          <p:cNvSpPr txBox="1">
            <a:spLocks noChangeArrowheads="1"/>
          </p:cNvSpPr>
          <p:nvPr/>
        </p:nvSpPr>
        <p:spPr bwMode="auto">
          <a:xfrm>
            <a:off x="5699125" y="1752600"/>
            <a:ext cx="1012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CIS = 1</a:t>
            </a:r>
          </a:p>
        </p:txBody>
      </p:sp>
      <p:sp>
        <p:nvSpPr>
          <p:cNvPr id="40970" name="Line 16"/>
          <p:cNvSpPr>
            <a:spLocks noChangeShapeType="1"/>
          </p:cNvSpPr>
          <p:nvPr/>
        </p:nvSpPr>
        <p:spPr bwMode="auto">
          <a:xfrm>
            <a:off x="4886325" y="2519363"/>
            <a:ext cx="685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1" name="Text Box 17"/>
          <p:cNvSpPr txBox="1">
            <a:spLocks noChangeArrowheads="1"/>
          </p:cNvSpPr>
          <p:nvPr/>
        </p:nvSpPr>
        <p:spPr bwMode="auto">
          <a:xfrm>
            <a:off x="5664200" y="2249488"/>
            <a:ext cx="949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SA = 1</a:t>
            </a:r>
          </a:p>
        </p:txBody>
      </p:sp>
      <p:sp>
        <p:nvSpPr>
          <p:cNvPr id="40972" name="Oval 7"/>
          <p:cNvSpPr>
            <a:spLocks noChangeArrowheads="1"/>
          </p:cNvSpPr>
          <p:nvPr/>
        </p:nvSpPr>
        <p:spPr bwMode="auto">
          <a:xfrm>
            <a:off x="838200" y="40386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S3</a:t>
            </a:r>
          </a:p>
        </p:txBody>
      </p:sp>
      <p:cxnSp>
        <p:nvCxnSpPr>
          <p:cNvPr id="14" name="Curved Connector 13"/>
          <p:cNvCxnSpPr/>
          <p:nvPr/>
        </p:nvCxnSpPr>
        <p:spPr>
          <a:xfrm rot="5400000">
            <a:off x="3683000" y="4292601"/>
            <a:ext cx="1587" cy="862012"/>
          </a:xfrm>
          <a:prstGeom prst="curvedConnector3">
            <a:avLst>
              <a:gd name="adj1" fmla="val 21422670"/>
            </a:avLst>
          </a:prstGeom>
          <a:ln w="31750">
            <a:headEnd type="none"/>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40965" idx="2"/>
            <a:endCxn id="40972" idx="6"/>
          </p:cNvCxnSpPr>
          <p:nvPr/>
        </p:nvCxnSpPr>
        <p:spPr>
          <a:xfrm rot="10800000">
            <a:off x="2057400" y="4419600"/>
            <a:ext cx="990600" cy="1588"/>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0972" idx="0"/>
            <a:endCxn id="40963" idx="4"/>
          </p:cNvCxnSpPr>
          <p:nvPr/>
        </p:nvCxnSpPr>
        <p:spPr>
          <a:xfrm rot="5400000" flipH="1" flipV="1">
            <a:off x="895350" y="3486150"/>
            <a:ext cx="1106488" cy="1588"/>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0976" name="Line 16"/>
          <p:cNvSpPr>
            <a:spLocks noChangeShapeType="1"/>
          </p:cNvSpPr>
          <p:nvPr/>
        </p:nvSpPr>
        <p:spPr bwMode="auto">
          <a:xfrm>
            <a:off x="4886325" y="3013075"/>
            <a:ext cx="685800" cy="0"/>
          </a:xfrm>
          <a:prstGeom prst="line">
            <a:avLst/>
          </a:prstGeom>
          <a:noFill/>
          <a:ln w="38100">
            <a:solidFill>
              <a:srgbClr val="00B05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7" name="Text Box 17"/>
          <p:cNvSpPr txBox="1">
            <a:spLocks noChangeArrowheads="1"/>
          </p:cNvSpPr>
          <p:nvPr/>
        </p:nvSpPr>
        <p:spPr bwMode="auto">
          <a:xfrm>
            <a:off x="5664200" y="274320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automatic</a:t>
            </a:r>
          </a:p>
        </p:txBody>
      </p:sp>
      <p:sp>
        <p:nvSpPr>
          <p:cNvPr id="20" name="Line 16"/>
          <p:cNvSpPr>
            <a:spLocks noChangeShapeType="1"/>
          </p:cNvSpPr>
          <p:nvPr/>
        </p:nvSpPr>
        <p:spPr bwMode="auto">
          <a:xfrm>
            <a:off x="7308850" y="2027238"/>
            <a:ext cx="685800" cy="0"/>
          </a:xfrm>
          <a:prstGeom prst="line">
            <a:avLst/>
          </a:prstGeom>
          <a:noFill/>
          <a:ln w="38100">
            <a:solidFill>
              <a:schemeClr val="tx2">
                <a:lumMod val="60000"/>
                <a:lumOff val="40000"/>
              </a:schemeClr>
            </a:solidFill>
            <a:round/>
            <a:headEnd/>
            <a:tailEnd type="triangle" w="med" len="med"/>
          </a:ln>
        </p:spPr>
        <p:txBody>
          <a:bodyPr wrap="none"/>
          <a:lstStyle/>
          <a:p>
            <a:pPr eaLnBrk="1" fontAlgn="auto" hangingPunct="1">
              <a:spcBef>
                <a:spcPts val="0"/>
              </a:spcBef>
              <a:spcAft>
                <a:spcPts val="0"/>
              </a:spcAft>
              <a:defRPr/>
            </a:pPr>
            <a:endParaRPr lang="en-US">
              <a:latin typeface="+mn-lt"/>
              <a:cs typeface="+mn-cs"/>
            </a:endParaRPr>
          </a:p>
        </p:txBody>
      </p:sp>
      <p:sp>
        <p:nvSpPr>
          <p:cNvPr id="40979" name="Text Box 17"/>
          <p:cNvSpPr txBox="1">
            <a:spLocks noChangeArrowheads="1"/>
          </p:cNvSpPr>
          <p:nvPr/>
        </p:nvSpPr>
        <p:spPr bwMode="auto">
          <a:xfrm>
            <a:off x="8086725" y="1757363"/>
            <a:ext cx="939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RF = 1</a:t>
            </a:r>
          </a:p>
        </p:txBody>
      </p:sp>
      <p:sp>
        <p:nvSpPr>
          <p:cNvPr id="40980" name="Line 16"/>
          <p:cNvSpPr>
            <a:spLocks noChangeShapeType="1"/>
          </p:cNvSpPr>
          <p:nvPr/>
        </p:nvSpPr>
        <p:spPr bwMode="auto">
          <a:xfrm>
            <a:off x="7283450" y="2519363"/>
            <a:ext cx="685800" cy="0"/>
          </a:xfrm>
          <a:prstGeom prst="line">
            <a:avLst/>
          </a:prstGeom>
          <a:noFill/>
          <a:ln w="38100">
            <a:solidFill>
              <a:srgbClr val="7030A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81" name="Text Box 17"/>
          <p:cNvSpPr txBox="1">
            <a:spLocks noChangeArrowheads="1"/>
          </p:cNvSpPr>
          <p:nvPr/>
        </p:nvSpPr>
        <p:spPr bwMode="auto">
          <a:xfrm>
            <a:off x="8010525" y="2290763"/>
            <a:ext cx="939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SB = 1</a:t>
            </a:r>
          </a:p>
        </p:txBody>
      </p:sp>
      <p:sp>
        <p:nvSpPr>
          <p:cNvPr id="40982" name="Oval 7"/>
          <p:cNvSpPr>
            <a:spLocks noChangeArrowheads="1"/>
          </p:cNvSpPr>
          <p:nvPr/>
        </p:nvSpPr>
        <p:spPr bwMode="auto">
          <a:xfrm>
            <a:off x="838200" y="50292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S4</a:t>
            </a:r>
          </a:p>
        </p:txBody>
      </p:sp>
      <p:sp>
        <p:nvSpPr>
          <p:cNvPr id="40983" name="Oval 7"/>
          <p:cNvSpPr>
            <a:spLocks noChangeArrowheads="1"/>
          </p:cNvSpPr>
          <p:nvPr/>
        </p:nvSpPr>
        <p:spPr bwMode="auto">
          <a:xfrm>
            <a:off x="838200" y="6019800"/>
            <a:ext cx="1219200" cy="7620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S5</a:t>
            </a:r>
          </a:p>
        </p:txBody>
      </p:sp>
      <p:cxnSp>
        <p:nvCxnSpPr>
          <p:cNvPr id="29" name="Straight Arrow Connector 28"/>
          <p:cNvCxnSpPr>
            <a:stCxn id="40965" idx="3"/>
            <a:endCxn id="40982" idx="6"/>
          </p:cNvCxnSpPr>
          <p:nvPr/>
        </p:nvCxnSpPr>
        <p:spPr>
          <a:xfrm rot="5400000">
            <a:off x="2281237" y="4465638"/>
            <a:ext cx="720725" cy="1168400"/>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3" name="Curved Connector 32"/>
          <p:cNvCxnSpPr>
            <a:stCxn id="40964" idx="6"/>
            <a:endCxn id="40983" idx="6"/>
          </p:cNvCxnSpPr>
          <p:nvPr/>
        </p:nvCxnSpPr>
        <p:spPr>
          <a:xfrm flipH="1">
            <a:off x="2057400" y="2551113"/>
            <a:ext cx="2209800" cy="3849687"/>
          </a:xfrm>
          <a:prstGeom prst="curvedConnector3">
            <a:avLst>
              <a:gd name="adj1" fmla="val -10345"/>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40965" idx="4"/>
            <a:endCxn id="40983" idx="7"/>
          </p:cNvCxnSpPr>
          <p:nvPr/>
        </p:nvCxnSpPr>
        <p:spPr>
          <a:xfrm rot="5400000">
            <a:off x="2103437" y="4576763"/>
            <a:ext cx="1330325" cy="1778000"/>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420688" y="2808288"/>
            <a:ext cx="544512" cy="2471737"/>
          </a:xfrm>
          <a:custGeom>
            <a:avLst/>
            <a:gdLst>
              <a:gd name="connsiteX0" fmla="*/ 442175 w 545205"/>
              <a:gd name="connsiteY0" fmla="*/ 2472744 h 2472744"/>
              <a:gd name="connsiteX1" fmla="*/ 17172 w 545205"/>
              <a:gd name="connsiteY1" fmla="*/ 1416676 h 2472744"/>
              <a:gd name="connsiteX2" fmla="*/ 545205 w 545205"/>
              <a:gd name="connsiteY2" fmla="*/ 0 h 2472744"/>
            </a:gdLst>
            <a:ahLst/>
            <a:cxnLst>
              <a:cxn ang="0">
                <a:pos x="connsiteX0" y="connsiteY0"/>
              </a:cxn>
              <a:cxn ang="0">
                <a:pos x="connsiteX1" y="connsiteY1"/>
              </a:cxn>
              <a:cxn ang="0">
                <a:pos x="connsiteX2" y="connsiteY2"/>
              </a:cxn>
            </a:cxnLst>
            <a:rect l="l" t="t" r="r" b="b"/>
            <a:pathLst>
              <a:path w="545205" h="2472744">
                <a:moveTo>
                  <a:pt x="442175" y="2472744"/>
                </a:moveTo>
                <a:cubicBezTo>
                  <a:pt x="221087" y="2150772"/>
                  <a:pt x="0" y="1828800"/>
                  <a:pt x="17172" y="1416676"/>
                </a:cubicBezTo>
                <a:cubicBezTo>
                  <a:pt x="34344" y="1004552"/>
                  <a:pt x="463639" y="264017"/>
                  <a:pt x="545205" y="0"/>
                </a:cubicBezTo>
              </a:path>
            </a:pathLst>
          </a:cu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54" name="Freeform 53"/>
          <p:cNvSpPr/>
          <p:nvPr/>
        </p:nvSpPr>
        <p:spPr>
          <a:xfrm>
            <a:off x="114300" y="2627313"/>
            <a:ext cx="722313" cy="3773487"/>
          </a:xfrm>
          <a:custGeom>
            <a:avLst/>
            <a:gdLst>
              <a:gd name="connsiteX0" fmla="*/ 710484 w 723363"/>
              <a:gd name="connsiteY0" fmla="*/ 3773510 h 3773510"/>
              <a:gd name="connsiteX1" fmla="*/ 2146 w 723363"/>
              <a:gd name="connsiteY1" fmla="*/ 1455313 h 3773510"/>
              <a:gd name="connsiteX2" fmla="*/ 723363 w 723363"/>
              <a:gd name="connsiteY2" fmla="*/ 0 h 3773510"/>
              <a:gd name="connsiteX3" fmla="*/ 723363 w 723363"/>
              <a:gd name="connsiteY3" fmla="*/ 0 h 3773510"/>
            </a:gdLst>
            <a:ahLst/>
            <a:cxnLst>
              <a:cxn ang="0">
                <a:pos x="connsiteX0" y="connsiteY0"/>
              </a:cxn>
              <a:cxn ang="0">
                <a:pos x="connsiteX1" y="connsiteY1"/>
              </a:cxn>
              <a:cxn ang="0">
                <a:pos x="connsiteX2" y="connsiteY2"/>
              </a:cxn>
              <a:cxn ang="0">
                <a:pos x="connsiteX3" y="connsiteY3"/>
              </a:cxn>
            </a:cxnLst>
            <a:rect l="l" t="t" r="r" b="b"/>
            <a:pathLst>
              <a:path w="723363" h="3773510">
                <a:moveTo>
                  <a:pt x="710484" y="3773510"/>
                </a:moveTo>
                <a:cubicBezTo>
                  <a:pt x="355242" y="2928870"/>
                  <a:pt x="0" y="2084231"/>
                  <a:pt x="2146" y="1455313"/>
                </a:cubicBezTo>
                <a:cubicBezTo>
                  <a:pt x="4293" y="826395"/>
                  <a:pt x="723363" y="0"/>
                  <a:pt x="723363" y="0"/>
                </a:cubicBezTo>
                <a:lnTo>
                  <a:pt x="723363" y="0"/>
                </a:lnTo>
              </a:path>
            </a:pathLst>
          </a:cu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0989" name="TextBox 55"/>
          <p:cNvSpPr txBox="1">
            <a:spLocks noChangeArrowheads="1"/>
          </p:cNvSpPr>
          <p:nvPr/>
        </p:nvSpPr>
        <p:spPr bwMode="auto">
          <a:xfrm>
            <a:off x="4876800" y="3581400"/>
            <a:ext cx="2211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S3: L_A=1, L_TK=1</a:t>
            </a:r>
          </a:p>
        </p:txBody>
      </p:sp>
      <p:sp>
        <p:nvSpPr>
          <p:cNvPr id="40990" name="TextBox 56"/>
          <p:cNvSpPr txBox="1">
            <a:spLocks noChangeArrowheads="1"/>
          </p:cNvSpPr>
          <p:nvPr/>
        </p:nvSpPr>
        <p:spPr bwMode="auto">
          <a:xfrm>
            <a:off x="4876800" y="3962400"/>
            <a:ext cx="2211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S4: L_B=1, L_TK=1</a:t>
            </a:r>
          </a:p>
        </p:txBody>
      </p:sp>
      <p:sp>
        <p:nvSpPr>
          <p:cNvPr id="40991" name="TextBox 57"/>
          <p:cNvSpPr txBox="1">
            <a:spLocks noChangeArrowheads="1"/>
          </p:cNvSpPr>
          <p:nvPr/>
        </p:nvSpPr>
        <p:spPr bwMode="auto">
          <a:xfrm>
            <a:off x="4876800" y="4354513"/>
            <a:ext cx="142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S5: L_RF=1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00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Clock cycle </a:t>
            </a:r>
          </a:p>
        </p:txBody>
      </p:sp>
      <p:pic>
        <p:nvPicPr>
          <p:cNvPr id="614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95400" y="1295400"/>
            <a:ext cx="6191250" cy="3057525"/>
          </a:xfrm>
          <a:noFill/>
        </p:spPr>
      </p:pic>
      <p:pic>
        <p:nvPicPr>
          <p:cNvPr id="61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648200"/>
            <a:ext cx="57531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11:52:10 AM</a:t>
            </a:r>
          </a:p>
        </p:txBody>
      </p:sp>
      <p:sp>
        <p:nvSpPr>
          <p:cNvPr id="5" name="Footer Placeholder 4"/>
          <p:cNvSpPr>
            <a:spLocks noGrp="1"/>
          </p:cNvSpPr>
          <p:nvPr>
            <p:ph type="ftr" sz="quarter" idx="11"/>
          </p:nvPr>
        </p:nvSpPr>
        <p:spPr/>
        <p:txBody>
          <a:bodyPr/>
          <a:lstStyle/>
          <a:p>
            <a:pPr>
              <a:defRPr/>
            </a:pPr>
            <a:r>
              <a:rPr lang="en-US"/>
              <a:t>week12-3.ppt</a:t>
            </a:r>
          </a:p>
        </p:txBody>
      </p:sp>
      <p:sp>
        <p:nvSpPr>
          <p:cNvPr id="71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4F33C52-5683-4D27-9B0E-52D4B3CA57C6}" type="slidenum">
              <a:rPr lang="en-US" altLang="en-US" sz="1200">
                <a:solidFill>
                  <a:srgbClr val="898989"/>
                </a:solidFill>
              </a:rPr>
              <a:pPr>
                <a:spcBef>
                  <a:spcPct val="0"/>
                </a:spcBef>
                <a:buFontTx/>
                <a:buNone/>
              </a:pPr>
              <a:t>5</a:t>
            </a:fld>
            <a:endParaRPr lang="en-US" altLang="en-US" sz="1200">
              <a:solidFill>
                <a:srgbClr val="898989"/>
              </a:solidFill>
            </a:endParaRPr>
          </a:p>
        </p:txBody>
      </p:sp>
      <p:sp>
        <p:nvSpPr>
          <p:cNvPr id="7173" name="Rectangle 2"/>
          <p:cNvSpPr>
            <a:spLocks noGrp="1" noChangeArrowheads="1"/>
          </p:cNvSpPr>
          <p:nvPr>
            <p:ph type="title"/>
          </p:nvPr>
        </p:nvSpPr>
        <p:spPr/>
        <p:txBody>
          <a:bodyPr/>
          <a:lstStyle/>
          <a:p>
            <a:pPr eaLnBrk="1" hangingPunct="1"/>
            <a:r>
              <a:rPr lang="en-US" altLang="en-US" sz="4000" smtClean="0"/>
              <a:t>Finite State Machines</a:t>
            </a:r>
          </a:p>
        </p:txBody>
      </p:sp>
      <p:sp>
        <p:nvSpPr>
          <p:cNvPr id="16390" name="Rectangle 3"/>
          <p:cNvSpPr>
            <a:spLocks noGrp="1" noChangeArrowheads="1"/>
          </p:cNvSpPr>
          <p:nvPr>
            <p:ph type="body" idx="1"/>
          </p:nvPr>
        </p:nvSpPr>
        <p:spPr/>
        <p:txBody>
          <a:bodyPr rtlCol="0">
            <a:normAutofit lnSpcReduction="10000"/>
          </a:bodyPr>
          <a:lstStyle/>
          <a:p>
            <a:pPr eaLnBrk="1" fontAlgn="auto" hangingPunct="1">
              <a:spcAft>
                <a:spcPts val="0"/>
              </a:spcAft>
              <a:defRPr/>
            </a:pPr>
            <a:r>
              <a:rPr lang="en-US" dirty="0" smtClean="0"/>
              <a:t>A finite state machine has a set of states and two functions called the next-state function and the output function</a:t>
            </a:r>
          </a:p>
          <a:p>
            <a:pPr lvl="1" eaLnBrk="1" fontAlgn="auto" hangingPunct="1">
              <a:spcAft>
                <a:spcPts val="0"/>
              </a:spcAft>
              <a:defRPr/>
            </a:pPr>
            <a:r>
              <a:rPr lang="en-US" dirty="0" smtClean="0"/>
              <a:t>The set of states correspond to all the possible combinations of the internal storage</a:t>
            </a:r>
          </a:p>
          <a:p>
            <a:pPr lvl="2" eaLnBrk="1" fontAlgn="auto" hangingPunct="1">
              <a:spcAft>
                <a:spcPts val="0"/>
              </a:spcAft>
              <a:defRPr/>
            </a:pPr>
            <a:r>
              <a:rPr lang="en-US" dirty="0" smtClean="0"/>
              <a:t>If there are n bits of storage, there are 2</a:t>
            </a:r>
            <a:r>
              <a:rPr lang="en-US" baseline="30000" dirty="0" smtClean="0"/>
              <a:t>n</a:t>
            </a:r>
            <a:r>
              <a:rPr lang="en-US" dirty="0" smtClean="0"/>
              <a:t> possible states</a:t>
            </a:r>
          </a:p>
          <a:p>
            <a:pPr lvl="1" eaLnBrk="1" fontAlgn="auto" hangingPunct="1">
              <a:spcAft>
                <a:spcPts val="0"/>
              </a:spcAft>
              <a:defRPr/>
            </a:pPr>
            <a:r>
              <a:rPr lang="en-US" dirty="0" smtClean="0"/>
              <a:t>The next state function is a combinational logic function that given the inputs and the current state, determines the next state of the system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11:52:34 AM</a:t>
            </a:r>
          </a:p>
        </p:txBody>
      </p:sp>
      <p:sp>
        <p:nvSpPr>
          <p:cNvPr id="5" name="Footer Placeholder 4"/>
          <p:cNvSpPr>
            <a:spLocks noGrp="1"/>
          </p:cNvSpPr>
          <p:nvPr>
            <p:ph type="ftr" sz="quarter" idx="11"/>
          </p:nvPr>
        </p:nvSpPr>
        <p:spPr/>
        <p:txBody>
          <a:bodyPr/>
          <a:lstStyle/>
          <a:p>
            <a:pPr>
              <a:defRPr/>
            </a:pPr>
            <a:r>
              <a:rPr lang="en-US"/>
              <a:t>week12-3.ppt</a:t>
            </a:r>
          </a:p>
        </p:txBody>
      </p:sp>
      <p:sp>
        <p:nvSpPr>
          <p:cNvPr id="81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6641F92-D24C-4C05-B219-F3A8A8E26AD8}" type="slidenum">
              <a:rPr lang="en-US" altLang="en-US" sz="1200">
                <a:solidFill>
                  <a:srgbClr val="898989"/>
                </a:solidFill>
              </a:rPr>
              <a:pPr>
                <a:spcBef>
                  <a:spcPct val="0"/>
                </a:spcBef>
                <a:buFontTx/>
                <a:buNone/>
              </a:pPr>
              <a:t>6</a:t>
            </a:fld>
            <a:endParaRPr lang="en-US" altLang="en-US" sz="1200">
              <a:solidFill>
                <a:srgbClr val="898989"/>
              </a:solidFill>
            </a:endParaRPr>
          </a:p>
        </p:txBody>
      </p:sp>
      <p:sp>
        <p:nvSpPr>
          <p:cNvPr id="8197" name="Rectangle 2"/>
          <p:cNvSpPr>
            <a:spLocks noGrp="1" noChangeArrowheads="1"/>
          </p:cNvSpPr>
          <p:nvPr>
            <p:ph type="title"/>
          </p:nvPr>
        </p:nvSpPr>
        <p:spPr/>
        <p:txBody>
          <a:bodyPr/>
          <a:lstStyle/>
          <a:p>
            <a:pPr eaLnBrk="1" hangingPunct="1"/>
            <a:r>
              <a:rPr lang="en-US" altLang="en-US" sz="4000" smtClean="0"/>
              <a:t>Finite State Machines</a:t>
            </a:r>
          </a:p>
        </p:txBody>
      </p:sp>
      <p:sp>
        <p:nvSpPr>
          <p:cNvPr id="17414" name="Rectangle 3"/>
          <p:cNvSpPr>
            <a:spLocks noGrp="1" noChangeArrowheads="1"/>
          </p:cNvSpPr>
          <p:nvPr>
            <p:ph type="body" idx="1"/>
          </p:nvPr>
        </p:nvSpPr>
        <p:spPr/>
        <p:txBody>
          <a:bodyPr rtlCol="0">
            <a:normAutofit lnSpcReduction="10000"/>
          </a:bodyPr>
          <a:lstStyle/>
          <a:p>
            <a:pPr eaLnBrk="1" fontAlgn="auto" hangingPunct="1">
              <a:spcAft>
                <a:spcPts val="0"/>
              </a:spcAft>
              <a:defRPr/>
            </a:pPr>
            <a:r>
              <a:rPr lang="en-US" smtClean="0"/>
              <a:t>The output function produces a set of outputs from the current state and the inputs</a:t>
            </a:r>
          </a:p>
          <a:p>
            <a:pPr lvl="1" eaLnBrk="1" fontAlgn="auto" hangingPunct="1">
              <a:spcAft>
                <a:spcPts val="0"/>
              </a:spcAft>
              <a:defRPr/>
            </a:pPr>
            <a:r>
              <a:rPr lang="en-US" smtClean="0"/>
              <a:t>There are two types of finite state machines</a:t>
            </a:r>
          </a:p>
          <a:p>
            <a:pPr lvl="1" eaLnBrk="1" fontAlgn="auto" hangingPunct="1">
              <a:spcAft>
                <a:spcPts val="0"/>
              </a:spcAft>
              <a:defRPr/>
            </a:pPr>
            <a:r>
              <a:rPr lang="en-US" smtClean="0"/>
              <a:t>In a Moore machine, the output only depends on the current state</a:t>
            </a:r>
          </a:p>
          <a:p>
            <a:pPr lvl="1" eaLnBrk="1" fontAlgn="auto" hangingPunct="1">
              <a:spcAft>
                <a:spcPts val="0"/>
              </a:spcAft>
              <a:defRPr/>
            </a:pPr>
            <a:r>
              <a:rPr lang="en-US" smtClean="0"/>
              <a:t>While in a Mealy machine, the output depends both the current state and the current input</a:t>
            </a:r>
          </a:p>
          <a:p>
            <a:pPr lvl="1" eaLnBrk="1" fontAlgn="auto" hangingPunct="1">
              <a:spcAft>
                <a:spcPts val="0"/>
              </a:spcAft>
              <a:defRPr/>
            </a:pPr>
            <a:r>
              <a:rPr lang="en-US" smtClean="0"/>
              <a:t>We are only going to deal with the Moore machine. </a:t>
            </a:r>
          </a:p>
          <a:p>
            <a:pPr lvl="1" eaLnBrk="1" fontAlgn="auto" hangingPunct="1">
              <a:spcAft>
                <a:spcPts val="0"/>
              </a:spcAft>
              <a:defRPr/>
            </a:pPr>
            <a:r>
              <a:rPr lang="en-US" smtClean="0"/>
              <a:t>These two types are equivalent in capabilities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quarter" idx="10"/>
          </p:nvPr>
        </p:nvSpPr>
        <p:spPr/>
        <p:txBody>
          <a:bodyPr/>
          <a:lstStyle/>
          <a:p>
            <a:pPr>
              <a:defRPr/>
            </a:pPr>
            <a:r>
              <a:rPr lang="en-US"/>
              <a:t>11/10/2007 11:55:38 AM</a:t>
            </a:r>
          </a:p>
        </p:txBody>
      </p:sp>
      <p:sp>
        <p:nvSpPr>
          <p:cNvPr id="22" name="Footer Placeholder 4"/>
          <p:cNvSpPr>
            <a:spLocks noGrp="1"/>
          </p:cNvSpPr>
          <p:nvPr>
            <p:ph type="ftr" sz="quarter" idx="11"/>
          </p:nvPr>
        </p:nvSpPr>
        <p:spPr/>
        <p:txBody>
          <a:bodyPr/>
          <a:lstStyle/>
          <a:p>
            <a:pPr>
              <a:defRPr/>
            </a:pPr>
            <a:r>
              <a:rPr lang="en-US"/>
              <a:t>week12-3.ppt</a:t>
            </a:r>
          </a:p>
        </p:txBody>
      </p:sp>
      <p:sp>
        <p:nvSpPr>
          <p:cNvPr id="92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365B91B-9B63-4FEF-926F-821B9CD3D8A3}" type="slidenum">
              <a:rPr lang="en-US" altLang="en-US" sz="1200">
                <a:solidFill>
                  <a:srgbClr val="898989"/>
                </a:solidFill>
              </a:rPr>
              <a:pPr>
                <a:spcBef>
                  <a:spcPct val="0"/>
                </a:spcBef>
                <a:buFontTx/>
                <a:buNone/>
              </a:pPr>
              <a:t>7</a:t>
            </a:fld>
            <a:endParaRPr lang="en-US" altLang="en-US" sz="1200">
              <a:solidFill>
                <a:srgbClr val="898989"/>
              </a:solidFill>
            </a:endParaRPr>
          </a:p>
        </p:txBody>
      </p:sp>
      <p:sp>
        <p:nvSpPr>
          <p:cNvPr id="9221" name="Rectangle 2"/>
          <p:cNvSpPr>
            <a:spLocks noChangeArrowheads="1"/>
          </p:cNvSpPr>
          <p:nvPr/>
        </p:nvSpPr>
        <p:spPr bwMode="auto">
          <a:xfrm>
            <a:off x="3200400" y="3997325"/>
            <a:ext cx="2362200" cy="2133600"/>
          </a:xfrm>
          <a:prstGeom prst="rect">
            <a:avLst/>
          </a:prstGeom>
          <a:solidFill>
            <a:schemeClr val="bg2"/>
          </a:solidFill>
          <a:ln w="28575">
            <a:solidFill>
              <a:srgbClr val="0000FF"/>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9222" name="Rectangle 3"/>
          <p:cNvSpPr>
            <a:spLocks noChangeArrowheads="1"/>
          </p:cNvSpPr>
          <p:nvPr/>
        </p:nvSpPr>
        <p:spPr bwMode="auto">
          <a:xfrm>
            <a:off x="3657600" y="4606925"/>
            <a:ext cx="1447800" cy="1143000"/>
          </a:xfrm>
          <a:prstGeom prst="rect">
            <a:avLst/>
          </a:prstGeom>
          <a:solidFill>
            <a:srgbClr val="FFFFFF"/>
          </a:solidFill>
          <a:ln w="2857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9223" name="Rectangle 4"/>
          <p:cNvSpPr>
            <a:spLocks noGrp="1" noChangeArrowheads="1"/>
          </p:cNvSpPr>
          <p:nvPr>
            <p:ph type="title"/>
          </p:nvPr>
        </p:nvSpPr>
        <p:spPr>
          <a:xfrm>
            <a:off x="838200" y="34925"/>
            <a:ext cx="7620000" cy="1143000"/>
          </a:xfrm>
        </p:spPr>
        <p:txBody>
          <a:bodyPr/>
          <a:lstStyle/>
          <a:p>
            <a:pPr eaLnBrk="1" hangingPunct="1"/>
            <a:r>
              <a:rPr lang="en-US" altLang="en-US" smtClean="0"/>
              <a:t>Implementing an FSM</a:t>
            </a:r>
          </a:p>
        </p:txBody>
      </p:sp>
      <p:grpSp>
        <p:nvGrpSpPr>
          <p:cNvPr id="9224" name="Group 5"/>
          <p:cNvGrpSpPr>
            <a:grpSpLocks/>
          </p:cNvGrpSpPr>
          <p:nvPr/>
        </p:nvGrpSpPr>
        <p:grpSpPr bwMode="auto">
          <a:xfrm>
            <a:off x="3352800" y="4606925"/>
            <a:ext cx="2057400" cy="1143000"/>
            <a:chOff x="3552" y="3024"/>
            <a:chExt cx="1296" cy="720"/>
          </a:xfrm>
        </p:grpSpPr>
        <p:sp>
          <p:nvSpPr>
            <p:cNvPr id="9231" name="Rectangle 6"/>
            <p:cNvSpPr>
              <a:spLocks noChangeArrowheads="1"/>
            </p:cNvSpPr>
            <p:nvPr/>
          </p:nvSpPr>
          <p:spPr bwMode="auto">
            <a:xfrm>
              <a:off x="3744" y="3024"/>
              <a:ext cx="912" cy="72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
          <p:nvSpPr>
            <p:cNvPr id="9232" name="Text Box 7"/>
            <p:cNvSpPr txBox="1">
              <a:spLocks noChangeArrowheads="1"/>
            </p:cNvSpPr>
            <p:nvPr/>
          </p:nvSpPr>
          <p:spPr bwMode="auto">
            <a:xfrm>
              <a:off x="3744" y="3072"/>
              <a:ext cx="2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D</a:t>
              </a:r>
            </a:p>
          </p:txBody>
        </p:sp>
        <p:sp>
          <p:nvSpPr>
            <p:cNvPr id="9233" name="Text Box 8"/>
            <p:cNvSpPr txBox="1">
              <a:spLocks noChangeArrowheads="1"/>
            </p:cNvSpPr>
            <p:nvPr/>
          </p:nvSpPr>
          <p:spPr bwMode="auto">
            <a:xfrm>
              <a:off x="4456" y="3048"/>
              <a:ext cx="2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Q</a:t>
              </a:r>
            </a:p>
          </p:txBody>
        </p:sp>
        <p:sp>
          <p:nvSpPr>
            <p:cNvPr id="9234" name="Line 9"/>
            <p:cNvSpPr>
              <a:spLocks noChangeShapeType="1"/>
            </p:cNvSpPr>
            <p:nvPr/>
          </p:nvSpPr>
          <p:spPr bwMode="auto">
            <a:xfrm>
              <a:off x="3744" y="3552"/>
              <a:ext cx="96" cy="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9235" name="Line 10"/>
            <p:cNvSpPr>
              <a:spLocks noChangeShapeType="1"/>
            </p:cNvSpPr>
            <p:nvPr/>
          </p:nvSpPr>
          <p:spPr bwMode="auto">
            <a:xfrm flipH="1">
              <a:off x="3744" y="3600"/>
              <a:ext cx="96" cy="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9236" name="Line 11"/>
            <p:cNvSpPr>
              <a:spLocks noChangeShapeType="1"/>
            </p:cNvSpPr>
            <p:nvPr/>
          </p:nvSpPr>
          <p:spPr bwMode="auto">
            <a:xfrm>
              <a:off x="3552" y="3168"/>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37" name="Line 12"/>
            <p:cNvSpPr>
              <a:spLocks noChangeShapeType="1"/>
            </p:cNvSpPr>
            <p:nvPr/>
          </p:nvSpPr>
          <p:spPr bwMode="auto">
            <a:xfrm>
              <a:off x="3552" y="3600"/>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38" name="Line 13"/>
            <p:cNvSpPr>
              <a:spLocks noChangeShapeType="1"/>
            </p:cNvSpPr>
            <p:nvPr/>
          </p:nvSpPr>
          <p:spPr bwMode="auto">
            <a:xfrm>
              <a:off x="4656" y="3168"/>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
        <p:nvSpPr>
          <p:cNvPr id="9225" name="AutoShape 14"/>
          <p:cNvSpPr>
            <a:spLocks noChangeArrowheads="1"/>
          </p:cNvSpPr>
          <p:nvPr/>
        </p:nvSpPr>
        <p:spPr bwMode="auto">
          <a:xfrm rot="5400000" flipH="1">
            <a:off x="5505450" y="2378075"/>
            <a:ext cx="2743200" cy="29337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lnTo>
                  <a:pt x="15662" y="14285"/>
                </a:lnTo>
                <a:close/>
              </a:path>
            </a:pathLst>
          </a:custGeom>
          <a:solidFill>
            <a:schemeClr val="accent1"/>
          </a:solidFill>
          <a:ln w="28575">
            <a:solidFill>
              <a:schemeClr val="tx1"/>
            </a:solidFill>
            <a:miter lim="800000"/>
            <a:headEnd/>
            <a:tailEnd/>
          </a:ln>
        </p:spPr>
        <p:txBody>
          <a:bodyPr rot="10800000" vert="eaVert"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Current state</a:t>
            </a:r>
          </a:p>
        </p:txBody>
      </p:sp>
      <p:sp>
        <p:nvSpPr>
          <p:cNvPr id="9226" name="Rectangle 15"/>
          <p:cNvSpPr>
            <a:spLocks noChangeArrowheads="1"/>
          </p:cNvSpPr>
          <p:nvPr/>
        </p:nvSpPr>
        <p:spPr bwMode="auto">
          <a:xfrm>
            <a:off x="3048000" y="1406525"/>
            <a:ext cx="2971800" cy="2438400"/>
          </a:xfrm>
          <a:prstGeom prst="rect">
            <a:avLst/>
          </a:prstGeom>
          <a:solidFill>
            <a:srgbClr val="FF9966"/>
          </a:solidFill>
          <a:ln w="28575">
            <a:solidFill>
              <a:srgbClr val="0000FF"/>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Implement</a:t>
            </a:r>
          </a:p>
          <a:p>
            <a:pPr algn="ctr" eaLnBrk="1" hangingPunct="1">
              <a:spcBef>
                <a:spcPct val="0"/>
              </a:spcBef>
              <a:buFontTx/>
              <a:buNone/>
            </a:pPr>
            <a:r>
              <a:rPr lang="en-US" altLang="en-US" sz="2400"/>
              <a:t>transition</a:t>
            </a:r>
          </a:p>
          <a:p>
            <a:pPr algn="ctr" eaLnBrk="1" hangingPunct="1">
              <a:spcBef>
                <a:spcPct val="0"/>
              </a:spcBef>
              <a:buFontTx/>
              <a:buNone/>
            </a:pPr>
            <a:r>
              <a:rPr lang="en-US" altLang="en-US" sz="2400"/>
              <a:t>functions</a:t>
            </a:r>
          </a:p>
        </p:txBody>
      </p:sp>
      <p:sp>
        <p:nvSpPr>
          <p:cNvPr id="9227" name="AutoShape 16"/>
          <p:cNvSpPr>
            <a:spLocks noChangeArrowheads="1"/>
          </p:cNvSpPr>
          <p:nvPr/>
        </p:nvSpPr>
        <p:spPr bwMode="auto">
          <a:xfrm>
            <a:off x="6172200" y="1406525"/>
            <a:ext cx="2057400" cy="1295400"/>
          </a:xfrm>
          <a:prstGeom prst="leftArrow">
            <a:avLst>
              <a:gd name="adj1" fmla="val 50000"/>
              <a:gd name="adj2" fmla="val 39706"/>
            </a:avLst>
          </a:prstGeom>
          <a:solidFill>
            <a:schemeClr val="accent1"/>
          </a:solidFill>
          <a:ln w="2857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Inputs</a:t>
            </a:r>
          </a:p>
        </p:txBody>
      </p:sp>
      <p:sp>
        <p:nvSpPr>
          <p:cNvPr id="9228" name="AutoShape 17"/>
          <p:cNvSpPr>
            <a:spLocks noChangeArrowheads="1"/>
          </p:cNvSpPr>
          <p:nvPr/>
        </p:nvSpPr>
        <p:spPr bwMode="auto">
          <a:xfrm>
            <a:off x="838200" y="1406525"/>
            <a:ext cx="2057400" cy="1295400"/>
          </a:xfrm>
          <a:prstGeom prst="leftArrow">
            <a:avLst>
              <a:gd name="adj1" fmla="val 50000"/>
              <a:gd name="adj2" fmla="val 39706"/>
            </a:avLst>
          </a:prstGeom>
          <a:solidFill>
            <a:schemeClr val="accent2"/>
          </a:solidFill>
          <a:ln w="2857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a:t>Outputs</a:t>
            </a:r>
          </a:p>
        </p:txBody>
      </p:sp>
      <p:sp>
        <p:nvSpPr>
          <p:cNvPr id="9229" name="AutoShape 18"/>
          <p:cNvSpPr>
            <a:spLocks noChangeArrowheads="1"/>
          </p:cNvSpPr>
          <p:nvPr/>
        </p:nvSpPr>
        <p:spPr bwMode="auto">
          <a:xfrm rot="16200000" flipH="1">
            <a:off x="1409700" y="2282825"/>
            <a:ext cx="2438400" cy="35814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2"/>
          </a:solidFill>
          <a:ln w="28575">
            <a:solidFill>
              <a:schemeClr val="tx1"/>
            </a:solidFill>
            <a:miter lim="800000"/>
            <a:headEnd/>
            <a:tailEnd/>
          </a:ln>
        </p:spPr>
        <p:txBody>
          <a:bodyPr vert="eaVert" wrap="none" anchor="ctr"/>
          <a:lstStyle/>
          <a:p>
            <a:endParaRPr lang="en-US"/>
          </a:p>
        </p:txBody>
      </p:sp>
      <p:sp>
        <p:nvSpPr>
          <p:cNvPr id="9230" name="Text Box 19"/>
          <p:cNvSpPr txBox="1">
            <a:spLocks noChangeArrowheads="1"/>
          </p:cNvSpPr>
          <p:nvPr/>
        </p:nvSpPr>
        <p:spPr bwMode="auto">
          <a:xfrm>
            <a:off x="1676400" y="4683125"/>
            <a:ext cx="1409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Next state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a:t>11/10/2007 11:53:59 AM</a:t>
            </a:r>
          </a:p>
        </p:txBody>
      </p:sp>
      <p:sp>
        <p:nvSpPr>
          <p:cNvPr id="7" name="Footer Placeholder 4"/>
          <p:cNvSpPr>
            <a:spLocks noGrp="1"/>
          </p:cNvSpPr>
          <p:nvPr>
            <p:ph type="ftr" sz="quarter" idx="11"/>
          </p:nvPr>
        </p:nvSpPr>
        <p:spPr/>
        <p:txBody>
          <a:bodyPr/>
          <a:lstStyle/>
          <a:p>
            <a:pPr>
              <a:defRPr/>
            </a:pPr>
            <a:r>
              <a:rPr lang="en-US"/>
              <a:t>week12-3.ppt</a:t>
            </a:r>
          </a:p>
        </p:txBody>
      </p:sp>
      <p:sp>
        <p:nvSpPr>
          <p:cNvPr id="11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99EA0E9-6767-48AB-A1EA-1AAE1B44F131}" type="slidenum">
              <a:rPr lang="en-US" altLang="en-US" sz="1200">
                <a:solidFill>
                  <a:srgbClr val="898989"/>
                </a:solidFill>
              </a:rPr>
              <a:pPr>
                <a:spcBef>
                  <a:spcPct val="0"/>
                </a:spcBef>
                <a:buFontTx/>
                <a:buNone/>
              </a:pPr>
              <a:t>8</a:t>
            </a:fld>
            <a:endParaRPr lang="en-US" altLang="en-US" sz="1200">
              <a:solidFill>
                <a:srgbClr val="898989"/>
              </a:solidFill>
            </a:endParaRPr>
          </a:p>
        </p:txBody>
      </p:sp>
      <p:sp>
        <p:nvSpPr>
          <p:cNvPr id="11269" name="Rectangle 2"/>
          <p:cNvSpPr>
            <a:spLocks noGrp="1" noChangeArrowheads="1"/>
          </p:cNvSpPr>
          <p:nvPr>
            <p:ph type="title"/>
          </p:nvPr>
        </p:nvSpPr>
        <p:spPr/>
        <p:txBody>
          <a:bodyPr/>
          <a:lstStyle/>
          <a:p>
            <a:pPr eaLnBrk="1" hangingPunct="1"/>
            <a:r>
              <a:rPr lang="en-US" altLang="en-US" sz="4000" smtClean="0"/>
              <a:t>Intelligent Traffic Controller</a:t>
            </a:r>
          </a:p>
        </p:txBody>
      </p:sp>
      <p:sp>
        <p:nvSpPr>
          <p:cNvPr id="11270" name="Rectangle 3"/>
          <p:cNvSpPr>
            <a:spLocks noGrp="1" noChangeArrowheads="1"/>
          </p:cNvSpPr>
          <p:nvPr>
            <p:ph type="body" idx="1"/>
          </p:nvPr>
        </p:nvSpPr>
        <p:spPr>
          <a:xfrm>
            <a:off x="379413" y="1241425"/>
            <a:ext cx="5043487" cy="4700588"/>
          </a:xfrm>
        </p:spPr>
        <p:txBody>
          <a:bodyPr/>
          <a:lstStyle/>
          <a:p>
            <a:pPr eaLnBrk="1" hangingPunct="1"/>
            <a:r>
              <a:rPr lang="en-US" altLang="en-US" sz="2800" smtClean="0"/>
              <a:t>We want to use a finite state machine to control the traffic lights at an intersection of  a north-south route and an east-west route</a:t>
            </a:r>
          </a:p>
          <a:p>
            <a:pPr lvl="1" eaLnBrk="1" hangingPunct="1"/>
            <a:r>
              <a:rPr lang="en-US" altLang="en-US" sz="2400" smtClean="0"/>
              <a:t>We consider only the green and red lights</a:t>
            </a:r>
          </a:p>
          <a:p>
            <a:pPr lvl="1" eaLnBrk="1" hangingPunct="1"/>
            <a:r>
              <a:rPr lang="en-US" altLang="en-US" sz="2400" smtClean="0"/>
              <a:t>We want the lights to change no faster than 30 seconds in each direction</a:t>
            </a:r>
          </a:p>
          <a:p>
            <a:pPr lvl="2" eaLnBrk="1" hangingPunct="1"/>
            <a:r>
              <a:rPr lang="en-US" altLang="en-US" sz="2000" smtClean="0"/>
              <a:t>So we use a 0.033 Hz clock</a:t>
            </a:r>
          </a:p>
        </p:txBody>
      </p:sp>
      <p:pic>
        <p:nvPicPr>
          <p:cNvPr id="112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7713" y="3398838"/>
            <a:ext cx="30162" cy="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1963" y="2054225"/>
            <a:ext cx="3048000" cy="237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11/10/2007 11:54:14 AM</a:t>
            </a:r>
          </a:p>
        </p:txBody>
      </p:sp>
      <p:sp>
        <p:nvSpPr>
          <p:cNvPr id="5" name="Footer Placeholder 4"/>
          <p:cNvSpPr>
            <a:spLocks noGrp="1"/>
          </p:cNvSpPr>
          <p:nvPr>
            <p:ph type="ftr" sz="quarter" idx="11"/>
          </p:nvPr>
        </p:nvSpPr>
        <p:spPr/>
        <p:txBody>
          <a:bodyPr/>
          <a:lstStyle/>
          <a:p>
            <a:pPr>
              <a:defRPr/>
            </a:pPr>
            <a:r>
              <a:rPr lang="en-US"/>
              <a:t>week12-3.ppt</a:t>
            </a:r>
          </a:p>
        </p:txBody>
      </p:sp>
      <p:sp>
        <p:nvSpPr>
          <p:cNvPr id="1229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8A9D2E-3F02-436D-96D8-59CDB42E2A22}" type="slidenum">
              <a:rPr lang="en-US" altLang="en-US" sz="1200">
                <a:solidFill>
                  <a:srgbClr val="898989"/>
                </a:solidFill>
              </a:rPr>
              <a:pPr>
                <a:spcBef>
                  <a:spcPct val="0"/>
                </a:spcBef>
                <a:buFontTx/>
                <a:buNone/>
              </a:pPr>
              <a:t>9</a:t>
            </a:fld>
            <a:endParaRPr lang="en-US" altLang="en-US" sz="1200">
              <a:solidFill>
                <a:srgbClr val="898989"/>
              </a:solidFill>
            </a:endParaRPr>
          </a:p>
        </p:txBody>
      </p:sp>
      <p:sp>
        <p:nvSpPr>
          <p:cNvPr id="12293" name="Rectangle 2"/>
          <p:cNvSpPr>
            <a:spLocks noGrp="1" noChangeArrowheads="1"/>
          </p:cNvSpPr>
          <p:nvPr>
            <p:ph type="title"/>
          </p:nvPr>
        </p:nvSpPr>
        <p:spPr/>
        <p:txBody>
          <a:bodyPr/>
          <a:lstStyle/>
          <a:p>
            <a:pPr eaLnBrk="1" hangingPunct="1"/>
            <a:r>
              <a:rPr lang="en-US" altLang="en-US" sz="4000" smtClean="0"/>
              <a:t>Intelligent Traffic Controller</a:t>
            </a:r>
          </a:p>
        </p:txBody>
      </p:sp>
      <p:sp>
        <p:nvSpPr>
          <p:cNvPr id="12294" name="Rectangle 3"/>
          <p:cNvSpPr>
            <a:spLocks noGrp="1" noChangeArrowheads="1"/>
          </p:cNvSpPr>
          <p:nvPr>
            <p:ph type="body" idx="1"/>
          </p:nvPr>
        </p:nvSpPr>
        <p:spPr/>
        <p:txBody>
          <a:bodyPr/>
          <a:lstStyle/>
          <a:p>
            <a:pPr eaLnBrk="1" hangingPunct="1"/>
            <a:r>
              <a:rPr lang="en-US" altLang="en-US" dirty="0" smtClean="0"/>
              <a:t>There are two output signals</a:t>
            </a:r>
          </a:p>
          <a:p>
            <a:pPr lvl="1" eaLnBrk="1" hangingPunct="1"/>
            <a:r>
              <a:rPr lang="en-US" altLang="en-US" dirty="0" err="1" smtClean="0"/>
              <a:t>NSlite</a:t>
            </a:r>
            <a:r>
              <a:rPr lang="en-US" altLang="en-US" dirty="0" smtClean="0"/>
              <a:t>: When the signal is asserted, the light on the north-south route is green; otherwise, it should be red</a:t>
            </a:r>
          </a:p>
          <a:p>
            <a:pPr lvl="1" eaLnBrk="1" hangingPunct="1"/>
            <a:r>
              <a:rPr lang="en-US" altLang="en-US" dirty="0" err="1" smtClean="0"/>
              <a:t>EWlite</a:t>
            </a:r>
            <a:r>
              <a:rPr lang="en-US" altLang="en-US" dirty="0" smtClean="0"/>
              <a:t>: When the signal is asserted, the light on the east-west route is green; otherwise, it should be red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2602</TotalTime>
  <Words>1749</Words>
  <Application>Microsoft Office PowerPoint</Application>
  <PresentationFormat>On-screen Show (4:3)</PresentationFormat>
  <Paragraphs>252</Paragraphs>
  <Slides>35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Finite State Machine Continued</vt:lpstr>
      <vt:lpstr>In class exercise</vt:lpstr>
      <vt:lpstr>Combinational  and Sequential Circuit</vt:lpstr>
      <vt:lpstr>Clock cycle </vt:lpstr>
      <vt:lpstr>Finite State Machines</vt:lpstr>
      <vt:lpstr>Finite State Machines</vt:lpstr>
      <vt:lpstr>Implementing an FSM</vt:lpstr>
      <vt:lpstr>Intelligent Traffic Controller</vt:lpstr>
      <vt:lpstr>Intelligent Traffic Controller</vt:lpstr>
      <vt:lpstr>Intelligent Traffic Controller</vt:lpstr>
      <vt:lpstr>Intelligent Traffic Controller</vt:lpstr>
      <vt:lpstr>Intelligent Traffic Controller</vt:lpstr>
      <vt:lpstr>Graphical Representation</vt:lpstr>
      <vt:lpstr>Next State Function and Output Function</vt:lpstr>
      <vt:lpstr>State Assignment</vt:lpstr>
      <vt:lpstr>Combinational Logic for Next State Function</vt:lpstr>
      <vt:lpstr>Implementing Intelligent Traffic Controller</vt:lpstr>
      <vt:lpstr>Four Steps to Build a Finite State Machine</vt:lpstr>
      <vt:lpstr>Four Steps to Build a Finite State Machine</vt:lpstr>
      <vt:lpstr>FSM</vt:lpstr>
      <vt:lpstr>Finite State Machine for a Vending Machine</vt:lpstr>
      <vt:lpstr>Inputs and Outputs</vt:lpstr>
      <vt:lpstr>Specifications</vt:lpstr>
      <vt:lpstr>Controller Outputs</vt:lpstr>
      <vt:lpstr>Inputs</vt:lpstr>
      <vt:lpstr>Design</vt:lpstr>
      <vt:lpstr>State</vt:lpstr>
      <vt:lpstr>Identifying the States</vt:lpstr>
      <vt:lpstr>State Diagram</vt:lpstr>
      <vt:lpstr>State Diagram</vt:lpstr>
      <vt:lpstr>State Diagram</vt:lpstr>
      <vt:lpstr>Change the output</vt:lpstr>
      <vt:lpstr>Other options</vt:lpstr>
      <vt:lpstr>The Action State For SA</vt:lpstr>
      <vt:lpstr>The complete diagram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Finite State Machine Continued</dc:title>
  <dc:creator>zhenghao</dc:creator>
  <cp:lastModifiedBy>Zhenghao Zhang</cp:lastModifiedBy>
  <cp:revision>11</cp:revision>
  <dcterms:created xsi:type="dcterms:W3CDTF">2010-03-28T01:20:58Z</dcterms:created>
  <dcterms:modified xsi:type="dcterms:W3CDTF">2015-11-04T22:57:37Z</dcterms:modified>
</cp:coreProperties>
</file>