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8" r:id="rId20"/>
    <p:sldId id="284" r:id="rId21"/>
    <p:sldId id="28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7AEE65-623A-4FC8-A27B-4367091DCD42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3A535C-5A09-45DE-A3F6-EE6C1BAEC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7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5833CF-EE7C-4345-A616-27905ED03F3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5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86860-4CF1-48B7-BDF1-699C46D23F28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2351D-822B-46FC-91B3-90EC6691F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8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06BE-7015-43F2-9092-AD9754492A27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950A-B43F-48E6-B271-2E85E43C4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0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21420-6B05-4806-8DB1-37AEBCD71764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DECEC-E9CD-47A5-809F-81BE27A08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A9AF6-FADC-41D1-BEF1-83A0BF0C560F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18C8C-6FD2-4305-8CE9-C1B4899FB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5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FC44-233F-40E5-90AE-1A440E1D212B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243AF-26D7-4C13-93C4-D1824B85F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851-EC57-41C2-8D76-1914AE5606A1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0DDFA-6CE4-4B25-9FF7-74D0402A3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C3976-CDB0-43A4-945E-6768E9F7D64F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2D30-2C4B-4BDD-B262-8E4EDC24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55DB0-7A56-4D0F-8FD8-69FBBB552150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7FCE5-8409-4799-9A02-B9A217E23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77BC-AEA6-441D-A4CB-5ED453EEA360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4AB7-0835-4C71-92E4-CC21E9606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5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1BBCD-301A-4394-9637-05EFFEA3EEC7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0060-1871-4AB7-8190-2A513DA6B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2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17323-2462-4F16-BEE3-D9548724978E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90EC-56D3-46A5-9466-D5D3D2F25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3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0C466A-E84F-4F2B-B785-E4CCB058AD0D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F45262-B44B-41A9-B9DB-DEB77068E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Counters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 Diagram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876800" y="1600200"/>
            <a:ext cx="3810000" cy="4525963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The state transition diagram.</a:t>
            </a:r>
          </a:p>
          <a:p>
            <a:pPr lvl="1" eaLnBrk="1" hangingPunct="1"/>
            <a:r>
              <a:rPr lang="en-US" altLang="en-US" sz="2000" smtClean="0"/>
              <a:t>Draw a circle around the state.</a:t>
            </a:r>
          </a:p>
          <a:p>
            <a:pPr lvl="1" eaLnBrk="1" hangingPunct="1"/>
            <a:r>
              <a:rPr lang="en-US" altLang="en-US" sz="2000" smtClean="0"/>
              <a:t>Draw arrows from one state to another.</a:t>
            </a:r>
          </a:p>
          <a:p>
            <a:pPr lvl="1" eaLnBrk="1" hangingPunct="1"/>
            <a:r>
              <a:rPr lang="en-US" altLang="en-US" sz="2000" smtClean="0"/>
              <a:t>Beside the arrows, show the values of the inputs that caused this transition.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838200" y="2170113"/>
            <a:ext cx="1219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S0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048000" y="2170113"/>
            <a:ext cx="1219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S1</a:t>
            </a:r>
          </a:p>
        </p:txBody>
      </p:sp>
      <p:sp>
        <p:nvSpPr>
          <p:cNvPr id="13318" name="Line 11"/>
          <p:cNvSpPr>
            <a:spLocks noChangeShapeType="1"/>
          </p:cNvSpPr>
          <p:nvPr/>
        </p:nvSpPr>
        <p:spPr bwMode="auto">
          <a:xfrm>
            <a:off x="2057400" y="2551113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2057400" y="2703513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8" name="Curved Connector 7"/>
          <p:cNvCxnSpPr/>
          <p:nvPr/>
        </p:nvCxnSpPr>
        <p:spPr>
          <a:xfrm rot="5400000">
            <a:off x="3657600" y="2389188"/>
            <a:ext cx="1588" cy="862012"/>
          </a:xfrm>
          <a:prstGeom prst="curvedConnector3">
            <a:avLst>
              <a:gd name="adj1" fmla="val 21422670"/>
            </a:avLst>
          </a:prstGeom>
          <a:ln w="3175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rot="5400000">
            <a:off x="1497013" y="2389187"/>
            <a:ext cx="1588" cy="862013"/>
          </a:xfrm>
          <a:prstGeom prst="curvedConnector3">
            <a:avLst>
              <a:gd name="adj1" fmla="val 21422670"/>
            </a:avLst>
          </a:prstGeom>
          <a:ln w="3175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22" name="Line 12"/>
          <p:cNvSpPr>
            <a:spLocks noChangeShapeType="1"/>
          </p:cNvSpPr>
          <p:nvPr/>
        </p:nvSpPr>
        <p:spPr bwMode="auto">
          <a:xfrm>
            <a:off x="1860550" y="5516563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2682875" y="5253038"/>
            <a:ext cx="79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= 1</a:t>
            </a:r>
          </a:p>
        </p:txBody>
      </p:sp>
      <p:sp>
        <p:nvSpPr>
          <p:cNvPr id="13324" name="Line 16"/>
          <p:cNvSpPr>
            <a:spLocks noChangeShapeType="1"/>
          </p:cNvSpPr>
          <p:nvPr/>
        </p:nvSpPr>
        <p:spPr bwMode="auto">
          <a:xfrm>
            <a:off x="1828800" y="60198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5" name="Text Box 17"/>
          <p:cNvSpPr txBox="1">
            <a:spLocks noChangeArrowheads="1"/>
          </p:cNvSpPr>
          <p:nvPr/>
        </p:nvSpPr>
        <p:spPr bwMode="auto">
          <a:xfrm>
            <a:off x="2606675" y="5749925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= 0</a:t>
            </a:r>
          </a:p>
        </p:txBody>
      </p:sp>
      <p:sp>
        <p:nvSpPr>
          <p:cNvPr id="13326" name="TextBox 13"/>
          <p:cNvSpPr txBox="1">
            <a:spLocks noChangeArrowheads="1"/>
          </p:cNvSpPr>
          <p:nvPr/>
        </p:nvSpPr>
        <p:spPr bwMode="auto">
          <a:xfrm>
            <a:off x="2209800" y="2057400"/>
            <a:ext cx="60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X=1</a:t>
            </a:r>
          </a:p>
        </p:txBody>
      </p:sp>
      <p:sp>
        <p:nvSpPr>
          <p:cNvPr id="13327" name="TextBox 14"/>
          <p:cNvSpPr txBox="1">
            <a:spLocks noChangeArrowheads="1"/>
          </p:cNvSpPr>
          <p:nvPr/>
        </p:nvSpPr>
        <p:spPr bwMode="auto">
          <a:xfrm>
            <a:off x="1219200" y="3200400"/>
            <a:ext cx="60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X=0</a:t>
            </a:r>
          </a:p>
        </p:txBody>
      </p:sp>
      <p:sp>
        <p:nvSpPr>
          <p:cNvPr id="13328" name="TextBox 15"/>
          <p:cNvSpPr txBox="1">
            <a:spLocks noChangeArrowheads="1"/>
          </p:cNvSpPr>
          <p:nvPr/>
        </p:nvSpPr>
        <p:spPr bwMode="auto">
          <a:xfrm>
            <a:off x="2209800" y="2678113"/>
            <a:ext cx="601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X=1</a:t>
            </a:r>
          </a:p>
        </p:txBody>
      </p:sp>
      <p:sp>
        <p:nvSpPr>
          <p:cNvPr id="13329" name="TextBox 16"/>
          <p:cNvSpPr txBox="1">
            <a:spLocks noChangeArrowheads="1"/>
          </p:cNvSpPr>
          <p:nvPr/>
        </p:nvSpPr>
        <p:spPr bwMode="auto">
          <a:xfrm>
            <a:off x="3352800" y="3211513"/>
            <a:ext cx="601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 states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Need to assign binary number representations to the states.</a:t>
            </a:r>
          </a:p>
          <a:p>
            <a:pPr eaLnBrk="1" hangingPunct="1"/>
            <a:r>
              <a:rPr lang="en-US" altLang="en-US" smtClean="0"/>
              <a:t>Only one bit is needed. Let S0=0, S1=1.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State Function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737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389" name="TextBox 4"/>
          <p:cNvSpPr txBox="1">
            <a:spLocks noChangeArrowheads="1"/>
          </p:cNvSpPr>
          <p:nvPr/>
        </p:nvSpPr>
        <p:spPr bwMode="auto">
          <a:xfrm>
            <a:off x="990600" y="4648200"/>
            <a:ext cx="1057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 = Q^X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function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circuit should generate the output. </a:t>
            </a:r>
          </a:p>
          <a:p>
            <a:pPr eaLnBrk="1" hangingPunct="1"/>
            <a:r>
              <a:rPr lang="en-US" altLang="en-US" smtClean="0"/>
              <a:t>Clearly, the output function is O=Q.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Another FSM example – A sequence detector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One input X, and one output O.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X may change every clock cycle. The change happens at the falling edge.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circuit samples the input at every rising edge of the clock. If the input is 1, consider  as read a 1, else read a 0.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 is 1 (for one clock cycle, from positive edge to positive edge) if the last three bits read are 101.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Suggestions?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 we need to remember any states?</a:t>
            </a:r>
          </a:p>
          <a:p>
            <a:pPr eaLnBrk="1" hangingPunct="1"/>
            <a:r>
              <a:rPr lang="en-US" altLang="en-US" smtClean="0"/>
              <a:t>What states do we need to remember?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Suggestions?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Maybe we just connect 3 Dffs and output 1 if Q2Q1Q0=101?</a:t>
            </a:r>
          </a:p>
          <a:p>
            <a:pPr eaLnBrk="1" hangingPunct="1"/>
            <a:r>
              <a:rPr lang="en-US" altLang="en-US" smtClean="0"/>
              <a:t>That is, we need to remember 8 states.</a:t>
            </a:r>
          </a:p>
          <a:p>
            <a:pPr eaLnBrk="1" hangingPunct="1"/>
            <a:r>
              <a:rPr lang="en-US" altLang="en-US" smtClean="0"/>
              <a:t>Can do better than that.</a:t>
            </a:r>
          </a:p>
          <a:p>
            <a:pPr eaLnBrk="1" hangingPunct="1"/>
            <a:r>
              <a:rPr lang="en-US" altLang="en-US" smtClean="0"/>
              <a:t>Remember what fractions of the sequence I have got.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4 states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34000" y="1600200"/>
            <a:ext cx="33528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S0: got nothing. The initial state.</a:t>
            </a:r>
          </a:p>
          <a:p>
            <a:pPr eaLnBrk="1" hangingPunct="1"/>
            <a:r>
              <a:rPr lang="en-US" altLang="en-US" smtClean="0"/>
              <a:t>S1: got 1.</a:t>
            </a:r>
          </a:p>
          <a:p>
            <a:pPr eaLnBrk="1" hangingPunct="1"/>
            <a:r>
              <a:rPr lang="en-US" altLang="en-US" smtClean="0"/>
              <a:t>S2: got 10.</a:t>
            </a:r>
          </a:p>
          <a:p>
            <a:pPr eaLnBrk="1" hangingPunct="1"/>
            <a:r>
              <a:rPr lang="en-US" altLang="en-US" smtClean="0"/>
              <a:t>S3: got 101.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838200" y="2170113"/>
            <a:ext cx="1219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S0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048000" y="2170113"/>
            <a:ext cx="1219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S1</a:t>
            </a:r>
          </a:p>
        </p:txBody>
      </p:sp>
      <p:sp>
        <p:nvSpPr>
          <p:cNvPr id="20486" name="Line 11"/>
          <p:cNvSpPr>
            <a:spLocks noChangeShapeType="1"/>
          </p:cNvSpPr>
          <p:nvPr/>
        </p:nvSpPr>
        <p:spPr bwMode="auto">
          <a:xfrm>
            <a:off x="2057400" y="2551113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9" name="Curved Connector 8"/>
          <p:cNvCxnSpPr/>
          <p:nvPr/>
        </p:nvCxnSpPr>
        <p:spPr>
          <a:xfrm rot="5400000">
            <a:off x="1420813" y="2387600"/>
            <a:ext cx="1587" cy="862013"/>
          </a:xfrm>
          <a:prstGeom prst="curvedConnector3">
            <a:avLst>
              <a:gd name="adj1" fmla="val 21422670"/>
            </a:avLst>
          </a:prstGeom>
          <a:ln w="317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88" name="Line 12"/>
          <p:cNvSpPr>
            <a:spLocks noChangeShapeType="1"/>
          </p:cNvSpPr>
          <p:nvPr/>
        </p:nvSpPr>
        <p:spPr bwMode="auto">
          <a:xfrm>
            <a:off x="1860550" y="5516563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9" name="Text Box 13"/>
          <p:cNvSpPr txBox="1">
            <a:spLocks noChangeArrowheads="1"/>
          </p:cNvSpPr>
          <p:nvPr/>
        </p:nvSpPr>
        <p:spPr bwMode="auto">
          <a:xfrm>
            <a:off x="2682875" y="5253038"/>
            <a:ext cx="79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= 1</a:t>
            </a:r>
          </a:p>
        </p:txBody>
      </p:sp>
      <p:sp>
        <p:nvSpPr>
          <p:cNvPr id="20490" name="Line 16"/>
          <p:cNvSpPr>
            <a:spLocks noChangeShapeType="1"/>
          </p:cNvSpPr>
          <p:nvPr/>
        </p:nvSpPr>
        <p:spPr bwMode="auto">
          <a:xfrm>
            <a:off x="1828800" y="60198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1" name="Text Box 17"/>
          <p:cNvSpPr txBox="1">
            <a:spLocks noChangeArrowheads="1"/>
          </p:cNvSpPr>
          <p:nvPr/>
        </p:nvSpPr>
        <p:spPr bwMode="auto">
          <a:xfrm>
            <a:off x="2606675" y="5749925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= 0</a:t>
            </a:r>
          </a:p>
        </p:txBody>
      </p:sp>
      <p:sp>
        <p:nvSpPr>
          <p:cNvPr id="20492" name="Oval 5"/>
          <p:cNvSpPr>
            <a:spLocks noChangeArrowheads="1"/>
          </p:cNvSpPr>
          <p:nvPr/>
        </p:nvSpPr>
        <p:spPr bwMode="auto">
          <a:xfrm>
            <a:off x="3048000" y="4038600"/>
            <a:ext cx="1219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S2</a:t>
            </a:r>
          </a:p>
        </p:txBody>
      </p:sp>
      <p:sp>
        <p:nvSpPr>
          <p:cNvPr id="20493" name="Oval 5"/>
          <p:cNvSpPr>
            <a:spLocks noChangeArrowheads="1"/>
          </p:cNvSpPr>
          <p:nvPr/>
        </p:nvSpPr>
        <p:spPr bwMode="auto">
          <a:xfrm>
            <a:off x="838200" y="4038600"/>
            <a:ext cx="12192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S3</a:t>
            </a:r>
          </a:p>
        </p:txBody>
      </p:sp>
      <p:cxnSp>
        <p:nvCxnSpPr>
          <p:cNvPr id="17" name="Straight Arrow Connector 16"/>
          <p:cNvCxnSpPr>
            <a:stCxn id="20485" idx="4"/>
            <a:endCxn id="20492" idx="0"/>
          </p:cNvCxnSpPr>
          <p:nvPr/>
        </p:nvCxnSpPr>
        <p:spPr>
          <a:xfrm rot="5400000">
            <a:off x="3105150" y="3484563"/>
            <a:ext cx="1106487" cy="15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Line 11"/>
          <p:cNvSpPr>
            <a:spLocks noChangeShapeType="1"/>
          </p:cNvSpPr>
          <p:nvPr/>
        </p:nvSpPr>
        <p:spPr bwMode="auto">
          <a:xfrm>
            <a:off x="2057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23" name="Straight Arrow Connector 22"/>
          <p:cNvCxnSpPr>
            <a:stCxn id="20492" idx="1"/>
            <a:endCxn id="20484" idx="5"/>
          </p:cNvCxnSpPr>
          <p:nvPr/>
        </p:nvCxnSpPr>
        <p:spPr>
          <a:xfrm rot="16200000" flipV="1">
            <a:off x="1888331" y="2812257"/>
            <a:ext cx="1328737" cy="1346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7" name="Line 11"/>
          <p:cNvSpPr>
            <a:spLocks noChangeShapeType="1"/>
          </p:cNvSpPr>
          <p:nvPr/>
        </p:nvSpPr>
        <p:spPr bwMode="auto">
          <a:xfrm>
            <a:off x="2057400" y="4343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26" name="Curved Connector 25"/>
          <p:cNvCxnSpPr/>
          <p:nvPr/>
        </p:nvCxnSpPr>
        <p:spPr>
          <a:xfrm rot="5400000">
            <a:off x="3683000" y="2389188"/>
            <a:ext cx="1588" cy="862012"/>
          </a:xfrm>
          <a:prstGeom prst="curvedConnector3">
            <a:avLst>
              <a:gd name="adj1" fmla="val 21422670"/>
            </a:avLst>
          </a:prstGeom>
          <a:ln w="317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0493" idx="0"/>
            <a:endCxn id="20485" idx="3"/>
          </p:cNvCxnSpPr>
          <p:nvPr/>
        </p:nvCxnSpPr>
        <p:spPr>
          <a:xfrm rot="5400000" flipH="1" flipV="1">
            <a:off x="1727994" y="2540794"/>
            <a:ext cx="1217612" cy="1778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0" name="TextBox 19"/>
          <p:cNvSpPr txBox="1">
            <a:spLocks noChangeArrowheads="1"/>
          </p:cNvSpPr>
          <p:nvPr/>
        </p:nvSpPr>
        <p:spPr bwMode="auto">
          <a:xfrm>
            <a:off x="1143000" y="3124200"/>
            <a:ext cx="60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X=0</a:t>
            </a:r>
          </a:p>
        </p:txBody>
      </p:sp>
      <p:sp>
        <p:nvSpPr>
          <p:cNvPr id="20501" name="TextBox 21"/>
          <p:cNvSpPr txBox="1">
            <a:spLocks noChangeArrowheads="1"/>
          </p:cNvSpPr>
          <p:nvPr/>
        </p:nvSpPr>
        <p:spPr bwMode="auto">
          <a:xfrm>
            <a:off x="2598738" y="3287713"/>
            <a:ext cx="601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X=0</a:t>
            </a:r>
          </a:p>
        </p:txBody>
      </p:sp>
      <p:sp>
        <p:nvSpPr>
          <p:cNvPr id="20502" name="TextBox 23"/>
          <p:cNvSpPr txBox="1">
            <a:spLocks noChangeArrowheads="1"/>
          </p:cNvSpPr>
          <p:nvPr/>
        </p:nvSpPr>
        <p:spPr bwMode="auto">
          <a:xfrm>
            <a:off x="3665538" y="3440113"/>
            <a:ext cx="601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X=0</a:t>
            </a:r>
          </a:p>
        </p:txBody>
      </p:sp>
      <p:sp>
        <p:nvSpPr>
          <p:cNvPr id="20503" name="TextBox 24"/>
          <p:cNvSpPr txBox="1">
            <a:spLocks noChangeArrowheads="1"/>
          </p:cNvSpPr>
          <p:nvPr/>
        </p:nvSpPr>
        <p:spPr bwMode="auto">
          <a:xfrm>
            <a:off x="2209800" y="3962400"/>
            <a:ext cx="601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X=0</a:t>
            </a:r>
          </a:p>
        </p:txBody>
      </p:sp>
      <p:sp>
        <p:nvSpPr>
          <p:cNvPr id="20504" name="TextBox 26"/>
          <p:cNvSpPr txBox="1">
            <a:spLocks noChangeArrowheads="1"/>
          </p:cNvSpPr>
          <p:nvPr/>
        </p:nvSpPr>
        <p:spPr bwMode="auto">
          <a:xfrm>
            <a:off x="2293938" y="4506913"/>
            <a:ext cx="601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X=1</a:t>
            </a:r>
          </a:p>
        </p:txBody>
      </p:sp>
      <p:sp>
        <p:nvSpPr>
          <p:cNvPr id="20505" name="TextBox 27"/>
          <p:cNvSpPr txBox="1">
            <a:spLocks noChangeArrowheads="1"/>
          </p:cNvSpPr>
          <p:nvPr/>
        </p:nvSpPr>
        <p:spPr bwMode="auto">
          <a:xfrm>
            <a:off x="2286000" y="2220913"/>
            <a:ext cx="601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X=1</a:t>
            </a:r>
          </a:p>
        </p:txBody>
      </p:sp>
      <p:sp>
        <p:nvSpPr>
          <p:cNvPr id="20506" name="TextBox 28"/>
          <p:cNvSpPr txBox="1">
            <a:spLocks noChangeArrowheads="1"/>
          </p:cNvSpPr>
          <p:nvPr/>
        </p:nvSpPr>
        <p:spPr bwMode="auto">
          <a:xfrm>
            <a:off x="3970338" y="2971800"/>
            <a:ext cx="601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X=1</a:t>
            </a:r>
          </a:p>
        </p:txBody>
      </p:sp>
      <p:sp>
        <p:nvSpPr>
          <p:cNvPr id="20507" name="TextBox 29"/>
          <p:cNvSpPr txBox="1">
            <a:spLocks noChangeArrowheads="1"/>
          </p:cNvSpPr>
          <p:nvPr/>
        </p:nvSpPr>
        <p:spPr bwMode="auto">
          <a:xfrm>
            <a:off x="1219200" y="3516313"/>
            <a:ext cx="601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 states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S0 = 00</a:t>
            </a:r>
          </a:p>
          <a:p>
            <a:pPr eaLnBrk="1" hangingPunct="1"/>
            <a:r>
              <a:rPr lang="en-US" altLang="en-US" smtClean="0"/>
              <a:t>S1 = 01</a:t>
            </a:r>
          </a:p>
          <a:p>
            <a:pPr eaLnBrk="1" hangingPunct="1"/>
            <a:r>
              <a:rPr lang="en-US" altLang="en-US" smtClean="0"/>
              <a:t>S2 = 10</a:t>
            </a:r>
          </a:p>
          <a:p>
            <a:pPr eaLnBrk="1" hangingPunct="1"/>
            <a:r>
              <a:rPr lang="en-US" altLang="en-US" smtClean="0"/>
              <a:t>S3 = 11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State Function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48000"/>
          <a:ext cx="8229600" cy="3343275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class excercise</a:t>
            </a:r>
          </a:p>
        </p:txBody>
      </p:sp>
      <p:sp>
        <p:nvSpPr>
          <p:cNvPr id="4099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/>
              <a:t>How to implement a “counter”, which will count as 0,3,1,4,5,7,0,3,1,……</a:t>
            </a:r>
          </a:p>
          <a:p>
            <a:endParaRPr lang="en-US" altLang="en-US"/>
          </a:p>
          <a:p>
            <a:endParaRPr lang="en-US" alt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/>
        </p:nvGraphicFramePr>
        <p:xfrm>
          <a:off x="1371600" y="3124200"/>
          <a:ext cx="6096000" cy="3336974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6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State Function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3617" name="TextBox 4"/>
          <p:cNvSpPr txBox="1">
            <a:spLocks noChangeArrowheads="1"/>
          </p:cNvSpPr>
          <p:nvPr/>
        </p:nvSpPr>
        <p:spPr bwMode="auto">
          <a:xfrm>
            <a:off x="762000" y="5562600"/>
            <a:ext cx="2813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D1 = (Q0&amp;~X)|(Q1&amp;~Q0&amp;X)</a:t>
            </a:r>
          </a:p>
        </p:txBody>
      </p:sp>
      <p:sp>
        <p:nvSpPr>
          <p:cNvPr id="23618" name="TextBox 5"/>
          <p:cNvSpPr txBox="1">
            <a:spLocks noChangeArrowheads="1"/>
          </p:cNvSpPr>
          <p:nvPr/>
        </p:nvSpPr>
        <p:spPr bwMode="auto">
          <a:xfrm>
            <a:off x="762000" y="58674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D0 = X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output function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Clearly, O = Q1&amp;Q0.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Finite State Machines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Parity checking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Design a parity checking circuit that has one input X, and one output O.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X may change every clock cycle. The change happens at the falling edge.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circuit samples the input at every rising edge of the clock. If the input is 1, consider  as read a 1, else read a 0.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 is 1 if all the bits read so far contains an odd number of 1s and 0 otherwise.</a:t>
            </a:r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257800"/>
            <a:ext cx="69373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Parity checking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Note that the output of the circuit depends on </a:t>
            </a:r>
            <a:r>
              <a:rPr lang="en-US" altLang="en-US" b="1" smtClean="0"/>
              <a:t>ALL</a:t>
            </a:r>
            <a:r>
              <a:rPr lang="en-US" altLang="en-US" smtClean="0"/>
              <a:t> past inputs. </a:t>
            </a:r>
          </a:p>
          <a:p>
            <a:r>
              <a:rPr lang="en-US" altLang="en-US" smtClean="0"/>
              <a:t>So one possible implementation is to remember all past inputs.</a:t>
            </a:r>
          </a:p>
          <a:p>
            <a:r>
              <a:rPr lang="en-US" altLang="en-US" smtClean="0"/>
              <a:t>Obviously bad…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Parity checking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A better implementation is to “summarize” the past inputs into some “states.” For what we are concerned about, </a:t>
            </a:r>
          </a:p>
          <a:p>
            <a:pPr lvl="1"/>
            <a:r>
              <a:rPr lang="en-US" altLang="en-US" sz="2000" smtClean="0"/>
              <a:t>Knowing the current state, the value of the output can be uniquely determined. </a:t>
            </a:r>
          </a:p>
          <a:p>
            <a:pPr lvl="1"/>
            <a:r>
              <a:rPr lang="en-US" altLang="en-US" sz="2000" smtClean="0"/>
              <a:t>Given the current state, the future state transition does not depend on the past inputs. </a:t>
            </a:r>
          </a:p>
          <a:p>
            <a:r>
              <a:rPr lang="en-US" altLang="en-US" sz="2000" smtClean="0"/>
              <a:t>Note that</a:t>
            </a:r>
          </a:p>
          <a:p>
            <a:pPr lvl="1"/>
            <a:r>
              <a:rPr lang="en-US" altLang="en-US" sz="2000" smtClean="0"/>
              <a:t>The states are just some binary numbers.</a:t>
            </a:r>
          </a:p>
          <a:p>
            <a:pPr lvl="1"/>
            <a:r>
              <a:rPr lang="en-US" altLang="en-US" sz="2000" smtClean="0"/>
              <a:t>The number of states is significantly less than the number of input combinations, so we have a better circuit.</a:t>
            </a:r>
          </a:p>
          <a:p>
            <a:pPr lvl="1"/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difference from the counters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Counters also have states. For example, the state of the 3-bit counters are 0,1,2,3,4,5,6,7.</a:t>
            </a:r>
          </a:p>
          <a:p>
            <a:r>
              <a:rPr lang="en-US" altLang="en-US" sz="2800" smtClean="0"/>
              <a:t>But counters have only the clk input, and is driven only by the clk. Knowing what the current state is, we know exactly what the next state should be.</a:t>
            </a:r>
          </a:p>
          <a:p>
            <a:r>
              <a:rPr lang="en-US" altLang="en-US" sz="2800" smtClean="0"/>
              <a:t>Here, obviously, the next state also depends on the input X. </a:t>
            </a:r>
          </a:p>
          <a:p>
            <a:r>
              <a:rPr lang="en-US" altLang="en-US" sz="2800" smtClean="0"/>
              <a:t>So we are moving to a more sophisticated example.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Finding out what the states should be is a bit of art. </a:t>
            </a:r>
          </a:p>
          <a:p>
            <a:r>
              <a:rPr lang="en-US" altLang="en-US" smtClean="0"/>
              <a:t>Problems are different, so the solutions are also different. </a:t>
            </a:r>
          </a:p>
          <a:p>
            <a:r>
              <a:rPr lang="en-US" altLang="en-US" smtClean="0"/>
              <a:t>Experience will help.</a:t>
            </a:r>
          </a:p>
          <a:p>
            <a:r>
              <a:rPr lang="en-US" altLang="en-US" smtClean="0"/>
              <a:t>What the states of the parity checking circuit should be?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state is the parity of the bits read so far.</a:t>
            </a:r>
          </a:p>
          <a:p>
            <a:pPr eaLnBrk="1" hangingPunct="1"/>
            <a:r>
              <a:rPr lang="en-US" altLang="en-US" smtClean="0"/>
              <a:t>Two states: S0 and S1.</a:t>
            </a:r>
          </a:p>
          <a:p>
            <a:pPr lvl="1" eaLnBrk="1" hangingPunct="1"/>
            <a:r>
              <a:rPr lang="en-US" altLang="en-US" smtClean="0"/>
              <a:t>S0: the bits have parity 0.</a:t>
            </a:r>
          </a:p>
          <a:p>
            <a:pPr lvl="1" eaLnBrk="1" hangingPunct="1"/>
            <a:r>
              <a:rPr lang="en-US" altLang="en-US" smtClean="0"/>
              <a:t>S1: the bits have parity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821</Words>
  <Application>Microsoft Office PowerPoint</Application>
  <PresentationFormat>On-screen Show (4:3)</PresentationFormat>
  <Paragraphs>219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Counters</vt:lpstr>
      <vt:lpstr>In class excercise</vt:lpstr>
      <vt:lpstr>Finite State Machines</vt:lpstr>
      <vt:lpstr>Parity checking</vt:lpstr>
      <vt:lpstr>Parity checking</vt:lpstr>
      <vt:lpstr>Parity checking</vt:lpstr>
      <vt:lpstr>The difference from the counters</vt:lpstr>
      <vt:lpstr>States</vt:lpstr>
      <vt:lpstr>State</vt:lpstr>
      <vt:lpstr>State Diagram</vt:lpstr>
      <vt:lpstr>Assign states</vt:lpstr>
      <vt:lpstr>Next State Function</vt:lpstr>
      <vt:lpstr>Output function</vt:lpstr>
      <vt:lpstr>Another FSM example – A sequence detector</vt:lpstr>
      <vt:lpstr>Suggestions?</vt:lpstr>
      <vt:lpstr>Suggestions?</vt:lpstr>
      <vt:lpstr>4 states</vt:lpstr>
      <vt:lpstr>Assign states</vt:lpstr>
      <vt:lpstr>Next State Function</vt:lpstr>
      <vt:lpstr>Next State Function</vt:lpstr>
      <vt:lpstr>The output function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zhenghao</dc:creator>
  <cp:lastModifiedBy>Zhenghao Zhang</cp:lastModifiedBy>
  <cp:revision>13</cp:revision>
  <dcterms:created xsi:type="dcterms:W3CDTF">2009-11-04T01:21:35Z</dcterms:created>
  <dcterms:modified xsi:type="dcterms:W3CDTF">2015-11-04T19:18:52Z</dcterms:modified>
</cp:coreProperties>
</file>