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321" r:id="rId9"/>
    <p:sldId id="301" r:id="rId10"/>
    <p:sldId id="302" r:id="rId11"/>
    <p:sldId id="303" r:id="rId12"/>
    <p:sldId id="304" r:id="rId13"/>
    <p:sldId id="305" r:id="rId14"/>
    <p:sldId id="306" r:id="rId15"/>
    <p:sldId id="307" r:id="rId16"/>
    <p:sldId id="323" r:id="rId17"/>
    <p:sldId id="322" r:id="rId18"/>
    <p:sldId id="308" r:id="rId19"/>
    <p:sldId id="309" r:id="rId20"/>
    <p:sldId id="310" r:id="rId21"/>
    <p:sldId id="311" r:id="rId22"/>
    <p:sldId id="312" r:id="rId23"/>
    <p:sldId id="313" r:id="rId24"/>
    <p:sldId id="314" r:id="rId25"/>
    <p:sldId id="316" r:id="rId26"/>
    <p:sldId id="317" r:id="rId27"/>
    <p:sldId id="318" r:id="rId28"/>
    <p:sldId id="319" r:id="rId29"/>
    <p:sldId id="320"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06FF6D0-3FA6-4C05-ACE1-2111EBF2478E}" type="datetimeFigureOut">
              <a:rPr lang="en-US"/>
              <a:pPr>
                <a:defRPr/>
              </a:pPr>
              <a:t>10/31/2015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B6E244C-A11C-4E23-9990-F31A1BD9CD56}" type="slidenum">
              <a:rPr lang="en-US"/>
              <a:pPr>
                <a:defRPr/>
              </a:pPr>
              <a:t>‹#›</a:t>
            </a:fld>
            <a:endParaRPr lang="en-US"/>
          </a:p>
        </p:txBody>
      </p:sp>
    </p:spTree>
    <p:extLst>
      <p:ext uri="{BB962C8B-B14F-4D97-AF65-F5344CB8AC3E}">
        <p14:creationId xmlns:p14="http://schemas.microsoft.com/office/powerpoint/2010/main" val="22691495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F50D8E3-BBF5-44B9-9E78-7DFA575A0135}" type="datetimeFigureOut">
              <a:rPr lang="en-US"/>
              <a:pPr>
                <a:defRPr/>
              </a:pPr>
              <a:t>10/31/2015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4E06B2-50AA-4D2F-B22E-28B081735959}" type="slidenum">
              <a:rPr lang="en-US"/>
              <a:pPr>
                <a:defRPr/>
              </a:pPr>
              <a:t>‹#›</a:t>
            </a:fld>
            <a:endParaRPr lang="en-US"/>
          </a:p>
        </p:txBody>
      </p:sp>
    </p:spTree>
    <p:extLst>
      <p:ext uri="{BB962C8B-B14F-4D97-AF65-F5344CB8AC3E}">
        <p14:creationId xmlns:p14="http://schemas.microsoft.com/office/powerpoint/2010/main" val="4167223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AC00B23-7E11-4F18-98B7-EF673447C039}" type="datetimeFigureOut">
              <a:rPr lang="en-US"/>
              <a:pPr>
                <a:defRPr/>
              </a:pPr>
              <a:t>10/31/2015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641AE0-CEF7-4639-B286-F248217C0E13}" type="slidenum">
              <a:rPr lang="en-US"/>
              <a:pPr>
                <a:defRPr/>
              </a:pPr>
              <a:t>‹#›</a:t>
            </a:fld>
            <a:endParaRPr lang="en-US"/>
          </a:p>
        </p:txBody>
      </p:sp>
    </p:spTree>
    <p:extLst>
      <p:ext uri="{BB962C8B-B14F-4D97-AF65-F5344CB8AC3E}">
        <p14:creationId xmlns:p14="http://schemas.microsoft.com/office/powerpoint/2010/main" val="3605565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76FFBC-F7F4-468B-81BF-C35B03EFF13E}" type="datetimeFigureOut">
              <a:rPr lang="en-US"/>
              <a:pPr>
                <a:defRPr/>
              </a:pPr>
              <a:t>10/31/2015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05C239-7574-4723-BC1B-CC448E3EB3E4}" type="slidenum">
              <a:rPr lang="en-US"/>
              <a:pPr>
                <a:defRPr/>
              </a:pPr>
              <a:t>‹#›</a:t>
            </a:fld>
            <a:endParaRPr lang="en-US"/>
          </a:p>
        </p:txBody>
      </p:sp>
    </p:spTree>
    <p:extLst>
      <p:ext uri="{BB962C8B-B14F-4D97-AF65-F5344CB8AC3E}">
        <p14:creationId xmlns:p14="http://schemas.microsoft.com/office/powerpoint/2010/main" val="536311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5C3A39C-D945-4A20-95CB-66DE75491877}" type="datetimeFigureOut">
              <a:rPr lang="en-US"/>
              <a:pPr>
                <a:defRPr/>
              </a:pPr>
              <a:t>10/31/2015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8F294B-A419-4CEF-8E95-B2557F391093}" type="slidenum">
              <a:rPr lang="en-US"/>
              <a:pPr>
                <a:defRPr/>
              </a:pPr>
              <a:t>‹#›</a:t>
            </a:fld>
            <a:endParaRPr lang="en-US"/>
          </a:p>
        </p:txBody>
      </p:sp>
    </p:spTree>
    <p:extLst>
      <p:ext uri="{BB962C8B-B14F-4D97-AF65-F5344CB8AC3E}">
        <p14:creationId xmlns:p14="http://schemas.microsoft.com/office/powerpoint/2010/main" val="2413643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C41FAEC-AD08-4E5B-AF58-B3034EED9BE8}" type="datetimeFigureOut">
              <a:rPr lang="en-US"/>
              <a:pPr>
                <a:defRPr/>
              </a:pPr>
              <a:t>10/31/2015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E983A1-0090-4E8B-8825-6173E3377E70}" type="slidenum">
              <a:rPr lang="en-US"/>
              <a:pPr>
                <a:defRPr/>
              </a:pPr>
              <a:t>‹#›</a:t>
            </a:fld>
            <a:endParaRPr lang="en-US"/>
          </a:p>
        </p:txBody>
      </p:sp>
    </p:spTree>
    <p:extLst>
      <p:ext uri="{BB962C8B-B14F-4D97-AF65-F5344CB8AC3E}">
        <p14:creationId xmlns:p14="http://schemas.microsoft.com/office/powerpoint/2010/main" val="13156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677FBEB-B726-4EA7-AE90-C30CEC4C6B42}" type="datetimeFigureOut">
              <a:rPr lang="en-US"/>
              <a:pPr>
                <a:defRPr/>
              </a:pPr>
              <a:t>10/31/2015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D493174-58C6-452A-9B9B-B86A82C2F352}" type="slidenum">
              <a:rPr lang="en-US"/>
              <a:pPr>
                <a:defRPr/>
              </a:pPr>
              <a:t>‹#›</a:t>
            </a:fld>
            <a:endParaRPr lang="en-US"/>
          </a:p>
        </p:txBody>
      </p:sp>
    </p:spTree>
    <p:extLst>
      <p:ext uri="{BB962C8B-B14F-4D97-AF65-F5344CB8AC3E}">
        <p14:creationId xmlns:p14="http://schemas.microsoft.com/office/powerpoint/2010/main" val="2613362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F5BB03D-80C7-4CB8-A9BF-AF3E46507BB8}" type="datetimeFigureOut">
              <a:rPr lang="en-US"/>
              <a:pPr>
                <a:defRPr/>
              </a:pPr>
              <a:t>10/31/2015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80F96FE-9495-4F88-A858-83BCD10E6BA9}" type="slidenum">
              <a:rPr lang="en-US"/>
              <a:pPr>
                <a:defRPr/>
              </a:pPr>
              <a:t>‹#›</a:t>
            </a:fld>
            <a:endParaRPr lang="en-US"/>
          </a:p>
        </p:txBody>
      </p:sp>
    </p:spTree>
    <p:extLst>
      <p:ext uri="{BB962C8B-B14F-4D97-AF65-F5344CB8AC3E}">
        <p14:creationId xmlns:p14="http://schemas.microsoft.com/office/powerpoint/2010/main" val="3025997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4B7F1B3-E424-49A2-B73F-8A63D847D8DE}" type="datetimeFigureOut">
              <a:rPr lang="en-US"/>
              <a:pPr>
                <a:defRPr/>
              </a:pPr>
              <a:t>10/31/2015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F1AE232-5ACC-436A-9D3C-170E506D1286}" type="slidenum">
              <a:rPr lang="en-US"/>
              <a:pPr>
                <a:defRPr/>
              </a:pPr>
              <a:t>‹#›</a:t>
            </a:fld>
            <a:endParaRPr lang="en-US"/>
          </a:p>
        </p:txBody>
      </p:sp>
    </p:spTree>
    <p:extLst>
      <p:ext uri="{BB962C8B-B14F-4D97-AF65-F5344CB8AC3E}">
        <p14:creationId xmlns:p14="http://schemas.microsoft.com/office/powerpoint/2010/main" val="328860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1D5F92-18DF-4CBE-9157-AA74FBC753CC}" type="datetimeFigureOut">
              <a:rPr lang="en-US"/>
              <a:pPr>
                <a:defRPr/>
              </a:pPr>
              <a:t>10/31/2015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29C4BFE-4B86-465C-ACBA-716206441C46}" type="slidenum">
              <a:rPr lang="en-US"/>
              <a:pPr>
                <a:defRPr/>
              </a:pPr>
              <a:t>‹#›</a:t>
            </a:fld>
            <a:endParaRPr lang="en-US"/>
          </a:p>
        </p:txBody>
      </p:sp>
    </p:spTree>
    <p:extLst>
      <p:ext uri="{BB962C8B-B14F-4D97-AF65-F5344CB8AC3E}">
        <p14:creationId xmlns:p14="http://schemas.microsoft.com/office/powerpoint/2010/main" val="2945996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81F70A-ED2D-44EA-8098-E549BCB5800C}" type="datetimeFigureOut">
              <a:rPr lang="en-US"/>
              <a:pPr>
                <a:defRPr/>
              </a:pPr>
              <a:t>10/31/2015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B1011A-9F87-47C1-A84B-A390224D25A5}" type="slidenum">
              <a:rPr lang="en-US"/>
              <a:pPr>
                <a:defRPr/>
              </a:pPr>
              <a:t>‹#›</a:t>
            </a:fld>
            <a:endParaRPr lang="en-US"/>
          </a:p>
        </p:txBody>
      </p:sp>
    </p:spTree>
    <p:extLst>
      <p:ext uri="{BB962C8B-B14F-4D97-AF65-F5344CB8AC3E}">
        <p14:creationId xmlns:p14="http://schemas.microsoft.com/office/powerpoint/2010/main" val="3019684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2BA32FB-C09C-4E87-8CB9-21F8F88B12E2}" type="datetimeFigureOut">
              <a:rPr lang="en-US"/>
              <a:pPr>
                <a:defRPr/>
              </a:pPr>
              <a:t>10/31/2015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C269751-438E-4E4B-BDEA-D800A3FB5534}" type="slidenum">
              <a:rPr lang="en-US"/>
              <a:pPr>
                <a:defRPr/>
              </a:pPr>
              <a:t>‹#›</a:t>
            </a:fld>
            <a:endParaRPr lang="en-US"/>
          </a:p>
        </p:txBody>
      </p:sp>
    </p:spTree>
    <p:extLst>
      <p:ext uri="{BB962C8B-B14F-4D97-AF65-F5344CB8AC3E}">
        <p14:creationId xmlns:p14="http://schemas.microsoft.com/office/powerpoint/2010/main" val="266306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51D4DCDB-BFCE-4BBF-9F05-D0BB16D6650D}" type="datetimeFigureOut">
              <a:rPr lang="en-US"/>
              <a:pPr>
                <a:defRPr/>
              </a:pPr>
              <a:t>10/31/2015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6F2FEB9-C7F9-42AA-8AA2-A22DB15141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smtClean="0"/>
              <a:t>Registers and Counters</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Any suggestions?</a:t>
            </a:r>
          </a:p>
        </p:txBody>
      </p:sp>
      <p:sp>
        <p:nvSpPr>
          <p:cNvPr id="12291" name="Content Placeholder 2"/>
          <p:cNvSpPr>
            <a:spLocks noGrp="1"/>
          </p:cNvSpPr>
          <p:nvPr>
            <p:ph idx="1"/>
          </p:nvPr>
        </p:nvSpPr>
        <p:spPr/>
        <p:txBody>
          <a:bodyPr/>
          <a:lstStyle/>
          <a:p>
            <a:pPr eaLnBrk="1" hangingPunct="1"/>
            <a:r>
              <a:rPr lang="en-US" altLang="en-US" smtClean="0"/>
              <a:t>How many D flip-flips do we need?</a:t>
            </a:r>
          </a:p>
          <a:p>
            <a:pPr eaLnBrk="1" hangingPunct="1"/>
            <a:r>
              <a:rPr lang="en-US" altLang="en-US" smtClean="0"/>
              <a:t>How to control the D flip-flops to realize this function?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The last bit</a:t>
            </a:r>
          </a:p>
        </p:txBody>
      </p:sp>
      <p:sp>
        <p:nvSpPr>
          <p:cNvPr id="13315" name="Content Placeholder 2"/>
          <p:cNvSpPr>
            <a:spLocks noGrp="1"/>
          </p:cNvSpPr>
          <p:nvPr>
            <p:ph idx="1"/>
          </p:nvPr>
        </p:nvSpPr>
        <p:spPr/>
        <p:txBody>
          <a:bodyPr/>
          <a:lstStyle/>
          <a:p>
            <a:pPr eaLnBrk="1" hangingPunct="1"/>
            <a:r>
              <a:rPr lang="en-US" altLang="en-US" smtClean="0"/>
              <a:t>The output bit can be dealt with one by one</a:t>
            </a:r>
          </a:p>
          <a:p>
            <a:pPr eaLnBrk="1" hangingPunct="1"/>
            <a:r>
              <a:rPr lang="en-US" altLang="en-US" smtClean="0"/>
              <a:t>Let’s work with something simple first.</a:t>
            </a:r>
          </a:p>
          <a:p>
            <a:pPr eaLnBrk="1" hangingPunct="1"/>
            <a:r>
              <a:rPr lang="en-US" altLang="en-US" smtClean="0"/>
              <a:t>How to implement the last bit?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t>How about the other two bits?</a:t>
            </a:r>
          </a:p>
        </p:txBody>
      </p:sp>
      <p:sp>
        <p:nvSpPr>
          <p:cNvPr id="14339" name="Content Placeholder 2"/>
          <p:cNvSpPr>
            <a:spLocks noGrp="1"/>
          </p:cNvSpPr>
          <p:nvPr>
            <p:ph idx="1"/>
          </p:nvPr>
        </p:nvSpPr>
        <p:spPr/>
        <p:txBody>
          <a:bodyPr/>
          <a:lstStyle/>
          <a:p>
            <a:pPr eaLnBrk="1" hangingPunct="1"/>
            <a:r>
              <a:rPr lang="en-US" altLang="en-US" smtClean="0"/>
              <a:t>The only thing we can control of the D flip-flop is the D signal, because the clk should always be connected to the ``true clk.’’ </a:t>
            </a:r>
          </a:p>
          <a:p>
            <a:pPr lvl="1" eaLnBrk="1" hangingPunct="1"/>
            <a:r>
              <a:rPr lang="en-US" altLang="en-US" smtClean="0"/>
              <a:t>In hardware, special cares are given to the clk signal to make sure that they don’t have glitches and other stuff</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States</a:t>
            </a:r>
          </a:p>
        </p:txBody>
      </p:sp>
      <p:sp>
        <p:nvSpPr>
          <p:cNvPr id="15363" name="Content Placeholder 2"/>
          <p:cNvSpPr>
            <a:spLocks noGrp="1"/>
          </p:cNvSpPr>
          <p:nvPr>
            <p:ph idx="1"/>
          </p:nvPr>
        </p:nvSpPr>
        <p:spPr/>
        <p:txBody>
          <a:bodyPr/>
          <a:lstStyle/>
          <a:p>
            <a:pPr eaLnBrk="1" hangingPunct="1"/>
            <a:r>
              <a:rPr lang="en-US" altLang="en-US" smtClean="0"/>
              <a:t>The counter has 8 ``states,’’ from 0 to 7. It moves from the current state to the next state at the clk.</a:t>
            </a:r>
          </a:p>
          <a:p>
            <a:pPr eaLnBrk="1" hangingPunct="1"/>
            <a:r>
              <a:rPr lang="en-US" altLang="en-US" smtClean="0"/>
              <a:t>State is represented by the current value of Q.</a:t>
            </a:r>
          </a:p>
          <a:p>
            <a:pPr eaLnBrk="1" hangingPunct="1"/>
            <a:r>
              <a:rPr lang="en-US" altLang="en-US" smtClean="0"/>
              <a:t>What the next state is is totally determined by the current state. </a:t>
            </a:r>
          </a:p>
          <a:p>
            <a:pPr eaLnBrk="1" hangingPunct="1"/>
            <a:endParaRPr lang="en-US" alt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D</a:t>
            </a:r>
          </a:p>
        </p:txBody>
      </p:sp>
      <p:sp>
        <p:nvSpPr>
          <p:cNvPr id="16387" name="Content Placeholder 2"/>
          <p:cNvSpPr>
            <a:spLocks noGrp="1"/>
          </p:cNvSpPr>
          <p:nvPr>
            <p:ph idx="1"/>
          </p:nvPr>
        </p:nvSpPr>
        <p:spPr>
          <a:xfrm>
            <a:off x="457200" y="1600200"/>
            <a:ext cx="8229600" cy="1447800"/>
          </a:xfrm>
        </p:spPr>
        <p:txBody>
          <a:bodyPr/>
          <a:lstStyle/>
          <a:p>
            <a:pPr eaLnBrk="1" hangingPunct="1"/>
            <a:r>
              <a:rPr lang="en-US" altLang="en-US" sz="2800" smtClean="0"/>
              <a:t>To go from the current state to the next state, we tell the D flip-flop what the next Q should be by setting D to appropriate values, that is, D=next Q.  </a:t>
            </a:r>
          </a:p>
          <a:p>
            <a:pPr eaLnBrk="1" hangingPunct="1"/>
            <a:endParaRPr lang="en-US" altLang="en-US" smtClean="0"/>
          </a:p>
        </p:txBody>
      </p:sp>
      <p:graphicFrame>
        <p:nvGraphicFramePr>
          <p:cNvPr id="4" name="Table 3"/>
          <p:cNvGraphicFramePr>
            <a:graphicFrameLocks noGrp="1"/>
          </p:cNvGraphicFramePr>
          <p:nvPr/>
        </p:nvGraphicFramePr>
        <p:xfrm>
          <a:off x="1371600" y="3276600"/>
          <a:ext cx="6096000" cy="3343275"/>
        </p:xfrm>
        <a:graphic>
          <a:graphicData uri="http://schemas.openxmlformats.org/drawingml/2006/table">
            <a:tbl>
              <a:tblPr/>
              <a:tblGrid>
                <a:gridCol w="1016000"/>
                <a:gridCol w="1016000"/>
                <a:gridCol w="1016000"/>
                <a:gridCol w="1016000"/>
                <a:gridCol w="1016000"/>
                <a:gridCol w="1016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t>D</a:t>
            </a:r>
          </a:p>
        </p:txBody>
      </p:sp>
      <p:graphicFrame>
        <p:nvGraphicFramePr>
          <p:cNvPr id="5" name="Table 4"/>
          <p:cNvGraphicFramePr>
            <a:graphicFrameLocks noGrp="1"/>
          </p:cNvGraphicFramePr>
          <p:nvPr/>
        </p:nvGraphicFramePr>
        <p:xfrm>
          <a:off x="1524000" y="2362200"/>
          <a:ext cx="6096000" cy="3343275"/>
        </p:xfrm>
        <a:graphic>
          <a:graphicData uri="http://schemas.openxmlformats.org/drawingml/2006/table">
            <a:tbl>
              <a:tblPr/>
              <a:tblGrid>
                <a:gridCol w="1016000"/>
                <a:gridCol w="1016000"/>
                <a:gridCol w="1016000"/>
                <a:gridCol w="1016000"/>
                <a:gridCol w="1016000"/>
                <a:gridCol w="1016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Q2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D1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t>D</a:t>
            </a:r>
          </a:p>
        </p:txBody>
      </p:sp>
      <p:graphicFrame>
        <p:nvGraphicFramePr>
          <p:cNvPr id="5" name="Table 4"/>
          <p:cNvGraphicFramePr>
            <a:graphicFrameLocks noGrp="1"/>
          </p:cNvGraphicFramePr>
          <p:nvPr/>
        </p:nvGraphicFramePr>
        <p:xfrm>
          <a:off x="1524000" y="2362200"/>
          <a:ext cx="4064000" cy="3343275"/>
        </p:xfrm>
        <a:graphic>
          <a:graphicData uri="http://schemas.openxmlformats.org/drawingml/2006/table">
            <a:tbl>
              <a:tblPr/>
              <a:tblGrid>
                <a:gridCol w="1016000"/>
                <a:gridCol w="1016000"/>
                <a:gridCol w="1016000"/>
                <a:gridCol w="1016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Q2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D1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extLst>
      <p:ext uri="{BB962C8B-B14F-4D97-AF65-F5344CB8AC3E}">
        <p14:creationId xmlns:p14="http://schemas.microsoft.com/office/powerpoint/2010/main" val="1172586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D</a:t>
            </a:r>
          </a:p>
        </p:txBody>
      </p:sp>
      <p:graphicFrame>
        <p:nvGraphicFramePr>
          <p:cNvPr id="5" name="Table 4"/>
          <p:cNvGraphicFramePr>
            <a:graphicFrameLocks noGrp="1"/>
          </p:cNvGraphicFramePr>
          <p:nvPr/>
        </p:nvGraphicFramePr>
        <p:xfrm>
          <a:off x="1524000" y="2362200"/>
          <a:ext cx="6096000" cy="3343275"/>
        </p:xfrm>
        <a:graphic>
          <a:graphicData uri="http://schemas.openxmlformats.org/drawingml/2006/table">
            <a:tbl>
              <a:tblPr/>
              <a:tblGrid>
                <a:gridCol w="1016000"/>
                <a:gridCol w="1016000"/>
                <a:gridCol w="1016000"/>
                <a:gridCol w="1016000"/>
                <a:gridCol w="1016000"/>
                <a:gridCol w="1016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D2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D</a:t>
            </a:r>
          </a:p>
        </p:txBody>
      </p:sp>
      <p:sp>
        <p:nvSpPr>
          <p:cNvPr id="19459" name="Content Placeholder 2"/>
          <p:cNvSpPr>
            <a:spLocks noGrp="1"/>
          </p:cNvSpPr>
          <p:nvPr>
            <p:ph idx="1"/>
          </p:nvPr>
        </p:nvSpPr>
        <p:spPr/>
        <p:txBody>
          <a:bodyPr/>
          <a:lstStyle/>
          <a:p>
            <a:pPr eaLnBrk="1" hangingPunct="1"/>
            <a:r>
              <a:rPr lang="en-US" altLang="en-US" smtClean="0"/>
              <a:t>The key part is: D is determined by the current state. That is, D2, D1, D0 are all functions of Q2, Q1, and Q0.</a:t>
            </a:r>
          </a:p>
          <a:p>
            <a:pPr eaLnBrk="1" hangingPunct="1"/>
            <a:r>
              <a:rPr lang="en-US" altLang="en-US" smtClean="0"/>
              <a:t>We know that </a:t>
            </a:r>
          </a:p>
          <a:p>
            <a:pPr lvl="1" eaLnBrk="1" hangingPunct="1"/>
            <a:r>
              <a:rPr lang="en-US" altLang="en-US" smtClean="0"/>
              <a:t>D0 = ~Q0.</a:t>
            </a:r>
          </a:p>
          <a:p>
            <a:pPr eaLnBrk="1" hangingPunct="1"/>
            <a:r>
              <a:rPr lang="en-US" altLang="en-US" smtClean="0"/>
              <a:t>How to get the functions for D2 and D1?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t>D1</a:t>
            </a:r>
          </a:p>
        </p:txBody>
      </p:sp>
      <p:sp>
        <p:nvSpPr>
          <p:cNvPr id="20483" name="Content Placeholder 2"/>
          <p:cNvSpPr>
            <a:spLocks noGrp="1"/>
          </p:cNvSpPr>
          <p:nvPr>
            <p:ph idx="1"/>
          </p:nvPr>
        </p:nvSpPr>
        <p:spPr>
          <a:xfrm>
            <a:off x="457200" y="1600200"/>
            <a:ext cx="8229600" cy="609600"/>
          </a:xfrm>
        </p:spPr>
        <p:txBody>
          <a:bodyPr/>
          <a:lstStyle/>
          <a:p>
            <a:pPr eaLnBrk="1" hangingPunct="1"/>
            <a:r>
              <a:rPr lang="en-US" altLang="en-US" smtClean="0"/>
              <a:t>Based on the truth table.</a:t>
            </a:r>
          </a:p>
        </p:txBody>
      </p:sp>
      <p:graphicFrame>
        <p:nvGraphicFramePr>
          <p:cNvPr id="14" name="Table 13"/>
          <p:cNvGraphicFramePr>
            <a:graphicFrameLocks noGrp="1"/>
          </p:cNvGraphicFramePr>
          <p:nvPr/>
        </p:nvGraphicFramePr>
        <p:xfrm>
          <a:off x="1447800" y="2840038"/>
          <a:ext cx="6096000" cy="742950"/>
        </p:xfrm>
        <a:graphic>
          <a:graphicData uri="http://schemas.openxmlformats.org/drawingml/2006/table">
            <a:tbl>
              <a:tblPr/>
              <a:tblGrid>
                <a:gridCol w="1524000"/>
                <a:gridCol w="1524000"/>
                <a:gridCol w="1524000"/>
                <a:gridCol w="1524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20501" name="TextBox 4"/>
          <p:cNvSpPr txBox="1">
            <a:spLocks noChangeArrowheads="1"/>
          </p:cNvSpPr>
          <p:nvPr/>
        </p:nvSpPr>
        <p:spPr bwMode="auto">
          <a:xfrm>
            <a:off x="2019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00</a:t>
            </a:r>
          </a:p>
        </p:txBody>
      </p:sp>
      <p:sp>
        <p:nvSpPr>
          <p:cNvPr id="20502" name="TextBox 5"/>
          <p:cNvSpPr txBox="1">
            <a:spLocks noChangeArrowheads="1"/>
          </p:cNvSpPr>
          <p:nvPr/>
        </p:nvSpPr>
        <p:spPr bwMode="auto">
          <a:xfrm>
            <a:off x="34671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01</a:t>
            </a:r>
          </a:p>
        </p:txBody>
      </p:sp>
      <p:sp>
        <p:nvSpPr>
          <p:cNvPr id="20503" name="TextBox 6"/>
          <p:cNvSpPr txBox="1">
            <a:spLocks noChangeArrowheads="1"/>
          </p:cNvSpPr>
          <p:nvPr/>
        </p:nvSpPr>
        <p:spPr bwMode="auto">
          <a:xfrm>
            <a:off x="5029200" y="2470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11</a:t>
            </a:r>
          </a:p>
        </p:txBody>
      </p:sp>
      <p:sp>
        <p:nvSpPr>
          <p:cNvPr id="20504" name="TextBox 7"/>
          <p:cNvSpPr txBox="1">
            <a:spLocks noChangeArrowheads="1"/>
          </p:cNvSpPr>
          <p:nvPr/>
        </p:nvSpPr>
        <p:spPr bwMode="auto">
          <a:xfrm>
            <a:off x="6591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10</a:t>
            </a:r>
          </a:p>
        </p:txBody>
      </p:sp>
      <p:sp>
        <p:nvSpPr>
          <p:cNvPr id="20505" name="TextBox 8"/>
          <p:cNvSpPr txBox="1">
            <a:spLocks noChangeArrowheads="1"/>
          </p:cNvSpPr>
          <p:nvPr/>
        </p:nvSpPr>
        <p:spPr bwMode="auto">
          <a:xfrm>
            <a:off x="1028700" y="28511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a:t>
            </a:r>
          </a:p>
        </p:txBody>
      </p:sp>
      <p:sp>
        <p:nvSpPr>
          <p:cNvPr id="20506" name="TextBox 9"/>
          <p:cNvSpPr txBox="1">
            <a:spLocks noChangeArrowheads="1"/>
          </p:cNvSpPr>
          <p:nvPr/>
        </p:nvSpPr>
        <p:spPr bwMode="auto">
          <a:xfrm>
            <a:off x="1028700" y="31559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a:t>
            </a:r>
          </a:p>
        </p:txBody>
      </p:sp>
      <p:cxnSp>
        <p:nvCxnSpPr>
          <p:cNvPr id="21" name="Straight Connector 20"/>
          <p:cNvCxnSpPr/>
          <p:nvPr/>
        </p:nvCxnSpPr>
        <p:spPr>
          <a:xfrm rot="16200000" flipH="1">
            <a:off x="990600" y="2382838"/>
            <a:ext cx="4572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0508" name="TextBox 11"/>
          <p:cNvSpPr txBox="1">
            <a:spLocks noChangeArrowheads="1"/>
          </p:cNvSpPr>
          <p:nvPr/>
        </p:nvSpPr>
        <p:spPr bwMode="auto">
          <a:xfrm>
            <a:off x="1143000" y="2230438"/>
            <a:ext cx="730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Q2Q1</a:t>
            </a:r>
          </a:p>
        </p:txBody>
      </p:sp>
      <p:sp>
        <p:nvSpPr>
          <p:cNvPr id="20509" name="TextBox 12"/>
          <p:cNvSpPr txBox="1">
            <a:spLocks noChangeArrowheads="1"/>
          </p:cNvSpPr>
          <p:nvPr/>
        </p:nvSpPr>
        <p:spPr bwMode="auto">
          <a:xfrm>
            <a:off x="838200" y="2459038"/>
            <a:ext cx="457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Register</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smtClean="0"/>
              <a:t>Register is built with gates, but has memory.</a:t>
            </a:r>
          </a:p>
          <a:p>
            <a:pPr eaLnBrk="1" fontAlgn="auto" hangingPunct="1">
              <a:spcAft>
                <a:spcPts val="0"/>
              </a:spcAft>
              <a:defRPr/>
            </a:pPr>
            <a:r>
              <a:rPr lang="en-US" dirty="0" smtClean="0"/>
              <a:t>The only type of flip-flop required in this class – the D flip-flop </a:t>
            </a:r>
          </a:p>
          <a:p>
            <a:pPr lvl="1" eaLnBrk="1" fontAlgn="auto" hangingPunct="1">
              <a:spcAft>
                <a:spcPts val="0"/>
              </a:spcAft>
              <a:defRPr/>
            </a:pPr>
            <a:r>
              <a:rPr lang="en-US" dirty="0" smtClean="0"/>
              <a:t>Has at least two inputs (both 1-bit): D and </a:t>
            </a:r>
            <a:r>
              <a:rPr lang="en-US" dirty="0" err="1" smtClean="0"/>
              <a:t>clk</a:t>
            </a:r>
            <a:endParaRPr lang="en-US" dirty="0" smtClean="0"/>
          </a:p>
          <a:p>
            <a:pPr lvl="1" eaLnBrk="1" fontAlgn="auto" hangingPunct="1">
              <a:spcAft>
                <a:spcPts val="0"/>
              </a:spcAft>
              <a:defRPr/>
            </a:pPr>
            <a:r>
              <a:rPr lang="en-US" dirty="0" smtClean="0"/>
              <a:t>Has at least one output (1-bit): Q</a:t>
            </a:r>
          </a:p>
          <a:p>
            <a:pPr lvl="1" eaLnBrk="1" fontAlgn="auto" hangingPunct="1">
              <a:spcAft>
                <a:spcPts val="0"/>
              </a:spcAft>
              <a:defRPr/>
            </a:pPr>
            <a:r>
              <a:rPr lang="en-US" dirty="0" smtClean="0"/>
              <a:t>At the rising edge of </a:t>
            </a:r>
            <a:r>
              <a:rPr lang="en-US" dirty="0" err="1" smtClean="0"/>
              <a:t>clk</a:t>
            </a:r>
            <a:r>
              <a:rPr lang="en-US" dirty="0" smtClean="0"/>
              <a:t> (when </a:t>
            </a:r>
            <a:r>
              <a:rPr lang="en-US" dirty="0" err="1" smtClean="0"/>
              <a:t>clk</a:t>
            </a:r>
            <a:r>
              <a:rPr lang="en-US" dirty="0" smtClean="0"/>
              <a:t> is changing from 0 to 1), Q &lt;= D.</a:t>
            </a:r>
          </a:p>
          <a:p>
            <a:pPr lvl="1" eaLnBrk="1" fontAlgn="auto" hangingPunct="1">
              <a:spcAft>
                <a:spcPts val="0"/>
              </a:spcAft>
              <a:defRPr/>
            </a:pPr>
            <a:r>
              <a:rPr lang="en-US" dirty="0" smtClean="0"/>
              <a:t>Q does not change value at ANY OTHER TIME except at the rising edge of </a:t>
            </a:r>
            <a:r>
              <a:rPr lang="en-US" dirty="0" err="1" smtClean="0"/>
              <a:t>clk</a:t>
            </a:r>
            <a:endParaRPr lang="en-US" dirty="0" smtClean="0"/>
          </a:p>
          <a:p>
            <a:pPr eaLnBrk="1" fontAlgn="auto" hangingPunct="1">
              <a:spcAft>
                <a:spcPts val="0"/>
              </a:spcAft>
              <a:defRPr/>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D1</a:t>
            </a:r>
          </a:p>
        </p:txBody>
      </p:sp>
      <p:sp>
        <p:nvSpPr>
          <p:cNvPr id="21507" name="Content Placeholder 2"/>
          <p:cNvSpPr>
            <a:spLocks noGrp="1"/>
          </p:cNvSpPr>
          <p:nvPr>
            <p:ph idx="1"/>
          </p:nvPr>
        </p:nvSpPr>
        <p:spPr>
          <a:xfrm>
            <a:off x="381000" y="1600200"/>
            <a:ext cx="8229600" cy="4525963"/>
          </a:xfrm>
        </p:spPr>
        <p:txBody>
          <a:bodyPr/>
          <a:lstStyle/>
          <a:p>
            <a:pPr eaLnBrk="1" hangingPunct="1"/>
            <a:r>
              <a:rPr lang="en-US" altLang="en-US" smtClean="0"/>
              <a:t>So, D1 = (~Q1&amp;Q0)|(Q1&amp;~Q0) = Q1^Q0.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D2</a:t>
            </a:r>
          </a:p>
        </p:txBody>
      </p:sp>
      <p:sp>
        <p:nvSpPr>
          <p:cNvPr id="22531" name="Content Placeholder 2"/>
          <p:cNvSpPr>
            <a:spLocks noGrp="1"/>
          </p:cNvSpPr>
          <p:nvPr>
            <p:ph idx="1"/>
          </p:nvPr>
        </p:nvSpPr>
        <p:spPr>
          <a:xfrm>
            <a:off x="457200" y="1600200"/>
            <a:ext cx="8229600" cy="609600"/>
          </a:xfrm>
        </p:spPr>
        <p:txBody>
          <a:bodyPr/>
          <a:lstStyle/>
          <a:p>
            <a:pPr eaLnBrk="1" hangingPunct="1"/>
            <a:r>
              <a:rPr lang="en-US" altLang="en-US" smtClean="0"/>
              <a:t>Based on the truth table.</a:t>
            </a:r>
          </a:p>
        </p:txBody>
      </p:sp>
      <p:graphicFrame>
        <p:nvGraphicFramePr>
          <p:cNvPr id="14" name="Table 13"/>
          <p:cNvGraphicFramePr>
            <a:graphicFrameLocks noGrp="1"/>
          </p:cNvGraphicFramePr>
          <p:nvPr/>
        </p:nvGraphicFramePr>
        <p:xfrm>
          <a:off x="1447800" y="2840038"/>
          <a:ext cx="6096000" cy="742950"/>
        </p:xfrm>
        <a:graphic>
          <a:graphicData uri="http://schemas.openxmlformats.org/drawingml/2006/table">
            <a:tbl>
              <a:tblPr/>
              <a:tblGrid>
                <a:gridCol w="1524000"/>
                <a:gridCol w="1524000"/>
                <a:gridCol w="1524000"/>
                <a:gridCol w="1524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22549" name="TextBox 4"/>
          <p:cNvSpPr txBox="1">
            <a:spLocks noChangeArrowheads="1"/>
          </p:cNvSpPr>
          <p:nvPr/>
        </p:nvSpPr>
        <p:spPr bwMode="auto">
          <a:xfrm>
            <a:off x="2019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00</a:t>
            </a:r>
          </a:p>
        </p:txBody>
      </p:sp>
      <p:sp>
        <p:nvSpPr>
          <p:cNvPr id="22550" name="TextBox 5"/>
          <p:cNvSpPr txBox="1">
            <a:spLocks noChangeArrowheads="1"/>
          </p:cNvSpPr>
          <p:nvPr/>
        </p:nvSpPr>
        <p:spPr bwMode="auto">
          <a:xfrm>
            <a:off x="34671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01</a:t>
            </a:r>
          </a:p>
        </p:txBody>
      </p:sp>
      <p:sp>
        <p:nvSpPr>
          <p:cNvPr id="22551" name="TextBox 6"/>
          <p:cNvSpPr txBox="1">
            <a:spLocks noChangeArrowheads="1"/>
          </p:cNvSpPr>
          <p:nvPr/>
        </p:nvSpPr>
        <p:spPr bwMode="auto">
          <a:xfrm>
            <a:off x="5029200" y="2470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11</a:t>
            </a:r>
          </a:p>
        </p:txBody>
      </p:sp>
      <p:sp>
        <p:nvSpPr>
          <p:cNvPr id="22552" name="TextBox 7"/>
          <p:cNvSpPr txBox="1">
            <a:spLocks noChangeArrowheads="1"/>
          </p:cNvSpPr>
          <p:nvPr/>
        </p:nvSpPr>
        <p:spPr bwMode="auto">
          <a:xfrm>
            <a:off x="6591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10</a:t>
            </a:r>
          </a:p>
        </p:txBody>
      </p:sp>
      <p:sp>
        <p:nvSpPr>
          <p:cNvPr id="22553" name="TextBox 8"/>
          <p:cNvSpPr txBox="1">
            <a:spLocks noChangeArrowheads="1"/>
          </p:cNvSpPr>
          <p:nvPr/>
        </p:nvSpPr>
        <p:spPr bwMode="auto">
          <a:xfrm>
            <a:off x="1028700" y="28511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a:t>
            </a:r>
          </a:p>
        </p:txBody>
      </p:sp>
      <p:sp>
        <p:nvSpPr>
          <p:cNvPr id="22554" name="TextBox 9"/>
          <p:cNvSpPr txBox="1">
            <a:spLocks noChangeArrowheads="1"/>
          </p:cNvSpPr>
          <p:nvPr/>
        </p:nvSpPr>
        <p:spPr bwMode="auto">
          <a:xfrm>
            <a:off x="1028700" y="31559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a:t>
            </a:r>
          </a:p>
        </p:txBody>
      </p:sp>
      <p:cxnSp>
        <p:nvCxnSpPr>
          <p:cNvPr id="21" name="Straight Connector 20"/>
          <p:cNvCxnSpPr/>
          <p:nvPr/>
        </p:nvCxnSpPr>
        <p:spPr>
          <a:xfrm rot="16200000" flipH="1">
            <a:off x="990600" y="2382838"/>
            <a:ext cx="4572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2556" name="TextBox 11"/>
          <p:cNvSpPr txBox="1">
            <a:spLocks noChangeArrowheads="1"/>
          </p:cNvSpPr>
          <p:nvPr/>
        </p:nvSpPr>
        <p:spPr bwMode="auto">
          <a:xfrm>
            <a:off x="1143000" y="2230438"/>
            <a:ext cx="730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Q2Q1</a:t>
            </a:r>
          </a:p>
        </p:txBody>
      </p:sp>
      <p:sp>
        <p:nvSpPr>
          <p:cNvPr id="22557" name="TextBox 12"/>
          <p:cNvSpPr txBox="1">
            <a:spLocks noChangeArrowheads="1"/>
          </p:cNvSpPr>
          <p:nvPr/>
        </p:nvSpPr>
        <p:spPr bwMode="auto">
          <a:xfrm>
            <a:off x="838200" y="2459038"/>
            <a:ext cx="457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Q0</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D2</a:t>
            </a:r>
          </a:p>
        </p:txBody>
      </p:sp>
      <p:sp>
        <p:nvSpPr>
          <p:cNvPr id="23555" name="Content Placeholder 2"/>
          <p:cNvSpPr>
            <a:spLocks noGrp="1"/>
          </p:cNvSpPr>
          <p:nvPr>
            <p:ph idx="1"/>
          </p:nvPr>
        </p:nvSpPr>
        <p:spPr/>
        <p:txBody>
          <a:bodyPr/>
          <a:lstStyle/>
          <a:p>
            <a:pPr eaLnBrk="1" hangingPunct="1"/>
            <a:r>
              <a:rPr lang="en-US" altLang="en-US" smtClean="0"/>
              <a:t>So, D2 = (Q2&amp;~Q1)|(Q2&amp;~Q0)|(~Q2&amp;Q1&amp;Q0)</a:t>
            </a:r>
          </a:p>
          <a:p>
            <a:pPr eaLnBrk="1" hangingPunct="1"/>
            <a:endParaRPr lang="en-US"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Load</a:t>
            </a:r>
          </a:p>
        </p:txBody>
      </p:sp>
      <p:sp>
        <p:nvSpPr>
          <p:cNvPr id="24579" name="Content Placeholder 2"/>
          <p:cNvSpPr>
            <a:spLocks noGrp="1"/>
          </p:cNvSpPr>
          <p:nvPr>
            <p:ph idx="1"/>
          </p:nvPr>
        </p:nvSpPr>
        <p:spPr/>
        <p:txBody>
          <a:bodyPr/>
          <a:lstStyle/>
          <a:p>
            <a:pPr eaLnBrk="1" hangingPunct="1"/>
            <a:r>
              <a:rPr lang="en-US" altLang="en-US" smtClean="0"/>
              <a:t>Sometimes, we wish to load a certain value to the counter.</a:t>
            </a:r>
          </a:p>
          <a:p>
            <a:pPr eaLnBrk="1" hangingPunct="1"/>
            <a:r>
              <a:rPr lang="en-US" altLang="en-US" smtClean="0"/>
              <a:t>The counter will have a ``load’’ input and a ``L’’ input. When load is 1, at the next clock, Q=L. </a:t>
            </a:r>
          </a:p>
          <a:p>
            <a:pPr eaLnBrk="1" hangingPunct="1"/>
            <a:r>
              <a:rPr lang="en-US" altLang="en-US" smtClean="0"/>
              <a:t>How to make this happen?</a:t>
            </a:r>
          </a:p>
          <a:p>
            <a:pPr eaLnBrk="1" hangingPunct="1"/>
            <a:r>
              <a:rPr lang="en-US" altLang="en-US" smtClean="0"/>
              <a:t>Use a 2-1 selector in front of each D input. Use load as the select signal. One of the input is the D signal from the counter, the other is 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Program Counter (PC)</a:t>
            </a:r>
          </a:p>
        </p:txBody>
      </p:sp>
      <p:sp>
        <p:nvSpPr>
          <p:cNvPr id="25603" name="Content Placeholder 2"/>
          <p:cNvSpPr>
            <a:spLocks noGrp="1"/>
          </p:cNvSpPr>
          <p:nvPr>
            <p:ph idx="1"/>
          </p:nvPr>
        </p:nvSpPr>
        <p:spPr/>
        <p:txBody>
          <a:bodyPr/>
          <a:lstStyle/>
          <a:p>
            <a:pPr eaLnBrk="1" hangingPunct="1"/>
            <a:r>
              <a:rPr lang="en-US" altLang="en-US" smtClean="0"/>
              <a:t>So we have basically implemented the program counter for mips. </a:t>
            </a:r>
          </a:p>
          <a:p>
            <a:pPr eaLnBrk="1" hangingPunct="1"/>
            <a:r>
              <a:rPr lang="en-US" altLang="en-US" smtClean="0"/>
              <a:t>Remember that the PC will</a:t>
            </a:r>
          </a:p>
          <a:p>
            <a:pPr lvl="1" eaLnBrk="1" hangingPunct="1"/>
            <a:r>
              <a:rPr lang="en-US" altLang="en-US" smtClean="0"/>
              <a:t>Increment by 4 if there no jump or branch </a:t>
            </a:r>
          </a:p>
          <a:p>
            <a:pPr lvl="1" eaLnBrk="1" hangingPunct="1"/>
            <a:r>
              <a:rPr lang="en-US" altLang="en-US" smtClean="0"/>
              <a:t>Or be loaded with the address of the instruction to be jumped to if there is a jump or a branch</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The next state table</a:t>
            </a:r>
          </a:p>
        </p:txBody>
      </p:sp>
      <p:graphicFrame>
        <p:nvGraphicFramePr>
          <p:cNvPr id="4" name="Content Placeholder 3"/>
          <p:cNvGraphicFramePr>
            <a:graphicFrameLocks noGrp="1"/>
          </p:cNvGraphicFramePr>
          <p:nvPr>
            <p:ph idx="1"/>
          </p:nvPr>
        </p:nvGraphicFramePr>
        <p:xfrm>
          <a:off x="1524000" y="3200400"/>
          <a:ext cx="6096000" cy="3343275"/>
        </p:xfrm>
        <a:graphic>
          <a:graphicData uri="http://schemas.openxmlformats.org/drawingml/2006/table">
            <a:tbl>
              <a:tblPr/>
              <a:tblGrid>
                <a:gridCol w="1016000"/>
                <a:gridCol w="1016000"/>
                <a:gridCol w="1016000"/>
                <a:gridCol w="1016000"/>
                <a:gridCol w="1016000"/>
                <a:gridCol w="1016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26699" name="Content Placeholder 2"/>
          <p:cNvSpPr txBox="1">
            <a:spLocks/>
          </p:cNvSpPr>
          <p:nvPr/>
        </p:nvSpPr>
        <p:spPr bwMode="auto">
          <a:xfrm>
            <a:off x="457200" y="16002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en-US" dirty="0"/>
              <a:t>How to implement a “counter”, which will count as 0,2,3,1,4,5,7,6,0,2,3,……</a:t>
            </a:r>
          </a:p>
          <a:p>
            <a:endParaRPr lang="en-US"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The next state table</a:t>
            </a:r>
          </a:p>
        </p:txBody>
      </p:sp>
      <p:sp>
        <p:nvSpPr>
          <p:cNvPr id="27651" name="Content Placeholder 2"/>
          <p:cNvSpPr>
            <a:spLocks noGrp="1"/>
          </p:cNvSpPr>
          <p:nvPr>
            <p:ph idx="1"/>
          </p:nvPr>
        </p:nvSpPr>
        <p:spPr>
          <a:xfrm>
            <a:off x="457200" y="1600200"/>
            <a:ext cx="8229600" cy="1066800"/>
          </a:xfrm>
        </p:spPr>
        <p:txBody>
          <a:bodyPr/>
          <a:lstStyle/>
          <a:p>
            <a:pPr eaLnBrk="1" hangingPunct="1"/>
            <a:r>
              <a:rPr lang="en-US" altLang="en-US" smtClean="0"/>
              <a:t>How to implement a counter, which will count as 0,2,3,1,4,5,7,6,0,2,3,……</a:t>
            </a:r>
          </a:p>
          <a:p>
            <a:pPr eaLnBrk="1" hangingPunct="1"/>
            <a:endParaRPr lang="en-US" altLang="en-US" smtClean="0"/>
          </a:p>
        </p:txBody>
      </p:sp>
      <p:graphicFrame>
        <p:nvGraphicFramePr>
          <p:cNvPr id="4" name="Table 3"/>
          <p:cNvGraphicFramePr>
            <a:graphicFrameLocks noGrp="1"/>
          </p:cNvGraphicFramePr>
          <p:nvPr/>
        </p:nvGraphicFramePr>
        <p:xfrm>
          <a:off x="1371600" y="2895600"/>
          <a:ext cx="6096000" cy="3343275"/>
        </p:xfrm>
        <a:graphic>
          <a:graphicData uri="http://schemas.openxmlformats.org/drawingml/2006/table">
            <a:tbl>
              <a:tblPr/>
              <a:tblGrid>
                <a:gridCol w="1016000"/>
                <a:gridCol w="1016000"/>
                <a:gridCol w="1016000"/>
                <a:gridCol w="1016000"/>
                <a:gridCol w="1016000"/>
                <a:gridCol w="1016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D0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D0</a:t>
            </a:r>
          </a:p>
        </p:txBody>
      </p:sp>
      <p:sp>
        <p:nvSpPr>
          <p:cNvPr id="28675" name="Content Placeholder 2"/>
          <p:cNvSpPr>
            <a:spLocks noGrp="1"/>
          </p:cNvSpPr>
          <p:nvPr>
            <p:ph idx="1"/>
          </p:nvPr>
        </p:nvSpPr>
        <p:spPr/>
        <p:txBody>
          <a:bodyPr/>
          <a:lstStyle/>
          <a:p>
            <a:pPr eaLnBrk="1" hangingPunct="1"/>
            <a:r>
              <a:rPr lang="en-US" altLang="en-US" smtClean="0"/>
              <a:t>D0 =</a:t>
            </a:r>
          </a:p>
        </p:txBody>
      </p:sp>
      <p:graphicFrame>
        <p:nvGraphicFramePr>
          <p:cNvPr id="4" name="Table 3"/>
          <p:cNvGraphicFramePr>
            <a:graphicFrameLocks noGrp="1"/>
          </p:cNvGraphicFramePr>
          <p:nvPr/>
        </p:nvGraphicFramePr>
        <p:xfrm>
          <a:off x="1447800" y="2840038"/>
          <a:ext cx="6096000" cy="742950"/>
        </p:xfrm>
        <a:graphic>
          <a:graphicData uri="http://schemas.openxmlformats.org/drawingml/2006/table">
            <a:tbl>
              <a:tblPr/>
              <a:tblGrid>
                <a:gridCol w="1524000"/>
                <a:gridCol w="1524000"/>
                <a:gridCol w="1524000"/>
                <a:gridCol w="1524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28693" name="TextBox 4"/>
          <p:cNvSpPr txBox="1">
            <a:spLocks noChangeArrowheads="1"/>
          </p:cNvSpPr>
          <p:nvPr/>
        </p:nvSpPr>
        <p:spPr bwMode="auto">
          <a:xfrm>
            <a:off x="2019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00</a:t>
            </a:r>
          </a:p>
        </p:txBody>
      </p:sp>
      <p:sp>
        <p:nvSpPr>
          <p:cNvPr id="28694" name="TextBox 5"/>
          <p:cNvSpPr txBox="1">
            <a:spLocks noChangeArrowheads="1"/>
          </p:cNvSpPr>
          <p:nvPr/>
        </p:nvSpPr>
        <p:spPr bwMode="auto">
          <a:xfrm>
            <a:off x="34671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01</a:t>
            </a:r>
          </a:p>
        </p:txBody>
      </p:sp>
      <p:sp>
        <p:nvSpPr>
          <p:cNvPr id="28695" name="TextBox 6"/>
          <p:cNvSpPr txBox="1">
            <a:spLocks noChangeArrowheads="1"/>
          </p:cNvSpPr>
          <p:nvPr/>
        </p:nvSpPr>
        <p:spPr bwMode="auto">
          <a:xfrm>
            <a:off x="5029200" y="2470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11</a:t>
            </a:r>
          </a:p>
        </p:txBody>
      </p:sp>
      <p:sp>
        <p:nvSpPr>
          <p:cNvPr id="28696" name="TextBox 7"/>
          <p:cNvSpPr txBox="1">
            <a:spLocks noChangeArrowheads="1"/>
          </p:cNvSpPr>
          <p:nvPr/>
        </p:nvSpPr>
        <p:spPr bwMode="auto">
          <a:xfrm>
            <a:off x="6591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10</a:t>
            </a:r>
          </a:p>
        </p:txBody>
      </p:sp>
      <p:sp>
        <p:nvSpPr>
          <p:cNvPr id="28697" name="TextBox 8"/>
          <p:cNvSpPr txBox="1">
            <a:spLocks noChangeArrowheads="1"/>
          </p:cNvSpPr>
          <p:nvPr/>
        </p:nvSpPr>
        <p:spPr bwMode="auto">
          <a:xfrm>
            <a:off x="1028700" y="28511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a:t>
            </a:r>
          </a:p>
        </p:txBody>
      </p:sp>
      <p:sp>
        <p:nvSpPr>
          <p:cNvPr id="28698" name="TextBox 9"/>
          <p:cNvSpPr txBox="1">
            <a:spLocks noChangeArrowheads="1"/>
          </p:cNvSpPr>
          <p:nvPr/>
        </p:nvSpPr>
        <p:spPr bwMode="auto">
          <a:xfrm>
            <a:off x="1028700" y="31559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a:t>
            </a:r>
          </a:p>
        </p:txBody>
      </p:sp>
      <p:cxnSp>
        <p:nvCxnSpPr>
          <p:cNvPr id="11" name="Straight Connector 10"/>
          <p:cNvCxnSpPr/>
          <p:nvPr/>
        </p:nvCxnSpPr>
        <p:spPr>
          <a:xfrm rot="16200000" flipH="1">
            <a:off x="990600" y="2382838"/>
            <a:ext cx="4572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8700" name="TextBox 11"/>
          <p:cNvSpPr txBox="1">
            <a:spLocks noChangeArrowheads="1"/>
          </p:cNvSpPr>
          <p:nvPr/>
        </p:nvSpPr>
        <p:spPr bwMode="auto">
          <a:xfrm>
            <a:off x="1143000" y="2230438"/>
            <a:ext cx="730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Q2Q1</a:t>
            </a:r>
          </a:p>
        </p:txBody>
      </p:sp>
      <p:sp>
        <p:nvSpPr>
          <p:cNvPr id="28701" name="TextBox 12"/>
          <p:cNvSpPr txBox="1">
            <a:spLocks noChangeArrowheads="1"/>
          </p:cNvSpPr>
          <p:nvPr/>
        </p:nvSpPr>
        <p:spPr bwMode="auto">
          <a:xfrm>
            <a:off x="838200" y="2459038"/>
            <a:ext cx="457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Q0</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mtClean="0"/>
              <a:t>D1</a:t>
            </a:r>
          </a:p>
        </p:txBody>
      </p:sp>
      <p:sp>
        <p:nvSpPr>
          <p:cNvPr id="29699" name="Content Placeholder 2"/>
          <p:cNvSpPr>
            <a:spLocks noGrp="1"/>
          </p:cNvSpPr>
          <p:nvPr>
            <p:ph idx="1"/>
          </p:nvPr>
        </p:nvSpPr>
        <p:spPr/>
        <p:txBody>
          <a:bodyPr/>
          <a:lstStyle/>
          <a:p>
            <a:pPr eaLnBrk="1" hangingPunct="1"/>
            <a:r>
              <a:rPr lang="en-US" altLang="en-US" smtClean="0"/>
              <a:t>D1 =</a:t>
            </a:r>
          </a:p>
        </p:txBody>
      </p:sp>
      <p:graphicFrame>
        <p:nvGraphicFramePr>
          <p:cNvPr id="4" name="Table 3"/>
          <p:cNvGraphicFramePr>
            <a:graphicFrameLocks noGrp="1"/>
          </p:cNvGraphicFramePr>
          <p:nvPr/>
        </p:nvGraphicFramePr>
        <p:xfrm>
          <a:off x="1447800" y="2840038"/>
          <a:ext cx="6096000" cy="742950"/>
        </p:xfrm>
        <a:graphic>
          <a:graphicData uri="http://schemas.openxmlformats.org/drawingml/2006/table">
            <a:tbl>
              <a:tblPr/>
              <a:tblGrid>
                <a:gridCol w="1524000"/>
                <a:gridCol w="1524000"/>
                <a:gridCol w="1524000"/>
                <a:gridCol w="1524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29717" name="TextBox 4"/>
          <p:cNvSpPr txBox="1">
            <a:spLocks noChangeArrowheads="1"/>
          </p:cNvSpPr>
          <p:nvPr/>
        </p:nvSpPr>
        <p:spPr bwMode="auto">
          <a:xfrm>
            <a:off x="2019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00</a:t>
            </a:r>
          </a:p>
        </p:txBody>
      </p:sp>
      <p:sp>
        <p:nvSpPr>
          <p:cNvPr id="29718" name="TextBox 5"/>
          <p:cNvSpPr txBox="1">
            <a:spLocks noChangeArrowheads="1"/>
          </p:cNvSpPr>
          <p:nvPr/>
        </p:nvSpPr>
        <p:spPr bwMode="auto">
          <a:xfrm>
            <a:off x="34671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01</a:t>
            </a:r>
          </a:p>
        </p:txBody>
      </p:sp>
      <p:sp>
        <p:nvSpPr>
          <p:cNvPr id="29719" name="TextBox 6"/>
          <p:cNvSpPr txBox="1">
            <a:spLocks noChangeArrowheads="1"/>
          </p:cNvSpPr>
          <p:nvPr/>
        </p:nvSpPr>
        <p:spPr bwMode="auto">
          <a:xfrm>
            <a:off x="5029200" y="2470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11</a:t>
            </a:r>
          </a:p>
        </p:txBody>
      </p:sp>
      <p:sp>
        <p:nvSpPr>
          <p:cNvPr id="29720" name="TextBox 7"/>
          <p:cNvSpPr txBox="1">
            <a:spLocks noChangeArrowheads="1"/>
          </p:cNvSpPr>
          <p:nvPr/>
        </p:nvSpPr>
        <p:spPr bwMode="auto">
          <a:xfrm>
            <a:off x="6591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10</a:t>
            </a:r>
          </a:p>
        </p:txBody>
      </p:sp>
      <p:sp>
        <p:nvSpPr>
          <p:cNvPr id="29721" name="TextBox 8"/>
          <p:cNvSpPr txBox="1">
            <a:spLocks noChangeArrowheads="1"/>
          </p:cNvSpPr>
          <p:nvPr/>
        </p:nvSpPr>
        <p:spPr bwMode="auto">
          <a:xfrm>
            <a:off x="1028700" y="28511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a:t>
            </a:r>
          </a:p>
        </p:txBody>
      </p:sp>
      <p:sp>
        <p:nvSpPr>
          <p:cNvPr id="29722" name="TextBox 9"/>
          <p:cNvSpPr txBox="1">
            <a:spLocks noChangeArrowheads="1"/>
          </p:cNvSpPr>
          <p:nvPr/>
        </p:nvSpPr>
        <p:spPr bwMode="auto">
          <a:xfrm>
            <a:off x="1028700" y="31559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a:t>
            </a:r>
          </a:p>
        </p:txBody>
      </p:sp>
      <p:cxnSp>
        <p:nvCxnSpPr>
          <p:cNvPr id="11" name="Straight Connector 10"/>
          <p:cNvCxnSpPr/>
          <p:nvPr/>
        </p:nvCxnSpPr>
        <p:spPr>
          <a:xfrm rot="16200000" flipH="1">
            <a:off x="990600" y="2382838"/>
            <a:ext cx="4572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9724" name="TextBox 11"/>
          <p:cNvSpPr txBox="1">
            <a:spLocks noChangeArrowheads="1"/>
          </p:cNvSpPr>
          <p:nvPr/>
        </p:nvSpPr>
        <p:spPr bwMode="auto">
          <a:xfrm>
            <a:off x="1143000" y="2230438"/>
            <a:ext cx="730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Q2Q1</a:t>
            </a:r>
          </a:p>
        </p:txBody>
      </p:sp>
      <p:sp>
        <p:nvSpPr>
          <p:cNvPr id="29725" name="TextBox 12"/>
          <p:cNvSpPr txBox="1">
            <a:spLocks noChangeArrowheads="1"/>
          </p:cNvSpPr>
          <p:nvPr/>
        </p:nvSpPr>
        <p:spPr bwMode="auto">
          <a:xfrm>
            <a:off x="838200" y="2459038"/>
            <a:ext cx="457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mtClean="0"/>
              <a:t>D2</a:t>
            </a:r>
          </a:p>
        </p:txBody>
      </p:sp>
      <p:sp>
        <p:nvSpPr>
          <p:cNvPr id="30723" name="Content Placeholder 2"/>
          <p:cNvSpPr>
            <a:spLocks noGrp="1"/>
          </p:cNvSpPr>
          <p:nvPr>
            <p:ph idx="1"/>
          </p:nvPr>
        </p:nvSpPr>
        <p:spPr/>
        <p:txBody>
          <a:bodyPr/>
          <a:lstStyle/>
          <a:p>
            <a:pPr eaLnBrk="1" hangingPunct="1"/>
            <a:r>
              <a:rPr lang="en-US" altLang="en-US" smtClean="0"/>
              <a:t>D2 =</a:t>
            </a:r>
          </a:p>
        </p:txBody>
      </p:sp>
      <p:graphicFrame>
        <p:nvGraphicFramePr>
          <p:cNvPr id="4" name="Table 3"/>
          <p:cNvGraphicFramePr>
            <a:graphicFrameLocks noGrp="1"/>
          </p:cNvGraphicFramePr>
          <p:nvPr/>
        </p:nvGraphicFramePr>
        <p:xfrm>
          <a:off x="1447800" y="2840038"/>
          <a:ext cx="6096000" cy="742950"/>
        </p:xfrm>
        <a:graphic>
          <a:graphicData uri="http://schemas.openxmlformats.org/drawingml/2006/table">
            <a:tbl>
              <a:tblPr/>
              <a:tblGrid>
                <a:gridCol w="1524000"/>
                <a:gridCol w="1524000"/>
                <a:gridCol w="1524000"/>
                <a:gridCol w="1524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30741" name="TextBox 4"/>
          <p:cNvSpPr txBox="1">
            <a:spLocks noChangeArrowheads="1"/>
          </p:cNvSpPr>
          <p:nvPr/>
        </p:nvSpPr>
        <p:spPr bwMode="auto">
          <a:xfrm>
            <a:off x="2019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00</a:t>
            </a:r>
          </a:p>
        </p:txBody>
      </p:sp>
      <p:sp>
        <p:nvSpPr>
          <p:cNvPr id="30742" name="TextBox 5"/>
          <p:cNvSpPr txBox="1">
            <a:spLocks noChangeArrowheads="1"/>
          </p:cNvSpPr>
          <p:nvPr/>
        </p:nvSpPr>
        <p:spPr bwMode="auto">
          <a:xfrm>
            <a:off x="34671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01</a:t>
            </a:r>
          </a:p>
        </p:txBody>
      </p:sp>
      <p:sp>
        <p:nvSpPr>
          <p:cNvPr id="30743" name="TextBox 6"/>
          <p:cNvSpPr txBox="1">
            <a:spLocks noChangeArrowheads="1"/>
          </p:cNvSpPr>
          <p:nvPr/>
        </p:nvSpPr>
        <p:spPr bwMode="auto">
          <a:xfrm>
            <a:off x="5029200" y="247015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11</a:t>
            </a:r>
          </a:p>
        </p:txBody>
      </p:sp>
      <p:sp>
        <p:nvSpPr>
          <p:cNvPr id="30744" name="TextBox 7"/>
          <p:cNvSpPr txBox="1">
            <a:spLocks noChangeArrowheads="1"/>
          </p:cNvSpPr>
          <p:nvPr/>
        </p:nvSpPr>
        <p:spPr bwMode="auto">
          <a:xfrm>
            <a:off x="6591300" y="2459038"/>
            <a:ext cx="419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10</a:t>
            </a:r>
          </a:p>
        </p:txBody>
      </p:sp>
      <p:sp>
        <p:nvSpPr>
          <p:cNvPr id="30745" name="TextBox 8"/>
          <p:cNvSpPr txBox="1">
            <a:spLocks noChangeArrowheads="1"/>
          </p:cNvSpPr>
          <p:nvPr/>
        </p:nvSpPr>
        <p:spPr bwMode="auto">
          <a:xfrm>
            <a:off x="1028700" y="28511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0</a:t>
            </a:r>
          </a:p>
        </p:txBody>
      </p:sp>
      <p:sp>
        <p:nvSpPr>
          <p:cNvPr id="30746" name="TextBox 9"/>
          <p:cNvSpPr txBox="1">
            <a:spLocks noChangeArrowheads="1"/>
          </p:cNvSpPr>
          <p:nvPr/>
        </p:nvSpPr>
        <p:spPr bwMode="auto">
          <a:xfrm>
            <a:off x="1028700" y="315595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1</a:t>
            </a:r>
          </a:p>
        </p:txBody>
      </p:sp>
      <p:cxnSp>
        <p:nvCxnSpPr>
          <p:cNvPr id="11" name="Straight Connector 10"/>
          <p:cNvCxnSpPr/>
          <p:nvPr/>
        </p:nvCxnSpPr>
        <p:spPr>
          <a:xfrm rot="16200000" flipH="1">
            <a:off x="990600" y="2382838"/>
            <a:ext cx="4572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30748" name="TextBox 11"/>
          <p:cNvSpPr txBox="1">
            <a:spLocks noChangeArrowheads="1"/>
          </p:cNvSpPr>
          <p:nvPr/>
        </p:nvSpPr>
        <p:spPr bwMode="auto">
          <a:xfrm>
            <a:off x="1143000" y="2230438"/>
            <a:ext cx="730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Q2Q1</a:t>
            </a:r>
          </a:p>
        </p:txBody>
      </p:sp>
      <p:sp>
        <p:nvSpPr>
          <p:cNvPr id="30749" name="TextBox 12"/>
          <p:cNvSpPr txBox="1">
            <a:spLocks noChangeArrowheads="1"/>
          </p:cNvSpPr>
          <p:nvPr/>
        </p:nvSpPr>
        <p:spPr bwMode="auto">
          <a:xfrm>
            <a:off x="838200" y="2459038"/>
            <a:ext cx="457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smtClean="0"/>
              <a:t>D flip-flop</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anose="020B0604020202020204" pitchFamily="34" charset="0"/>
              <a:buNone/>
              <a:defRPr/>
            </a:pPr>
            <a:r>
              <a:rPr lang="en-US" dirty="0" smtClean="0">
                <a:latin typeface="Courier New" pitchFamily="49" charset="0"/>
                <a:cs typeface="Courier New" pitchFamily="49" charset="0"/>
              </a:rPr>
              <a:t>module </a:t>
            </a:r>
            <a:r>
              <a:rPr lang="en-US" dirty="0" err="1" smtClean="0">
                <a:latin typeface="Courier New" pitchFamily="49" charset="0"/>
                <a:cs typeface="Courier New" pitchFamily="49" charset="0"/>
              </a:rPr>
              <a:t>Dff</a:t>
            </a:r>
            <a:r>
              <a:rPr lang="en-US" dirty="0" smtClean="0">
                <a:latin typeface="Courier New" pitchFamily="49" charset="0"/>
                <a:cs typeface="Courier New" pitchFamily="49" charset="0"/>
              </a:rPr>
              <a:t> (D, </a:t>
            </a:r>
            <a:r>
              <a:rPr lang="en-US" dirty="0" err="1" smtClean="0">
                <a:latin typeface="Courier New" pitchFamily="49" charset="0"/>
                <a:cs typeface="Courier New" pitchFamily="49" charset="0"/>
              </a:rPr>
              <a:t>clk</a:t>
            </a:r>
            <a:r>
              <a:rPr lang="en-US" dirty="0" smtClean="0">
                <a:latin typeface="Courier New" pitchFamily="49" charset="0"/>
                <a:cs typeface="Courier New" pitchFamily="49" charset="0"/>
              </a:rPr>
              <a:t>, Q);</a:t>
            </a:r>
          </a:p>
          <a:p>
            <a:pPr eaLnBrk="1" fontAlgn="auto" hangingPunct="1">
              <a:spcAft>
                <a:spcPts val="0"/>
              </a:spcAft>
              <a:buFont typeface="Arial" panose="020B0604020202020204" pitchFamily="34" charset="0"/>
              <a:buNone/>
              <a:defRPr/>
            </a:pPr>
            <a:r>
              <a:rPr lang="en-US" dirty="0" smtClean="0">
                <a:latin typeface="Courier New" pitchFamily="49" charset="0"/>
                <a:cs typeface="Courier New" pitchFamily="49" charset="0"/>
              </a:rPr>
              <a:t>	input D, </a:t>
            </a:r>
            <a:r>
              <a:rPr lang="en-US" dirty="0" err="1" smtClean="0">
                <a:latin typeface="Courier New" pitchFamily="49" charset="0"/>
                <a:cs typeface="Courier New" pitchFamily="49" charset="0"/>
              </a:rPr>
              <a:t>clk</a:t>
            </a:r>
            <a:r>
              <a:rPr lang="en-US" dirty="0" smtClean="0">
                <a:latin typeface="Courier New" pitchFamily="49" charset="0"/>
                <a:cs typeface="Courier New" pitchFamily="49" charset="0"/>
              </a:rPr>
              <a:t>;</a:t>
            </a:r>
          </a:p>
          <a:p>
            <a:pPr eaLnBrk="1" fontAlgn="auto" hangingPunct="1">
              <a:spcAft>
                <a:spcPts val="0"/>
              </a:spcAft>
              <a:buFont typeface="Arial" panose="020B0604020202020204" pitchFamily="34" charset="0"/>
              <a:buNone/>
              <a:defRPr/>
            </a:pPr>
            <a:r>
              <a:rPr lang="en-US" dirty="0" smtClean="0">
                <a:latin typeface="Courier New" pitchFamily="49" charset="0"/>
                <a:cs typeface="Courier New" pitchFamily="49" charset="0"/>
              </a:rPr>
              <a:t>	output </a:t>
            </a:r>
            <a:r>
              <a:rPr lang="en-US" dirty="0" err="1" smtClean="0">
                <a:latin typeface="Courier New" pitchFamily="49" charset="0"/>
                <a:cs typeface="Courier New" pitchFamily="49" charset="0"/>
              </a:rPr>
              <a:t>reg</a:t>
            </a:r>
            <a:r>
              <a:rPr lang="en-US" dirty="0" smtClean="0">
                <a:latin typeface="Courier New" pitchFamily="49" charset="0"/>
                <a:cs typeface="Courier New" pitchFamily="49" charset="0"/>
              </a:rPr>
              <a:t> Q; </a:t>
            </a:r>
          </a:p>
          <a:p>
            <a:pPr eaLnBrk="1" fontAlgn="auto" hangingPunct="1">
              <a:spcAft>
                <a:spcPts val="0"/>
              </a:spcAft>
              <a:defRPr/>
            </a:pPr>
            <a:endParaRPr lang="en-US" dirty="0" smtClean="0">
              <a:latin typeface="Courier New" pitchFamily="49" charset="0"/>
              <a:cs typeface="Courier New" pitchFamily="49" charset="0"/>
            </a:endParaRPr>
          </a:p>
          <a:p>
            <a:pPr eaLnBrk="1" fontAlgn="auto" hangingPunct="1">
              <a:spcAft>
                <a:spcPts val="0"/>
              </a:spcAft>
              <a:buFont typeface="Arial" panose="020B0604020202020204" pitchFamily="34" charset="0"/>
              <a:buNone/>
              <a:defRPr/>
            </a:pPr>
            <a:r>
              <a:rPr lang="en-US" dirty="0" smtClean="0">
                <a:latin typeface="Courier New" pitchFamily="49" charset="0"/>
                <a:cs typeface="Courier New" pitchFamily="49" charset="0"/>
              </a:rPr>
              <a:t>	always @(</a:t>
            </a:r>
            <a:r>
              <a:rPr lang="en-US" dirty="0" err="1" smtClean="0">
                <a:latin typeface="Courier New" pitchFamily="49" charset="0"/>
                <a:cs typeface="Courier New" pitchFamily="49" charset="0"/>
              </a:rPr>
              <a:t>posedge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clk</a:t>
            </a:r>
            <a:r>
              <a:rPr lang="en-US" dirty="0" smtClean="0">
                <a:latin typeface="Courier New" pitchFamily="49" charset="0"/>
                <a:cs typeface="Courier New" pitchFamily="49" charset="0"/>
              </a:rPr>
              <a:t>) begin</a:t>
            </a:r>
          </a:p>
          <a:p>
            <a:pPr eaLnBrk="1" fontAlgn="auto" hangingPunct="1">
              <a:spcAft>
                <a:spcPts val="0"/>
              </a:spcAft>
              <a:buFont typeface="Arial" panose="020B0604020202020204" pitchFamily="34" charset="0"/>
              <a:buNone/>
              <a:defRPr/>
            </a:pPr>
            <a:r>
              <a:rPr lang="en-US" dirty="0" smtClean="0">
                <a:latin typeface="Courier New" pitchFamily="49" charset="0"/>
                <a:cs typeface="Courier New" pitchFamily="49" charset="0"/>
              </a:rPr>
              <a:t>		Q = D;</a:t>
            </a:r>
          </a:p>
          <a:p>
            <a:pPr eaLnBrk="1" fontAlgn="auto" hangingPunct="1">
              <a:spcAft>
                <a:spcPts val="0"/>
              </a:spcAft>
              <a:buFont typeface="Arial" panose="020B0604020202020204" pitchFamily="34" charset="0"/>
              <a:buNone/>
              <a:defRPr/>
            </a:pPr>
            <a:r>
              <a:rPr lang="en-US" dirty="0" smtClean="0">
                <a:latin typeface="Courier New" pitchFamily="49" charset="0"/>
                <a:cs typeface="Courier New" pitchFamily="49" charset="0"/>
              </a:rPr>
              <a:t>	end</a:t>
            </a:r>
          </a:p>
          <a:p>
            <a:pPr eaLnBrk="1" fontAlgn="auto" hangingPunct="1">
              <a:spcAft>
                <a:spcPts val="0"/>
              </a:spcAft>
              <a:defRPr/>
            </a:pPr>
            <a:endParaRPr lang="en-US" dirty="0" smtClean="0">
              <a:latin typeface="Courier New" pitchFamily="49" charset="0"/>
              <a:cs typeface="Courier New" pitchFamily="49" charset="0"/>
            </a:endParaRPr>
          </a:p>
          <a:p>
            <a:pPr eaLnBrk="1" fontAlgn="auto" hangingPunct="1">
              <a:spcAft>
                <a:spcPts val="0"/>
              </a:spcAft>
              <a:buFont typeface="Arial" panose="020B0604020202020204" pitchFamily="34" charset="0"/>
              <a:buNone/>
              <a:defRPr/>
            </a:pPr>
            <a:r>
              <a:rPr lang="en-US" dirty="0" err="1" smtClean="0">
                <a:latin typeface="Courier New" pitchFamily="49" charset="0"/>
                <a:cs typeface="Courier New" pitchFamily="49" charset="0"/>
              </a:rPr>
              <a:t>endmodule</a:t>
            </a:r>
            <a:endParaRPr lang="en-US" dirty="0" smtClean="0">
              <a:latin typeface="Courier New" pitchFamily="49" charset="0"/>
              <a:cs typeface="Courier New" pitchFamily="49" charset="0"/>
            </a:endParaRPr>
          </a:p>
          <a:p>
            <a:pPr eaLnBrk="1" fontAlgn="auto" hangingPunct="1">
              <a:spcAft>
                <a:spcPts val="0"/>
              </a:spcAft>
              <a:defRPr/>
            </a:pPr>
            <a:endParaRPr lang="en-US" dirty="0" smtClean="0"/>
          </a:p>
          <a:p>
            <a:pPr eaLnBrk="1" fontAlgn="auto" hangingPunct="1">
              <a:spcAft>
                <a:spcPts val="0"/>
              </a:spcAft>
              <a:defRP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D flip-flop can hold value</a:t>
            </a:r>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Note that the output of the D flip-flop (Q) does not follow the change of the input (D). It holds the value until the next time it is allowed to change – the rising edge of the clock.</a:t>
            </a:r>
          </a:p>
          <a:p>
            <a:pPr eaLnBrk="1" fontAlgn="auto" hangingPunct="1">
              <a:spcAft>
                <a:spcPts val="0"/>
              </a:spcAft>
              <a:defRPr/>
            </a:pPr>
            <a:r>
              <a:rPr lang="en-US" dirty="0" smtClean="0"/>
              <a:t>This is why you can write to a register and expect that the next time you want to use it the value is still there. Your MIPS code won’t work if the values in the registers can change at random time.</a:t>
            </a:r>
          </a:p>
          <a:p>
            <a:pPr eaLnBrk="1" fontAlgn="auto" hangingPunct="1">
              <a:spcAft>
                <a:spcPts val="0"/>
              </a:spcAft>
              <a:defRPr/>
            </a:pPr>
            <a:r>
              <a:rPr lang="en-US" dirty="0" smtClean="0"/>
              <a:t>Now you know another piece of MIPS processor – MIPS has 32 registers, each register is 32 bits, so basically you have 1024 D-flip-flops.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Delay</a:t>
            </a:r>
          </a:p>
        </p:txBody>
      </p:sp>
      <p:sp>
        <p:nvSpPr>
          <p:cNvPr id="7171" name="Content Placeholder 2"/>
          <p:cNvSpPr>
            <a:spLocks noGrp="1"/>
          </p:cNvSpPr>
          <p:nvPr>
            <p:ph idx="1"/>
          </p:nvPr>
        </p:nvSpPr>
        <p:spPr>
          <a:xfrm>
            <a:off x="457200" y="1600200"/>
            <a:ext cx="8229600" cy="2667000"/>
          </a:xfrm>
        </p:spPr>
        <p:txBody>
          <a:bodyPr/>
          <a:lstStyle/>
          <a:p>
            <a:pPr eaLnBrk="1" hangingPunct="1"/>
            <a:r>
              <a:rPr lang="en-US" altLang="en-US" smtClean="0"/>
              <a:t>Real circuits have delays caused by charging and discharging.</a:t>
            </a:r>
          </a:p>
          <a:p>
            <a:pPr eaLnBrk="1" hangingPunct="1"/>
            <a:r>
              <a:rPr lang="en-US" altLang="en-US" smtClean="0"/>
              <a:t>So, once the input to a gate changes, the output will change after a delay, usually in the order of nano seconds. An and gate:</a:t>
            </a:r>
          </a:p>
          <a:p>
            <a:pPr eaLnBrk="1" hangingPunct="1"/>
            <a:endParaRPr lang="en-US" altLang="en-US" smtClean="0"/>
          </a:p>
        </p:txBody>
      </p:sp>
      <p:cxnSp>
        <p:nvCxnSpPr>
          <p:cNvPr id="5" name="Straight Connector 4"/>
          <p:cNvCxnSpPr/>
          <p:nvPr/>
        </p:nvCxnSpPr>
        <p:spPr>
          <a:xfrm>
            <a:off x="1295400" y="4191000"/>
            <a:ext cx="2133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62301" y="4457700"/>
            <a:ext cx="533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429000" y="4724400"/>
            <a:ext cx="3200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95400" y="5181600"/>
            <a:ext cx="5486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95400" y="5942013"/>
            <a:ext cx="2438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429001" y="6248400"/>
            <a:ext cx="609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733800" y="6553200"/>
            <a:ext cx="2971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179" name="TextBox 17"/>
          <p:cNvSpPr txBox="1">
            <a:spLocks noChangeArrowheads="1"/>
          </p:cNvSpPr>
          <p:nvPr/>
        </p:nvSpPr>
        <p:spPr bwMode="auto">
          <a:xfrm>
            <a:off x="914400" y="4114800"/>
            <a:ext cx="317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A</a:t>
            </a:r>
          </a:p>
        </p:txBody>
      </p:sp>
      <p:sp>
        <p:nvSpPr>
          <p:cNvPr id="7180" name="TextBox 18"/>
          <p:cNvSpPr txBox="1">
            <a:spLocks noChangeArrowheads="1"/>
          </p:cNvSpPr>
          <p:nvPr/>
        </p:nvSpPr>
        <p:spPr bwMode="auto">
          <a:xfrm>
            <a:off x="914400" y="5029200"/>
            <a:ext cx="309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B</a:t>
            </a:r>
          </a:p>
        </p:txBody>
      </p:sp>
      <p:sp>
        <p:nvSpPr>
          <p:cNvPr id="7181" name="TextBox 19"/>
          <p:cNvSpPr txBox="1">
            <a:spLocks noChangeArrowheads="1"/>
          </p:cNvSpPr>
          <p:nvPr/>
        </p:nvSpPr>
        <p:spPr bwMode="auto">
          <a:xfrm>
            <a:off x="381000" y="5715000"/>
            <a:ext cx="825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output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Delay</a:t>
            </a:r>
          </a:p>
        </p:txBody>
      </p:sp>
      <p:sp>
        <p:nvSpPr>
          <p:cNvPr id="8195" name="Content Placeholder 2"/>
          <p:cNvSpPr>
            <a:spLocks noGrp="1"/>
          </p:cNvSpPr>
          <p:nvPr>
            <p:ph idx="1"/>
          </p:nvPr>
        </p:nvSpPr>
        <p:spPr>
          <a:xfrm>
            <a:off x="457200" y="1600200"/>
            <a:ext cx="8229600" cy="1066800"/>
          </a:xfrm>
        </p:spPr>
        <p:txBody>
          <a:bodyPr/>
          <a:lstStyle/>
          <a:p>
            <a:pPr eaLnBrk="1" hangingPunct="1"/>
            <a:r>
              <a:rPr lang="en-US" altLang="en-US" smtClean="0"/>
              <a:t>A more realistic D flip-flop:</a:t>
            </a:r>
          </a:p>
          <a:p>
            <a:pPr eaLnBrk="1" hangingPunct="1"/>
            <a:endParaRPr lang="en-US" altLang="en-US" smtClean="0"/>
          </a:p>
        </p:txBody>
      </p:sp>
      <p:sp>
        <p:nvSpPr>
          <p:cNvPr id="8196" name="TextBox 3"/>
          <p:cNvSpPr txBox="1">
            <a:spLocks noChangeArrowheads="1"/>
          </p:cNvSpPr>
          <p:nvPr/>
        </p:nvSpPr>
        <p:spPr bwMode="auto">
          <a:xfrm>
            <a:off x="762000" y="2333625"/>
            <a:ext cx="48307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module Dff1 (D, </a:t>
            </a:r>
            <a:r>
              <a:rPr lang="en-US" altLang="en-US" sz="1800" dirty="0" err="1">
                <a:latin typeface="Courier New" panose="02070309020205020404" pitchFamily="49" charset="0"/>
                <a:cs typeface="Courier New" panose="02070309020205020404" pitchFamily="49" charset="0"/>
              </a:rPr>
              <a:t>clk</a:t>
            </a:r>
            <a:r>
              <a:rPr lang="en-US" altLang="en-US" sz="1800" dirty="0">
                <a:latin typeface="Courier New" panose="02070309020205020404" pitchFamily="49" charset="0"/>
                <a:cs typeface="Courier New" panose="02070309020205020404" pitchFamily="49" charset="0"/>
              </a:rPr>
              <a:t>, Q, </a:t>
            </a:r>
            <a:r>
              <a:rPr lang="en-US" altLang="en-US" sz="1800" dirty="0" err="1">
                <a:latin typeface="Courier New" panose="02070309020205020404" pitchFamily="49" charset="0"/>
                <a:cs typeface="Courier New" panose="02070309020205020404" pitchFamily="49" charset="0"/>
              </a:rPr>
              <a:t>Qbar</a:t>
            </a:r>
            <a:r>
              <a:rPr lang="en-US" altLang="en-US" sz="180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input D, </a:t>
            </a:r>
            <a:r>
              <a:rPr lang="en-US" altLang="en-US" sz="1800" dirty="0" err="1">
                <a:latin typeface="Courier New" panose="02070309020205020404" pitchFamily="49" charset="0"/>
                <a:cs typeface="Courier New" panose="02070309020205020404" pitchFamily="49" charset="0"/>
              </a:rPr>
              <a:t>clk</a:t>
            </a:r>
            <a:r>
              <a:rPr lang="en-US" altLang="en-US" sz="180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output </a:t>
            </a:r>
            <a:r>
              <a:rPr lang="en-US" altLang="en-US" sz="1800" dirty="0" err="1">
                <a:latin typeface="Courier New" panose="02070309020205020404" pitchFamily="49" charset="0"/>
                <a:cs typeface="Courier New" panose="02070309020205020404" pitchFamily="49" charset="0"/>
              </a:rPr>
              <a:t>reg</a:t>
            </a:r>
            <a:r>
              <a:rPr lang="en-US" altLang="en-US" sz="1800" dirty="0">
                <a:latin typeface="Courier New" panose="02070309020205020404" pitchFamily="49" charset="0"/>
                <a:cs typeface="Courier New" panose="02070309020205020404" pitchFamily="49" charset="0"/>
              </a:rPr>
              <a:t> Q, </a:t>
            </a:r>
            <a:r>
              <a:rPr lang="en-US" altLang="en-US" sz="1800" dirty="0" err="1">
                <a:latin typeface="Courier New" panose="02070309020205020404" pitchFamily="49" charset="0"/>
                <a:cs typeface="Courier New" panose="02070309020205020404" pitchFamily="49" charset="0"/>
              </a:rPr>
              <a:t>Qbar</a:t>
            </a:r>
            <a:r>
              <a:rPr lang="en-US" altLang="en-US" sz="1800" dirty="0">
                <a:latin typeface="Courier New" panose="02070309020205020404" pitchFamily="49" charset="0"/>
                <a:cs typeface="Courier New" panose="02070309020205020404" pitchFamily="49" charset="0"/>
              </a:rPr>
              <a:t>;</a:t>
            </a:r>
          </a:p>
          <a:p>
            <a:pPr eaLnBrk="1" hangingPunct="1">
              <a:spcBef>
                <a:spcPct val="0"/>
              </a:spcBef>
              <a:buFontTx/>
              <a:buNone/>
            </a:pPr>
            <a:endParaRPr lang="en-US" altLang="en-US" sz="18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initial begin</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Q = 0;</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Qbar</a:t>
            </a:r>
            <a:r>
              <a:rPr lang="en-US" altLang="en-US" sz="1800" dirty="0">
                <a:latin typeface="Courier New" panose="02070309020205020404" pitchFamily="49" charset="0"/>
                <a:cs typeface="Courier New" panose="02070309020205020404" pitchFamily="49" charset="0"/>
              </a:rPr>
              <a:t> = 1;</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end</a:t>
            </a:r>
          </a:p>
          <a:p>
            <a:pPr eaLnBrk="1" hangingPunct="1">
              <a:spcBef>
                <a:spcPct val="0"/>
              </a:spcBef>
              <a:buFontTx/>
              <a:buNone/>
            </a:pPr>
            <a:endParaRPr lang="en-US" altLang="en-US" sz="18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always @(</a:t>
            </a:r>
            <a:r>
              <a:rPr lang="en-US" altLang="en-US" sz="1800" dirty="0" err="1">
                <a:latin typeface="Courier New" panose="02070309020205020404" pitchFamily="49" charset="0"/>
                <a:cs typeface="Courier New" panose="02070309020205020404" pitchFamily="49" charset="0"/>
              </a:rPr>
              <a:t>posedge</a:t>
            </a: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clk</a:t>
            </a:r>
            <a:r>
              <a:rPr lang="en-US" altLang="en-US" sz="1800" dirty="0">
                <a:latin typeface="Courier New" panose="02070309020205020404" pitchFamily="49" charset="0"/>
                <a:cs typeface="Courier New" panose="02070309020205020404" pitchFamily="49" charset="0"/>
              </a:rPr>
              <a:t>) begin</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#1 </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Q = D;</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#1</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Qbar</a:t>
            </a:r>
            <a:r>
              <a:rPr lang="en-US" altLang="en-US" sz="1800" dirty="0">
                <a:latin typeface="Courier New" panose="02070309020205020404" pitchFamily="49" charset="0"/>
                <a:cs typeface="Courier New" panose="02070309020205020404" pitchFamily="49" charset="0"/>
              </a:rPr>
              <a:t> = ~Q;</a:t>
            </a:r>
          </a:p>
          <a:p>
            <a:pPr eaLnBrk="1" hangingPunct="1">
              <a:spcBef>
                <a:spcPct val="0"/>
              </a:spcBef>
              <a:buFontTx/>
              <a:buNone/>
            </a:pPr>
            <a:r>
              <a:rPr lang="en-US" altLang="en-US" sz="1800" dirty="0">
                <a:latin typeface="Courier New" panose="02070309020205020404" pitchFamily="49" charset="0"/>
                <a:cs typeface="Courier New" panose="02070309020205020404" pitchFamily="49" charset="0"/>
              </a:rPr>
              <a:t>	end</a:t>
            </a:r>
          </a:p>
          <a:p>
            <a:pPr eaLnBrk="1" hangingPunct="1">
              <a:spcBef>
                <a:spcPct val="0"/>
              </a:spcBef>
              <a:buFontTx/>
              <a:buNone/>
            </a:pPr>
            <a:r>
              <a:rPr lang="en-US" altLang="en-US" sz="1800" dirty="0" err="1">
                <a:latin typeface="Courier New" panose="02070309020205020404" pitchFamily="49" charset="0"/>
                <a:cs typeface="Courier New" panose="02070309020205020404" pitchFamily="49" charset="0"/>
              </a:rPr>
              <a:t>endmodule</a:t>
            </a:r>
            <a:endParaRPr lang="en-US" altLang="en-US" sz="1800" dirty="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mtClean="0"/>
              <a:t>What happens if…</a:t>
            </a:r>
          </a:p>
        </p:txBody>
      </p:sp>
      <p:sp>
        <p:nvSpPr>
          <p:cNvPr id="9219" name="Content Placeholder 2"/>
          <p:cNvSpPr>
            <a:spLocks noGrp="1"/>
          </p:cNvSpPr>
          <p:nvPr>
            <p:ph idx="1"/>
          </p:nvPr>
        </p:nvSpPr>
        <p:spPr/>
        <p:txBody>
          <a:bodyPr/>
          <a:lstStyle/>
          <a:p>
            <a:pPr eaLnBrk="1" hangingPunct="1">
              <a:buFont typeface="Arial" panose="020B0604020202020204" pitchFamily="34" charset="0"/>
              <a:buNone/>
            </a:pPr>
            <a:r>
              <a:rPr lang="en-US" altLang="en-US" smtClean="0"/>
              <a:t>What happens if I connect a Dff like this?</a:t>
            </a:r>
          </a:p>
          <a:p>
            <a:pPr eaLnBrk="1" hangingPunct="1">
              <a:buFont typeface="Arial" panose="020B0604020202020204" pitchFamily="34" charset="0"/>
              <a:buNone/>
            </a:pPr>
            <a:r>
              <a:rPr lang="en-US" altLang="en-US" smtClean="0"/>
              <a:t>	</a:t>
            </a:r>
            <a:r>
              <a:rPr lang="en-US" altLang="en-US" sz="2800" smtClean="0">
                <a:latin typeface="Courier New" panose="02070309020205020404" pitchFamily="49" charset="0"/>
                <a:cs typeface="Courier New" panose="02070309020205020404" pitchFamily="49" charset="0"/>
              </a:rPr>
              <a:t>wire Q2, Qbar2;</a:t>
            </a:r>
          </a:p>
          <a:p>
            <a:pPr eaLnBrk="1" hangingPunct="1">
              <a:buFont typeface="Arial" panose="020B0604020202020204" pitchFamily="34" charset="0"/>
              <a:buNone/>
            </a:pPr>
            <a:r>
              <a:rPr lang="en-US" altLang="en-US" sz="2800" smtClean="0">
                <a:latin typeface="Courier New" panose="02070309020205020404" pitchFamily="49" charset="0"/>
                <a:cs typeface="Courier New" panose="02070309020205020404" pitchFamily="49" charset="0"/>
              </a:rPr>
              <a:t>	Dff1 D2 (Qbar2, clk, Q2, Qbar2);</a:t>
            </a:r>
          </a:p>
          <a:p>
            <a:pPr eaLnBrk="1" hangingPunct="1"/>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What happens if …</a:t>
            </a:r>
          </a:p>
        </p:txBody>
      </p:sp>
      <p:sp>
        <p:nvSpPr>
          <p:cNvPr id="10243" name="Content Placeholder 2"/>
          <p:cNvSpPr>
            <a:spLocks noGrp="1"/>
          </p:cNvSpPr>
          <p:nvPr>
            <p:ph idx="1"/>
          </p:nvPr>
        </p:nvSpPr>
        <p:spPr/>
        <p:txBody>
          <a:bodyPr/>
          <a:lstStyle/>
          <a:p>
            <a:r>
              <a:rPr lang="en-US" altLang="en-US" smtClean="0"/>
              <a:t>We connect three D-flip-flops in a chain?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mtClean="0"/>
              <a:t>Implementing a 3-bit counter</a:t>
            </a:r>
          </a:p>
        </p:txBody>
      </p:sp>
      <p:sp>
        <p:nvSpPr>
          <p:cNvPr id="11267" name="Content Placeholder 2"/>
          <p:cNvSpPr>
            <a:spLocks noGrp="1"/>
          </p:cNvSpPr>
          <p:nvPr>
            <p:ph idx="1"/>
          </p:nvPr>
        </p:nvSpPr>
        <p:spPr/>
        <p:txBody>
          <a:bodyPr/>
          <a:lstStyle/>
          <a:p>
            <a:pPr eaLnBrk="1" hangingPunct="1"/>
            <a:r>
              <a:rPr lang="en-US" altLang="en-US" smtClean="0"/>
              <a:t>A 3-bit counter changes value at every rising edge of the clock, and counts from 0 to 7 and then back to 0.</a:t>
            </a:r>
          </a:p>
          <a:p>
            <a:pPr eaLnBrk="1" hangingPunct="1"/>
            <a:r>
              <a:rPr lang="en-US" altLang="en-US" smtClean="0"/>
              <a:t>We are going to implement it with D flip-flops and some combinatorial logic.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5409</TotalTime>
  <Words>1157</Words>
  <Application>Microsoft Office PowerPoint</Application>
  <PresentationFormat>On-screen Show (4:3)</PresentationFormat>
  <Paragraphs>453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Courier New</vt:lpstr>
      <vt:lpstr>Office Theme</vt:lpstr>
      <vt:lpstr>Registers and Counters</vt:lpstr>
      <vt:lpstr>Register</vt:lpstr>
      <vt:lpstr>D flip-flop</vt:lpstr>
      <vt:lpstr>D flip-flop can hold value</vt:lpstr>
      <vt:lpstr>Delay</vt:lpstr>
      <vt:lpstr>Delay</vt:lpstr>
      <vt:lpstr>What happens if…</vt:lpstr>
      <vt:lpstr>What happens if …</vt:lpstr>
      <vt:lpstr>Implementing a 3-bit counter</vt:lpstr>
      <vt:lpstr>Any suggestions?</vt:lpstr>
      <vt:lpstr>The last bit</vt:lpstr>
      <vt:lpstr>How about the other two bits?</vt:lpstr>
      <vt:lpstr>States</vt:lpstr>
      <vt:lpstr>D</vt:lpstr>
      <vt:lpstr>D</vt:lpstr>
      <vt:lpstr>D</vt:lpstr>
      <vt:lpstr>D</vt:lpstr>
      <vt:lpstr>D</vt:lpstr>
      <vt:lpstr>D1</vt:lpstr>
      <vt:lpstr>D1</vt:lpstr>
      <vt:lpstr>D2</vt:lpstr>
      <vt:lpstr>D2</vt:lpstr>
      <vt:lpstr>Load</vt:lpstr>
      <vt:lpstr>Program Counter (PC)</vt:lpstr>
      <vt:lpstr>The next state table</vt:lpstr>
      <vt:lpstr>The next state table</vt:lpstr>
      <vt:lpstr>D0</vt:lpstr>
      <vt:lpstr>D1</vt:lpstr>
      <vt:lpstr>D2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Registers</dc:title>
  <dc:creator>zhenghao</dc:creator>
  <cp:lastModifiedBy>Zhenghao Zhang</cp:lastModifiedBy>
  <cp:revision>40</cp:revision>
  <dcterms:created xsi:type="dcterms:W3CDTF">2008-03-21T17:05:31Z</dcterms:created>
  <dcterms:modified xsi:type="dcterms:W3CDTF">2015-10-31T19:43:17Z</dcterms:modified>
</cp:coreProperties>
</file>