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75" r:id="rId8"/>
    <p:sldId id="261" r:id="rId9"/>
    <p:sldId id="262" r:id="rId10"/>
    <p:sldId id="263" r:id="rId11"/>
    <p:sldId id="264" r:id="rId12"/>
    <p:sldId id="268" r:id="rId13"/>
    <p:sldId id="269" r:id="rId14"/>
    <p:sldId id="271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26F8F-20B1-4680-A4C6-BA269660F7B8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4CAC8-6B0A-4E21-869D-A472FE2AD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7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1C6A7-9C5A-4E71-9C59-6A895AE8B27F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5BDF1-F457-4AF4-A003-CC637A32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ED9EE-6DF4-4AAB-A7D0-3720578851A3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72B37-0E4A-47F9-AC8B-0FD44905A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6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7CB1B-D87D-45AC-AE07-9CD58BEF9CA9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B49FE-7D67-4D8A-ACB0-E9777CEC8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7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979D8-145C-4C95-BDA2-1EE61E24F457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0D5B2-90EA-4361-A9BF-AE94528D1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5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DA020-0C54-449E-B6AD-4A2EEC0C0C7C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AC84B-7CB7-42DD-97D8-C4999D6E3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1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E3710-7999-4458-ADF5-C1FB97EEBBB4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657C7-C2A6-4561-A7E4-367714253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0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3C1B8-AA0F-4511-9B6C-9281966EDF4C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527A9-4104-4944-BC2F-D43DB230A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1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CD3B3-59D1-4BA4-B450-C1F6D25BFBCC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0097D-6B84-4C1B-BB28-44A43766E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D799F-0ADF-4366-92BE-F4213CB8E350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BBD70-1DE9-4C83-BDD9-9C7191FB6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1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005CB-3072-4C81-BCE5-7D6C1D9103C5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BC736-3BEE-456C-8810-64F0FBE66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9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D17BB4-E56F-43D8-AF02-8E339076B3AD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FC97BF4-FF33-467A-9BCF-A3448E5D3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era.com/support/software/download/altera_design/quartus_we/dnl-quartus_we.j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era.com/download/dnl-index.j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 to Verilog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always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always @(A, B, </a:t>
            </a:r>
            <a:r>
              <a:rPr lang="en-US" altLang="en-US" dirty="0" err="1" smtClean="0"/>
              <a:t>Sel</a:t>
            </a:r>
            <a:r>
              <a:rPr lang="en-US" altLang="en-US" dirty="0" smtClean="0"/>
              <a:t>) – means that the block is reevaluated every time any one of the signals in the list changes value</a:t>
            </a:r>
          </a:p>
          <a:p>
            <a:pPr eaLnBrk="1" hangingPunct="1"/>
            <a:r>
              <a:rPr lang="en-US" altLang="en-US" dirty="0" smtClean="0"/>
              <a:t>NOT A FUNCTION CALL</a:t>
            </a:r>
          </a:p>
          <a:p>
            <a:pPr eaLnBrk="1" hangingPunct="1"/>
            <a:r>
              <a:rPr lang="en-US" altLang="en-US" dirty="0" smtClean="0"/>
              <a:t>If no sensitive list, always evaluated</a:t>
            </a:r>
          </a:p>
          <a:p>
            <a:pPr eaLnBrk="1" hangingPunct="1"/>
            <a:r>
              <a:rPr lang="en-US" altLang="en-US" dirty="0" smtClean="0"/>
              <a:t>Always keep in mind that it is used to describe the behavior of a piece of hardware you wish to design. Basically, it is used to tell Verilog what kind of gates should be used.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Always block continued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Only reg variables can be assigned values in the always block – output reg O; </a:t>
            </a:r>
          </a:p>
          <a:p>
            <a:pPr eaLnBrk="1" hangingPunct="1"/>
            <a:r>
              <a:rPr lang="en-US" altLang="en-US" smtClean="0"/>
              <a:t>When we want to describe combinational logic using an always block, care must be taken to ensure that the reg does not synthesize into a register.</a:t>
            </a:r>
            <a:r>
              <a:rPr lang="en-US" altLang="en-US" smtClean="0">
                <a:hlinkClick r:id="rId2"/>
              </a:rPr>
              <a:t> 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Always continued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reg variables can be assigned values in the always block in two ways:</a:t>
            </a:r>
          </a:p>
          <a:p>
            <a:pPr lvl="1"/>
            <a:r>
              <a:rPr lang="en-US" altLang="en-US" smtClean="0"/>
              <a:t>``=’’ the blocking assignment. Just like C. The assignment will be carried out one-by-one. One thing does not happen until the one before it happens. </a:t>
            </a:r>
          </a:p>
          <a:p>
            <a:pPr lvl="2"/>
            <a:r>
              <a:rPr lang="en-US" altLang="en-US" smtClean="0">
                <a:solidFill>
                  <a:srgbClr val="FF0000"/>
                </a:solidFill>
              </a:rPr>
              <a:t>This is the behavior of the circuit!</a:t>
            </a:r>
          </a:p>
          <a:p>
            <a:pPr lvl="1"/>
            <a:r>
              <a:rPr lang="en-US" altLang="en-US" smtClean="0"/>
              <a:t>``&lt;=’’ the nonblocking assignment. All assignment happen at the same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smtClean="0"/>
              <a:t>A Sample Verilog code</a:t>
            </a: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990600" y="990600"/>
            <a:ext cx="381000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module </a:t>
            </a:r>
            <a:r>
              <a:rPr lang="en-US" altLang="en-US" sz="1200" dirty="0" err="1">
                <a:latin typeface="Arial" panose="020B0604020202020204" pitchFamily="34" charset="0"/>
              </a:rPr>
              <a:t>half_adder</a:t>
            </a:r>
            <a:r>
              <a:rPr lang="en-US" altLang="en-US" sz="1200" dirty="0">
                <a:latin typeface="Arial" panose="020B0604020202020204" pitchFamily="34" charset="0"/>
              </a:rPr>
              <a:t> (</a:t>
            </a:r>
            <a:r>
              <a:rPr lang="en-US" altLang="en-US" sz="1200" dirty="0" err="1">
                <a:latin typeface="Arial" panose="020B0604020202020204" pitchFamily="34" charset="0"/>
              </a:rPr>
              <a:t>A,B,Sum,Carry</a:t>
            </a:r>
            <a:r>
              <a:rPr lang="en-US" altLang="en-US" sz="1200" dirty="0">
                <a:latin typeface="Arial" panose="020B060402020202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input A,B;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output Sum, Carry;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assign Sum = A ^ B;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assign Carry = A &amp; B;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endmodule</a:t>
            </a: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module </a:t>
            </a:r>
            <a:r>
              <a:rPr lang="en-US" altLang="en-US" sz="1200" dirty="0" err="1">
                <a:latin typeface="Arial" panose="020B0604020202020204" pitchFamily="34" charset="0"/>
              </a:rPr>
              <a:t>two_one_Selector</a:t>
            </a:r>
            <a:r>
              <a:rPr lang="en-US" altLang="en-US" sz="1200" dirty="0">
                <a:latin typeface="Arial" panose="020B0604020202020204" pitchFamily="34" charset="0"/>
              </a:rPr>
              <a:t> (</a:t>
            </a:r>
            <a:r>
              <a:rPr lang="en-US" altLang="en-US" sz="1200" dirty="0" err="1">
                <a:latin typeface="Arial" panose="020B0604020202020204" pitchFamily="34" charset="0"/>
              </a:rPr>
              <a:t>A,B,Sel,O</a:t>
            </a:r>
            <a:r>
              <a:rPr lang="en-US" altLang="en-US" sz="1200" dirty="0">
                <a:latin typeface="Arial" panose="020B060402020202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input </a:t>
            </a:r>
            <a:r>
              <a:rPr lang="en-US" altLang="en-US" sz="1200" dirty="0" err="1">
                <a:latin typeface="Arial" panose="020B0604020202020204" pitchFamily="34" charset="0"/>
              </a:rPr>
              <a:t>A,B,Sel</a:t>
            </a:r>
            <a:r>
              <a:rPr lang="en-US" altLang="en-US" sz="1200" dirty="0">
                <a:latin typeface="Arial" panose="020B0604020202020204" pitchFamily="34" charset="0"/>
              </a:rPr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output </a:t>
            </a:r>
            <a:r>
              <a:rPr lang="en-US" altLang="en-US" sz="1200" dirty="0" err="1">
                <a:latin typeface="Arial" panose="020B0604020202020204" pitchFamily="34" charset="0"/>
              </a:rPr>
              <a:t>reg</a:t>
            </a:r>
            <a:r>
              <a:rPr lang="en-US" altLang="en-US" sz="1200" dirty="0">
                <a:latin typeface="Arial" panose="020B0604020202020204" pitchFamily="34" charset="0"/>
              </a:rPr>
              <a:t> O;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//output O;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always @(A, B, </a:t>
            </a:r>
            <a:r>
              <a:rPr lang="en-US" altLang="en-US" sz="1200" dirty="0" err="1">
                <a:latin typeface="Arial" panose="020B0604020202020204" pitchFamily="34" charset="0"/>
              </a:rPr>
              <a:t>Sel</a:t>
            </a:r>
            <a:r>
              <a:rPr lang="en-US" altLang="en-US" sz="12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	if (</a:t>
            </a:r>
            <a:r>
              <a:rPr lang="en-US" altLang="en-US" sz="1200" dirty="0" err="1">
                <a:latin typeface="Arial" panose="020B0604020202020204" pitchFamily="34" charset="0"/>
              </a:rPr>
              <a:t>Sel</a:t>
            </a:r>
            <a:r>
              <a:rPr lang="en-US" altLang="en-US" sz="1200" dirty="0">
                <a:latin typeface="Arial" panose="020B0604020202020204" pitchFamily="34" charset="0"/>
              </a:rPr>
              <a:t>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		O &lt;=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	else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		O &lt;= B;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endmodule</a:t>
            </a: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5181600" y="990600"/>
            <a:ext cx="24765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module </a:t>
            </a:r>
            <a:r>
              <a:rPr lang="en-US" altLang="en-US" sz="1200" dirty="0" err="1">
                <a:latin typeface="Arial" panose="020B0604020202020204" pitchFamily="34" charset="0"/>
              </a:rPr>
              <a:t>half_adder_test_bench</a:t>
            </a:r>
            <a:r>
              <a:rPr lang="en-US" altLang="en-US" sz="1200" dirty="0">
                <a:latin typeface="Arial" panose="020B0604020202020204" pitchFamily="34" charset="0"/>
              </a:rPr>
              <a:t> 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wire </a:t>
            </a:r>
            <a:r>
              <a:rPr lang="en-US" altLang="en-US" sz="1200" dirty="0" err="1">
                <a:latin typeface="Arial" panose="020B0604020202020204" pitchFamily="34" charset="0"/>
              </a:rPr>
              <a:t>A,B,S,C,Sel,O</a:t>
            </a:r>
            <a:r>
              <a:rPr lang="en-US" altLang="en-US" sz="1200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reg</a:t>
            </a: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</a:rPr>
              <a:t>osc</a:t>
            </a:r>
            <a:r>
              <a:rPr lang="en-US" altLang="en-US" sz="1200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initial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osc</a:t>
            </a:r>
            <a:r>
              <a:rPr lang="en-US" altLang="en-US" sz="1200" dirty="0">
                <a:latin typeface="Arial" panose="020B0604020202020204" pitchFamily="34" charset="0"/>
              </a:rPr>
              <a:t>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end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always begin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#10 </a:t>
            </a:r>
            <a:r>
              <a:rPr lang="en-US" altLang="en-US" sz="1200" dirty="0" err="1">
                <a:latin typeface="Arial" panose="020B0604020202020204" pitchFamily="34" charset="0"/>
              </a:rPr>
              <a:t>osc</a:t>
            </a:r>
            <a:r>
              <a:rPr lang="en-US" altLang="en-US" sz="1200" dirty="0">
                <a:latin typeface="Arial" panose="020B0604020202020204" pitchFamily="34" charset="0"/>
              </a:rPr>
              <a:t> = ~</a:t>
            </a:r>
            <a:r>
              <a:rPr lang="en-US" altLang="en-US" sz="1200" dirty="0" err="1">
                <a:latin typeface="Arial" panose="020B0604020202020204" pitchFamily="34" charset="0"/>
              </a:rPr>
              <a:t>osc</a:t>
            </a:r>
            <a:r>
              <a:rPr lang="en-US" altLang="en-US" sz="1200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End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assign A=1;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assign B=0;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assign </a:t>
            </a:r>
            <a:r>
              <a:rPr lang="en-US" altLang="en-US" sz="1200" dirty="0" err="1">
                <a:latin typeface="Arial" panose="020B0604020202020204" pitchFamily="34" charset="0"/>
              </a:rPr>
              <a:t>Sel</a:t>
            </a:r>
            <a:r>
              <a:rPr lang="en-US" altLang="en-US" sz="1200" dirty="0">
                <a:latin typeface="Arial" panose="020B0604020202020204" pitchFamily="34" charset="0"/>
              </a:rPr>
              <a:t>=</a:t>
            </a:r>
            <a:r>
              <a:rPr lang="en-US" altLang="en-US" sz="1200" dirty="0" err="1">
                <a:latin typeface="Arial" panose="020B0604020202020204" pitchFamily="34" charset="0"/>
              </a:rPr>
              <a:t>osc</a:t>
            </a:r>
            <a:r>
              <a:rPr lang="en-US" altLang="en-US" sz="1200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half_adder</a:t>
            </a:r>
            <a:r>
              <a:rPr lang="en-US" altLang="en-US" sz="1200" dirty="0">
                <a:latin typeface="Arial" panose="020B0604020202020204" pitchFamily="34" charset="0"/>
              </a:rPr>
              <a:t> A1(A, B, S, C);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two_one_Selector</a:t>
            </a:r>
            <a:r>
              <a:rPr lang="en-US" altLang="en-US" sz="1200" dirty="0">
                <a:latin typeface="Arial" panose="020B0604020202020204" pitchFamily="34" charset="0"/>
              </a:rPr>
              <a:t> S1(</a:t>
            </a:r>
            <a:r>
              <a:rPr lang="en-US" altLang="en-US" sz="1200" dirty="0" err="1">
                <a:latin typeface="Arial" panose="020B0604020202020204" pitchFamily="34" charset="0"/>
              </a:rPr>
              <a:t>A,B,Sel,O</a:t>
            </a:r>
            <a:r>
              <a:rPr lang="en-US" altLang="en-US" sz="1200" dirty="0">
                <a:latin typeface="Arial" panose="020B060402020202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endmodule</a:t>
            </a:r>
            <a:endParaRPr lang="en-US" altLang="en-US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7" y="5334000"/>
            <a:ext cx="672782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One-bit Full Adder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0" y="1828800"/>
            <a:ext cx="8589963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module full_adder (A,B,Cin,Sum, Cout);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input A,B,Cin;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output Sum, Cout;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assign Sum = (A &amp; B &amp; Cin) | (~A &amp; ~B &amp; Cin) | (~A &amp; B &amp; ~Cin) | (A &amp; ~B &amp; ~Cin);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assign Cout = (A &amp; Cin) | (A &amp; B) | (B &amp; Cin);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endmodule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76800"/>
            <a:ext cx="798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Four-bit Adder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685800" y="1371600"/>
            <a:ext cx="56610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module four_bit_adder (A,B,Cin,Sum, Cout);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input [3:0]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input [3:0]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input Cin;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output [3:0] Sum;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output Cout;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wire C0, C1, C2;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full_adder FA1(A[0], B[0], Cin, Sum[0], C0);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full_adder FA2(A[1], B[1], C0, Sum[1], C1);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full_adder FA3(A[2], B[2], C1, Sum[2], C2);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	full_adder FA4(A[3], B[3], C2, Sum[3], Cout);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endmodule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86400"/>
            <a:ext cx="88106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mtClean="0"/>
              <a:t>MIPS ALU</a:t>
            </a: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57200" y="1219200"/>
            <a:ext cx="680085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module MIPSALU (ALUctl, A, B, ALUOut, Zero);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input [3:0] ALUctl;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input [31:0] A,B;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output reg [31:0] ALUOut;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output Zero;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assign Zero = (ALUOut==0); //Zero is true if ALUOut is 0; goes anywhere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always @(ALUctl, A, B) //reevaluate if these change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case (ALUctl)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0: ALUOut &lt;= A &amp;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1: ALUOut &lt;= A |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2: ALUOut &lt;= A +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6: ALUOut &lt;= A -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7: ALUOut &lt;= A &lt; B ? 1:0;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12: ALUOut &lt;= ~(A | B); // result is nor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default: ALUOut &lt;= 0; //default to 0, should not happen;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endcase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endmodule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Arial" panose="020B0604020202020204" pitchFamily="34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05400"/>
            <a:ext cx="85979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en-US" altLang="en-US" b="1" smtClean="0"/>
              <a:t>Instructions about the Verilog Simulator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endParaRPr lang="en-US" alt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600" dirty="0" smtClean="0"/>
              <a:t>You may download and install Altera </a:t>
            </a:r>
            <a:r>
              <a:rPr lang="en-US" altLang="en-US" sz="1600" dirty="0" err="1" smtClean="0"/>
              <a:t>ModelSim</a:t>
            </a:r>
            <a:r>
              <a:rPr lang="en-US" altLang="en-US" sz="1600" dirty="0" smtClean="0"/>
              <a:t> by first going to page: </a:t>
            </a:r>
            <a:r>
              <a:rPr lang="en-US" altLang="en-US" sz="1600" dirty="0" smtClean="0">
                <a:hlinkClick r:id="rId2"/>
              </a:rPr>
              <a:t>https://www.altera.com/download/sw/dnl-sw-index.jsp </a:t>
            </a:r>
            <a:endParaRPr lang="en-US" altLang="en-US" sz="1600" dirty="0" smtClean="0"/>
          </a:p>
          <a:p>
            <a:pPr>
              <a:buNone/>
            </a:pPr>
            <a:r>
              <a:rPr lang="en-US" altLang="en-US" sz="1600" dirty="0" smtClean="0"/>
              <a:t>	then download a version of </a:t>
            </a:r>
            <a:r>
              <a:rPr lang="en-US" altLang="en-US" sz="1600" dirty="0" smtClean="0"/>
              <a:t>“</a:t>
            </a:r>
            <a:r>
              <a:rPr lang="en-US" sz="1600" dirty="0" err="1"/>
              <a:t>ModelSim</a:t>
            </a:r>
            <a:r>
              <a:rPr lang="en-US" sz="1600" dirty="0"/>
              <a:t>-Altera Edition (includes Starter Edition)</a:t>
            </a:r>
            <a:r>
              <a:rPr lang="en-US" altLang="en-US" sz="1600" dirty="0" smtClean="0"/>
              <a:t>.” </a:t>
            </a:r>
            <a:r>
              <a:rPr lang="en-US" altLang="en-US" sz="1600" dirty="0" smtClean="0"/>
              <a:t>Best part: It is free software and no license is required!</a:t>
            </a:r>
          </a:p>
          <a:p>
            <a:r>
              <a:rPr lang="en-US" altLang="en-US" sz="1600" dirty="0" smtClean="0"/>
              <a:t> To run a simulation, you may </a:t>
            </a:r>
          </a:p>
          <a:p>
            <a:pPr lvl="1"/>
            <a:r>
              <a:rPr lang="en-US" altLang="en-US" sz="1200" dirty="0" smtClean="0"/>
              <a:t>Open your Verilog file.</a:t>
            </a:r>
          </a:p>
          <a:p>
            <a:pPr lvl="1"/>
            <a:r>
              <a:rPr lang="en-US" altLang="en-US" sz="1200" dirty="0" smtClean="0"/>
              <a:t>In the menu bar, click “Compile.” In the drop-down menu, click “Compile.” A dialogue window should pop-up. </a:t>
            </a:r>
            <a:r>
              <a:rPr lang="en-US" altLang="en-US" sz="1200" dirty="0" smtClean="0"/>
              <a:t>Select the file to compile and click </a:t>
            </a:r>
            <a:r>
              <a:rPr lang="en-US" altLang="en-US" sz="1200" dirty="0" smtClean="0"/>
              <a:t>the “Compile” button. If there is no problem with your code, the compile should pass, and then you should click the “Done” button to close the dialogue window.</a:t>
            </a:r>
          </a:p>
          <a:p>
            <a:pPr lvl="1"/>
            <a:r>
              <a:rPr lang="en-US" altLang="en-US" sz="1200" dirty="0" smtClean="0"/>
              <a:t>In the menu bar, click “Simulate.” In the drop-down menu, click “Start Simulation.” A dialogue window should pop-up. There should be a list showing up in the window. Click on the “+” sign on “work” which is the first item in the list. Click on “</a:t>
            </a:r>
            <a:r>
              <a:rPr lang="en-US" altLang="en-US" sz="1200" dirty="0" err="1" smtClean="0"/>
              <a:t>test_bench</a:t>
            </a:r>
            <a:r>
              <a:rPr lang="en-US" altLang="en-US" sz="1200" dirty="0" smtClean="0"/>
              <a:t>.”  Then click the “OK” button. The dialogue should disappear.</a:t>
            </a:r>
          </a:p>
          <a:p>
            <a:pPr lvl="1"/>
            <a:r>
              <a:rPr lang="en-US" altLang="en-US" sz="1200" dirty="0" smtClean="0"/>
              <a:t>After a little while, left click on “</a:t>
            </a:r>
            <a:r>
              <a:rPr lang="en-US" altLang="en-US" sz="1200" dirty="0" err="1" smtClean="0"/>
              <a:t>test_bench</a:t>
            </a:r>
            <a:r>
              <a:rPr lang="en-US" altLang="en-US" sz="1200" dirty="0" smtClean="0"/>
              <a:t>” in the “work space” window to select it, then right click. In the menu, select “Add Wave”.</a:t>
            </a:r>
          </a:p>
          <a:p>
            <a:pPr lvl="1"/>
            <a:r>
              <a:rPr lang="en-US" altLang="en-US" sz="1200" dirty="0" smtClean="0"/>
              <a:t>There will be a new window waveform popping up. First, find the box showing “100 </a:t>
            </a:r>
            <a:r>
              <a:rPr lang="en-US" altLang="en-US" sz="1200" dirty="0" err="1" smtClean="0"/>
              <a:t>ps</a:t>
            </a:r>
            <a:r>
              <a:rPr lang="en-US" altLang="en-US" sz="1200" dirty="0" smtClean="0"/>
              <a:t>” and change it to “1000 ps.” Then click the run simulation sign right next to the box. The waveform should be ready!</a:t>
            </a:r>
          </a:p>
          <a:p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Data Types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/>
              <a:t>wire</a:t>
            </a:r>
            <a:r>
              <a:rPr lang="en-US" altLang="en-US" smtClean="0"/>
              <a:t> specifies a combinational signal.</a:t>
            </a:r>
          </a:p>
          <a:p>
            <a:pPr lvl="1" eaLnBrk="1" hangingPunct="1"/>
            <a:r>
              <a:rPr lang="en-US" altLang="en-US" smtClean="0"/>
              <a:t>Think of it as an actual wire. </a:t>
            </a:r>
          </a:p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/>
              <a:t>reg</a:t>
            </a:r>
            <a:r>
              <a:rPr lang="en-US" altLang="en-US" smtClean="0"/>
              <a:t> (register) holds a value. </a:t>
            </a:r>
          </a:p>
          <a:p>
            <a:pPr lvl="1" eaLnBrk="1" hangingPunct="1"/>
            <a:r>
              <a:rPr lang="en-US" altLang="en-US" smtClean="0"/>
              <a:t>A reg need not necessarily correspond to an actual register in an implementation, although it often will.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constants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Constants is represented by prefixing the value with a decimal number specifying its size in bits. </a:t>
            </a:r>
          </a:p>
          <a:p>
            <a:pPr eaLnBrk="1" hangingPunct="1"/>
            <a:r>
              <a:rPr lang="en-US" altLang="en-US" dirty="0" smtClean="0"/>
              <a:t>For  example:</a:t>
            </a:r>
          </a:p>
          <a:p>
            <a:pPr lvl="1" eaLnBrk="1" hangingPunct="1"/>
            <a:r>
              <a:rPr lang="en-US" altLang="en-US" dirty="0" smtClean="0"/>
              <a:t> 4’b0100 specifies a 4-bit binary constant with the value 4, as does 4’d4.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Values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possible values for a register or wire in Verilog are  </a:t>
            </a:r>
          </a:p>
          <a:p>
            <a:pPr lvl="1" eaLnBrk="1" hangingPunct="1"/>
            <a:r>
              <a:rPr lang="en-US" altLang="en-US" dirty="0" smtClean="0"/>
              <a:t>0 or 1, representing logical false or true</a:t>
            </a:r>
          </a:p>
          <a:p>
            <a:pPr lvl="1" eaLnBrk="1" hangingPunct="1"/>
            <a:r>
              <a:rPr lang="en-US" altLang="en-US" dirty="0" smtClean="0"/>
              <a:t> x, representing unknown, the initial value given to all registers and to any wire not connected to something</a:t>
            </a:r>
          </a:p>
          <a:p>
            <a:pPr lvl="1" eaLnBrk="1" hangingPunct="1"/>
            <a:r>
              <a:rPr lang="en-US" altLang="en-US" dirty="0" smtClean="0"/>
              <a:t> z, representing the high-impedance state for </a:t>
            </a:r>
            <a:r>
              <a:rPr lang="en-US" altLang="en-US" dirty="0" err="1" smtClean="0"/>
              <a:t>tristate</a:t>
            </a:r>
            <a:r>
              <a:rPr lang="en-US" altLang="en-US" dirty="0" smtClean="0"/>
              <a:t> gates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Operators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Verilog provides the full set of unary and binary operators from C, including</a:t>
            </a:r>
          </a:p>
          <a:p>
            <a:pPr lvl="1" eaLnBrk="1" hangingPunct="1"/>
            <a:r>
              <a:rPr lang="en-US" altLang="en-US" smtClean="0"/>
              <a:t>the arithmetic operators (+, –, *, /), </a:t>
            </a:r>
          </a:p>
          <a:p>
            <a:pPr lvl="1" eaLnBrk="1" hangingPunct="1"/>
            <a:r>
              <a:rPr lang="en-US" altLang="en-US" smtClean="0"/>
              <a:t>the logical operators (&amp;, |, ~), </a:t>
            </a:r>
          </a:p>
          <a:p>
            <a:pPr lvl="1" eaLnBrk="1" hangingPunct="1"/>
            <a:r>
              <a:rPr lang="en-US" altLang="en-US" smtClean="0"/>
              <a:t>the comparison operators (==, !=, &gt;, &lt;, &lt;=, &gt;=), </a:t>
            </a:r>
          </a:p>
          <a:p>
            <a:pPr lvl="1" eaLnBrk="1" hangingPunct="1"/>
            <a:r>
              <a:rPr lang="en-US" altLang="en-US" smtClean="0"/>
              <a:t>the shift operators (&lt;&lt;, &gt;&gt;)</a:t>
            </a:r>
          </a:p>
          <a:p>
            <a:pPr lvl="1" eaLnBrk="1" hangingPunct="1"/>
            <a:r>
              <a:rPr lang="en-US" altLang="en-US" smtClean="0"/>
              <a:t>Conditional operator (?, which is used in the form condition ? expr1 :expr2 and returns expr1 if the condition is true and expr2 if it is false).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Structure of a Verilog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 </a:t>
            </a:r>
            <a:r>
              <a:rPr lang="en-US" dirty="0" err="1" smtClean="0"/>
              <a:t>Verilog</a:t>
            </a:r>
            <a:r>
              <a:rPr lang="en-US" dirty="0" smtClean="0"/>
              <a:t> program is structured as a set of modules, which may represent anything from a collection of logic gates to a complete system.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 module specifies its input and output ports, which describe the incoming and outgoing connections of a module.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 module may also declare additional variables.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body of a module consists of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initial constructs, which can initialize </a:t>
            </a:r>
            <a:r>
              <a:rPr lang="en-US" dirty="0" err="1" smtClean="0"/>
              <a:t>reg</a:t>
            </a:r>
            <a:r>
              <a:rPr lang="en-US" dirty="0" smtClean="0"/>
              <a:t> variables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continuous assignments, which define only combinational logic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always constructs, which can define either sequential or combinational logic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instances of other modules, which are used to implement the module being 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Key things to remember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A module in Verilog is NOT a function in software.</a:t>
            </a:r>
          </a:p>
          <a:p>
            <a:pPr lvl="1"/>
            <a:r>
              <a:rPr lang="en-US" altLang="en-US" dirty="0" smtClean="0"/>
              <a:t>A function is a piece of code that can be called.</a:t>
            </a:r>
          </a:p>
          <a:p>
            <a:pPr lvl="1"/>
            <a:r>
              <a:rPr lang="en-US" altLang="en-US" dirty="0" smtClean="0"/>
              <a:t>A module defines a functionality. A module can be USED, NOT CALLED. Once you use a module, a physical piece of hardware will be allocated in the chip. If you use a module twice, there will be two pieces of such hardware.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It is like building a car which needs 4 tires, not just getting one tire and call it </a:t>
            </a:r>
            <a:r>
              <a:rPr lang="en-US" altLang="en-US" smtClean="0"/>
              <a:t>4 times.</a:t>
            </a:r>
            <a:endParaRPr lang="en-US" altLang="en-US" dirty="0" smtClean="0"/>
          </a:p>
          <a:p>
            <a:r>
              <a:rPr lang="en-US" altLang="en-US" sz="2800" dirty="0" smtClean="0"/>
              <a:t>Verilog is a Hardware Description Language. </a:t>
            </a:r>
          </a:p>
          <a:p>
            <a:pPr lvl="1"/>
            <a:r>
              <a:rPr lang="en-US" altLang="en-US" sz="2400" dirty="0" smtClean="0"/>
              <a:t>You </a:t>
            </a:r>
            <a:r>
              <a:rPr lang="en-US" altLang="en-US" sz="2400" b="1" dirty="0" smtClean="0"/>
              <a:t>describe</a:t>
            </a:r>
            <a:r>
              <a:rPr lang="en-US" altLang="en-US" sz="2400" dirty="0" smtClean="0"/>
              <a:t> what you need.</a:t>
            </a:r>
          </a:p>
          <a:p>
            <a:pPr lvl="1"/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half-adder. Example of continuous assignments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600" smtClean="0"/>
              <a:t>module half_adder (A,B,Sum,Carry);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600" smtClean="0"/>
              <a:t>input A,B;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600" smtClean="0"/>
              <a:t>output Sum, Carry;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600" smtClean="0"/>
              <a:t>assign Carry = A &amp; B;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600" smtClean="0"/>
              <a:t>assign Sum = A ^ B;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1600" smtClean="0"/>
              <a:t>endmodule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3810000"/>
            <a:ext cx="8229600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b="1" dirty="0">
                <a:latin typeface="+mn-lt"/>
                <a:cs typeface="+mn-cs"/>
              </a:rPr>
              <a:t>assign</a:t>
            </a:r>
            <a:r>
              <a:rPr lang="en-US" sz="3200" dirty="0">
                <a:latin typeface="+mn-lt"/>
                <a:cs typeface="+mn-cs"/>
              </a:rPr>
              <a:t>: continuous assignments. Any change in the input is reflected immediately in the output.</a:t>
            </a:r>
          </a:p>
          <a:p>
            <a:pPr marL="342900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3200" dirty="0">
                <a:latin typeface="+mn-lt"/>
                <a:cs typeface="+mn-cs"/>
              </a:rPr>
              <a:t>Wires may be assigned values only with continuous assignments.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Behavioral description – The always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2362200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module </a:t>
            </a:r>
            <a:r>
              <a:rPr lang="en-US" dirty="0" err="1" smtClean="0"/>
              <a:t>two_one_Selector</a:t>
            </a:r>
            <a:r>
              <a:rPr lang="en-US" dirty="0" smtClean="0"/>
              <a:t> (</a:t>
            </a:r>
            <a:r>
              <a:rPr lang="en-US" dirty="0" err="1" smtClean="0"/>
              <a:t>A,B,Sel,O</a:t>
            </a:r>
            <a:r>
              <a:rPr lang="en-US" dirty="0" smtClean="0"/>
              <a:t>);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input </a:t>
            </a:r>
            <a:r>
              <a:rPr lang="en-US" dirty="0" err="1" smtClean="0"/>
              <a:t>A,B,Sel</a:t>
            </a:r>
            <a:r>
              <a:rPr lang="en-US" dirty="0" smtClean="0"/>
              <a:t>;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output </a:t>
            </a:r>
            <a:r>
              <a:rPr lang="en-US" dirty="0" err="1" smtClean="0"/>
              <a:t>reg</a:t>
            </a:r>
            <a:r>
              <a:rPr lang="en-US" dirty="0" smtClean="0"/>
              <a:t> O;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always @(A, B, </a:t>
            </a:r>
            <a:r>
              <a:rPr lang="en-US" dirty="0" err="1" smtClean="0"/>
              <a:t>Sel</a:t>
            </a:r>
            <a:r>
              <a:rPr lang="en-US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if (</a:t>
            </a:r>
            <a:r>
              <a:rPr lang="en-US" dirty="0" err="1" smtClean="0"/>
              <a:t>Sel</a:t>
            </a:r>
            <a:r>
              <a:rPr lang="en-US" dirty="0" smtClean="0"/>
              <a:t> == 0)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	O &lt;= A;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else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		O &lt;= B;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err="1" smtClean="0"/>
              <a:t>endmodule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6987</TotalTime>
  <Words>946</Words>
  <Application>Microsoft Office PowerPoint</Application>
  <PresentationFormat>On-screen Show (4:3)</PresentationFormat>
  <Paragraphs>169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Introduction to Verilog</vt:lpstr>
      <vt:lpstr>Data Types</vt:lpstr>
      <vt:lpstr>constants</vt:lpstr>
      <vt:lpstr>Values</vt:lpstr>
      <vt:lpstr>Operators </vt:lpstr>
      <vt:lpstr>Structure of a Verilog Program</vt:lpstr>
      <vt:lpstr>Key things to remember</vt:lpstr>
      <vt:lpstr>The half-adder. Example of continuous assignments</vt:lpstr>
      <vt:lpstr>Behavioral description – The always block</vt:lpstr>
      <vt:lpstr>always</vt:lpstr>
      <vt:lpstr>Always block continued</vt:lpstr>
      <vt:lpstr>Always continued</vt:lpstr>
      <vt:lpstr>A Sample Verilog code</vt:lpstr>
      <vt:lpstr>One-bit Full Adder</vt:lpstr>
      <vt:lpstr>Four-bit Adder</vt:lpstr>
      <vt:lpstr>MIPS ALU</vt:lpstr>
      <vt:lpstr>Instructions about the Verilog Simulator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Verilog</dc:title>
  <dc:creator>zhenghao</dc:creator>
  <cp:lastModifiedBy>Zhenghao Zhang</cp:lastModifiedBy>
  <cp:revision>39</cp:revision>
  <dcterms:created xsi:type="dcterms:W3CDTF">2008-03-19T16:48:38Z</dcterms:created>
  <dcterms:modified xsi:type="dcterms:W3CDTF">2015-10-29T21:56:35Z</dcterms:modified>
</cp:coreProperties>
</file>