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1" r:id="rId2"/>
    <p:sldId id="332" r:id="rId3"/>
    <p:sldId id="308" r:id="rId4"/>
    <p:sldId id="301" r:id="rId5"/>
    <p:sldId id="329" r:id="rId6"/>
    <p:sldId id="342" r:id="rId7"/>
    <p:sldId id="330" r:id="rId8"/>
    <p:sldId id="304" r:id="rId9"/>
    <p:sldId id="306" r:id="rId10"/>
    <p:sldId id="309" r:id="rId11"/>
    <p:sldId id="343" r:id="rId12"/>
    <p:sldId id="348" r:id="rId13"/>
    <p:sldId id="350" r:id="rId14"/>
    <p:sldId id="349" r:id="rId15"/>
    <p:sldId id="344" r:id="rId16"/>
    <p:sldId id="305" r:id="rId17"/>
    <p:sldId id="345" r:id="rId18"/>
    <p:sldId id="307" r:id="rId19"/>
    <p:sldId id="336" r:id="rId20"/>
    <p:sldId id="312" r:id="rId21"/>
    <p:sldId id="313" r:id="rId22"/>
    <p:sldId id="314" r:id="rId23"/>
    <p:sldId id="347" r:id="rId24"/>
    <p:sldId id="339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D5D000"/>
    <a:srgbClr val="7D0900"/>
    <a:srgbClr val="CC0000"/>
    <a:srgbClr val="E7E200"/>
    <a:srgbClr val="FFD700"/>
    <a:srgbClr val="FF6565"/>
    <a:srgbClr val="FFFF43"/>
    <a:srgbClr val="EBE600"/>
    <a:srgbClr val="F0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6"/>
    <p:restoredTop sz="74286" autoAdjust="0"/>
  </p:normalViewPr>
  <p:slideViewPr>
    <p:cSldViewPr>
      <p:cViewPr varScale="1">
        <p:scale>
          <a:sx n="93" d="100"/>
          <a:sy n="93" d="100"/>
        </p:scale>
        <p:origin x="2040" y="208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2022/9/5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2022/9/5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8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the graph edit operations, there are four types of them in total.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 can observe that each type of graph edit operations has its unique properties: for example, for the NR,…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When considering node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/d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Therefore, we propose to define a data structure that can capture the such difference</a:t>
            </a:r>
            <a:endParaRPr kumimoji="1"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9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define the … to help us embed the node and edges in a type-aware manner. In detail, the … collects and encode the … </a:t>
            </a:r>
          </a:p>
          <a:p>
            <a:endParaRPr kumimoji="1" lang="en-US" altLang="zh-CN" strike="sngStrike" dirty="0"/>
          </a:p>
          <a:p>
            <a:r>
              <a:rPr kumimoji="1" lang="en-US" altLang="zh-CN" strike="sngStrike" dirty="0"/>
              <a:t>the k-hop means that, given a node(edge) as center, we collect its neighboring information within k-hop.</a:t>
            </a:r>
          </a:p>
          <a:p>
            <a:endParaRPr kumimoji="1" lang="en-US" altLang="zh-CN" strike="noStrike" dirty="0"/>
          </a:p>
          <a:p>
            <a:r>
              <a:rPr kumimoji="1" lang="en-US" altLang="zh-CN" strike="noStrike" dirty="0"/>
              <a:t>for the graph g1 on the right side, its 0-hop NLM collects the node labels within the graph, while 1-hop NLM includes the 1-hop neighbors label information of every nodes in the graph.</a:t>
            </a:r>
          </a:p>
          <a:p>
            <a:endParaRPr kumimoji="1" lang="en-US" altLang="zh-CN" strike="noStrike" dirty="0"/>
          </a:p>
          <a:p>
            <a:r>
              <a:rPr kumimoji="1" lang="en-US" altLang="zh-CN" strike="noStrike" dirty="0"/>
              <a:t>If we start from node V1, we can get red part as its 0-hop NL, and blue part as 1-hop NL. The letter Y here denotes node label yellow, G denotes green.</a:t>
            </a:r>
            <a:endParaRPr kumimoji="1"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50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trike="noStrike" dirty="0"/>
              <a:t>so when it moves to node v2, </a:t>
            </a:r>
            <a:endParaRPr kumimoji="1"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37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0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trike="noStrike" dirty="0"/>
              <a:t>and finally after go over all the node, we get the 0-hop and 1-hop NLMs</a:t>
            </a:r>
            <a:endParaRPr kumimoji="1"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58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trike="noStrike" dirty="0"/>
              <a:t>Here we summarize the impacts of each type of graph edit operations by using the label multi sets:</a:t>
            </a:r>
          </a:p>
          <a:p>
            <a:endParaRPr kumimoji="1" lang="en-US" altLang="zh-CN" strike="noStrike" dirty="0"/>
          </a:p>
          <a:p>
            <a:r>
              <a:rPr kumimoji="1" lang="en-US" altLang="zh-CN" strike="noStrike" dirty="0"/>
              <a:t>We can observe that different edit types have different influence patterns, </a:t>
            </a:r>
          </a:p>
          <a:p>
            <a:r>
              <a:rPr kumimoji="1" lang="en-US" altLang="zh-CN" strike="noStrike" dirty="0"/>
              <a:t>so our motivation is to construct graph embeddings with the help of node(edge) label multi-set, to reflect the number of graph edits in each type.</a:t>
            </a:r>
            <a:endParaRPr kumimoji="1" lang="zh-CN" altLang="en-US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249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Based on the above analysis, we propose the GAL to easily compute the k-hop NLM ELMs for the given graphs. The computation within GAL is pretty simple, where we use the graph adjacency matrix to do the matrix multiplication. 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Once we get the k-hop NLMs, we concatenate these embeddings to achieve the combination of them.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After that, the pooling function is going to generate the graph-level embeddings, as the output of this stage.</a:t>
            </a:r>
          </a:p>
          <a:p>
            <a:endParaRPr kumimoji="1" lang="en-US" altLang="zh-CN" dirty="0"/>
          </a:p>
          <a:p>
            <a:r>
              <a:rPr kumimoji="1" lang="en-US" altLang="zh-CN" strike="sngStrike" dirty="0"/>
              <a:t>The pooling function has many options, in this paper we select the summation as default setting.</a:t>
            </a:r>
            <a:endParaRPr kumimoji="1"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6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trike="sngStrike" dirty="0"/>
              <a:t>Once</a:t>
            </a:r>
            <a:r>
              <a:rPr kumimoji="1" lang="zh-CN" altLang="en-US" strike="sngStrike" dirty="0"/>
              <a:t> </a:t>
            </a:r>
            <a:r>
              <a:rPr kumimoji="1" lang="en-US" altLang="zh-CN" strike="sngStrike" dirty="0"/>
              <a:t>we obtain the type-aware embeddings, we will use them to predict the final similarity score on each graph edit type separately.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Here is the framework of stage 2, the type-aware similarity computation: given the … , we will predict the final similarity scores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89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the example of NR prediction, … , we use the NTN to compute the similarity embeddings, then use a </a:t>
            </a:r>
            <a:r>
              <a:rPr kumimoji="1" lang="en-US" altLang="zh-CN" dirty="0" err="1"/>
              <a:t>nn</a:t>
            </a:r>
            <a:r>
              <a:rPr kumimoji="1" lang="en-US" altLang="zh-CN" dirty="0"/>
              <a:t>-based predictor to predict the similarity score.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We repeat such computation process for every types of graph </a:t>
            </a:r>
            <a:r>
              <a:rPr kumimoji="1" lang="en-US" altLang="zh-CN" dirty="0" err="1"/>
              <a:t>edits,and</a:t>
            </a:r>
            <a:r>
              <a:rPr kumimoji="1" lang="en-US" altLang="zh-CN" dirty="0"/>
              <a:t> predict the similarity scores for each types separately. The four types of similarity scores can be summed up as the overall similarity we predict.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07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realize efficient training data acquisition, in this paper we propose an efficient training graph pair generator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input of …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Before we talk about our work, let’s look at what is graph.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Graph consists of a node set V and an edge set E, where nodes can represent items or other type of things, while each edge represents relation between two nodes 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Graph is every where, Many can be represented and stored as graphs.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For the example of social network, each person can be denoted as node in the graph, </a:t>
            </a:r>
            <a:endParaRPr kumimoji="1" lang="zh-CN" altLang="en-US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813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the experiment, we use five real world datasets to evaluate the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strike="sngStrike" dirty="0"/>
              <a:t>LINUX and IMDB do not have node or edge label; AIDS700 contains node label only; AIDS and PubChem are both node and edge labeled.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we try to evaluate the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from e and e aspects.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 the effectiveness, we mainly consider the …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 the efficiency, we compare</a:t>
            </a:r>
          </a:p>
          <a:p>
            <a:endParaRPr kumimoji="1" lang="en-US" altLang="zh-CN" dirty="0"/>
          </a:p>
          <a:p>
            <a:r>
              <a:rPr kumimoji="1" lang="en-US" altLang="zh-CN" strike="sngStrike" dirty="0"/>
              <a:t>For the ranking performance, given a graph as the query graph and a dataset of graphs, we rank the graphs in dataset based on the their GEDs to the query graph, then we evaluate the rankings of different methods.</a:t>
            </a:r>
            <a:endParaRPr kumimoji="1"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06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…</a:t>
            </a:r>
            <a:endParaRPr kumimoji="1" lang="en-US" altLang="zh-CN" strike="sngStrike" dirty="0"/>
          </a:p>
          <a:p>
            <a:r>
              <a:rPr kumimoji="1" lang="en-US" altLang="zh-CN" strike="sngStrike" dirty="0"/>
              <a:t>The second type is GNN-based methods, and the </a:t>
            </a:r>
            <a:r>
              <a:rPr kumimoji="1" lang="en-US" altLang="zh-CN" strike="sngStrike" dirty="0" err="1"/>
              <a:t>SimGNN</a:t>
            </a:r>
            <a:r>
              <a:rPr kumimoji="1" lang="en-US" altLang="zh-CN" strike="sngStrike" dirty="0"/>
              <a:t> is our main competitor method to compare. It was proposed in the WSDM ’2019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 can see that the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outperforms most of the baseline methods, in both the graph similarity prediction error and the graph similarity ranking performance.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When comparing to the </a:t>
            </a:r>
            <a:r>
              <a:rPr kumimoji="1" lang="en-US" altLang="zh-CN" dirty="0" err="1"/>
              <a:t>SimGNN</a:t>
            </a:r>
            <a:r>
              <a:rPr kumimoji="1" lang="en-US" altLang="zh-CN" dirty="0"/>
              <a:t> method, which is our main </a:t>
            </a:r>
            <a:r>
              <a:rPr kumimoji="1" lang="en-US" altLang="zh-CN" dirty="0" err="1"/>
              <a:t>comptetetor</a:t>
            </a:r>
            <a:r>
              <a:rPr kumimoji="1" lang="en-US" altLang="zh-CN" dirty="0"/>
              <a:t>, the advantage of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is still obvious.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07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Considering the efficiency, for the baseline deep learning </a:t>
            </a:r>
            <a:r>
              <a:rPr kumimoji="1" lang="en-US" altLang="zh-CN" dirty="0" err="1"/>
              <a:t>methods,the</a:t>
            </a:r>
            <a:r>
              <a:rPr kumimoji="1" lang="en-US" altLang="zh-CN" dirty="0"/>
              <a:t> exact GED computation is required. In Figure (a), we can see that our graph-pair generator is much more efficient than exact GED computation in the training data acquisition process, thus makes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method having a huge efficiency advantage.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If we compare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to the exact GED computation method, once the model is trained, the avg time of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can be only one thousandth of exact GED computation time, and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is also faster than the </a:t>
            </a:r>
            <a:r>
              <a:rPr kumimoji="1" lang="en-US" altLang="zh-CN"/>
              <a:t>baseline GNN-based </a:t>
            </a:r>
            <a:r>
              <a:rPr kumimoji="1" lang="en-US" altLang="zh-CN" dirty="0"/>
              <a:t>method </a:t>
            </a:r>
            <a:r>
              <a:rPr kumimoji="1" lang="en-US" altLang="zh-CN" dirty="0" err="1"/>
              <a:t>simgnn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Based on the above analysis, we can say that the type-aware graph similarity computation and learning is a fine-grained approach. The performance is very promising.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75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Here is ..,  in this paper,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6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Graph similarity computation is a fundamental problem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measures 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example blow, we can easily find that G2 is more similar to G1 than G3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G1 and G2 share the …,  while the difference between G1 to G3 are much more complex.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systematically measure the similarity between graphs, here we introduce a commonly used graph similarity metric: GED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There are four types of edit operations: …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For the example here</a:t>
            </a:r>
            <a:r>
              <a:rPr kumimoji="1" lang="zh-CN" altLang="en-US" dirty="0"/>
              <a:t>，</a:t>
            </a:r>
            <a:r>
              <a:rPr kumimoji="1" lang="en-US" altLang="zh-CN" dirty="0"/>
              <a:t>as we can transfer G1 …, therefore the …is 1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7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However, exact GED computation is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Therefore, the alternative baseline methods try to estimate GED values in more efficient ways.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 example, some methods estimate the GED lower bound between graphs, They are mainly used for graph similarity queries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Another type of approaches is using deep learning, (GNN) to estimate GEDs. </a:t>
            </a:r>
            <a:r>
              <a:rPr kumimoji="1" lang="en-US" altLang="zh-CN" strike="sngStrike" dirty="0"/>
              <a:t>These methods </a:t>
            </a:r>
            <a:r>
              <a:rPr kumimoji="1" lang="en-US" altLang="zh-CN" strike="sngStrike" dirty="0" err="1"/>
              <a:t>ues</a:t>
            </a:r>
            <a:r>
              <a:rPr kumimoji="1" lang="en-US" altLang="zh-CN" strike="sngStrike" dirty="0"/>
              <a:t> GNN to learn embeddings for each graph, and then use NN to estimate the GED values. </a:t>
            </a:r>
            <a:endParaRPr kumimoji="1"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86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existing graph similarity computation methods, there are some weakness.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 the …, it cannot provide accurate GED computation.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For the …, the current designs of such deep learning approach are relatively naïve, lacking task-driven model design, and they ignore … either.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Furthermore, it has to collect training data, which is graph pairs with exact GED values. This process makes …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7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handle the weakness and drawbacks of existing methods, we propose the … framework, also called the TaGSim.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, we 1</a:t>
            </a:r>
            <a:r>
              <a:rPr kumimoji="1" lang="zh-CN" altLang="en-US" dirty="0"/>
              <a:t>， ； </a:t>
            </a:r>
            <a:r>
              <a:rPr kumimoji="1" lang="en-US" altLang="zh-CN" dirty="0"/>
              <a:t>and based on their unique properties;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，</a:t>
            </a:r>
            <a:r>
              <a:rPr kumimoji="1" lang="en-US" altLang="zh-CN" dirty="0"/>
              <a:t>not like the previous methods that ignore the graph edit types, in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we …;</a:t>
            </a:r>
          </a:p>
          <a:p>
            <a:r>
              <a:rPr kumimoji="1" lang="en-US" altLang="zh-CN" dirty="0"/>
              <a:t>3, we then feed the embeddings into </a:t>
            </a:r>
            <a:r>
              <a:rPr lang="en-US" altLang="zh-CN" dirty="0"/>
              <a:t>type-aware</a:t>
            </a:r>
            <a:r>
              <a:rPr kumimoji="1" lang="en-US" altLang="zh-CN" dirty="0"/>
              <a:t> predictors, to  get the graph similarity scores;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 also, we design a …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18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we show the framework of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structure. Given a pair of graph, there are two main stages in </a:t>
            </a:r>
            <a:r>
              <a:rPr kumimoji="1" lang="en-US" altLang="zh-CN" dirty="0" err="1"/>
              <a:t>tagsim</a:t>
            </a:r>
            <a:r>
              <a:rPr kumimoji="1" lang="en-US" altLang="zh-CN" dirty="0"/>
              <a:t> to process the graphs. The first stage is ..; the second stage is …, and finally we will get the predicted graph similarity score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 the follows we will extend the details in each part.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44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</a:p>
          <a:p>
            <a:endParaRPr lang="en-US" altLang="zh-CN" dirty="0"/>
          </a:p>
          <a:p>
            <a:r>
              <a:rPr lang="en-US" altLang="zh-CN" dirty="0"/>
              <a:t>From the left side to right side, we start from the initial node features, and based on the data structure we defined to compute the type-aware graph embeddings. </a:t>
            </a:r>
            <a:r>
              <a:rPr lang="en-US" altLang="zh-CN" strike="sngStrike" dirty="0"/>
              <a:t>The embeddings are computed according to each graph edit types’ unique impacts of on the graphs.</a:t>
            </a:r>
          </a:p>
          <a:p>
            <a:endParaRPr lang="en-US" altLang="zh-CN" dirty="0"/>
          </a:p>
          <a:p>
            <a:r>
              <a:rPr lang="en-US" altLang="zh-CN" strike="sngStrike" dirty="0"/>
              <a:t>(Different colors of lines denote different combination of graph embeddings for the following type-aware graph similarity computation.)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05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843856"/>
            <a:ext cx="405854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i@cs.f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AE0B3-A608-4E49-B60A-ACF6898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1" lang="en-US" altLang="zh-CN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TaGSim: Type-aware Graph Similarity Learning and Computation</a:t>
            </a:r>
            <a:endParaRPr kumimoji="1" lang="zh-CN" altLang="en-US" dirty="0">
              <a:solidFill>
                <a:srgbClr val="7D09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2D305-A779-D840-82AA-5D004DB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861048"/>
            <a:ext cx="8786813" cy="125592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dirty="0"/>
              <a:t>Jiyang Bai</a:t>
            </a:r>
            <a:r>
              <a:rPr kumimoji="1" lang="en-US" altLang="zh-CN" b="0" dirty="0"/>
              <a:t>, </a:t>
            </a:r>
            <a:r>
              <a:rPr kumimoji="1" lang="en-US" altLang="zh-CN" b="0" dirty="0" err="1"/>
              <a:t>Peixiang</a:t>
            </a:r>
            <a:r>
              <a:rPr kumimoji="1" lang="en-US" altLang="zh-CN" b="0" dirty="0"/>
              <a:t> Zhao</a:t>
            </a:r>
          </a:p>
          <a:p>
            <a:pPr marL="0" indent="0" algn="ctr">
              <a:buNone/>
            </a:pPr>
            <a:r>
              <a:rPr kumimoji="1" lang="en-US" altLang="zh-CN" sz="2000" b="0" dirty="0"/>
              <a:t>Florida State university</a:t>
            </a:r>
          </a:p>
          <a:p>
            <a:pPr marL="0" indent="0" algn="ctr">
              <a:buNone/>
            </a:pPr>
            <a:r>
              <a:rPr kumimoji="1" lang="en-US" altLang="zh-CN" sz="2000" b="0" dirty="0">
                <a:hlinkClick r:id="rId3"/>
              </a:rPr>
              <a:t>bai@cs.fsu.edu</a:t>
            </a:r>
            <a:endParaRPr kumimoji="1" lang="en-US" altLang="zh-CN" sz="2000" b="0" dirty="0"/>
          </a:p>
          <a:p>
            <a:pPr marL="0" indent="0" algn="ctr">
              <a:buNone/>
            </a:pPr>
            <a:endParaRPr kumimoji="1" lang="en-US" altLang="zh-CN" sz="2000" b="0" dirty="0"/>
          </a:p>
          <a:p>
            <a:pPr marL="0" indent="0" algn="ctr">
              <a:buNone/>
            </a:pPr>
            <a:endParaRPr kumimoji="1" lang="en-US" altLang="zh-CN" sz="2000" b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146C1FB-8985-2749-98D3-D6D5C11F7176}"/>
              </a:ext>
            </a:extLst>
          </p:cNvPr>
          <p:cNvSpPr txBox="1">
            <a:spLocks/>
          </p:cNvSpPr>
          <p:nvPr/>
        </p:nvSpPr>
        <p:spPr bwMode="auto">
          <a:xfrm>
            <a:off x="0" y="5877272"/>
            <a:ext cx="9144000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200" dirty="0">
                <a:solidFill>
                  <a:srgbClr val="7D0900"/>
                </a:solidFill>
                <a:latin typeface="Garamond" panose="02020404030301010803" pitchFamily="18" charset="0"/>
              </a:rPr>
              <a:t>The 48th International Conference on Very Large Data Bases (VLDB'22) Sept. 2022. Sydney, Australia</a:t>
            </a:r>
            <a:endParaRPr kumimoji="1" lang="zh-CN" altLang="en-US" sz="1200" dirty="0">
              <a:solidFill>
                <a:srgbClr val="7D09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1438"/>
            <a:ext cx="8786813" cy="981298"/>
          </a:xfrm>
        </p:spPr>
        <p:txBody>
          <a:bodyPr/>
          <a:lstStyle/>
          <a:p>
            <a:r>
              <a:rPr lang="en-US" altLang="zh-CN" sz="3200" dirty="0">
                <a:ea typeface="宋体" charset="-122"/>
              </a:rPr>
              <a:t>Transformative Impacts of Graph Edit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96407"/>
            <a:ext cx="8786813" cy="5616969"/>
          </a:xfrm>
        </p:spPr>
        <p:txBody>
          <a:bodyPr/>
          <a:lstStyle/>
          <a:p>
            <a:pPr lvl="1"/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Node relabeling (NR)</a:t>
            </a:r>
            <a:r>
              <a:rPr lang="en-US" altLang="zh-CN" dirty="0">
                <a:ea typeface="宋体" charset="-122"/>
              </a:rPr>
              <a:t>: affect node labels, but not connections;</a:t>
            </a:r>
          </a:p>
          <a:p>
            <a:pPr marL="457200" lvl="1" indent="0">
              <a:buNone/>
            </a:pPr>
            <a:r>
              <a:rPr lang="en-US" altLang="zh-CN" dirty="0">
                <a:ea typeface="宋体" charset="-122"/>
              </a:rPr>
              <a:t> 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pPr marL="457200" lvl="1" indent="0">
              <a:buNone/>
            </a:pP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Node insertion/deletion (NID)</a:t>
            </a:r>
            <a:r>
              <a:rPr lang="en-US" altLang="zh-CN" dirty="0">
                <a:ea typeface="宋体" charset="-122"/>
              </a:rPr>
              <a:t>: affect node counts only, but not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connections;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marL="457200" lvl="1" indent="0">
              <a:buNone/>
            </a:pP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Edge relabeling (ER)</a:t>
            </a:r>
            <a:r>
              <a:rPr lang="en-US" altLang="zh-CN" dirty="0">
                <a:ea typeface="宋体" charset="-122"/>
              </a:rPr>
              <a:t>: affect edge label only, but not edge counts or connections;</a:t>
            </a:r>
          </a:p>
          <a:p>
            <a:pPr lvl="1"/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Edge insertion/deletion (EID)</a:t>
            </a:r>
            <a:r>
              <a:rPr lang="en-US" altLang="zh-CN" dirty="0">
                <a:ea typeface="宋体" charset="-122"/>
              </a:rPr>
              <a:t>: affect the node connections and edge counts, but not node labels;</a:t>
            </a:r>
          </a:p>
          <a:p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83DFDB-6C8D-C349-A580-4AB03B76D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23" y="1683473"/>
            <a:ext cx="1344523" cy="128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618447-D872-AB48-8F74-A5CD0137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25" y="1628800"/>
            <a:ext cx="1426655" cy="1382754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1F994141-1EAC-1B4F-82F3-12B3AEAA836F}"/>
              </a:ext>
            </a:extLst>
          </p:cNvPr>
          <p:cNvCxnSpPr/>
          <p:nvPr/>
        </p:nvCxnSpPr>
        <p:spPr>
          <a:xfrm>
            <a:off x="4184297" y="2291474"/>
            <a:ext cx="603727" cy="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D37D5D95-A1BA-6244-A275-11C76F39B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077" y="3708150"/>
            <a:ext cx="1316859" cy="14377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005AE5-67E4-D344-804D-42D20312E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324" y="3645024"/>
            <a:ext cx="1316859" cy="1522303"/>
          </a:xfrm>
          <a:prstGeom prst="rect">
            <a:avLst/>
          </a:prstGeom>
        </p:spPr>
      </p:pic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DEF41A6-391E-0140-BB68-0602D8E01C61}"/>
              </a:ext>
            </a:extLst>
          </p:cNvPr>
          <p:cNvCxnSpPr/>
          <p:nvPr/>
        </p:nvCxnSpPr>
        <p:spPr>
          <a:xfrm>
            <a:off x="4050901" y="4365104"/>
            <a:ext cx="603727" cy="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7866B62-4430-EE48-B66A-327444F18621}"/>
              </a:ext>
            </a:extLst>
          </p:cNvPr>
          <p:cNvSpPr txBox="1"/>
          <p:nvPr/>
        </p:nvSpPr>
        <p:spPr>
          <a:xfrm>
            <a:off x="2051720" y="1915856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6DBCACB-E802-A447-914D-2EA01F4E619F}"/>
              </a:ext>
            </a:extLst>
          </p:cNvPr>
          <p:cNvSpPr txBox="1"/>
          <p:nvPr/>
        </p:nvSpPr>
        <p:spPr>
          <a:xfrm>
            <a:off x="6425132" y="1915855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2</a:t>
            </a:r>
            <a:endParaRPr kumimoji="1" lang="zh-CN" altLang="en-US" sz="3600" baseline="-25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EBC52D-3CF6-5140-A624-7E0349C31CBF}"/>
              </a:ext>
            </a:extLst>
          </p:cNvPr>
          <p:cNvSpPr txBox="1"/>
          <p:nvPr/>
        </p:nvSpPr>
        <p:spPr>
          <a:xfrm>
            <a:off x="6444208" y="4219253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2</a:t>
            </a:r>
            <a:endParaRPr kumimoji="1" lang="zh-CN" altLang="en-US" sz="3600" baseline="-25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E70C2D9-970C-034F-A450-C9899B104143}"/>
              </a:ext>
            </a:extLst>
          </p:cNvPr>
          <p:cNvSpPr txBox="1"/>
          <p:nvPr/>
        </p:nvSpPr>
        <p:spPr>
          <a:xfrm>
            <a:off x="2029530" y="4182010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99225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Type-aware Graph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1683343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K-hop Node (Edge)-label Multi-sets: k-hop NLM/ELM</a:t>
            </a:r>
          </a:p>
          <a:p>
            <a:pPr lvl="1"/>
            <a:r>
              <a:rPr lang="en-US" altLang="zh-CN" dirty="0">
                <a:ea typeface="宋体" charset="-122"/>
              </a:rPr>
              <a:t>Encode the label information of each nodes’ (edges’) k-hop neighboring nodes (edges)</a:t>
            </a:r>
          </a:p>
          <a:p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E9D5F-0696-2449-B049-413D524D509B}"/>
              </a:ext>
            </a:extLst>
          </p:cNvPr>
          <p:cNvSpPr txBox="1"/>
          <p:nvPr/>
        </p:nvSpPr>
        <p:spPr>
          <a:xfrm>
            <a:off x="7594173" y="5014917"/>
            <a:ext cx="79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9BD52-E8E7-EE4D-A80A-74F869AF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239284"/>
            <a:ext cx="1655067" cy="1773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 baseline="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8E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0</a:t>
                </a:r>
                <a:r>
                  <a:rPr lang="en-US" altLang="zh-CN" sz="2000" b="1" dirty="0">
                    <a:ea typeface="宋体" charset="-122"/>
                  </a:rPr>
                  <a:t>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1-hop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ea typeface="宋体" charset="-122"/>
                </a:endParaRPr>
              </a:p>
              <a:p>
                <a:pPr marL="0" indent="0" eaLnBrk="1" hangingPunct="1">
                  <a:buNone/>
                </a:pPr>
                <a:endParaRPr lang="en-US" altLang="zh-CN" sz="2000" dirty="0">
                  <a:ea typeface="宋体" charset="-122"/>
                </a:endParaRPr>
              </a:p>
              <a:p>
                <a:pPr eaLnBrk="1" hangingPunct="1"/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solidFill>
                    <a:srgbClr val="0070C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blipFill>
                <a:blip r:embed="rId4"/>
                <a:stretch>
                  <a:fillRect l="-705" t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同心圆 4">
            <a:extLst>
              <a:ext uri="{FF2B5EF4-FFF2-40B4-BE49-F238E27FC236}">
                <a16:creationId xmlns:a16="http://schemas.microsoft.com/office/drawing/2014/main" id="{9D94B69F-FD79-E71D-95E0-FE2BF2B0190C}"/>
              </a:ext>
            </a:extLst>
          </p:cNvPr>
          <p:cNvSpPr>
            <a:spLocks noChangeAspect="1"/>
          </p:cNvSpPr>
          <p:nvPr/>
        </p:nvSpPr>
        <p:spPr>
          <a:xfrm>
            <a:off x="7594173" y="3142220"/>
            <a:ext cx="504056" cy="504056"/>
          </a:xfrm>
          <a:prstGeom prst="donut">
            <a:avLst>
              <a:gd name="adj" fmla="val 157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85B568AA-5676-ABEA-AB97-49155811A190}"/>
              </a:ext>
            </a:extLst>
          </p:cNvPr>
          <p:cNvSpPr/>
          <p:nvPr/>
        </p:nvSpPr>
        <p:spPr>
          <a:xfrm>
            <a:off x="6910097" y="3799449"/>
            <a:ext cx="1872208" cy="504056"/>
          </a:xfrm>
          <a:prstGeom prst="donut">
            <a:avLst>
              <a:gd name="adj" fmla="val 2006"/>
            </a:avLst>
          </a:prstGeom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Type-aware Graph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1683343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K-hop Node (Edge)-label Multi-sets: k-hop NLM/ELM</a:t>
            </a:r>
          </a:p>
          <a:p>
            <a:pPr lvl="1"/>
            <a:r>
              <a:rPr lang="en-US" altLang="zh-CN" dirty="0">
                <a:ea typeface="宋体" charset="-122"/>
              </a:rPr>
              <a:t>Encode the label information of each nodes’ (edges’) k-hop neighboring nodes (edges)</a:t>
            </a:r>
          </a:p>
          <a:p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E9D5F-0696-2449-B049-413D524D509B}"/>
              </a:ext>
            </a:extLst>
          </p:cNvPr>
          <p:cNvSpPr txBox="1"/>
          <p:nvPr/>
        </p:nvSpPr>
        <p:spPr>
          <a:xfrm>
            <a:off x="7594173" y="5014917"/>
            <a:ext cx="79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9BD52-E8E7-EE4D-A80A-74F869AF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213266"/>
            <a:ext cx="1655067" cy="1773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 baseline="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8E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0</a:t>
                </a:r>
                <a:r>
                  <a:rPr lang="en-US" altLang="zh-CN" sz="2000" b="1" dirty="0">
                    <a:ea typeface="宋体" charset="-122"/>
                  </a:rPr>
                  <a:t>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1-hop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𝟐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, 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ea typeface="宋体" charset="-122"/>
                </a:endParaRPr>
              </a:p>
              <a:p>
                <a:pPr marL="0" indent="0" eaLnBrk="1" hangingPunct="1">
                  <a:buNone/>
                </a:pPr>
                <a:endParaRPr lang="en-US" altLang="zh-CN" sz="2000" dirty="0">
                  <a:ea typeface="宋体" charset="-122"/>
                </a:endParaRPr>
              </a:p>
              <a:p>
                <a:pPr eaLnBrk="1" hangingPunct="1"/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solidFill>
                    <a:srgbClr val="0070C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blipFill>
                <a:blip r:embed="rId4"/>
                <a:stretch>
                  <a:fillRect l="-705" t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同心圆 4">
            <a:extLst>
              <a:ext uri="{FF2B5EF4-FFF2-40B4-BE49-F238E27FC236}">
                <a16:creationId xmlns:a16="http://schemas.microsoft.com/office/drawing/2014/main" id="{795D00ED-6827-9BD9-8C89-B63E937AFC05}"/>
              </a:ext>
            </a:extLst>
          </p:cNvPr>
          <p:cNvSpPr>
            <a:spLocks noChangeAspect="1"/>
          </p:cNvSpPr>
          <p:nvPr/>
        </p:nvSpPr>
        <p:spPr>
          <a:xfrm>
            <a:off x="7132123" y="3789040"/>
            <a:ext cx="504056" cy="504056"/>
          </a:xfrm>
          <a:prstGeom prst="donut">
            <a:avLst>
              <a:gd name="adj" fmla="val 157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>
            <a:extLst>
              <a:ext uri="{FF2B5EF4-FFF2-40B4-BE49-F238E27FC236}">
                <a16:creationId xmlns:a16="http://schemas.microsoft.com/office/drawing/2014/main" id="{E8269A68-BF98-C06E-20C4-EDCDCCFE4CAC}"/>
              </a:ext>
            </a:extLst>
          </p:cNvPr>
          <p:cNvSpPr/>
          <p:nvPr/>
        </p:nvSpPr>
        <p:spPr>
          <a:xfrm rot="3282800">
            <a:off x="7475407" y="3438189"/>
            <a:ext cx="1321818" cy="564034"/>
          </a:xfrm>
          <a:prstGeom prst="donut">
            <a:avLst>
              <a:gd name="adj" fmla="val 2006"/>
            </a:avLst>
          </a:prstGeom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Type-aware Graph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1683343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K-hop Node (Edge)-label Multi-sets: k-hop NLM/ELM</a:t>
            </a:r>
          </a:p>
          <a:p>
            <a:pPr lvl="1"/>
            <a:r>
              <a:rPr lang="en-US" altLang="zh-CN" dirty="0">
                <a:ea typeface="宋体" charset="-122"/>
              </a:rPr>
              <a:t>Encode the label information of each nodes’ (edges’) k-hop neighboring nodes (edges)</a:t>
            </a:r>
          </a:p>
          <a:p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E9D5F-0696-2449-B049-413D524D509B}"/>
              </a:ext>
            </a:extLst>
          </p:cNvPr>
          <p:cNvSpPr txBox="1"/>
          <p:nvPr/>
        </p:nvSpPr>
        <p:spPr>
          <a:xfrm>
            <a:off x="7594173" y="5014917"/>
            <a:ext cx="79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9BD52-E8E7-EE4D-A80A-74F869AF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213266"/>
            <a:ext cx="1655067" cy="1773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 baseline="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8E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0</a:t>
                </a:r>
                <a:r>
                  <a:rPr lang="en-US" altLang="zh-CN" sz="2000" b="1" dirty="0">
                    <a:ea typeface="宋体" charset="-122"/>
                  </a:rPr>
                  <a:t>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,{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𝑮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},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1-hop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𝟐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 {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𝑮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𝒀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},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𝟐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, 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, 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𝑹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ea typeface="宋体" charset="-122"/>
                </a:endParaRPr>
              </a:p>
              <a:p>
                <a:pPr marL="0" indent="0" eaLnBrk="1" hangingPunct="1">
                  <a:buNone/>
                </a:pPr>
                <a:endParaRPr lang="en-US" altLang="zh-CN" sz="2000" dirty="0">
                  <a:ea typeface="宋体" charset="-122"/>
                </a:endParaRPr>
              </a:p>
              <a:p>
                <a:pPr eaLnBrk="1" hangingPunct="1"/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solidFill>
                    <a:srgbClr val="0070C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blipFill>
                <a:blip r:embed="rId4"/>
                <a:stretch>
                  <a:fillRect l="-705" t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同心圆 4">
            <a:extLst>
              <a:ext uri="{FF2B5EF4-FFF2-40B4-BE49-F238E27FC236}">
                <a16:creationId xmlns:a16="http://schemas.microsoft.com/office/drawing/2014/main" id="{795D00ED-6827-9BD9-8C89-B63E937AFC05}"/>
              </a:ext>
            </a:extLst>
          </p:cNvPr>
          <p:cNvSpPr>
            <a:spLocks noChangeAspect="1"/>
          </p:cNvSpPr>
          <p:nvPr/>
        </p:nvSpPr>
        <p:spPr>
          <a:xfrm>
            <a:off x="8100392" y="3789040"/>
            <a:ext cx="504056" cy="504056"/>
          </a:xfrm>
          <a:prstGeom prst="donut">
            <a:avLst>
              <a:gd name="adj" fmla="val 157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>
            <a:extLst>
              <a:ext uri="{FF2B5EF4-FFF2-40B4-BE49-F238E27FC236}">
                <a16:creationId xmlns:a16="http://schemas.microsoft.com/office/drawing/2014/main" id="{E8269A68-BF98-C06E-20C4-EDCDCCFE4CAC}"/>
              </a:ext>
            </a:extLst>
          </p:cNvPr>
          <p:cNvSpPr/>
          <p:nvPr/>
        </p:nvSpPr>
        <p:spPr>
          <a:xfrm rot="7992676">
            <a:off x="6933264" y="3461658"/>
            <a:ext cx="1321818" cy="533463"/>
          </a:xfrm>
          <a:prstGeom prst="donut">
            <a:avLst>
              <a:gd name="adj" fmla="val 2006"/>
            </a:avLst>
          </a:prstGeom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8EEC9CE7-1B7E-20C6-D33E-D37ED12C309D}"/>
              </a:ext>
            </a:extLst>
          </p:cNvPr>
          <p:cNvSpPr/>
          <p:nvPr/>
        </p:nvSpPr>
        <p:spPr>
          <a:xfrm rot="7992676">
            <a:off x="8425791" y="4522332"/>
            <a:ext cx="576996" cy="479325"/>
          </a:xfrm>
          <a:prstGeom prst="donut">
            <a:avLst>
              <a:gd name="adj" fmla="val 2006"/>
            </a:avLst>
          </a:prstGeom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B4874530-7BAB-739E-070F-CA927DDA0A3E}"/>
              </a:ext>
            </a:extLst>
          </p:cNvPr>
          <p:cNvSpPr/>
          <p:nvPr/>
        </p:nvSpPr>
        <p:spPr>
          <a:xfrm rot="7992676">
            <a:off x="7223663" y="4499804"/>
            <a:ext cx="576996" cy="479325"/>
          </a:xfrm>
          <a:prstGeom prst="donut">
            <a:avLst>
              <a:gd name="adj" fmla="val 2006"/>
            </a:avLst>
          </a:prstGeom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4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Type-aware Graph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1683343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K-hop Node (Edge)-label Multi-sets: k-hop NLM/ELM</a:t>
            </a:r>
          </a:p>
          <a:p>
            <a:pPr lvl="1"/>
            <a:r>
              <a:rPr lang="en-US" altLang="zh-CN" dirty="0">
                <a:ea typeface="宋体" charset="-122"/>
              </a:rPr>
              <a:t>Encode the label information of each nodes’ (edges’) k-hop neighboring nodes (edges)</a:t>
            </a:r>
          </a:p>
          <a:p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E9D5F-0696-2449-B049-413D524D509B}"/>
              </a:ext>
            </a:extLst>
          </p:cNvPr>
          <p:cNvSpPr txBox="1"/>
          <p:nvPr/>
        </p:nvSpPr>
        <p:spPr>
          <a:xfrm>
            <a:off x="7594173" y="5014917"/>
            <a:ext cx="79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9BD52-E8E7-EE4D-A80A-74F869AF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213266"/>
            <a:ext cx="1655067" cy="1773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 baseline="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8E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0</a:t>
                </a:r>
                <a:r>
                  <a:rPr lang="en-US" altLang="zh-CN" sz="2000" b="1" dirty="0">
                    <a:ea typeface="宋体" charset="-122"/>
                  </a:rPr>
                  <a:t>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𝑹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b="1" dirty="0">
                    <a:ea typeface="宋体" charset="-122"/>
                  </a:rPr>
                  <a:t>  or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𝟑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𝑹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1-hop NLM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𝟐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, 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𝑮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𝟐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,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𝒀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,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𝑹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: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</m:e>
                    </m:d>
                  </m:oMath>
                </a14:m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ea typeface="宋体" charset="-122"/>
                </a:endParaRPr>
              </a:p>
              <a:p>
                <a:pPr marL="0" indent="0" eaLnBrk="1" hangingPunct="1">
                  <a:buNone/>
                </a:pPr>
                <a:endParaRPr lang="en-US" altLang="zh-CN" sz="2000" dirty="0">
                  <a:ea typeface="宋体" charset="-122"/>
                </a:endParaRPr>
              </a:p>
              <a:p>
                <a:pPr eaLnBrk="1" hangingPunct="1"/>
                <a:endParaRPr lang="en-US" altLang="zh-CN" sz="2000" b="1" dirty="0">
                  <a:ea typeface="宋体" charset="-122"/>
                </a:endParaRPr>
              </a:p>
              <a:p>
                <a:pPr eaLnBrk="1" hangingPunct="1"/>
                <a:endParaRPr lang="en-US" altLang="zh-CN" sz="2000" dirty="0">
                  <a:solidFill>
                    <a:srgbClr val="0070C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981D73-6B6A-1148-8A7A-ABD207F0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70" y="3510165"/>
                <a:ext cx="7183908" cy="2720891"/>
              </a:xfrm>
              <a:prstGeom prst="rect">
                <a:avLst/>
              </a:prstGeom>
              <a:blipFill>
                <a:blip r:embed="rId4"/>
                <a:stretch>
                  <a:fillRect l="-705" t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49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Type-aware Graph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04245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K-hop Node (Edge)-label Multi-sets: k-hop NLM/ELM</a:t>
            </a:r>
          </a:p>
          <a:p>
            <a:pPr lvl="1"/>
            <a:r>
              <a:rPr lang="en-US" altLang="zh-CN" dirty="0">
                <a:ea typeface="宋体" charset="-122"/>
              </a:rPr>
              <a:t>Encode the label information of each nodes’ (edges’) k-hop neighboring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B894CD89-CDC3-AA40-9D3C-0F173C132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74528"/>
            <a:ext cx="7776864" cy="1809005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FD5F1AA-5C03-2348-B675-E545C2497A81}"/>
              </a:ext>
            </a:extLst>
          </p:cNvPr>
          <p:cNvSpPr txBox="1">
            <a:spLocks/>
          </p:cNvSpPr>
          <p:nvPr/>
        </p:nvSpPr>
        <p:spPr bwMode="auto">
          <a:xfrm>
            <a:off x="108974" y="4748658"/>
            <a:ext cx="8786813" cy="192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kumimoji="1" lang="en-US" altLang="zh-CN" sz="2000" b="0" dirty="0"/>
              <a:t>NR: node relabeling</a:t>
            </a:r>
            <a:r>
              <a:rPr kumimoji="1" lang="en-US" altLang="zh-CN" sz="2000" dirty="0"/>
              <a:t>; </a:t>
            </a:r>
            <a:r>
              <a:rPr kumimoji="1" lang="en-US" altLang="zh-CN" sz="2000" b="0" dirty="0"/>
              <a:t>NID: node insertion/deletion; ER: edge relabeling; EID: edge insertion/deletion</a:t>
            </a:r>
            <a:endParaRPr kumimoji="1" lang="zh-CN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9108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Type-aware Graph Embeddings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9" y="1052736"/>
                <a:ext cx="9145013" cy="338437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dirty="0"/>
                  <a:t>Graph Aggregation Layer (GAL)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 dirty="0"/>
                  <a:t>Compute the k-hop NLM (ELM)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sz="1600" b="1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1600" dirty="0"/>
                  <a:t>: adjacency matrix;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altLang="zh-CN" sz="1600" dirty="0"/>
                  <a:t>: node-feature matrix;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/>
              </a:p>
              <a:p>
                <a:pPr>
                  <a:lnSpc>
                    <a:spcPct val="110000"/>
                  </a:lnSpc>
                </a:pPr>
                <a:r>
                  <a:rPr lang="en-US" altLang="zh-CN" sz="2000" dirty="0"/>
                  <a:t>Embedding Concatenation and Pooling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 dirty="0"/>
                  <a:t>Combine different k-hop NLM (ELM)s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𝒄𝒂𝒕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||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 dirty="0"/>
                  <a:t>Pooling node embeddings to get graph-level embedding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9" y="1052736"/>
                <a:ext cx="9145013" cy="3384376"/>
              </a:xfrm>
              <a:blipFill>
                <a:blip r:embed="rId3"/>
                <a:stretch>
                  <a:fillRect l="-555" t="-749" b="-12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A90D3AA-DE4F-9749-B79C-3A0CF5AF7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25" y="4845996"/>
            <a:ext cx="5544616" cy="203938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630BF0E-0A25-D54F-B7F2-71AF26607E44}"/>
              </a:ext>
            </a:extLst>
          </p:cNvPr>
          <p:cNvGrpSpPr/>
          <p:nvPr/>
        </p:nvGrpSpPr>
        <p:grpSpPr>
          <a:xfrm>
            <a:off x="4694244" y="2564904"/>
            <a:ext cx="3910204" cy="936104"/>
            <a:chOff x="4499992" y="2430512"/>
            <a:chExt cx="4796906" cy="1070496"/>
          </a:xfrm>
        </p:grpSpPr>
        <p:pic>
          <p:nvPicPr>
            <p:cNvPr id="6" name="图片 5" descr="表格&#10;&#10;描述已自动生成">
              <a:extLst>
                <a:ext uri="{FF2B5EF4-FFF2-40B4-BE49-F238E27FC236}">
                  <a16:creationId xmlns:a16="http://schemas.microsoft.com/office/drawing/2014/main" id="{AB5D958F-E92D-3245-8118-B229A9B1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430512"/>
              <a:ext cx="4796906" cy="1070496"/>
            </a:xfrm>
            <a:prstGeom prst="rect">
              <a:avLst/>
            </a:prstGeom>
          </p:spPr>
        </p:pic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3191274F-1358-1242-8AC8-2B9D08B6E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9992" y="2719884"/>
              <a:ext cx="0" cy="1571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9B4B9AB8-6227-484B-A564-BA9680210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4368" y="2708920"/>
              <a:ext cx="0" cy="1681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77050731-34B5-C44B-8B0E-2BA19A9D00AF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2877030"/>
              <a:ext cx="33843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9FA8B7B4-CFD2-CD4D-BC7E-453F83E06FB2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2708920"/>
              <a:ext cx="33843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37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 dirty="0"/>
              <a:t>Stage 2: Type-aware Similarity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3775C8-07ED-9C40-845E-5012A58D5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47" y="1341730"/>
            <a:ext cx="5228934" cy="51116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FB3BBB-BA9C-1942-8B20-1F596FBB9CFB}"/>
              </a:ext>
            </a:extLst>
          </p:cNvPr>
          <p:cNvSpPr txBox="1"/>
          <p:nvPr/>
        </p:nvSpPr>
        <p:spPr>
          <a:xfrm>
            <a:off x="107504" y="34290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Type-aware</a:t>
            </a:r>
          </a:p>
          <a:p>
            <a:pPr algn="ctr"/>
            <a:r>
              <a:rPr kumimoji="1" lang="en-US" altLang="zh-CN" b="1" dirty="0"/>
              <a:t>graph</a:t>
            </a:r>
          </a:p>
          <a:p>
            <a:pPr algn="ctr"/>
            <a:r>
              <a:rPr kumimoji="1" lang="en-US" altLang="zh-CN" b="1" dirty="0"/>
              <a:t>embeddings</a:t>
            </a:r>
            <a:endParaRPr kumimoji="1"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EF6C9A-2A3D-514D-BA3D-733B075B0F9E}"/>
              </a:ext>
            </a:extLst>
          </p:cNvPr>
          <p:cNvSpPr txBox="1"/>
          <p:nvPr/>
        </p:nvSpPr>
        <p:spPr>
          <a:xfrm>
            <a:off x="7343800" y="321297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Predicted</a:t>
            </a:r>
          </a:p>
          <a:p>
            <a:pPr algn="ctr"/>
            <a:r>
              <a:rPr kumimoji="1" lang="en-US" altLang="zh-CN" b="1" dirty="0"/>
              <a:t>GED</a:t>
            </a:r>
          </a:p>
          <a:p>
            <a:pPr algn="ctr"/>
            <a:r>
              <a:rPr kumimoji="1" lang="en-US" altLang="zh-CN" b="1" dirty="0"/>
              <a:t>scores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7618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 dirty="0"/>
              <a:t>Type-aware Similarity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169593"/>
                <a:ext cx="8786813" cy="5688407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600" dirty="0"/>
                  <a:t>Given the type-aware embedding of  </a:t>
                </a:r>
                <a:r>
                  <a:rPr kumimoji="1" lang="en-US" altLang="zh-CN" dirty="0"/>
                  <a:t>G</a:t>
                </a:r>
                <a:r>
                  <a:rPr kumimoji="1" lang="en-US" altLang="zh-CN" baseline="-25000" dirty="0"/>
                  <a:t>1 </a:t>
                </a:r>
                <a:r>
                  <a:rPr lang="en-US" altLang="zh-CN" sz="2600" dirty="0"/>
                  <a:t>and </a:t>
                </a:r>
                <a:r>
                  <a:rPr kumimoji="1" lang="en-US" altLang="zh-CN" dirty="0"/>
                  <a:t>G</a:t>
                </a:r>
                <a:r>
                  <a:rPr kumimoji="1" lang="en-US" altLang="zh-CN" baseline="-25000" dirty="0"/>
                  <a:t>2</a:t>
                </a:r>
                <a:r>
                  <a:rPr lang="en-US" altLang="zh-CN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sz="2600" dirty="0"/>
              </a:p>
              <a:p>
                <a:pPr>
                  <a:lnSpc>
                    <a:spcPct val="120000"/>
                  </a:lnSpc>
                </a:pPr>
                <a:endParaRPr lang="en-US" altLang="zh-CN" dirty="0"/>
              </a:p>
              <a:p>
                <a:pPr>
                  <a:lnSpc>
                    <a:spcPct val="120000"/>
                  </a:lnSpc>
                </a:pPr>
                <a:endParaRPr lang="en-US" altLang="zh-CN" dirty="0"/>
              </a:p>
              <a:p>
                <a:pPr>
                  <a:lnSpc>
                    <a:spcPct val="120000"/>
                  </a:lnSpc>
                  <a:spcBef>
                    <a:spcPts val="1776"/>
                  </a:spcBef>
                </a:pPr>
                <a:r>
                  <a:rPr lang="en-US" altLang="zh-CN" sz="2400" dirty="0">
                    <a:solidFill>
                      <a:srgbClr val="7D0900"/>
                    </a:solidFill>
                  </a:rPr>
                  <a:t>Neural Tensor Network (NTN)</a:t>
                </a:r>
              </a:p>
              <a:p>
                <a:pPr lvl="1"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𝑵𝑻𝑵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𝚻</m:t>
                        </m:r>
                      </m:sup>
                    </m:sSub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𝚻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sz="2000" b="0" dirty="0">
                    <a:latin typeface="Garamond" pitchFamily="18" charset="0"/>
                  </a:rPr>
                  <a:t>     as similarity embedding; </a:t>
                </a:r>
                <a:r>
                  <a:rPr lang="en-US" altLang="zh-CN" sz="2000" b="0" dirty="0">
                    <a:solidFill>
                      <a:srgbClr val="00B0F0"/>
                    </a:solidFill>
                    <a:latin typeface="Garamond" pitchFamily="18" charset="0"/>
                  </a:rPr>
                  <a:t>t</a:t>
                </a:r>
                <a:r>
                  <a:rPr lang="en-US" altLang="zh-CN" sz="2000" b="0" dirty="0">
                    <a:latin typeface="Garamond" pitchFamily="18" charset="0"/>
                  </a:rPr>
                  <a:t>: graph edit type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600" dirty="0"/>
                  <a:t>Predictor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𝑵𝑻𝑵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altLang="zh-CN" sz="2000" b="0" dirty="0"/>
                  <a:t> is then fed into neural networks to predict the similarity score for type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.</a:t>
                </a:r>
              </a:p>
              <a:p>
                <a:pPr lvl="1">
                  <a:lnSpc>
                    <a:spcPct val="120000"/>
                  </a:lnSpc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169593"/>
                <a:ext cx="8786813" cy="5688407"/>
              </a:xfrm>
              <a:blipFill>
                <a:blip r:embed="rId3"/>
                <a:stretch>
                  <a:fillRect l="-1156" t="-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BE1EBE-F9CC-334A-9DAE-E62BB9FE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328" y="1844824"/>
            <a:ext cx="2167441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79C9871-101D-6C42-905E-579CB16A9593}"/>
                  </a:ext>
                </a:extLst>
              </p:cNvPr>
              <p:cNvSpPr txBox="1"/>
              <p:nvPr/>
            </p:nvSpPr>
            <p:spPr>
              <a:xfrm>
                <a:off x="611560" y="2154560"/>
                <a:ext cx="874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79C9871-101D-6C42-905E-579CB16A9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54560"/>
                <a:ext cx="874440" cy="461665"/>
              </a:xfrm>
              <a:prstGeom prst="rect">
                <a:avLst/>
              </a:prstGeom>
              <a:blipFill>
                <a:blip r:embed="rId5"/>
                <a:stretch>
                  <a:fillRect l="-285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DE3FA0E-88B1-1E42-B33E-78D6ECF91A76}"/>
              </a:ext>
            </a:extLst>
          </p:cNvPr>
          <p:cNvCxnSpPr>
            <a:cxnSpLocks/>
          </p:cNvCxnSpPr>
          <p:nvPr/>
        </p:nvCxnSpPr>
        <p:spPr>
          <a:xfrm>
            <a:off x="1679248" y="2442592"/>
            <a:ext cx="6480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B99D64B-91BD-BF4C-BA7D-CB7485F6F0C1}"/>
              </a:ext>
            </a:extLst>
          </p:cNvPr>
          <p:cNvCxnSpPr>
            <a:cxnSpLocks/>
          </p:cNvCxnSpPr>
          <p:nvPr/>
        </p:nvCxnSpPr>
        <p:spPr>
          <a:xfrm>
            <a:off x="4782793" y="2442592"/>
            <a:ext cx="7200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609C3140-8355-484C-B4FF-ADC958E31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144" y="1965623"/>
            <a:ext cx="1568558" cy="910529"/>
          </a:xfrm>
          <a:prstGeom prst="rect">
            <a:avLst/>
          </a:prstGeom>
        </p:spPr>
      </p:pic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06476761-DD8B-3346-9B62-C828DFA1B6D8}"/>
              </a:ext>
            </a:extLst>
          </p:cNvPr>
          <p:cNvCxnSpPr>
            <a:cxnSpLocks/>
          </p:cNvCxnSpPr>
          <p:nvPr/>
        </p:nvCxnSpPr>
        <p:spPr>
          <a:xfrm>
            <a:off x="7190702" y="2407364"/>
            <a:ext cx="5760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308C594-B303-9F4A-BE1D-A0DC01C3508C}"/>
              </a:ext>
            </a:extLst>
          </p:cNvPr>
          <p:cNvSpPr txBox="1"/>
          <p:nvPr/>
        </p:nvSpPr>
        <p:spPr>
          <a:xfrm>
            <a:off x="7796909" y="2134597"/>
            <a:ext cx="116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Number of NR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9610239-BE95-EA43-84E0-3CC35165E733}"/>
              </a:ext>
            </a:extLst>
          </p:cNvPr>
          <p:cNvSpPr txBox="1"/>
          <p:nvPr/>
        </p:nvSpPr>
        <p:spPr>
          <a:xfrm>
            <a:off x="4575388" y="1802515"/>
            <a:ext cx="113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/>
              <a:t>Similarity embedding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099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Efficient Training of TaGSim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0424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Challenges in model training: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/>
              <a:t>A training sample: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b="0" dirty="0"/>
              <a:t>,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2</a:t>
            </a:r>
            <a:r>
              <a:rPr lang="en-US" altLang="zh-CN" b="0" dirty="0"/>
              <a:t>, and GED(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b="0" dirty="0"/>
              <a:t>,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2</a:t>
            </a:r>
            <a:r>
              <a:rPr lang="en-US" altLang="zh-CN" b="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Computing the ground truth, GED(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dirty="0"/>
              <a:t>,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2</a:t>
            </a:r>
            <a:r>
              <a:rPr lang="en-US" altLang="zh-CN" dirty="0"/>
              <a:t>), is time-consuming (NP-Hard)</a:t>
            </a:r>
            <a:endParaRPr lang="en-US" altLang="zh-CN" b="0" dirty="0"/>
          </a:p>
          <a:p>
            <a:pPr>
              <a:lnSpc>
                <a:spcPct val="120000"/>
              </a:lnSpc>
            </a:pPr>
            <a:r>
              <a:rPr lang="en-US" altLang="zh-CN" dirty="0"/>
              <a:t>Graph-pair generator: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Input: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dirty="0"/>
              <a:t>, target GED; Output: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dirty="0"/>
              <a:t>,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2</a:t>
            </a:r>
            <a:r>
              <a:rPr lang="en-US" altLang="zh-CN" dirty="0"/>
              <a:t> with target GED 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Start from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dirty="0"/>
              <a:t>, we edits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1</a:t>
            </a:r>
            <a:r>
              <a:rPr lang="en-US" altLang="zh-CN" dirty="0"/>
              <a:t> according to target GED, to get </a:t>
            </a:r>
            <a:r>
              <a:rPr kumimoji="1" lang="en-US" altLang="zh-CN" dirty="0"/>
              <a:t>G</a:t>
            </a:r>
            <a:r>
              <a:rPr kumimoji="1" lang="en-US" altLang="zh-CN" baseline="-25000" dirty="0"/>
              <a:t>2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Graph-pair generator realizes </a:t>
            </a:r>
            <a:r>
              <a:rPr lang="en-US" altLang="zh-CN" b="1" dirty="0">
                <a:solidFill>
                  <a:srgbClr val="00B0F0"/>
                </a:solidFill>
              </a:rPr>
              <a:t>efficient </a:t>
            </a:r>
            <a:r>
              <a:rPr lang="en-US" altLang="zh-CN" dirty="0"/>
              <a:t>and </a:t>
            </a:r>
            <a:r>
              <a:rPr lang="en-US" altLang="zh-CN" b="1" dirty="0">
                <a:solidFill>
                  <a:srgbClr val="00B0F0"/>
                </a:solidFill>
              </a:rPr>
              <a:t>accurate</a:t>
            </a:r>
            <a:r>
              <a:rPr lang="en-US" altLang="zh-CN" dirty="0"/>
              <a:t> training data acquisition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42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室内, 装饰品, 小, 展示&#10;&#10;描述已自动生成">
            <a:extLst>
              <a:ext uri="{FF2B5EF4-FFF2-40B4-BE49-F238E27FC236}">
                <a16:creationId xmlns:a16="http://schemas.microsoft.com/office/drawing/2014/main" id="{4EFB5E1F-AA19-2445-B45E-A67EDA3D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82" y="2476264"/>
            <a:ext cx="2120988" cy="188884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03DD171-0C71-D245-8759-E33E48009703}"/>
              </a:ext>
            </a:extLst>
          </p:cNvPr>
          <p:cNvSpPr txBox="1">
            <a:spLocks/>
          </p:cNvSpPr>
          <p:nvPr/>
        </p:nvSpPr>
        <p:spPr bwMode="auto">
          <a:xfrm>
            <a:off x="152399" y="1169593"/>
            <a:ext cx="8786813" cy="52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Graph </a:t>
            </a:r>
            <a:r>
              <a:rPr kumimoji="1" lang="en-US" altLang="zh-CN" i="1" dirty="0"/>
              <a:t>G = (</a:t>
            </a:r>
            <a:r>
              <a:rPr kumimoji="1" lang="en-US" altLang="zh-CN" i="1" dirty="0">
                <a:solidFill>
                  <a:srgbClr val="00B0F0"/>
                </a:solidFill>
              </a:rPr>
              <a:t>V</a:t>
            </a:r>
            <a:r>
              <a:rPr kumimoji="1" lang="en-US" altLang="zh-CN" i="1" dirty="0"/>
              <a:t>, </a:t>
            </a:r>
            <a:r>
              <a:rPr kumimoji="1" lang="en-US" altLang="zh-CN" i="1" dirty="0">
                <a:solidFill>
                  <a:srgbClr val="00B050"/>
                </a:solidFill>
              </a:rPr>
              <a:t>E</a:t>
            </a:r>
            <a:r>
              <a:rPr kumimoji="1" lang="en-US" altLang="zh-CN" i="1" dirty="0"/>
              <a:t>)</a:t>
            </a:r>
          </a:p>
          <a:p>
            <a:pPr lvl="1"/>
            <a:r>
              <a:rPr kumimoji="1" lang="en-US" altLang="zh-CN" b="1" i="1" dirty="0">
                <a:solidFill>
                  <a:srgbClr val="00B0F0"/>
                </a:solidFill>
              </a:rPr>
              <a:t>V</a:t>
            </a:r>
            <a:r>
              <a:rPr kumimoji="1" lang="en-US" altLang="zh-CN" dirty="0"/>
              <a:t> is a set of nodes; </a:t>
            </a:r>
            <a:r>
              <a:rPr kumimoji="1" lang="en-US" altLang="zh-CN" b="1" i="1" dirty="0">
                <a:solidFill>
                  <a:srgbClr val="00B050"/>
                </a:solidFill>
              </a:rPr>
              <a:t>E</a:t>
            </a:r>
            <a:r>
              <a:rPr kumimoji="1" lang="en-US" altLang="zh-CN" dirty="0"/>
              <a:t> is a set of edges between two nodes</a:t>
            </a:r>
          </a:p>
          <a:p>
            <a:r>
              <a:rPr kumimoji="1" lang="en-US" altLang="zh-CN" dirty="0"/>
              <a:t>Graphs are everywhere!</a:t>
            </a:r>
          </a:p>
          <a:p>
            <a:pPr lvl="1"/>
            <a:endParaRPr kumimoji="1" lang="zh-CN" altLang="en-US" sz="2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DB12CC-EA52-AE47-B522-64C93C99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Graphs and Graph Structured Data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DF7AE0-49E5-8843-9D09-8C2F1FA1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BDD1792-8D8F-0A49-831E-D17AD0D0A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3336796"/>
            <a:ext cx="3086880" cy="2315160"/>
          </a:xfrm>
          <a:prstGeom prst="rect">
            <a:avLst/>
          </a:prstGeom>
        </p:spPr>
      </p:pic>
      <p:sp>
        <p:nvSpPr>
          <p:cNvPr id="6" name="TextBox 69">
            <a:extLst>
              <a:ext uri="{FF2B5EF4-FFF2-40B4-BE49-F238E27FC236}">
                <a16:creationId xmlns:a16="http://schemas.microsoft.com/office/drawing/2014/main" id="{93F04641-F103-4A43-9A18-ADF52C89DA1F}"/>
              </a:ext>
            </a:extLst>
          </p:cNvPr>
          <p:cNvSpPr txBox="1"/>
          <p:nvPr/>
        </p:nvSpPr>
        <p:spPr>
          <a:xfrm>
            <a:off x="251520" y="5579948"/>
            <a:ext cx="279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Transportation Graph</a:t>
            </a:r>
          </a:p>
        </p:txBody>
      </p:sp>
      <p:pic>
        <p:nvPicPr>
          <p:cNvPr id="8" name="图片 7" descr="一群不同颜色的伞&#10;&#10;中度可信度描述已自动生成">
            <a:extLst>
              <a:ext uri="{FF2B5EF4-FFF2-40B4-BE49-F238E27FC236}">
                <a16:creationId xmlns:a16="http://schemas.microsoft.com/office/drawing/2014/main" id="{7C1DFA72-2A57-2A41-8068-960A2BCDF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51" y="3563777"/>
            <a:ext cx="2970349" cy="2033779"/>
          </a:xfrm>
          <a:prstGeom prst="rect">
            <a:avLst/>
          </a:prstGeom>
        </p:spPr>
      </p:pic>
      <p:sp>
        <p:nvSpPr>
          <p:cNvPr id="9" name="TextBox 69">
            <a:extLst>
              <a:ext uri="{FF2B5EF4-FFF2-40B4-BE49-F238E27FC236}">
                <a16:creationId xmlns:a16="http://schemas.microsoft.com/office/drawing/2014/main" id="{A0F3195B-F6B9-ED41-B24E-5B488BD2C49D}"/>
              </a:ext>
            </a:extLst>
          </p:cNvPr>
          <p:cNvSpPr txBox="1"/>
          <p:nvPr/>
        </p:nvSpPr>
        <p:spPr>
          <a:xfrm>
            <a:off x="6807181" y="557994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Social Network</a:t>
            </a: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FCF622E7-A0F1-E044-AF5D-CFCDA51C81E6}"/>
              </a:ext>
            </a:extLst>
          </p:cNvPr>
          <p:cNvSpPr txBox="1"/>
          <p:nvPr/>
        </p:nvSpPr>
        <p:spPr>
          <a:xfrm>
            <a:off x="3851920" y="429309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Molecular Graph</a:t>
            </a:r>
          </a:p>
        </p:txBody>
      </p:sp>
      <p:pic>
        <p:nvPicPr>
          <p:cNvPr id="7" name="Picture 2" descr="How to Rank Your Pharmaceutical Website in Google's Knowledge Graph">
            <a:extLst>
              <a:ext uri="{FF2B5EF4-FFF2-40B4-BE49-F238E27FC236}">
                <a16:creationId xmlns:a16="http://schemas.microsoft.com/office/drawing/2014/main" id="{F4943752-D51A-EABE-288C-4DF212A7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58" y="4813784"/>
            <a:ext cx="2768807" cy="17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9">
            <a:extLst>
              <a:ext uri="{FF2B5EF4-FFF2-40B4-BE49-F238E27FC236}">
                <a16:creationId xmlns:a16="http://schemas.microsoft.com/office/drawing/2014/main" id="{B6EB0264-3A53-FDB9-3A8E-E7C5873BFA86}"/>
              </a:ext>
            </a:extLst>
          </p:cNvPr>
          <p:cNvSpPr txBox="1"/>
          <p:nvPr/>
        </p:nvSpPr>
        <p:spPr>
          <a:xfrm>
            <a:off x="3779912" y="65160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Knowledge Graph</a:t>
            </a:r>
          </a:p>
        </p:txBody>
      </p:sp>
    </p:spTree>
    <p:extLst>
      <p:ext uri="{BB962C8B-B14F-4D97-AF65-F5344CB8AC3E}">
        <p14:creationId xmlns:p14="http://schemas.microsoft.com/office/powerpoint/2010/main" val="402820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99767"/>
          </a:xfrm>
        </p:spPr>
        <p:txBody>
          <a:bodyPr/>
          <a:lstStyle/>
          <a:p>
            <a:r>
              <a:rPr lang="en-US" altLang="zh-CN" dirty="0"/>
              <a:t>Datasets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Evaluation</a:t>
            </a:r>
          </a:p>
          <a:p>
            <a:pPr lvl="1"/>
            <a:r>
              <a:rPr lang="en-US" altLang="zh-CN" b="1" dirty="0">
                <a:solidFill>
                  <a:srgbClr val="00B0F0"/>
                </a:solidFill>
              </a:rPr>
              <a:t>Effectiveness</a:t>
            </a:r>
            <a:r>
              <a:rPr lang="en-US" altLang="zh-CN" dirty="0"/>
              <a:t>: graph similarity computation accuracy</a:t>
            </a:r>
          </a:p>
          <a:p>
            <a:pPr lvl="2"/>
            <a:r>
              <a:rPr lang="en-US" altLang="zh-CN" dirty="0"/>
              <a:t>mean square error (</a:t>
            </a:r>
            <a:r>
              <a:rPr lang="en-US" altLang="zh-CN" dirty="0" err="1"/>
              <a:t>mse</a:t>
            </a:r>
            <a:r>
              <a:rPr lang="en-US" altLang="zh-CN" dirty="0"/>
              <a:t>) between ground truth similarity scores and predicted ones;</a:t>
            </a:r>
          </a:p>
          <a:p>
            <a:pPr lvl="2"/>
            <a:r>
              <a:rPr lang="en-US" altLang="zh-CN" dirty="0"/>
              <a:t>Ranking results by similarity scores.</a:t>
            </a:r>
          </a:p>
          <a:p>
            <a:pPr lvl="1"/>
            <a:r>
              <a:rPr lang="en-US" altLang="zh-CN" b="1" dirty="0">
                <a:solidFill>
                  <a:srgbClr val="00B0F0"/>
                </a:solidFill>
              </a:rPr>
              <a:t>Efficiency</a:t>
            </a:r>
            <a:r>
              <a:rPr lang="en-US" altLang="zh-CN" dirty="0"/>
              <a:t>: </a:t>
            </a:r>
          </a:p>
          <a:p>
            <a:pPr lvl="2"/>
            <a:r>
              <a:rPr lang="en-US" altLang="zh-CN" dirty="0"/>
              <a:t>Training data acquisition + similarity computation time</a:t>
            </a:r>
          </a:p>
          <a:p>
            <a:pPr lvl="1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2FC992D2-6114-134B-BD60-1F97012A1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81121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Effectiveness Results</a:t>
            </a:r>
            <a:endParaRPr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9745" y="5925766"/>
            <a:ext cx="612775" cy="365125"/>
          </a:xfrm>
        </p:spPr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3" name="图片 12" descr="表格&#10;&#10;描述已自动生成">
            <a:extLst>
              <a:ext uri="{FF2B5EF4-FFF2-40B4-BE49-F238E27FC236}">
                <a16:creationId xmlns:a16="http://schemas.microsoft.com/office/drawing/2014/main" id="{3A001FF3-4D1E-614E-BD29-8CE89CC9C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" y="1622459"/>
            <a:ext cx="8990122" cy="3960437"/>
          </a:xfrm>
          <a:prstGeom prst="rect">
            <a:avLst/>
          </a:prstGeom>
        </p:spPr>
      </p:pic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4DDF91C0-8594-5F4E-A6CD-6026196DAE8B}"/>
              </a:ext>
            </a:extLst>
          </p:cNvPr>
          <p:cNvCxnSpPr>
            <a:cxnSpLocks/>
          </p:cNvCxnSpPr>
          <p:nvPr/>
        </p:nvCxnSpPr>
        <p:spPr>
          <a:xfrm flipV="1">
            <a:off x="8279705" y="1550448"/>
            <a:ext cx="0" cy="41044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4A7FB584-6265-D741-9FBA-21D693C10DDD}"/>
              </a:ext>
            </a:extLst>
          </p:cNvPr>
          <p:cNvCxnSpPr>
            <a:cxnSpLocks/>
          </p:cNvCxnSpPr>
          <p:nvPr/>
        </p:nvCxnSpPr>
        <p:spPr>
          <a:xfrm flipV="1">
            <a:off x="8999785" y="1550448"/>
            <a:ext cx="0" cy="41044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CB92B90-3482-BC46-8DBF-B2B497F64B9B}"/>
              </a:ext>
            </a:extLst>
          </p:cNvPr>
          <p:cNvCxnSpPr>
            <a:cxnSpLocks/>
          </p:cNvCxnSpPr>
          <p:nvPr/>
        </p:nvCxnSpPr>
        <p:spPr>
          <a:xfrm>
            <a:off x="8279705" y="1550448"/>
            <a:ext cx="7200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2C9322A4-A1A1-484B-A7D7-746252F31784}"/>
              </a:ext>
            </a:extLst>
          </p:cNvPr>
          <p:cNvCxnSpPr>
            <a:cxnSpLocks/>
          </p:cNvCxnSpPr>
          <p:nvPr/>
        </p:nvCxnSpPr>
        <p:spPr>
          <a:xfrm>
            <a:off x="8279705" y="5654904"/>
            <a:ext cx="7200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07384FE-F3FC-1343-89A1-7855237D855E}"/>
              </a:ext>
            </a:extLst>
          </p:cNvPr>
          <p:cNvSpPr txBox="1"/>
          <p:nvPr/>
        </p:nvSpPr>
        <p:spPr>
          <a:xfrm>
            <a:off x="8279705" y="11811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Ours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5489F74D-7521-D14C-AEE0-21C242DF1F87}"/>
              </a:ext>
            </a:extLst>
          </p:cNvPr>
          <p:cNvSpPr/>
          <p:nvPr/>
        </p:nvSpPr>
        <p:spPr>
          <a:xfrm rot="5400000">
            <a:off x="3198505" y="277377"/>
            <a:ext cx="297324" cy="2376244"/>
          </a:xfrm>
          <a:prstGeom prst="leftBrace">
            <a:avLst>
              <a:gd name="adj1" fmla="val 8333"/>
              <a:gd name="adj2" fmla="val 50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10F10C-A70A-7F4A-8B21-9A8508DE9ED4}"/>
              </a:ext>
            </a:extLst>
          </p:cNvPr>
          <p:cNvSpPr txBox="1"/>
          <p:nvPr/>
        </p:nvSpPr>
        <p:spPr>
          <a:xfrm>
            <a:off x="2015009" y="1052736"/>
            <a:ext cx="266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accent1"/>
                </a:solidFill>
              </a:rPr>
              <a:t>Search-based methods</a:t>
            </a:r>
            <a:endParaRPr kumimoji="1"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7AEBD818-B949-0141-85A9-253F70CB2511}"/>
              </a:ext>
            </a:extLst>
          </p:cNvPr>
          <p:cNvSpPr/>
          <p:nvPr/>
        </p:nvSpPr>
        <p:spPr>
          <a:xfrm rot="5400000">
            <a:off x="6402850" y="133361"/>
            <a:ext cx="297325" cy="2664277"/>
          </a:xfrm>
          <a:prstGeom prst="leftBrace">
            <a:avLst>
              <a:gd name="adj1" fmla="val 8333"/>
              <a:gd name="adj2" fmla="val 50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BCC4DE4-BB74-9042-A916-268C53F27FBD}"/>
              </a:ext>
            </a:extLst>
          </p:cNvPr>
          <p:cNvSpPr txBox="1"/>
          <p:nvPr/>
        </p:nvSpPr>
        <p:spPr>
          <a:xfrm>
            <a:off x="5396954" y="1052736"/>
            <a:ext cx="241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accent1"/>
                </a:solidFill>
              </a:rPr>
              <a:t>GNN-based methods</a:t>
            </a:r>
            <a:endParaRPr kumimoji="1" lang="zh-CN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95733456-DDD6-F34A-8CBA-B9AB3817DA9E}"/>
              </a:ext>
            </a:extLst>
          </p:cNvPr>
          <p:cNvCxnSpPr>
            <a:cxnSpLocks/>
          </p:cNvCxnSpPr>
          <p:nvPr/>
        </p:nvCxnSpPr>
        <p:spPr>
          <a:xfrm flipV="1">
            <a:off x="7487617" y="1550448"/>
            <a:ext cx="0" cy="41044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6348A484-A101-1042-9541-211E666D1B64}"/>
              </a:ext>
            </a:extLst>
          </p:cNvPr>
          <p:cNvCxnSpPr>
            <a:cxnSpLocks/>
          </p:cNvCxnSpPr>
          <p:nvPr/>
        </p:nvCxnSpPr>
        <p:spPr>
          <a:xfrm flipV="1">
            <a:off x="8207697" y="1550448"/>
            <a:ext cx="0" cy="41044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CE48A440-2F30-674F-9983-78824DBB2B2B}"/>
              </a:ext>
            </a:extLst>
          </p:cNvPr>
          <p:cNvCxnSpPr>
            <a:cxnSpLocks/>
          </p:cNvCxnSpPr>
          <p:nvPr/>
        </p:nvCxnSpPr>
        <p:spPr>
          <a:xfrm>
            <a:off x="7487617" y="1550448"/>
            <a:ext cx="72008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600647B4-B9F7-FF4C-823B-C16BE85ED1C5}"/>
              </a:ext>
            </a:extLst>
          </p:cNvPr>
          <p:cNvCxnSpPr>
            <a:cxnSpLocks/>
          </p:cNvCxnSpPr>
          <p:nvPr/>
        </p:nvCxnSpPr>
        <p:spPr>
          <a:xfrm>
            <a:off x="7487617" y="5654904"/>
            <a:ext cx="72008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08A0D78-DC9E-8041-8107-02080410F67C}"/>
              </a:ext>
            </a:extLst>
          </p:cNvPr>
          <p:cNvSpPr txBox="1"/>
          <p:nvPr/>
        </p:nvSpPr>
        <p:spPr>
          <a:xfrm>
            <a:off x="7164302" y="5642084"/>
            <a:ext cx="1368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00B050"/>
                </a:solidFill>
              </a:rPr>
              <a:t>Main competitor [WSDM ’19]</a:t>
            </a:r>
            <a:endParaRPr kumimoji="1" lang="zh-CN" altLang="en-US" sz="1400" dirty="0">
              <a:solidFill>
                <a:srgbClr val="00B050"/>
              </a:solidFill>
            </a:endParaRP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E78E4604-019E-9A47-8B4A-322DDCC12AD3}"/>
              </a:ext>
            </a:extLst>
          </p:cNvPr>
          <p:cNvCxnSpPr>
            <a:cxnSpLocks/>
          </p:cNvCxnSpPr>
          <p:nvPr/>
        </p:nvCxnSpPr>
        <p:spPr>
          <a:xfrm flipV="1">
            <a:off x="1078905" y="4917654"/>
            <a:ext cx="0" cy="733099"/>
          </a:xfrm>
          <a:prstGeom prst="line">
            <a:avLst/>
          </a:prstGeom>
          <a:ln w="254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A455B0E1-68BE-6744-8CE6-3ACACE941FB2}"/>
              </a:ext>
            </a:extLst>
          </p:cNvPr>
          <p:cNvCxnSpPr>
            <a:cxnSpLocks/>
          </p:cNvCxnSpPr>
          <p:nvPr/>
        </p:nvCxnSpPr>
        <p:spPr>
          <a:xfrm flipV="1">
            <a:off x="1798985" y="4917654"/>
            <a:ext cx="0" cy="733099"/>
          </a:xfrm>
          <a:prstGeom prst="line">
            <a:avLst/>
          </a:prstGeom>
          <a:ln w="254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04975C58-3E76-3544-BB7E-8DAE9C9F819A}"/>
              </a:ext>
            </a:extLst>
          </p:cNvPr>
          <p:cNvCxnSpPr>
            <a:cxnSpLocks/>
          </p:cNvCxnSpPr>
          <p:nvPr/>
        </p:nvCxnSpPr>
        <p:spPr>
          <a:xfrm>
            <a:off x="1078905" y="4917654"/>
            <a:ext cx="720080" cy="0"/>
          </a:xfrm>
          <a:prstGeom prst="line">
            <a:avLst/>
          </a:prstGeom>
          <a:ln w="254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AC1CC74C-3128-9742-ACBB-6FEE7D158268}"/>
              </a:ext>
            </a:extLst>
          </p:cNvPr>
          <p:cNvCxnSpPr>
            <a:cxnSpLocks/>
          </p:cNvCxnSpPr>
          <p:nvPr/>
        </p:nvCxnSpPr>
        <p:spPr>
          <a:xfrm>
            <a:off x="1078905" y="5661248"/>
            <a:ext cx="720080" cy="0"/>
          </a:xfrm>
          <a:prstGeom prst="line">
            <a:avLst/>
          </a:prstGeom>
          <a:ln w="254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A3920FD6-234F-6C44-A046-D6408A67702B}"/>
              </a:ext>
            </a:extLst>
          </p:cNvPr>
          <p:cNvSpPr txBox="1"/>
          <p:nvPr/>
        </p:nvSpPr>
        <p:spPr>
          <a:xfrm>
            <a:off x="641129" y="5659220"/>
            <a:ext cx="151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accent6"/>
                </a:solidFill>
              </a:rPr>
              <a:t>Ranking metrics</a:t>
            </a:r>
            <a:endParaRPr kumimoji="1" lang="zh-CN" altLang="en-US" sz="1400" dirty="0">
              <a:solidFill>
                <a:schemeClr val="accent6"/>
              </a:solidFill>
            </a:endParaRPr>
          </a:p>
        </p:txBody>
      </p: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23017EAD-E834-3F4E-9622-53A47BC923EC}"/>
              </a:ext>
            </a:extLst>
          </p:cNvPr>
          <p:cNvCxnSpPr>
            <a:cxnSpLocks/>
          </p:cNvCxnSpPr>
          <p:nvPr/>
        </p:nvCxnSpPr>
        <p:spPr>
          <a:xfrm flipV="1">
            <a:off x="1006897" y="1916832"/>
            <a:ext cx="0" cy="36004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C8680DDB-6C6F-8F4A-A0C8-F6D9C15F2BA0}"/>
              </a:ext>
            </a:extLst>
          </p:cNvPr>
          <p:cNvCxnSpPr>
            <a:cxnSpLocks/>
          </p:cNvCxnSpPr>
          <p:nvPr/>
        </p:nvCxnSpPr>
        <p:spPr>
          <a:xfrm flipV="1">
            <a:off x="1726977" y="1916832"/>
            <a:ext cx="0" cy="36004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D29F80E6-58AE-214C-8CC3-72CC8580FD6A}"/>
              </a:ext>
            </a:extLst>
          </p:cNvPr>
          <p:cNvCxnSpPr>
            <a:cxnSpLocks/>
          </p:cNvCxnSpPr>
          <p:nvPr/>
        </p:nvCxnSpPr>
        <p:spPr>
          <a:xfrm>
            <a:off x="1006897" y="1916832"/>
            <a:ext cx="720080" cy="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AD305AA7-C39F-DC46-9893-475A698BCB30}"/>
              </a:ext>
            </a:extLst>
          </p:cNvPr>
          <p:cNvCxnSpPr>
            <a:cxnSpLocks/>
          </p:cNvCxnSpPr>
          <p:nvPr/>
        </p:nvCxnSpPr>
        <p:spPr>
          <a:xfrm>
            <a:off x="1006897" y="2276872"/>
            <a:ext cx="720080" cy="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5FA7C3D-6034-6747-8422-4E35E4A12D3F}"/>
              </a:ext>
            </a:extLst>
          </p:cNvPr>
          <p:cNvCxnSpPr>
            <a:cxnSpLocks/>
          </p:cNvCxnSpPr>
          <p:nvPr/>
        </p:nvCxnSpPr>
        <p:spPr>
          <a:xfrm flipV="1">
            <a:off x="1366937" y="1503761"/>
            <a:ext cx="0" cy="341063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0D8BE26E-800B-6F4E-B2D7-4A101613BB4A}"/>
              </a:ext>
            </a:extLst>
          </p:cNvPr>
          <p:cNvSpPr txBox="1"/>
          <p:nvPr/>
        </p:nvSpPr>
        <p:spPr>
          <a:xfrm>
            <a:off x="588906" y="1216048"/>
            <a:ext cx="151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accent4"/>
                </a:solidFill>
              </a:rPr>
              <a:t>Error metrics</a:t>
            </a:r>
            <a:endParaRPr kumimoji="1" lang="zh-CN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8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Efficiency Results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Comparison methods</a:t>
            </a:r>
          </a:p>
          <a:p>
            <a:pPr lvl="1"/>
            <a:r>
              <a:rPr lang="en-US" altLang="zh-CN" dirty="0" err="1">
                <a:ea typeface="宋体" charset="-122"/>
              </a:rPr>
              <a:t>Astar</a:t>
            </a:r>
            <a:r>
              <a:rPr lang="en-US" altLang="zh-CN" dirty="0">
                <a:ea typeface="宋体" charset="-122"/>
              </a:rPr>
              <a:t>*-</a:t>
            </a:r>
            <a:r>
              <a:rPr lang="en-US" altLang="zh-CN" dirty="0" err="1">
                <a:ea typeface="宋体" charset="-122"/>
              </a:rPr>
              <a:t>Lsa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[ICDE’20]: exact GED computation method</a:t>
            </a:r>
          </a:p>
          <a:p>
            <a:pPr lvl="1"/>
            <a:r>
              <a:rPr lang="en-US" altLang="zh-CN" dirty="0" err="1">
                <a:ea typeface="宋体" charset="-122"/>
              </a:rPr>
              <a:t>SimGNN</a:t>
            </a:r>
            <a:r>
              <a:rPr lang="en-US" altLang="zh-CN" dirty="0">
                <a:ea typeface="宋体" charset="-122"/>
              </a:rPr>
              <a:t> [WSDM’19]: baseline deep learning method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4" name="图片 13" descr="图表, 条形图&#10;&#10;描述已自动生成">
            <a:extLst>
              <a:ext uri="{FF2B5EF4-FFF2-40B4-BE49-F238E27FC236}">
                <a16:creationId xmlns:a16="http://schemas.microsoft.com/office/drawing/2014/main" id="{F458EDF2-32D1-5E4A-BCF0-90D5C9599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4" y="3174853"/>
            <a:ext cx="8259662" cy="3323332"/>
          </a:xfrm>
          <a:prstGeom prst="rect">
            <a:avLst/>
          </a:prstGeom>
        </p:spPr>
      </p:pic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7B7DDCC-67AE-0F43-99A4-D147EC07E6D6}"/>
              </a:ext>
            </a:extLst>
          </p:cNvPr>
          <p:cNvCxnSpPr>
            <a:cxnSpLocks/>
          </p:cNvCxnSpPr>
          <p:nvPr/>
        </p:nvCxnSpPr>
        <p:spPr>
          <a:xfrm flipV="1">
            <a:off x="1044428" y="3582807"/>
            <a:ext cx="0" cy="22915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8554D3FA-A956-864A-99F4-A7F52796E28A}"/>
              </a:ext>
            </a:extLst>
          </p:cNvPr>
          <p:cNvCxnSpPr>
            <a:cxnSpLocks/>
          </p:cNvCxnSpPr>
          <p:nvPr/>
        </p:nvCxnSpPr>
        <p:spPr>
          <a:xfrm flipV="1">
            <a:off x="3132660" y="3582807"/>
            <a:ext cx="0" cy="2401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A79834E6-F3A8-FD45-8C0A-5A334B3D287C}"/>
              </a:ext>
            </a:extLst>
          </p:cNvPr>
          <p:cNvCxnSpPr>
            <a:cxnSpLocks/>
          </p:cNvCxnSpPr>
          <p:nvPr/>
        </p:nvCxnSpPr>
        <p:spPr>
          <a:xfrm>
            <a:off x="1044428" y="3822925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35CB4D25-6D06-0444-99DF-1784D305E477}"/>
              </a:ext>
            </a:extLst>
          </p:cNvPr>
          <p:cNvCxnSpPr>
            <a:cxnSpLocks/>
          </p:cNvCxnSpPr>
          <p:nvPr/>
        </p:nvCxnSpPr>
        <p:spPr>
          <a:xfrm>
            <a:off x="1044428" y="3582807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454A374-C221-E747-B8EE-B0F1EF653B27}"/>
              </a:ext>
            </a:extLst>
          </p:cNvPr>
          <p:cNvSpPr txBox="1"/>
          <p:nvPr/>
        </p:nvSpPr>
        <p:spPr>
          <a:xfrm>
            <a:off x="611560" y="2760339"/>
            <a:ext cx="32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Our graph-pair generator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9B7AA853-6E9D-554E-9A22-A44ED07034B7}"/>
              </a:ext>
            </a:extLst>
          </p:cNvPr>
          <p:cNvCxnSpPr>
            <a:cxnSpLocks/>
          </p:cNvCxnSpPr>
          <p:nvPr/>
        </p:nvCxnSpPr>
        <p:spPr>
          <a:xfrm>
            <a:off x="5436096" y="4077072"/>
            <a:ext cx="12961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EB95BBC2-8BEA-9243-8FD4-28EA72C52E28}"/>
              </a:ext>
            </a:extLst>
          </p:cNvPr>
          <p:cNvCxnSpPr>
            <a:cxnSpLocks/>
          </p:cNvCxnSpPr>
          <p:nvPr/>
        </p:nvCxnSpPr>
        <p:spPr>
          <a:xfrm>
            <a:off x="5436096" y="3822925"/>
            <a:ext cx="12961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90169186-F6F3-EE41-AF1E-3D62D553D9E8}"/>
              </a:ext>
            </a:extLst>
          </p:cNvPr>
          <p:cNvCxnSpPr>
            <a:cxnSpLocks/>
          </p:cNvCxnSpPr>
          <p:nvPr/>
        </p:nvCxnSpPr>
        <p:spPr>
          <a:xfrm flipV="1">
            <a:off x="5436096" y="3836954"/>
            <a:ext cx="0" cy="2401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4631AB60-FA50-9E44-BAFD-D8E54715BCDC}"/>
              </a:ext>
            </a:extLst>
          </p:cNvPr>
          <p:cNvCxnSpPr>
            <a:cxnSpLocks/>
          </p:cNvCxnSpPr>
          <p:nvPr/>
        </p:nvCxnSpPr>
        <p:spPr>
          <a:xfrm flipV="1">
            <a:off x="6732240" y="3836954"/>
            <a:ext cx="0" cy="2401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936ED4AD-22D9-B040-BB6A-6090BDF3D18F}"/>
              </a:ext>
            </a:extLst>
          </p:cNvPr>
          <p:cNvSpPr txBox="1"/>
          <p:nvPr/>
        </p:nvSpPr>
        <p:spPr>
          <a:xfrm>
            <a:off x="6768243" y="35127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Ours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09DC2-F2FE-2D4D-9DE9-8337F6E5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6E4D65-5580-C342-86BD-C55AFA1D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0424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0" dirty="0"/>
              <a:t>We propose the novel concept of </a:t>
            </a:r>
            <a:r>
              <a:rPr lang="en-US" altLang="zh-CN" dirty="0">
                <a:solidFill>
                  <a:srgbClr val="7D0900"/>
                </a:solidFill>
              </a:rPr>
              <a:t>type-aware</a:t>
            </a:r>
            <a:r>
              <a:rPr lang="en-US" altLang="zh-CN" b="0" dirty="0"/>
              <a:t> graph similarity learning and computation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We design a type-aware graph similarity learning and computation framework, </a:t>
            </a:r>
            <a:r>
              <a:rPr lang="en-US" altLang="zh-CN" dirty="0">
                <a:solidFill>
                  <a:srgbClr val="7D0900"/>
                </a:solidFill>
              </a:rPr>
              <a:t>TaGSim</a:t>
            </a:r>
            <a:r>
              <a:rPr lang="en-US" altLang="zh-CN" b="0" dirty="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We design a cost-effective </a:t>
            </a:r>
            <a:r>
              <a:rPr lang="en-US" altLang="zh-CN" dirty="0">
                <a:solidFill>
                  <a:srgbClr val="7D0900"/>
                </a:solidFill>
              </a:rPr>
              <a:t>graph pair generator </a:t>
            </a:r>
            <a:r>
              <a:rPr lang="en-US" altLang="zh-CN" b="0" dirty="0"/>
              <a:t>that can provide sufficient training for TaGSim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Our experimental studies have validated the efficiency and effectiveness of TaGSim on five real-world datasets </a:t>
            </a:r>
          </a:p>
          <a:p>
            <a:pPr>
              <a:lnSpc>
                <a:spcPct val="120000"/>
              </a:lnSpc>
            </a:pPr>
            <a:endParaRPr kumimoji="1"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39EA59-2FB3-4542-AC2F-FDC2E176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160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0D50EB-AEAE-8F4E-B0A0-0CB8DDF16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sz="4800" dirty="0"/>
              <a:t>Thank you!</a:t>
            </a:r>
          </a:p>
          <a:p>
            <a:pPr marL="0" indent="0" algn="ctr">
              <a:buNone/>
            </a:pPr>
            <a:endParaRPr kumimoji="1" lang="en-US" altLang="zh-CN" sz="4000" dirty="0"/>
          </a:p>
          <a:p>
            <a:pPr marL="0" indent="0" algn="ctr">
              <a:buNone/>
            </a:pPr>
            <a:r>
              <a:rPr kumimoji="1" lang="en-US" altLang="zh-CN" sz="3600" dirty="0"/>
              <a:t>Q&amp;A</a:t>
            </a:r>
            <a:endParaRPr kumimoji="1"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BFEDF7-8EF2-6848-B342-1DFDA217F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549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/>
              <a:t>How Similar are Graphs?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812089" cy="1467319"/>
          </a:xfrm>
        </p:spPr>
        <p:txBody>
          <a:bodyPr/>
          <a:lstStyle/>
          <a:p>
            <a:r>
              <a:rPr lang="en-US" altLang="zh-CN" dirty="0"/>
              <a:t>Graph similarity measures how similar two graphs are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53F081F-28D6-264F-8343-C10A77B5D34A}"/>
              </a:ext>
            </a:extLst>
          </p:cNvPr>
          <p:cNvSpPr txBox="1"/>
          <p:nvPr/>
        </p:nvSpPr>
        <p:spPr>
          <a:xfrm>
            <a:off x="103047" y="3635878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i="1" dirty="0"/>
              <a:t>G</a:t>
            </a:r>
            <a:r>
              <a:rPr kumimoji="1" lang="en-US" altLang="zh-CN" sz="3600" i="1" baseline="-25000" dirty="0"/>
              <a:t>1</a:t>
            </a:r>
            <a:endParaRPr kumimoji="1" lang="zh-CN" altLang="en-US" sz="3600" i="1" baseline="-250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57793F2-BAC1-0342-A4C1-6F6668EF0FF6}"/>
              </a:ext>
            </a:extLst>
          </p:cNvPr>
          <p:cNvSpPr txBox="1"/>
          <p:nvPr/>
        </p:nvSpPr>
        <p:spPr>
          <a:xfrm>
            <a:off x="7358122" y="5251402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i="1" dirty="0"/>
              <a:t>G</a:t>
            </a:r>
            <a:r>
              <a:rPr kumimoji="1" lang="en-US" altLang="zh-CN" sz="3600" i="1" baseline="-25000" dirty="0"/>
              <a:t>3</a:t>
            </a:r>
            <a:endParaRPr kumimoji="1" lang="zh-CN" altLang="en-US" sz="3600" i="1" baseline="-250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7F74A57-8E83-7247-B35D-902D71D2CEDD}"/>
              </a:ext>
            </a:extLst>
          </p:cNvPr>
          <p:cNvSpPr txBox="1"/>
          <p:nvPr/>
        </p:nvSpPr>
        <p:spPr>
          <a:xfrm>
            <a:off x="7338379" y="2535286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i="1" dirty="0"/>
              <a:t>G</a:t>
            </a:r>
            <a:r>
              <a:rPr kumimoji="1" lang="en-US" altLang="zh-CN" sz="3600" i="1" baseline="-25000" dirty="0"/>
              <a:t>2</a:t>
            </a:r>
            <a:endParaRPr kumimoji="1" lang="zh-CN" altLang="en-US" sz="3600" i="1" baseline="-25000" dirty="0"/>
          </a:p>
        </p:txBody>
      </p: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442C48F-9FA6-7543-BFED-22D0446F9DE9}"/>
              </a:ext>
            </a:extLst>
          </p:cNvPr>
          <p:cNvCxnSpPr>
            <a:cxnSpLocks/>
          </p:cNvCxnSpPr>
          <p:nvPr/>
        </p:nvCxnSpPr>
        <p:spPr>
          <a:xfrm>
            <a:off x="3203848" y="4509120"/>
            <a:ext cx="1636441" cy="360040"/>
          </a:xfrm>
          <a:prstGeom prst="straightConnector1">
            <a:avLst/>
          </a:prstGeom>
          <a:ln w="952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5F9BDF23-7121-F341-9A95-D559FDDFC963}"/>
              </a:ext>
            </a:extLst>
          </p:cNvPr>
          <p:cNvCxnSpPr>
            <a:cxnSpLocks/>
          </p:cNvCxnSpPr>
          <p:nvPr/>
        </p:nvCxnSpPr>
        <p:spPr>
          <a:xfrm flipV="1">
            <a:off x="3203848" y="3049755"/>
            <a:ext cx="1636441" cy="523261"/>
          </a:xfrm>
          <a:prstGeom prst="straightConnector1">
            <a:avLst/>
          </a:prstGeom>
          <a:ln w="952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8B41DA6A-4938-C74B-A359-92E0FCE2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41" y="2948381"/>
            <a:ext cx="1926483" cy="2064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FD5609-515C-5241-BAE9-6FFDDA57F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822666"/>
            <a:ext cx="1990146" cy="2158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5AD81FD-B2E9-A247-A7A2-D2EC66CB4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700" y="4439239"/>
            <a:ext cx="1995620" cy="21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Graph Edit Distance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33701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A common similarity metric: </a:t>
            </a:r>
            <a:r>
              <a:rPr lang="en-US" altLang="zh-CN" dirty="0">
                <a:solidFill>
                  <a:srgbClr val="7D0900"/>
                </a:solidFill>
              </a:rPr>
              <a:t>Graph Edit Distance (GED)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GED quantifies the </a:t>
            </a:r>
            <a:r>
              <a:rPr lang="en-US" altLang="zh-CN" b="1" dirty="0">
                <a:solidFill>
                  <a:srgbClr val="00B0F0"/>
                </a:solidFill>
              </a:rPr>
              <a:t>minimum</a:t>
            </a:r>
            <a:r>
              <a:rPr lang="en-US" altLang="zh-CN" dirty="0"/>
              <a:t> number of </a:t>
            </a:r>
            <a:r>
              <a:rPr lang="en-US" altLang="zh-CN" b="1" dirty="0">
                <a:solidFill>
                  <a:srgbClr val="00B0F0"/>
                </a:solidFill>
              </a:rPr>
              <a:t>graph edit operations </a:t>
            </a:r>
            <a:r>
              <a:rPr lang="en-US" altLang="zh-CN" dirty="0"/>
              <a:t>that transform one graph to another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Node insertion/deletion, Node relabeling 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Edge insertion/deletion, Edge relabeling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GED satisfies: generality, symmetry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330C675-90DE-DA41-B719-DCD0295EA819}"/>
              </a:ext>
            </a:extLst>
          </p:cNvPr>
          <p:cNvSpPr txBox="1"/>
          <p:nvPr/>
        </p:nvSpPr>
        <p:spPr>
          <a:xfrm>
            <a:off x="3813981" y="4842233"/>
            <a:ext cx="14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7D0900"/>
                </a:solidFill>
              </a:rPr>
              <a:t>GED = 1</a:t>
            </a:r>
            <a:endParaRPr kumimoji="1" lang="zh-CN" altLang="en-US" sz="2000" b="1" dirty="0">
              <a:solidFill>
                <a:srgbClr val="7D0900"/>
              </a:solidFill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78296AD0-3D87-C644-BE49-2A70DBC54DD4}"/>
              </a:ext>
            </a:extLst>
          </p:cNvPr>
          <p:cNvCxnSpPr>
            <a:cxnSpLocks/>
          </p:cNvCxnSpPr>
          <p:nvPr/>
        </p:nvCxnSpPr>
        <p:spPr>
          <a:xfrm>
            <a:off x="3746760" y="5606427"/>
            <a:ext cx="1529069" cy="0"/>
          </a:xfrm>
          <a:prstGeom prst="straightConnector1">
            <a:avLst/>
          </a:prstGeom>
          <a:ln w="952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687F5798-CE90-474F-B371-51216D05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31" y="4673186"/>
            <a:ext cx="1926483" cy="20647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6607E4B-52C0-4049-8477-B9887C2BC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241" y="4583256"/>
            <a:ext cx="1990146" cy="21581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0A8FB8F-0E25-5E46-862B-B653F728AB77}"/>
              </a:ext>
            </a:extLst>
          </p:cNvPr>
          <p:cNvSpPr txBox="1"/>
          <p:nvPr/>
        </p:nvSpPr>
        <p:spPr>
          <a:xfrm>
            <a:off x="899592" y="5283260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1</a:t>
            </a:r>
            <a:endParaRPr kumimoji="1" lang="zh-CN" altLang="en-US" sz="3600" baseline="-25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0573E9-ED1C-1549-BADA-38D0FDFF7F70}"/>
              </a:ext>
            </a:extLst>
          </p:cNvPr>
          <p:cNvSpPr txBox="1"/>
          <p:nvPr/>
        </p:nvSpPr>
        <p:spPr>
          <a:xfrm>
            <a:off x="7541652" y="5283213"/>
            <a:ext cx="9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G</a:t>
            </a:r>
            <a:r>
              <a:rPr kumimoji="1" lang="en-US" altLang="zh-CN" sz="3600" baseline="-25000" dirty="0"/>
              <a:t>2</a:t>
            </a:r>
            <a:endParaRPr kumimoji="1" lang="zh-CN" alt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80044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Graph Similarity Computation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9976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Exact GED computation is NP-Hard, and practically intractable</a:t>
            </a:r>
            <a:r>
              <a:rPr lang="en-US" altLang="zh-CN" dirty="0"/>
              <a:t> </a:t>
            </a:r>
            <a:r>
              <a:rPr lang="en-US" dirty="0"/>
              <a:t>especially for large graphs</a:t>
            </a:r>
          </a:p>
          <a:p>
            <a:pPr>
              <a:lnSpc>
                <a:spcPct val="120000"/>
              </a:lnSpc>
            </a:pPr>
            <a:r>
              <a:rPr lang="en-US" dirty="0"/>
              <a:t>Alternative methods: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B0F0"/>
                </a:solidFill>
              </a:rPr>
              <a:t>Lower bound estimation</a:t>
            </a:r>
            <a:r>
              <a:rPr lang="en-US" dirty="0"/>
              <a:t>: Pars [VLDB’13], ML-Index [ICDE’17], </a:t>
            </a:r>
            <a:r>
              <a:rPr lang="en-US" dirty="0" err="1"/>
              <a:t>Inves</a:t>
            </a:r>
            <a:r>
              <a:rPr lang="en-US" dirty="0"/>
              <a:t> [EDBT’19]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Leverage an easy-to-compute lower bound of GED, to filter out unsimilar graphs to the given graph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No false positives during the graph similarity query process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Graph Neural Network-based estimation</a:t>
            </a:r>
            <a:r>
              <a:rPr lang="en-US" dirty="0"/>
              <a:t>: </a:t>
            </a:r>
            <a:r>
              <a:rPr lang="en-US" dirty="0" err="1"/>
              <a:t>SimGNN</a:t>
            </a:r>
            <a:r>
              <a:rPr lang="en-US" dirty="0"/>
              <a:t> [WSDM’19], </a:t>
            </a:r>
            <a:r>
              <a:rPr lang="en-US" dirty="0" err="1"/>
              <a:t>GraphSim</a:t>
            </a:r>
            <a:r>
              <a:rPr lang="en-US" dirty="0"/>
              <a:t> [AAAI’20], </a:t>
            </a:r>
            <a:r>
              <a:rPr lang="en-US" dirty="0" err="1"/>
              <a:t>GLSearch</a:t>
            </a:r>
            <a:r>
              <a:rPr lang="en-US" dirty="0"/>
              <a:t> [ICML’21]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Use Graph neural network (GNN) to predict graph similarity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dirty="0"/>
              <a:t>					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altLang="zh-CN" sz="1600" b="0" i="1" dirty="0"/>
          </a:p>
          <a:p>
            <a:pPr marL="0" indent="0">
              <a:lnSpc>
                <a:spcPct val="120000"/>
              </a:lnSpc>
              <a:buNone/>
            </a:pPr>
            <a:endParaRPr lang="en-US" sz="16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42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Weakness of Existing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0424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GED Lower bound estimation </a:t>
            </a:r>
          </a:p>
          <a:p>
            <a:pPr lvl="1"/>
            <a:r>
              <a:rPr lang="en-US" altLang="zh-CN" dirty="0"/>
              <a:t>Limited filtering capabilities and large errors between estimated and real GEDs</a:t>
            </a:r>
          </a:p>
          <a:p>
            <a:pPr lvl="1"/>
            <a:r>
              <a:rPr lang="en-US" altLang="zh-CN" dirty="0"/>
              <a:t>Time-consuming and resourcing-demanding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GNN-based estimations</a:t>
            </a:r>
          </a:p>
          <a:p>
            <a:pPr lvl="1"/>
            <a:r>
              <a:rPr lang="en-US" altLang="zh-CN" dirty="0"/>
              <a:t>Lack task-driven model design</a:t>
            </a:r>
          </a:p>
          <a:p>
            <a:pPr lvl="1"/>
            <a:r>
              <a:rPr lang="en-US" altLang="zh-CN" dirty="0"/>
              <a:t>Ignore the edit type information</a:t>
            </a:r>
          </a:p>
          <a:p>
            <a:pPr lvl="1"/>
            <a:r>
              <a:rPr lang="en-US" altLang="zh-CN" dirty="0"/>
              <a:t>Training data acquisition is time-consuming </a:t>
            </a:r>
            <a:r>
              <a:rPr lang="en-US" altLang="zh-CN" dirty="0">
                <a:sym typeface="Wingdings" pitchFamily="2" charset="2"/>
              </a:rPr>
              <a:t> The model is hard to train!</a:t>
            </a:r>
            <a:endParaRPr lang="en-US" altLang="zh-CN" dirty="0"/>
          </a:p>
          <a:p>
            <a:pPr lvl="1"/>
            <a:endParaRPr lang="en-US" altLang="zh-CN" sz="32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42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TaGSim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7D0900"/>
                </a:solidFill>
              </a:rPr>
              <a:t>Type-aware</a:t>
            </a:r>
            <a:r>
              <a:rPr lang="en-US" altLang="zh-CN" dirty="0"/>
              <a:t> Graph Similarity Learning and Computation </a:t>
            </a:r>
            <a:r>
              <a:rPr lang="en-US" dirty="0"/>
              <a:t>(</a:t>
            </a:r>
            <a:r>
              <a:rPr lang="en-US" dirty="0">
                <a:solidFill>
                  <a:srgbClr val="7D0900"/>
                </a:solidFill>
              </a:rPr>
              <a:t>TaGSim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Model </a:t>
            </a:r>
            <a:r>
              <a:rPr lang="en-US" altLang="zh-CN" b="1" dirty="0">
                <a:solidFill>
                  <a:srgbClr val="00B0F0"/>
                </a:solidFill>
              </a:rPr>
              <a:t>each type of graph edit </a:t>
            </a:r>
            <a:r>
              <a:rPr lang="en-US" altLang="zh-CN" dirty="0"/>
              <a:t>operations individually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Embed node (edge) representations based on the </a:t>
            </a:r>
            <a:r>
              <a:rPr lang="en-US" b="1" dirty="0">
                <a:solidFill>
                  <a:srgbClr val="00B0F0"/>
                </a:solidFill>
              </a:rPr>
              <a:t>similarity computation task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Feed embeddings into </a:t>
            </a:r>
            <a:r>
              <a:rPr lang="en-US" b="1" dirty="0">
                <a:solidFill>
                  <a:srgbClr val="00B0F0"/>
                </a:solidFill>
              </a:rPr>
              <a:t>type-aware</a:t>
            </a:r>
            <a:r>
              <a:rPr lang="en-US" dirty="0"/>
              <a:t> GED similarity predictors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Design a graph-pair generator to produce training samples efficiently</a:t>
            </a:r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68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Framework of TaGSim</a:t>
            </a:r>
            <a:endParaRPr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270801-C7A9-BF48-B115-2F98EC43B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35723"/>
            <a:ext cx="8640960" cy="51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7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Stage 1: Type-aware Graph Embedding</a:t>
            </a:r>
            <a:endParaRPr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2BAB23-5FD5-5140-AC03-C5B1DFAEE4BF}"/>
              </a:ext>
            </a:extLst>
          </p:cNvPr>
          <p:cNvSpPr txBox="1"/>
          <p:nvPr/>
        </p:nvSpPr>
        <p:spPr>
          <a:xfrm>
            <a:off x="4499992" y="1524760"/>
            <a:ext cx="215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00B0F0"/>
                </a:solidFill>
              </a:rPr>
              <a:t>Concatenation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4F68434-2238-C941-A744-30456D620632}"/>
              </a:ext>
            </a:extLst>
          </p:cNvPr>
          <p:cNvSpPr txBox="1"/>
          <p:nvPr/>
        </p:nvSpPr>
        <p:spPr>
          <a:xfrm>
            <a:off x="7258116" y="1430012"/>
            <a:ext cx="172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00B0F0"/>
                </a:solidFill>
              </a:rPr>
              <a:t>Graph embeddings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A5E7D9-CB72-5645-9A64-1437F011F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88840"/>
            <a:ext cx="8496944" cy="42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51381</TotalTime>
  <Words>2418</Words>
  <Application>Microsoft Macintosh PowerPoint</Application>
  <PresentationFormat>全屏显示(4:3)</PresentationFormat>
  <Paragraphs>347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Cambria Math</vt:lpstr>
      <vt:lpstr>Garamond</vt:lpstr>
      <vt:lpstr>Palace Script MT</vt:lpstr>
      <vt:lpstr>Office 主题</vt:lpstr>
      <vt:lpstr>TaGSim: Type-aware Graph Similarity Learning and Computation</vt:lpstr>
      <vt:lpstr>Graphs and Graph Structured Data</vt:lpstr>
      <vt:lpstr>How Similar are Graphs?</vt:lpstr>
      <vt:lpstr>Graph Edit Distance</vt:lpstr>
      <vt:lpstr>Graph Similarity Computation</vt:lpstr>
      <vt:lpstr>Weakness of Existing Methods</vt:lpstr>
      <vt:lpstr>TaGSim</vt:lpstr>
      <vt:lpstr>Framework of TaGSim</vt:lpstr>
      <vt:lpstr>Stage 1: Type-aware Graph Embedding</vt:lpstr>
      <vt:lpstr>Transformative Impacts of Graph Edit Operations</vt:lpstr>
      <vt:lpstr>Type-aware Graph Embedding</vt:lpstr>
      <vt:lpstr>Type-aware Graph Embedding</vt:lpstr>
      <vt:lpstr>Type-aware Graph Embedding</vt:lpstr>
      <vt:lpstr>Type-aware Graph Embedding</vt:lpstr>
      <vt:lpstr>Type-aware Graph Embedding</vt:lpstr>
      <vt:lpstr>Type-aware Graph Embeddings</vt:lpstr>
      <vt:lpstr>Stage 2: Type-aware Similarity Computation</vt:lpstr>
      <vt:lpstr>Type-aware Similarity Computation</vt:lpstr>
      <vt:lpstr>Efficient Training of TaGSim</vt:lpstr>
      <vt:lpstr>Experiments</vt:lpstr>
      <vt:lpstr>Effectiveness Results</vt:lpstr>
      <vt:lpstr>Efficiency Results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Jiyang Bai</cp:lastModifiedBy>
  <cp:revision>1966</cp:revision>
  <dcterms:created xsi:type="dcterms:W3CDTF">2009-02-27T04:51:28Z</dcterms:created>
  <dcterms:modified xsi:type="dcterms:W3CDTF">2022-09-06T15:07:43Z</dcterms:modified>
</cp:coreProperties>
</file>