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3" r:id="rId2"/>
    <p:sldId id="305" r:id="rId3"/>
    <p:sldId id="409" r:id="rId4"/>
    <p:sldId id="424" r:id="rId5"/>
    <p:sldId id="425" r:id="rId6"/>
    <p:sldId id="426" r:id="rId7"/>
    <p:sldId id="427" r:id="rId8"/>
    <p:sldId id="412" r:id="rId9"/>
    <p:sldId id="413" r:id="rId10"/>
    <p:sldId id="429" r:id="rId11"/>
    <p:sldId id="430" r:id="rId12"/>
    <p:sldId id="431" r:id="rId13"/>
    <p:sldId id="432" r:id="rId14"/>
    <p:sldId id="306" r:id="rId15"/>
    <p:sldId id="422" r:id="rId16"/>
    <p:sldId id="423" r:id="rId17"/>
    <p:sldId id="371" r:id="rId18"/>
    <p:sldId id="428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00"/>
    <a:srgbClr val="FFFF7D"/>
    <a:srgbClr val="C7DC02"/>
    <a:srgbClr val="D0E502"/>
    <a:srgbClr val="FFFC00"/>
    <a:srgbClr val="D2E702"/>
    <a:srgbClr val="660066"/>
    <a:srgbClr val="460046"/>
    <a:srgbClr val="5C005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76250" autoAdjust="0"/>
  </p:normalViewPr>
  <p:slideViewPr>
    <p:cSldViewPr>
      <p:cViewPr varScale="1">
        <p:scale>
          <a:sx n="71" d="100"/>
          <a:sy n="71" d="100"/>
        </p:scale>
        <p:origin x="1056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2017/4/20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2017/4/20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CD781-5811-4F07-9AEA-7C4E804EE5B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7454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56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3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947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743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52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170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877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CD781-5811-4F07-9AEA-7C4E804EE5B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2845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6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69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Sulfur</a:t>
            </a:r>
          </a:p>
          <a:p>
            <a:r>
              <a:rPr lang="en-US" dirty="0" smtClean="0"/>
              <a:t>Phosphorous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7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09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70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66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6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0" y="6021288"/>
            <a:ext cx="9144000" cy="360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800" dirty="0" smtClean="0">
                <a:solidFill>
                  <a:srgbClr val="FFF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ell Roundhand" charset="0"/>
                <a:ea typeface="Snell Roundhand" charset="0"/>
                <a:cs typeface="Snell Roundhand" charset="0"/>
              </a:rPr>
              <a:t>San</a:t>
            </a:r>
            <a:r>
              <a:rPr lang="en-US" altLang="zh-CN" sz="1800" baseline="0" dirty="0" smtClean="0">
                <a:solidFill>
                  <a:srgbClr val="FFF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ell Roundhand" charset="0"/>
                <a:ea typeface="Snell Roundhand" charset="0"/>
                <a:cs typeface="Snell Roundhand" charset="0"/>
              </a:rPr>
              <a:t> Diego</a:t>
            </a:r>
            <a:r>
              <a:rPr lang="en-US" altLang="zh-CN" sz="1800" dirty="0" smtClean="0">
                <a:solidFill>
                  <a:srgbClr val="FFF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ell Roundhand" charset="0"/>
                <a:ea typeface="Snell Roundhand" charset="0"/>
                <a:cs typeface="Snell Roundhand" charset="0"/>
              </a:rPr>
              <a:t>, California, 2017</a:t>
            </a:r>
            <a:endParaRPr lang="zh-CN" altLang="en-US" sz="1800" dirty="0">
              <a:solidFill>
                <a:srgbClr val="FFFF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ell Roundhand" charset="0"/>
              <a:ea typeface="Snell Roundhand" charset="0"/>
              <a:cs typeface="Snell Roundhand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8560865" y="6572250"/>
            <a:ext cx="4796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b="1" dirty="0" smtClean="0">
                <a:latin typeface="Garamond" pitchFamily="18" charset="0"/>
                <a:cs typeface="Arial" charset="0"/>
              </a:rPr>
              <a:t> </a:t>
            </a:r>
            <a:r>
              <a:rPr lang="en-US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/ 16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defRPr sz="2800" b="1">
                <a:latin typeface="+mn-lt"/>
              </a:defRPr>
            </a:lvl1pPr>
            <a:lvl2pPr algn="l">
              <a:defRPr sz="2400" baseline="0">
                <a:latin typeface="Garamond" pitchFamily="18" charset="0"/>
              </a:defRPr>
            </a:lvl2pPr>
            <a:lvl3pPr algn="l"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451850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33" y="779827"/>
            <a:ext cx="541891" cy="5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Layer</a:t>
            </a:r>
            <a:endParaRPr lang="zh-CN" altLang="en-US" smtClean="0"/>
          </a:p>
          <a:p>
            <a:pPr lvl="1"/>
            <a:r>
              <a:rPr lang="en-US" altLang="zh-CN" smtClean="0"/>
              <a:t>Second Layer</a:t>
            </a:r>
            <a:endParaRPr lang="zh-CN" altLang="en-US" smtClean="0"/>
          </a:p>
          <a:p>
            <a:pPr lvl="2"/>
            <a:r>
              <a:rPr lang="en-US" altLang="zh-CN" smtClean="0"/>
              <a:t>Third Layer</a:t>
            </a:r>
          </a:p>
          <a:p>
            <a:pPr lvl="3"/>
            <a:r>
              <a:rPr lang="en-US" altLang="zh-CN" smtClean="0"/>
              <a:t>Fifth Layer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E000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0.tiff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4080"/>
            <a:ext cx="9144000" cy="1712912"/>
          </a:xfrm>
          <a:solidFill>
            <a:schemeClr val="bg1">
              <a:lumMod val="95000"/>
              <a:alpha val="50000"/>
            </a:schemeClr>
          </a:solidFill>
          <a:effectLst>
            <a:glow rad="12700">
              <a:schemeClr val="accent1">
                <a:alpha val="50000"/>
              </a:schemeClr>
            </a:glow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CCFFCC"/>
                </a:solidFill>
                <a:latin typeface="Helvetica" charset="0"/>
                <a:ea typeface="Helvetica" charset="0"/>
                <a:cs typeface="Helvetica" charset="0"/>
              </a:rPr>
              <a:t>Similarity Search in Graph Databases:</a:t>
            </a:r>
            <a:br>
              <a:rPr lang="en-US" sz="3400" dirty="0" smtClean="0">
                <a:solidFill>
                  <a:srgbClr val="CCFFCC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400" dirty="0" smtClean="0">
                <a:solidFill>
                  <a:srgbClr val="CCFFCC"/>
                </a:solidFill>
                <a:latin typeface="Helvetica" charset="0"/>
                <a:ea typeface="Helvetica" charset="0"/>
                <a:cs typeface="Helvetica" charset="0"/>
              </a:rPr>
              <a:t>a Multi-Layered Indexing Approach</a:t>
            </a:r>
            <a:endParaRPr lang="en-US" sz="3400" dirty="0">
              <a:solidFill>
                <a:srgbClr val="CCFFC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144000" cy="151216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Yongjiang Liang, </a:t>
            </a:r>
            <a:r>
              <a:rPr lang="en-US" altLang="zh-CN" u="sng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Peixiang  Zhao</a:t>
            </a: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CS @ FSU</a:t>
            </a: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dirty="0" err="1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zhao@cs.fsu.edu</a:t>
            </a:r>
            <a:endParaRPr lang="en-US" altLang="zh-CN" dirty="0" smtClean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62"/>
            <a:ext cx="9180512" cy="689621"/>
          </a:xfrm>
        </p:spPr>
        <p:txBody>
          <a:bodyPr/>
          <a:lstStyle/>
          <a:p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Selectivity-aware Graph Partitioning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motivating 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Selectivity</a:t>
            </a:r>
            <a:r>
              <a:rPr lang="en-US" dirty="0" smtClean="0"/>
              <a:t> of partitions</a:t>
            </a:r>
          </a:p>
          <a:p>
            <a:pPr lvl="1"/>
            <a:r>
              <a:rPr lang="en-US" dirty="0" smtClean="0"/>
              <a:t>Partition size</a:t>
            </a:r>
            <a:endParaRPr lang="en-US" dirty="0" smtClean="0"/>
          </a:p>
          <a:p>
            <a:pPr lvl="1"/>
            <a:r>
              <a:rPr lang="en-US" dirty="0" smtClean="0"/>
              <a:t>Vertex/Edge label frequency </a:t>
            </a:r>
          </a:p>
          <a:p>
            <a:r>
              <a:rPr lang="en-US" dirty="0" smtClean="0"/>
              <a:t>A linear, greedy selectivity-aware graph partitioning algorithm</a:t>
            </a:r>
          </a:p>
          <a:p>
            <a:pPr lvl="1"/>
            <a:r>
              <a:rPr lang="en-US" dirty="0" smtClean="0"/>
              <a:t>Assign a vertex to a partition with </a:t>
            </a:r>
            <a:r>
              <a:rPr lang="en-US" b="1" dirty="0" smtClean="0">
                <a:solidFill>
                  <a:srgbClr val="0070C0"/>
                </a:solidFill>
              </a:rPr>
              <a:t>maximum selectivity 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44824"/>
            <a:ext cx="6337353" cy="13494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1844824"/>
            <a:ext cx="1780800" cy="13121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96336" y="29969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433" y="306896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g</a:t>
            </a:r>
            <a:endParaRPr lang="en-US" sz="2800" b="1" i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42593"/>
            <a:ext cx="437034" cy="4370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6885"/>
            <a:ext cx="437034" cy="43703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35896" y="31409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𝝉 = 2, k = 2</a:t>
            </a:r>
            <a:endParaRPr lang="en-US" sz="2400" i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558587" cy="5486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558587" cy="54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3933056"/>
            <a:ext cx="4526976" cy="621833"/>
          </a:xfrm>
          <a:prstGeom prst="rect">
            <a:avLst/>
          </a:prstGeom>
          <a:ln w="38100">
            <a:solidFill>
              <a:srgbClr val="92D05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0729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62"/>
            <a:ext cx="9180512" cy="689621"/>
          </a:xfrm>
        </p:spPr>
        <p:txBody>
          <a:bodyPr/>
          <a:lstStyle/>
          <a:p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Multi-Layered Indexing Framework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Idea</a:t>
            </a:r>
            <a:r>
              <a:rPr lang="en-US" dirty="0" smtClean="0"/>
              <a:t>: incorporating </a:t>
            </a:r>
            <a:r>
              <a:rPr lang="en-US" dirty="0" smtClean="0">
                <a:solidFill>
                  <a:srgbClr val="C00000"/>
                </a:solidFill>
              </a:rPr>
              <a:t>multiple</a:t>
            </a:r>
            <a:r>
              <a:rPr lang="en-US" dirty="0" smtClean="0"/>
              <a:t>, as opposed one, </a:t>
            </a:r>
            <a:r>
              <a:rPr lang="en-US" dirty="0" smtClean="0">
                <a:solidFill>
                  <a:srgbClr val="C00000"/>
                </a:solidFill>
              </a:rPr>
              <a:t>GED lower bounds</a:t>
            </a:r>
            <a:r>
              <a:rPr lang="en-US" dirty="0" smtClean="0"/>
              <a:t> to strengthen the </a:t>
            </a:r>
            <a:r>
              <a:rPr lang="en-US" smtClean="0"/>
              <a:t>collaborative </a:t>
            </a:r>
            <a:r>
              <a:rPr lang="en-US" smtClean="0"/>
              <a:t>filtering capabilities</a:t>
            </a:r>
            <a:endParaRPr lang="en-US" i="1" dirty="0" smtClean="0"/>
          </a:p>
          <a:p>
            <a:pPr lvl="1">
              <a:lnSpc>
                <a:spcPct val="120000"/>
              </a:lnSpc>
            </a:pPr>
            <a:r>
              <a:rPr lang="en-US" i="1" dirty="0" err="1"/>
              <a:t>w</a:t>
            </a:r>
            <a:r>
              <a:rPr lang="en-US" i="1" dirty="0" err="1" smtClean="0"/>
              <a:t>.h.p</a:t>
            </a:r>
            <a:r>
              <a:rPr lang="en-US" i="1" dirty="0" smtClean="0"/>
              <a:t>.</a:t>
            </a:r>
            <a:r>
              <a:rPr lang="en-US" dirty="0" smtClean="0"/>
              <a:t>, a false-positive graph will be identified and filtered from </a:t>
            </a:r>
            <a:r>
              <a:rPr lang="en-US" i="1" dirty="0" smtClean="0"/>
              <a:t>G</a:t>
            </a:r>
          </a:p>
          <a:p>
            <a:pPr lvl="1">
              <a:lnSpc>
                <a:spcPct val="12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Similarity search performance is theoretically guaranteed !</a:t>
            </a:r>
          </a:p>
          <a:p>
            <a:pPr marL="514350" indent="-457200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ML-Index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ulti-</a:t>
            </a:r>
            <a:r>
              <a:rPr lang="en-US" dirty="0" smtClean="0">
                <a:solidFill>
                  <a:srgbClr val="C00000"/>
                </a:solidFill>
              </a:rPr>
              <a:t>L</a:t>
            </a:r>
            <a:r>
              <a:rPr lang="en-US" dirty="0" smtClean="0"/>
              <a:t>ayered </a:t>
            </a:r>
            <a:r>
              <a:rPr lang="en-US" dirty="0" smtClean="0">
                <a:solidFill>
                  <a:srgbClr val="C00000"/>
                </a:solidFill>
              </a:rPr>
              <a:t>Index</a:t>
            </a:r>
            <a:r>
              <a:rPr lang="en-US" dirty="0" smtClean="0"/>
              <a:t>): </a:t>
            </a:r>
            <a:r>
              <a:rPr lang="en-US" i="1" dirty="0" smtClean="0"/>
              <a:t>L </a:t>
            </a:r>
            <a:r>
              <a:rPr lang="en-US" dirty="0" smtClean="0"/>
              <a:t>distinct layers of indices. For each layer:</a:t>
            </a:r>
          </a:p>
          <a:p>
            <a:pPr marL="97155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 partitioned-based GED lower-bound, characterized by </a:t>
            </a: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</a:rPr>
              <a:t>i</a:t>
            </a:r>
          </a:p>
          <a:p>
            <a:pPr marL="97155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 graph partitioning scheme</a:t>
            </a:r>
          </a:p>
          <a:p>
            <a:pPr marL="97155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Resultant graph partitions for false-positive graph filtering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21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Helvetica" panose="020B0604020202020204" pitchFamily="34" charset="0"/>
                <a:cs typeface="Helvetica" panose="020B0604020202020204" pitchFamily="34" charset="0"/>
              </a:rPr>
              <a:t>Multi-Layered Indexing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2296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62"/>
            <a:ext cx="9180512" cy="689621"/>
          </a:xfrm>
        </p:spPr>
        <p:txBody>
          <a:bodyPr/>
          <a:lstStyle/>
          <a:p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ML-Index Based Similarity Search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313609"/>
            <a:ext cx="8786813" cy="521173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Given a query </a:t>
            </a:r>
            <a:r>
              <a:rPr lang="en-US" i="1" dirty="0" smtClean="0"/>
              <a:t>q</a:t>
            </a:r>
            <a:r>
              <a:rPr lang="en-US" dirty="0" smtClean="0"/>
              <a:t>, explore ML-Index </a:t>
            </a:r>
            <a:r>
              <a:rPr lang="en-US" dirty="0" smtClean="0">
                <a:solidFill>
                  <a:srgbClr val="C00000"/>
                </a:solidFill>
              </a:rPr>
              <a:t>layer-by-layer</a:t>
            </a:r>
            <a:r>
              <a:rPr lang="en-US" dirty="0" smtClean="0"/>
              <a:t> for candidate generation. Graphs passing </a:t>
            </a:r>
            <a:r>
              <a:rPr lang="en-US" dirty="0" smtClean="0">
                <a:solidFill>
                  <a:srgbClr val="C00000"/>
                </a:solidFill>
              </a:rPr>
              <a:t>ALL</a:t>
            </a:r>
            <a:r>
              <a:rPr lang="en-US" dirty="0" smtClean="0"/>
              <a:t> layers of GED lower-bounds constitute the candidate set, </a:t>
            </a:r>
            <a:r>
              <a:rPr lang="en-US" i="1" dirty="0" smtClean="0"/>
              <a:t>C</a:t>
            </a:r>
            <a:endParaRPr lang="en-US" b="1" i="1" dirty="0" smtClean="0"/>
          </a:p>
          <a:p>
            <a:pPr marL="514350" indent="-457200">
              <a:lnSpc>
                <a:spcPct val="120000"/>
              </a:lnSpc>
            </a:pPr>
            <a:r>
              <a:rPr lang="en-US" dirty="0" smtClean="0"/>
              <a:t>Time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12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645024"/>
            <a:ext cx="4292600" cy="9017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74032" y="3682628"/>
            <a:ext cx="1565920" cy="826492"/>
          </a:xfrm>
          <a:prstGeom prst="roundRect">
            <a:avLst/>
          </a:prstGeom>
          <a:noFill/>
          <a:ln w="127000">
            <a:solidFill>
              <a:srgbClr val="DCF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3490" y="5074368"/>
            <a:ext cx="3607003" cy="461665"/>
          </a:xfrm>
          <a:prstGeom prst="rect">
            <a:avLst/>
          </a:prstGeom>
          <a:noFill/>
          <a:ln w="63500">
            <a:solidFill>
              <a:srgbClr val="DCF1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/>
              <a:t>Candidate Generation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5055567"/>
            <a:ext cx="2664296" cy="461665"/>
          </a:xfrm>
          <a:prstGeom prst="rect">
            <a:avLst/>
          </a:prstGeom>
          <a:noFill/>
          <a:ln w="63500">
            <a:solidFill>
              <a:srgbClr val="DCF1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GED Verification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9952" y="3682628"/>
            <a:ext cx="1565920" cy="826492"/>
          </a:xfrm>
          <a:prstGeom prst="roundRect">
            <a:avLst/>
          </a:prstGeom>
          <a:noFill/>
          <a:ln w="127000">
            <a:solidFill>
              <a:srgbClr val="DCF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70376" y="3682628"/>
            <a:ext cx="701824" cy="826492"/>
          </a:xfrm>
          <a:prstGeom prst="roundRect">
            <a:avLst/>
          </a:prstGeom>
          <a:noFill/>
          <a:ln w="127000">
            <a:solidFill>
              <a:srgbClr val="DCF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79912" y="5085184"/>
            <a:ext cx="4527922" cy="461665"/>
          </a:xfrm>
          <a:prstGeom prst="rect">
            <a:avLst/>
          </a:prstGeom>
          <a:noFill/>
          <a:ln w="63500">
            <a:solidFill>
              <a:srgbClr val="DCF1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Initialization &amp; </a:t>
            </a:r>
            <a:r>
              <a:rPr lang="en-US" sz="2400" b="1" smtClean="0"/>
              <a:t>Set operations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383356" y="1313582"/>
            <a:ext cx="8509124" cy="52117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rgbClr val="85274E"/>
                </a:solidFill>
              </a:rPr>
              <a:t>Evaluation</a:t>
            </a:r>
            <a:r>
              <a:rPr lang="zh-CN" altLang="en-US" dirty="0" smtClean="0">
                <a:solidFill>
                  <a:srgbClr val="85274E"/>
                </a:solidFill>
              </a:rPr>
              <a:t> </a:t>
            </a:r>
            <a:r>
              <a:rPr lang="en-US" altLang="zh-CN" dirty="0" smtClean="0">
                <a:solidFill>
                  <a:srgbClr val="85274E"/>
                </a:solidFill>
              </a:rPr>
              <a:t>Methods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Pars</a:t>
            </a:r>
            <a:r>
              <a:rPr lang="zh-CN" altLang="en-US" dirty="0" smtClean="0"/>
              <a:t> </a:t>
            </a:r>
            <a:r>
              <a:rPr lang="en-US" altLang="zh-CN" dirty="0" smtClean="0"/>
              <a:t>[VLDB’13]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Selectivity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ML-Index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rgbClr val="85274E"/>
                </a:solidFill>
              </a:rPr>
              <a:t>Datasets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AIDS,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Protein,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GraphGen</a:t>
            </a:r>
            <a:endParaRPr lang="en-US" altLang="zh-CN" sz="2400" dirty="0" smtClean="0"/>
          </a:p>
          <a:p>
            <a:pPr>
              <a:lnSpc>
                <a:spcPct val="110000"/>
              </a:lnSpc>
            </a:pPr>
            <a:r>
              <a:rPr lang="en-US" altLang="zh-CN" sz="2800" dirty="0" smtClean="0">
                <a:solidFill>
                  <a:srgbClr val="85274E"/>
                </a:solidFill>
              </a:rPr>
              <a:t>Evaluation Metric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2400" dirty="0" smtClean="0"/>
              <a:t>Index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construction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cost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2400" dirty="0" smtClean="0"/>
              <a:t>Similarity</a:t>
            </a:r>
            <a:r>
              <a:rPr lang="zh-CN" altLang="en-US" sz="2400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68760"/>
            <a:ext cx="1839821" cy="218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Index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Construction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61" y="2708920"/>
            <a:ext cx="2857916" cy="2000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2741"/>
            <a:ext cx="2857916" cy="2000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87" y="2755317"/>
            <a:ext cx="2857916" cy="20005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4941168"/>
            <a:ext cx="224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# Features (AIDS)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3622441" y="4941168"/>
            <a:ext cx="224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Index Size (AIDS)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67744" y="4945225"/>
            <a:ext cx="224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Index Time (AIDS)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85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Similarity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15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90788"/>
            <a:ext cx="4197733" cy="2938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160526" cy="29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5492226"/>
            <a:ext cx="224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AIDS</a:t>
            </a:r>
            <a:r>
              <a:rPr lang="en-US" b="1"/>
              <a:t> </a:t>
            </a:r>
            <a:r>
              <a:rPr lang="en-US" b="1" smtClean="0"/>
              <a:t>Dataset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97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39727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 smtClean="0">
                <a:solidFill>
                  <a:srgbClr val="85274E"/>
                </a:solidFill>
              </a:rPr>
              <a:t>Problem:</a:t>
            </a:r>
            <a:r>
              <a:rPr lang="zh-CN" altLang="en-US" dirty="0" smtClean="0">
                <a:solidFill>
                  <a:srgbClr val="85274E"/>
                </a:solidFill>
              </a:rPr>
              <a:t> </a:t>
            </a:r>
            <a:r>
              <a:rPr lang="en-US" altLang="zh-CN" dirty="0" smtClean="0"/>
              <a:t>enable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GED-based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similarity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databases</a:t>
            </a:r>
            <a:endParaRPr lang="en-US" altLang="zh-CN" dirty="0" smtClean="0">
              <a:solidFill>
                <a:srgbClr val="85274E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zh-CN" b="0" dirty="0" smtClean="0"/>
              <a:t>Widely</a:t>
            </a:r>
            <a:r>
              <a:rPr lang="zh-CN" altLang="en-US" b="0" dirty="0" smtClean="0"/>
              <a:t> </a:t>
            </a:r>
            <a:r>
              <a:rPr lang="en-US" altLang="zh-CN" b="0" dirty="0" smtClean="0"/>
              <a:t>varying</a:t>
            </a:r>
            <a:r>
              <a:rPr lang="zh-CN" altLang="en-US" b="0" dirty="0" smtClean="0"/>
              <a:t> </a:t>
            </a:r>
            <a:r>
              <a:rPr lang="en-US" altLang="zh-CN" b="0" dirty="0" smtClean="0"/>
              <a:t>real-world</a:t>
            </a:r>
            <a:r>
              <a:rPr lang="zh-CN" altLang="en-US" b="0" dirty="0" smtClean="0"/>
              <a:t> </a:t>
            </a:r>
            <a:r>
              <a:rPr lang="en-US" altLang="zh-CN" b="0" dirty="0" smtClean="0"/>
              <a:t>applications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NP-hard</a:t>
            </a:r>
            <a:endParaRPr lang="en-US" altLang="zh-CN" b="0" dirty="0" smtClean="0"/>
          </a:p>
          <a:p>
            <a:pPr>
              <a:lnSpc>
                <a:spcPct val="125000"/>
              </a:lnSpc>
            </a:pPr>
            <a:r>
              <a:rPr lang="en-US" altLang="zh-CN" dirty="0" smtClean="0">
                <a:solidFill>
                  <a:srgbClr val="85274E"/>
                </a:solidFill>
              </a:rPr>
              <a:t>ML-Index:</a:t>
            </a:r>
            <a:r>
              <a:rPr lang="zh-CN" altLang="en-US" dirty="0" smtClean="0">
                <a:solidFill>
                  <a:srgbClr val="85274E"/>
                </a:solidFill>
              </a:rPr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multi-layered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indexing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framework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generic,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parameterized,</a:t>
            </a:r>
            <a:r>
              <a:rPr lang="zh-CN" altLang="en-US" dirty="0" smtClean="0"/>
              <a:t> </a:t>
            </a:r>
            <a:r>
              <a:rPr lang="en-US" altLang="zh-CN" dirty="0" smtClean="0"/>
              <a:t>tighter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GED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bound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 smtClean="0"/>
              <a:t>Selectivity-aware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partitioning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 smtClean="0"/>
              <a:t>Multi-layered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indexing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guaranteed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16</a:t>
            </a:fld>
            <a:r>
              <a:rPr lang="zh-CN" altLang="en-US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2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2229"/>
            <a:ext cx="9144000" cy="1712912"/>
          </a:xfrm>
          <a:solidFill>
            <a:schemeClr val="bg1">
              <a:lumMod val="95000"/>
              <a:alpha val="50000"/>
            </a:schemeClr>
          </a:solidFill>
          <a:effectLst>
            <a:glow rad="12700">
              <a:schemeClr val="accent1">
                <a:alpha val="50000"/>
              </a:schemeClr>
            </a:glow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CCFFCC"/>
                </a:solidFill>
                <a:latin typeface="Helvetica" charset="0"/>
                <a:ea typeface="Helvetica" charset="0"/>
                <a:cs typeface="Helvetica" charset="0"/>
              </a:rPr>
              <a:t>Thank you !</a:t>
            </a:r>
            <a:br>
              <a:rPr lang="en-US" sz="3400" dirty="0" smtClean="0">
                <a:solidFill>
                  <a:srgbClr val="CCFFCC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400" dirty="0" smtClean="0">
                <a:solidFill>
                  <a:srgbClr val="CCFFCC"/>
                </a:solidFill>
                <a:latin typeface="Helvetica" charset="0"/>
                <a:ea typeface="Helvetica" charset="0"/>
                <a:cs typeface="Helvetica" charset="0"/>
              </a:rPr>
              <a:t>Q &amp; A</a:t>
            </a:r>
            <a:endParaRPr lang="en-US" sz="3400" dirty="0">
              <a:solidFill>
                <a:srgbClr val="CCFFC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Helvetica" pitchFamily="34" charset="0"/>
              </a:rPr>
              <a:t>Outline</a:t>
            </a:r>
            <a:endParaRPr lang="zh-CN" altLang="en-US" dirty="0" smtClean="0">
              <a:latin typeface="Helvetica" pitchFamily="34" charset="0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323529" y="1340768"/>
            <a:ext cx="8424936" cy="5040982"/>
          </a:xfrm>
        </p:spPr>
        <p:txBody>
          <a:bodyPr/>
          <a:lstStyle/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3200" dirty="0" smtClean="0"/>
              <a:t>Introduction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3200" dirty="0" smtClean="0"/>
              <a:t>State-of-the-art solutions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3200" dirty="0" smtClean="0">
                <a:solidFill>
                  <a:srgbClr val="C00000"/>
                </a:solidFill>
              </a:rPr>
              <a:t>ML-Index &amp; similarity search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3200" dirty="0" smtClean="0"/>
              <a:t>Experiments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3200" dirty="0" smtClean="0"/>
              <a:t>Conclusion</a:t>
            </a:r>
            <a:endParaRPr lang="zh-CN" altLang="en-US" sz="3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21A5A-58DD-4322-8AD2-38A1CD806BAF}" type="slidenum">
              <a:rPr lang="zh-CN" altLang="en-US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789040"/>
            <a:ext cx="2730735" cy="237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Helvetica" pitchFamily="34" charset="0"/>
              </a:rPr>
              <a:t>Introduction</a:t>
            </a:r>
            <a:endParaRPr lang="zh-CN" altLang="en-US" dirty="0">
              <a:latin typeface="Helvetica" pitchFamily="34" charset="0"/>
            </a:endParaRPr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169566"/>
            <a:ext cx="8786812" cy="52117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Graphs are ubiquitous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How to enable efficient </a:t>
            </a:r>
            <a:r>
              <a:rPr lang="en-US" altLang="zh-CN" dirty="0" smtClean="0">
                <a:solidFill>
                  <a:srgbClr val="C00000"/>
                </a:solidFill>
              </a:rPr>
              <a:t>access methods </a:t>
            </a:r>
            <a:r>
              <a:rPr lang="en-US" altLang="zh-CN" dirty="0" smtClean="0"/>
              <a:t>and flexible, </a:t>
            </a:r>
            <a:r>
              <a:rPr lang="en-US" altLang="zh-CN" dirty="0" smtClean="0">
                <a:solidFill>
                  <a:srgbClr val="C00000"/>
                </a:solidFill>
              </a:rPr>
              <a:t>structure-aware querying capabilities </a:t>
            </a:r>
            <a:r>
              <a:rPr lang="en-US" altLang="zh-CN" dirty="0" smtClean="0"/>
              <a:t>for </a:t>
            </a:r>
            <a:r>
              <a:rPr lang="en-US" altLang="zh-CN" dirty="0" smtClean="0">
                <a:solidFill>
                  <a:srgbClr val="0070C0"/>
                </a:solidFill>
              </a:rPr>
              <a:t>a large collection of graphs</a:t>
            </a:r>
            <a:r>
              <a:rPr lang="en-US" altLang="zh-CN" dirty="0" smtClean="0"/>
              <a:t>?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altLang="zh-CN" dirty="0" smtClean="0">
                <a:solidFill>
                  <a:srgbClr val="460046"/>
                </a:solidFill>
              </a:rPr>
              <a:t>Exact graph querying may be too rigid and limited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US" altLang="zh-CN" dirty="0">
                <a:solidFill>
                  <a:srgbClr val="460046"/>
                </a:solidFill>
              </a:rPr>
              <a:t>There are noise and distortions in </a:t>
            </a:r>
            <a:r>
              <a:rPr lang="en-US" altLang="zh-CN" dirty="0" smtClean="0">
                <a:solidFill>
                  <a:srgbClr val="460046"/>
                </a:solidFill>
              </a:rPr>
              <a:t>graphs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en-US" altLang="zh-CN" dirty="0" smtClean="0">
                <a:solidFill>
                  <a:srgbClr val="460046"/>
                </a:solidFill>
              </a:rPr>
              <a:t>Rank-based exploration is highly desirable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439135" y="5229200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Similarity Search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9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Helvetica" pitchFamily="34" charset="0"/>
              </a:rPr>
              <a:t>Introduction</a:t>
            </a:r>
            <a:endParaRPr lang="zh-CN" altLang="en-US" dirty="0">
              <a:latin typeface="Helvetica" pitchFamily="34" charset="0"/>
            </a:endParaRPr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169566"/>
            <a:ext cx="8786812" cy="52117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Applications</a:t>
            </a:r>
            <a:r>
              <a:rPr lang="en-US" altLang="zh-CN" dirty="0" smtClean="0"/>
              <a:t> for graph similarity search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US" altLang="zh-CN" b="1" dirty="0" smtClean="0">
                <a:solidFill>
                  <a:srgbClr val="460046"/>
                </a:solidFill>
              </a:rPr>
              <a:t>Chemistry</a:t>
            </a:r>
            <a:r>
              <a:rPr lang="en-US" altLang="zh-CN" dirty="0" smtClean="0">
                <a:solidFill>
                  <a:srgbClr val="460046"/>
                </a:solidFill>
              </a:rPr>
              <a:t>: new drug discovery and synthesis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en-US" altLang="zh-CN" b="1" dirty="0" smtClean="0">
                <a:solidFill>
                  <a:srgbClr val="460046"/>
                </a:solidFill>
              </a:rPr>
              <a:t>CV&amp;PR</a:t>
            </a:r>
            <a:r>
              <a:rPr lang="en-US" altLang="zh-CN" dirty="0" smtClean="0">
                <a:solidFill>
                  <a:srgbClr val="460046"/>
                </a:solidFill>
              </a:rPr>
              <a:t>: identity discovery, object detection, scene identification</a:t>
            </a:r>
          </a:p>
          <a:p>
            <a:pPr lvl="1">
              <a:lnSpc>
                <a:spcPct val="120000"/>
              </a:lnSpc>
              <a:buBlip>
                <a:blip r:embed="rId5"/>
              </a:buBlip>
            </a:pPr>
            <a:r>
              <a:rPr lang="en-US" altLang="zh-CN" b="1" dirty="0" smtClean="0">
                <a:solidFill>
                  <a:srgbClr val="460046"/>
                </a:solidFill>
              </a:rPr>
              <a:t>Bioinformatics</a:t>
            </a:r>
            <a:r>
              <a:rPr lang="en-US" altLang="zh-CN" dirty="0" smtClean="0">
                <a:solidFill>
                  <a:srgbClr val="460046"/>
                </a:solidFill>
              </a:rPr>
              <a:t>:  biological pathway enumeration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How to model </a:t>
            </a:r>
            <a:r>
              <a:rPr lang="en-US" altLang="zh-CN" dirty="0" smtClean="0">
                <a:solidFill>
                  <a:srgbClr val="C00000"/>
                </a:solidFill>
              </a:rPr>
              <a:t>similarity </a:t>
            </a:r>
            <a:r>
              <a:rPr lang="en-US" altLang="zh-CN" dirty="0" smtClean="0"/>
              <a:t>for graphs?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 marL="457200" lvl="1" indent="0">
              <a:lnSpc>
                <a:spcPct val="120000"/>
              </a:lnSpc>
              <a:buNone/>
            </a:pPr>
            <a:endParaRPr lang="en-US" altLang="zh-CN" dirty="0" smtClean="0">
              <a:solidFill>
                <a:srgbClr val="460046"/>
              </a:solidFill>
            </a:endParaRPr>
          </a:p>
          <a:p>
            <a:pPr lvl="1">
              <a:lnSpc>
                <a:spcPct val="120000"/>
              </a:lnSpc>
              <a:buBlip>
                <a:blip r:embed="rId6"/>
              </a:buBlip>
            </a:pPr>
            <a:r>
              <a:rPr lang="en-US" altLang="zh-CN" dirty="0" smtClean="0">
                <a:solidFill>
                  <a:srgbClr val="460046"/>
                </a:solidFill>
                <a:latin typeface="Garamond" panose="02020404030301010803" pitchFamily="18" charset="0"/>
              </a:rPr>
              <a:t>A general </a:t>
            </a:r>
            <a:r>
              <a:rPr lang="en-US" altLang="zh-CN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metric</a:t>
            </a:r>
            <a:r>
              <a:rPr lang="en-US" altLang="zh-CN" dirty="0" smtClean="0">
                <a:solidFill>
                  <a:srgbClr val="460046"/>
                </a:solidFill>
                <a:latin typeface="Garamond" panose="02020404030301010803" pitchFamily="18" charset="0"/>
              </a:rPr>
              <a:t> for fine-grained graph structure/content proximity</a:t>
            </a:r>
          </a:p>
          <a:p>
            <a:pPr lvl="1">
              <a:lnSpc>
                <a:spcPct val="120000"/>
              </a:lnSpc>
              <a:buBlip>
                <a:blip r:embed="rId7"/>
              </a:buBlip>
            </a:pPr>
            <a:r>
              <a:rPr lang="en-US" altLang="zh-CN" dirty="0" smtClean="0">
                <a:solidFill>
                  <a:srgbClr val="460046"/>
                </a:solidFill>
              </a:rPr>
              <a:t>Computation is in </a:t>
            </a:r>
            <a:r>
              <a:rPr lang="en-US" altLang="zh-CN" b="1" dirty="0" smtClean="0">
                <a:solidFill>
                  <a:srgbClr val="C00000"/>
                </a:solidFill>
              </a:rPr>
              <a:t>NP-hard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altLang="zh-CN" sz="2400" dirty="0" smtClean="0">
              <a:solidFill>
                <a:srgbClr val="460046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445587" y="4005064"/>
            <a:ext cx="60757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Graph Edit Distance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1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Introduction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Graph edit operations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Vertex/Edge insertion, deletion, relabeling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Graph edit distance, </a:t>
            </a:r>
            <a:r>
              <a:rPr lang="en-US" dirty="0" smtClean="0">
                <a:solidFill>
                  <a:srgbClr val="C00000"/>
                </a:solidFill>
              </a:rPr>
              <a:t>GED (</a:t>
            </a:r>
            <a:r>
              <a:rPr lang="en-US" i="1" dirty="0" smtClean="0">
                <a:solidFill>
                  <a:srgbClr val="C00000"/>
                </a:solidFill>
              </a:rPr>
              <a:t>q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i="1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minimum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number of graph edit operations to modify </a:t>
            </a:r>
            <a:r>
              <a:rPr lang="en-US" i="1" dirty="0" smtClean="0"/>
              <a:t>q</a:t>
            </a:r>
            <a:r>
              <a:rPr lang="en-US" dirty="0" smtClean="0"/>
              <a:t> to </a:t>
            </a:r>
            <a:r>
              <a:rPr lang="en-US" i="1" dirty="0" smtClean="0"/>
              <a:t>g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320" y="3501008"/>
            <a:ext cx="279400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539108"/>
            <a:ext cx="21717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506602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q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506602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g</a:t>
            </a:r>
            <a:endParaRPr lang="en-US" sz="2800" b="1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3528802"/>
            <a:ext cx="2160240" cy="16283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3573016"/>
            <a:ext cx="2681992" cy="15931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31840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1. Relabel N to 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57332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. Add new vertex P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3596376"/>
            <a:ext cx="2664296" cy="15085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9792" y="57332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3. Add new edge (P, C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5487" y="3573016"/>
            <a:ext cx="2706633" cy="15734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99792" y="57332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4. Add new edge (P, C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824" y="3573016"/>
            <a:ext cx="2673337" cy="15841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99792" y="57332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5. Relabel edge (C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</a:rPr>
              <a:t>, C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35580" y="5589240"/>
            <a:ext cx="3095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GED(</a:t>
            </a:r>
            <a:r>
              <a:rPr lang="en-US" sz="3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en-US" sz="3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</a:t>
            </a:r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) = 5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93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15 0.0051 L -0.14115 0.0051 " pathEditMode="relative" ptsTypes="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15 0.0051 L -0.14115 0.0051 " pathEditMode="relative" ptsTypes="A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629 -0.00532 " pathEditMode="relative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629 -0.00532 " pathEditMode="relative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0" grpId="1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2708920"/>
            <a:ext cx="8928992" cy="1800200"/>
          </a:xfrm>
          <a:solidFill>
            <a:schemeClr val="bg1">
              <a:lumMod val="75000"/>
              <a:alpha val="19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1" dirty="0"/>
              <a:t>Given </a:t>
            </a:r>
            <a:r>
              <a:rPr lang="en-US" sz="3200" i="1" dirty="0">
                <a:solidFill>
                  <a:srgbClr val="C00000"/>
                </a:solidFill>
              </a:rPr>
              <a:t>a graph database </a:t>
            </a:r>
            <a:r>
              <a:rPr lang="en-US" sz="3200" b="0" i="1" dirty="0"/>
              <a:t>G ={g</a:t>
            </a:r>
            <a:r>
              <a:rPr lang="en-US" sz="3200" b="0" i="1" baseline="-25000" dirty="0"/>
              <a:t>1</a:t>
            </a:r>
            <a:r>
              <a:rPr lang="en-US" sz="3200" b="0" i="1" dirty="0"/>
              <a:t>, g</a:t>
            </a:r>
            <a:r>
              <a:rPr lang="en-US" sz="3200" b="0" i="1" baseline="-25000" dirty="0"/>
              <a:t>2</a:t>
            </a:r>
            <a:r>
              <a:rPr lang="en-US" sz="3200" b="0" i="1" dirty="0"/>
              <a:t>, </a:t>
            </a:r>
            <a:r>
              <a:rPr lang="mr-IN" sz="3200" b="0" i="1" dirty="0"/>
              <a:t>……</a:t>
            </a:r>
            <a:r>
              <a:rPr lang="en-US" sz="3200" b="0" i="1" dirty="0"/>
              <a:t>, </a:t>
            </a:r>
            <a:r>
              <a:rPr lang="en-US" sz="3200" b="0" i="1" dirty="0" err="1"/>
              <a:t>g</a:t>
            </a:r>
            <a:r>
              <a:rPr lang="en-US" sz="3200" b="0" i="1" baseline="-25000" dirty="0" err="1"/>
              <a:t>n</a:t>
            </a:r>
            <a:r>
              <a:rPr lang="en-US" sz="3200" b="0" i="1" dirty="0"/>
              <a:t>} , </a:t>
            </a:r>
            <a:r>
              <a:rPr lang="en-US" sz="3200" i="1" dirty="0">
                <a:solidFill>
                  <a:srgbClr val="C00000"/>
                </a:solidFill>
              </a:rPr>
              <a:t>a query </a:t>
            </a:r>
            <a:r>
              <a:rPr lang="en-US" sz="3200" b="0" i="1" dirty="0"/>
              <a:t>graph q, and </a:t>
            </a:r>
            <a:r>
              <a:rPr lang="en-US" sz="3200" i="1" dirty="0">
                <a:solidFill>
                  <a:srgbClr val="C00000"/>
                </a:solidFill>
              </a:rPr>
              <a:t>a GED </a:t>
            </a:r>
            <a:r>
              <a:rPr lang="en-US" sz="3200" i="1" dirty="0" smtClean="0">
                <a:solidFill>
                  <a:srgbClr val="C00000"/>
                </a:solidFill>
              </a:rPr>
              <a:t>threshold </a:t>
            </a:r>
            <a:r>
              <a:rPr lang="en-US" sz="3200" b="0" i="1" dirty="0"/>
              <a:t>𝝉 , to find as output </a:t>
            </a:r>
            <a:r>
              <a:rPr lang="en-US" sz="3200" i="1" dirty="0">
                <a:solidFill>
                  <a:srgbClr val="0070C0"/>
                </a:solidFill>
              </a:rPr>
              <a:t>all the data graphs </a:t>
            </a:r>
            <a:r>
              <a:rPr lang="en-US" sz="3200" b="0" i="1" dirty="0" err="1"/>
              <a:t>g</a:t>
            </a:r>
            <a:r>
              <a:rPr lang="en-US" sz="3200" b="0" i="1" baseline="-25000" dirty="0" err="1"/>
              <a:t>i</a:t>
            </a:r>
            <a:r>
              <a:rPr lang="en-US" sz="3200" b="0" i="1" baseline="-25000" dirty="0"/>
              <a:t> </a:t>
            </a:r>
            <a:r>
              <a:rPr lang="en-US" sz="3200" b="0" i="1" dirty="0"/>
              <a:t>∈ G  such that </a:t>
            </a:r>
            <a:r>
              <a:rPr lang="en-US" sz="3200" i="1" dirty="0">
                <a:solidFill>
                  <a:srgbClr val="C00000"/>
                </a:solidFill>
              </a:rPr>
              <a:t>GED(</a:t>
            </a:r>
            <a:r>
              <a:rPr lang="en-US" sz="3200" i="1" dirty="0" err="1">
                <a:solidFill>
                  <a:srgbClr val="C00000"/>
                </a:solidFill>
              </a:rPr>
              <a:t>g</a:t>
            </a:r>
            <a:r>
              <a:rPr lang="en-US" sz="3200" i="1" baseline="-25000" dirty="0" err="1">
                <a:solidFill>
                  <a:srgbClr val="C00000"/>
                </a:solidFill>
              </a:rPr>
              <a:t>i</a:t>
            </a:r>
            <a:r>
              <a:rPr lang="en-US" sz="3200" i="1" baseline="-25000" dirty="0">
                <a:solidFill>
                  <a:srgbClr val="C00000"/>
                </a:solidFill>
              </a:rPr>
              <a:t> </a:t>
            </a:r>
            <a:r>
              <a:rPr lang="en-US" sz="3200" i="1" dirty="0">
                <a:solidFill>
                  <a:srgbClr val="C00000"/>
                </a:solidFill>
              </a:rPr>
              <a:t>, q</a:t>
            </a:r>
            <a:r>
              <a:rPr lang="en-US" sz="3200" i="1" dirty="0" smtClean="0">
                <a:solidFill>
                  <a:srgbClr val="C00000"/>
                </a:solidFill>
              </a:rPr>
              <a:t>) ≤ 𝝉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56423" y="1846565"/>
            <a:ext cx="8392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Similarity Search in Graph Databases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6602" y="5013176"/>
            <a:ext cx="3326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NP Hard !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Helvetica" pitchFamily="34" charset="0"/>
              </a:rPr>
              <a:t>State-of-the-art Solutions</a:t>
            </a:r>
            <a:endParaRPr lang="zh-CN" altLang="en-US" dirty="0">
              <a:latin typeface="Helvetica" pitchFamily="34" charset="0"/>
            </a:endParaRPr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169566"/>
            <a:ext cx="8786812" cy="52117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C00000"/>
                </a:solidFill>
              </a:rPr>
              <a:t>filtering-verification</a:t>
            </a:r>
            <a:r>
              <a:rPr lang="en-US" altLang="zh-CN" dirty="0" smtClean="0"/>
              <a:t> framework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b="1" dirty="0" smtClean="0"/>
              <a:t>Filtering</a:t>
            </a:r>
            <a:r>
              <a:rPr lang="en-US" altLang="zh-CN" dirty="0" smtClean="0"/>
              <a:t> unpromising graphs from </a:t>
            </a:r>
            <a:r>
              <a:rPr lang="en-US" altLang="zh-CN" i="1" dirty="0" smtClean="0"/>
              <a:t>G</a:t>
            </a:r>
            <a:r>
              <a:rPr lang="en-US" altLang="zh-CN" dirty="0" smtClean="0"/>
              <a:t> to form a candidate set </a:t>
            </a:r>
            <a:r>
              <a:rPr lang="en-US" altLang="zh-CN" i="1" dirty="0" smtClean="0"/>
              <a:t>C</a:t>
            </a:r>
            <a:r>
              <a:rPr lang="en-US" altLang="zh-CN" dirty="0" smtClean="0"/>
              <a:t>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i="1" dirty="0" smtClean="0"/>
              <a:t>	    GED(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/>
              <a:t>, q) </a:t>
            </a:r>
            <a:r>
              <a:rPr lang="en-US" i="1" dirty="0" smtClean="0"/>
              <a:t>≥                          ≥ 𝝉</a:t>
            </a:r>
            <a:endParaRPr lang="en-US" i="1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en-US" altLang="zh-CN" b="1" dirty="0" smtClean="0"/>
              <a:t>Verify</a:t>
            </a:r>
            <a:r>
              <a:rPr lang="en-US" altLang="zh-CN" dirty="0" smtClean="0"/>
              <a:t> the GED constraint upon </a:t>
            </a:r>
            <a:r>
              <a:rPr lang="en-US" altLang="zh-CN" i="1" dirty="0" smtClean="0"/>
              <a:t>C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CN" i="1" dirty="0"/>
              <a:t>	</a:t>
            </a:r>
            <a:r>
              <a:rPr lang="en-US" altLang="zh-CN" i="1" dirty="0" smtClean="0"/>
              <a:t>    |C| &lt;&lt;|G|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K-AT[TKDE’12], SEGOS[ICDE’12], b-Tree[CIKM’13], </a:t>
            </a:r>
            <a:r>
              <a:rPr lang="en-US" altLang="zh-CN" dirty="0" smtClean="0">
                <a:solidFill>
                  <a:srgbClr val="C00000"/>
                </a:solidFill>
              </a:rPr>
              <a:t>Pars[VLDB’13]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Each graph is </a:t>
            </a:r>
            <a:r>
              <a:rPr lang="en-US" altLang="zh-CN" b="1" dirty="0" smtClean="0">
                <a:solidFill>
                  <a:srgbClr val="0070C0"/>
                </a:solidFill>
              </a:rPr>
              <a:t>decomposed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/>
              <a:t>to </a:t>
            </a:r>
            <a:r>
              <a:rPr lang="en-US" altLang="zh-CN" b="1" dirty="0" smtClean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𝝉+1</a:t>
            </a:r>
            <a:r>
              <a:rPr lang="en-US" altLang="zh-CN" b="1" dirty="0" smtClean="0">
                <a:solidFill>
                  <a:srgbClr val="0070C0"/>
                </a:solidFill>
              </a:rPr>
              <a:t>) partitions</a:t>
            </a:r>
            <a:r>
              <a:rPr lang="en-US" altLang="zh-CN" dirty="0" smtClean="0"/>
              <a:t>, if every partition </a:t>
            </a:r>
            <a:r>
              <a:rPr lang="en-US" i="1" dirty="0" smtClean="0"/>
              <a:t>p</a:t>
            </a:r>
            <a:r>
              <a:rPr lang="en-US" i="1" baseline="-25000" dirty="0" smtClean="0"/>
              <a:t>i </a:t>
            </a:r>
            <a:r>
              <a:rPr lang="en-US" altLang="zh-CN" dirty="0" smtClean="0"/>
              <a:t>is </a:t>
            </a:r>
            <a:r>
              <a:rPr lang="en-US" altLang="zh-CN" b="1" dirty="0" smtClean="0">
                <a:solidFill>
                  <a:srgbClr val="C00000"/>
                </a:solidFill>
              </a:rPr>
              <a:t>NOT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/>
              <a:t>contained (subgraph isomorphic) in </a:t>
            </a:r>
            <a:r>
              <a:rPr lang="en-US" i="1" dirty="0" smtClean="0"/>
              <a:t>q</a:t>
            </a:r>
            <a:r>
              <a:rPr lang="en-US" altLang="zh-CN" dirty="0" smtClean="0"/>
              <a:t>, </a:t>
            </a:r>
            <a:r>
              <a:rPr lang="en-US" i="1" dirty="0" err="1"/>
              <a:t>g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altLang="zh-CN" dirty="0" smtClean="0"/>
              <a:t>is filtered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276872"/>
            <a:ext cx="3312368" cy="1200329"/>
          </a:xfrm>
          <a:prstGeom prst="rect">
            <a:avLst/>
          </a:prstGeom>
          <a:noFill/>
          <a:ln w="63500">
            <a:solidFill>
              <a:srgbClr val="92D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Garamond" panose="02020404030301010803" pitchFamily="18" charset="0"/>
              </a:rPr>
              <a:t>1. Cost-effective</a:t>
            </a:r>
            <a:endParaRPr lang="en-US" sz="2000" dirty="0">
              <a:latin typeface="Garamond" panose="020204040303010108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Garamond" panose="02020404030301010803" pitchFamily="18" charset="0"/>
              </a:rPr>
              <a:t>2. Cheap to compute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000" dirty="0" smtClean="0">
                <a:latin typeface="Garamond" panose="02020404030301010803" pitchFamily="18" charset="0"/>
              </a:rPr>
              <a:t>3. Powerful filtering capabilities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0095" y="2259419"/>
            <a:ext cx="1800200" cy="461665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GED</a:t>
            </a:r>
            <a:r>
              <a:rPr lang="en-US" sz="2400" b="1" i="1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en-US" sz="2400" b="1" i="1" dirty="0" err="1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g</a:t>
            </a:r>
            <a:r>
              <a:rPr lang="en-US" sz="2400" b="1" i="1" baseline="-25000" dirty="0" err="1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i</a:t>
            </a:r>
            <a:r>
              <a:rPr lang="en-US" sz="2400" b="1" i="1" baseline="-250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q)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43153" y="2720600"/>
            <a:ext cx="792088" cy="1"/>
          </a:xfrm>
          <a:prstGeom prst="line">
            <a:avLst/>
          </a:prstGeom>
          <a:ln w="635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62"/>
            <a:ext cx="9180512" cy="689621"/>
          </a:xfrm>
        </p:spPr>
        <p:txBody>
          <a:bodyPr/>
          <a:lstStyle/>
          <a:p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Technical Questions Arise Here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Partition-based GED Similarity Search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How to choose </a:t>
            </a:r>
            <a:r>
              <a:rPr lang="en-US" b="1" dirty="0" smtClean="0">
                <a:solidFill>
                  <a:srgbClr val="C00000"/>
                </a:solidFill>
              </a:rPr>
              <a:t>the right number of partitions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for each data graph?</a:t>
            </a:r>
          </a:p>
          <a:p>
            <a:pPr lvl="1" indent="-342900">
              <a:lnSpc>
                <a:spcPct val="120000"/>
              </a:lnSpc>
            </a:pPr>
            <a:r>
              <a:rPr lang="en-US" dirty="0" smtClean="0"/>
              <a:t>	</a:t>
            </a:r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i="1" dirty="0" smtClean="0"/>
              <a:t>𝝉 + 1</a:t>
            </a:r>
            <a:r>
              <a:rPr lang="en-US" b="1" i="1" dirty="0" smtClean="0"/>
              <a:t>       	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857250" lvl="1" indent="-457200">
              <a:lnSpc>
                <a:spcPct val="120000"/>
              </a:lnSpc>
              <a:buFont typeface="+mj-lt"/>
              <a:buAutoNum type="arabicPeriod" startAt="2"/>
            </a:pPr>
            <a:r>
              <a:rPr lang="en-US" b="1" dirty="0" smtClean="0">
                <a:solidFill>
                  <a:srgbClr val="C00000"/>
                </a:solidFill>
              </a:rPr>
              <a:t>How to partition </a:t>
            </a:r>
            <a:r>
              <a:rPr lang="en-US" dirty="0" smtClean="0"/>
              <a:t>each data graph?</a:t>
            </a:r>
          </a:p>
          <a:p>
            <a:pPr lvl="1" indent="-342900">
              <a:lnSpc>
                <a:spcPct val="120000"/>
              </a:lnSpc>
            </a:pPr>
            <a:r>
              <a:rPr lang="en-US" dirty="0" smtClean="0"/>
              <a:t>	</a:t>
            </a:r>
            <a:r>
              <a:rPr lang="en-US" dirty="0"/>
              <a:t>Random partitioning </a:t>
            </a:r>
            <a:r>
              <a:rPr lang="en-US" b="1" dirty="0" smtClean="0"/>
              <a:t>	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857250" lvl="1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en-US" dirty="0" smtClean="0"/>
              <a:t>How to </a:t>
            </a:r>
            <a:r>
              <a:rPr lang="en-US" b="1" dirty="0" smtClean="0">
                <a:solidFill>
                  <a:srgbClr val="C00000"/>
                </a:solidFill>
              </a:rPr>
              <a:t>guarantee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the query performance?</a:t>
            </a:r>
          </a:p>
          <a:p>
            <a:pPr lvl="1" indent="-342900"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One-layer index, no performance guarantees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Multilayered-layer index with </a:t>
            </a:r>
            <a:r>
              <a:rPr lang="en-US" b="1" dirty="0">
                <a:solidFill>
                  <a:srgbClr val="0070C0"/>
                </a:solidFill>
              </a:rPr>
              <a:t>performance </a:t>
            </a:r>
            <a:r>
              <a:rPr lang="en-US" b="1" dirty="0" smtClean="0">
                <a:solidFill>
                  <a:srgbClr val="0070C0"/>
                </a:solidFill>
              </a:rPr>
              <a:t>guarantees</a:t>
            </a:r>
            <a:endParaRPr lang="en-US" b="1" dirty="0">
              <a:solidFill>
                <a:srgbClr val="0070C0"/>
              </a:solidFill>
            </a:endParaRPr>
          </a:p>
          <a:p>
            <a:pPr marL="400050" lvl="1" indent="0">
              <a:lnSpc>
                <a:spcPct val="125000"/>
              </a:lnSpc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7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12776"/>
            <a:ext cx="1800200" cy="1800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979712" y="2957602"/>
            <a:ext cx="1008112" cy="216024"/>
          </a:xfrm>
          <a:prstGeom prst="rightArrow">
            <a:avLst/>
          </a:prstGeom>
          <a:pattFill prst="lgCheck">
            <a:fgClr>
              <a:schemeClr val="accent1">
                <a:tint val="100000"/>
                <a:shade val="100000"/>
                <a:hueMod val="100000"/>
                <a:satMod val="10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707904" y="4011756"/>
            <a:ext cx="1008112" cy="216024"/>
          </a:xfrm>
          <a:prstGeom prst="rightArrow">
            <a:avLst/>
          </a:prstGeom>
          <a:pattFill prst="lgCheck">
            <a:fgClr>
              <a:schemeClr val="accent1">
                <a:tint val="100000"/>
                <a:shade val="100000"/>
                <a:hueMod val="100000"/>
                <a:satMod val="10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553499" y="5024751"/>
            <a:ext cx="1008112" cy="216024"/>
          </a:xfrm>
          <a:prstGeom prst="rightArrow">
            <a:avLst/>
          </a:prstGeom>
          <a:pattFill prst="lgCheck">
            <a:fgClr>
              <a:schemeClr val="accent1">
                <a:tint val="100000"/>
                <a:shade val="100000"/>
                <a:hueMod val="100000"/>
                <a:satMod val="10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0916" y="5949280"/>
            <a:ext cx="2621230" cy="646331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ML- Index !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1170" y="2817504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𝝉 + k </a:t>
            </a:r>
            <a:r>
              <a:rPr lang="en-US" sz="24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(k ≥ 1)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487" y="3879710"/>
            <a:ext cx="3987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Garamond" panose="02020404030301010803" pitchFamily="18" charset="0"/>
              </a:rPr>
              <a:t>Selectivity-aware partitioning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62"/>
            <a:ext cx="9180512" cy="689621"/>
          </a:xfrm>
        </p:spPr>
        <p:txBody>
          <a:bodyPr/>
          <a:lstStyle/>
          <a:p>
            <a:r>
              <a:rPr lang="en-US" altLang="zh-CN" sz="3200" dirty="0" smtClean="0">
                <a:latin typeface="Helvetica" panose="020B0604020202020204" pitchFamily="34" charset="0"/>
                <a:ea typeface="宋体" charset="-122"/>
                <a:cs typeface="Helvetica" panose="020B0604020202020204" pitchFamily="34" charset="0"/>
              </a:rPr>
              <a:t>Partition-based GED Lower Bounds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graph </a:t>
            </a:r>
            <a:r>
              <a:rPr lang="en-US" i="1" dirty="0" smtClean="0"/>
              <a:t>g</a:t>
            </a:r>
            <a:r>
              <a:rPr lang="en-US" dirty="0" smtClean="0"/>
              <a:t> in </a:t>
            </a:r>
            <a:r>
              <a:rPr lang="en-US" i="1" dirty="0" smtClean="0"/>
              <a:t>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Decompose it to      </a:t>
            </a:r>
            <a:r>
              <a:rPr lang="en-US" b="1" i="1" dirty="0" smtClean="0">
                <a:solidFill>
                  <a:srgbClr val="0070C0"/>
                </a:solidFill>
              </a:rPr>
              <a:t>          </a:t>
            </a:r>
            <a:r>
              <a:rPr lang="en-US" dirty="0" smtClean="0"/>
              <a:t>partitions</a:t>
            </a:r>
            <a:endParaRPr lang="en-US" b="1" dirty="0" smtClean="0"/>
          </a:p>
          <a:p>
            <a:pPr marL="514350" indent="-457200">
              <a:lnSpc>
                <a:spcPct val="120000"/>
              </a:lnSpc>
            </a:pPr>
            <a:r>
              <a:rPr lang="en-US" dirty="0" smtClean="0"/>
              <a:t>If </a:t>
            </a:r>
            <a:r>
              <a:rPr lang="en-US" i="1" dirty="0"/>
              <a:t>GED(</a:t>
            </a:r>
            <a:r>
              <a:rPr lang="en-US" i="1" dirty="0" err="1"/>
              <a:t>g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i="1" dirty="0"/>
              <a:t>, q) </a:t>
            </a:r>
            <a:r>
              <a:rPr lang="en-US" i="1" dirty="0" smtClean="0"/>
              <a:t>≤ </a:t>
            </a:r>
            <a:r>
              <a:rPr lang="en-US" i="1" dirty="0"/>
              <a:t>𝝉</a:t>
            </a:r>
            <a:endParaRPr lang="en-US" dirty="0" smtClean="0"/>
          </a:p>
          <a:p>
            <a:pPr marL="914400" lvl="1" indent="-457200">
              <a:lnSpc>
                <a:spcPct val="110000"/>
              </a:lnSpc>
            </a:pPr>
            <a:r>
              <a:rPr lang="en-US" dirty="0" smtClean="0"/>
              <a:t>There must exist </a:t>
            </a:r>
            <a:r>
              <a:rPr lang="en-US" b="1" dirty="0" smtClean="0">
                <a:solidFill>
                  <a:srgbClr val="C00000"/>
                </a:solidFill>
              </a:rPr>
              <a:t>at least </a:t>
            </a:r>
            <a:r>
              <a:rPr lang="en-US" i="1" dirty="0" smtClean="0"/>
              <a:t>k</a:t>
            </a:r>
            <a:r>
              <a:rPr lang="en-US" dirty="0" smtClean="0"/>
              <a:t> partitions contained in </a:t>
            </a:r>
            <a:r>
              <a:rPr lang="en-US" i="1" dirty="0" smtClean="0"/>
              <a:t>q</a:t>
            </a:r>
          </a:p>
          <a:p>
            <a:pPr marL="514350" indent="-457200">
              <a:lnSpc>
                <a:spcPct val="110000"/>
              </a:lnSpc>
            </a:pPr>
            <a:r>
              <a:rPr lang="en-US" dirty="0" smtClean="0">
                <a:solidFill>
                  <a:srgbClr val="C00000"/>
                </a:solidFill>
              </a:rPr>
              <a:t>Tighter GED bounds:</a:t>
            </a:r>
            <a:r>
              <a:rPr lang="en-US" dirty="0" smtClean="0"/>
              <a:t> When </a:t>
            </a:r>
            <a:r>
              <a:rPr lang="en-US" i="1" dirty="0" smtClean="0"/>
              <a:t>k &gt; 1</a:t>
            </a:r>
            <a:r>
              <a:rPr lang="en-US" dirty="0" smtClean="0"/>
              <a:t>, the prob. of filtering a false-positive graph from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smtClean="0"/>
              <a:t>is higher than when </a:t>
            </a:r>
            <a:r>
              <a:rPr lang="en-US" i="1" dirty="0" smtClean="0"/>
              <a:t>k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485665"/>
            <a:ext cx="1780800" cy="13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2320" y="563779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q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437112"/>
            <a:ext cx="6144822" cy="1497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70980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g</a:t>
            </a:r>
            <a:endParaRPr lang="en-US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617551" y="1771777"/>
            <a:ext cx="2232248" cy="441339"/>
          </a:xfrm>
          <a:prstGeom prst="rect">
            <a:avLst/>
          </a:prstGeom>
          <a:noFill/>
          <a:ln w="63500">
            <a:solidFill>
              <a:srgbClr val="92D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latin typeface="Garamond" panose="02020404030301010803" pitchFamily="18" charset="0"/>
              </a:rPr>
              <a:t>k</a:t>
            </a:r>
            <a:r>
              <a:rPr lang="en-US" sz="2000" b="1" i="1" dirty="0" smtClean="0">
                <a:latin typeface="Garamond" panose="02020404030301010803" pitchFamily="18" charset="0"/>
              </a:rPr>
              <a:t>: a variable </a:t>
            </a:r>
            <a:r>
              <a:rPr lang="en-US" sz="20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k ≥ 1</a:t>
            </a:r>
            <a:r>
              <a:rPr lang="en-US" sz="2000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endParaRPr lang="en-US" sz="2000" b="1" i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1712383"/>
            <a:ext cx="1071865" cy="461665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(𝝉 + k)</a:t>
            </a:r>
            <a:endParaRPr lang="en-US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4116137" y="1916832"/>
            <a:ext cx="1512168" cy="576064"/>
          </a:xfrm>
          <a:prstGeom prst="arc">
            <a:avLst>
              <a:gd name="adj1" fmla="val 10730093"/>
              <a:gd name="adj2" fmla="val 0"/>
            </a:avLst>
          </a:prstGeom>
          <a:ln w="381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53817"/>
            <a:ext cx="558587" cy="5486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49280"/>
            <a:ext cx="437034" cy="437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949280"/>
            <a:ext cx="437034" cy="4370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52" y="5923572"/>
            <a:ext cx="437034" cy="4370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75856" y="584765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𝝉 = 2, k = 2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86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21210</TotalTime>
  <Words>685</Words>
  <Application>Microsoft Macintosh PowerPoint</Application>
  <PresentationFormat>On-screen Show (4:3)</PresentationFormat>
  <Paragraphs>170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Garamond</vt:lpstr>
      <vt:lpstr>Helvetica</vt:lpstr>
      <vt:lpstr>Mangal</vt:lpstr>
      <vt:lpstr>Snell Roundhand</vt:lpstr>
      <vt:lpstr>Wingdings</vt:lpstr>
      <vt:lpstr>宋体</vt:lpstr>
      <vt:lpstr>Arial</vt:lpstr>
      <vt:lpstr>Office 主题</vt:lpstr>
      <vt:lpstr>Similarity Search in Graph Databases: a Multi-Layered Indexing Approach</vt:lpstr>
      <vt:lpstr>Outline</vt:lpstr>
      <vt:lpstr>Introduction</vt:lpstr>
      <vt:lpstr>Introduction</vt:lpstr>
      <vt:lpstr>Introduction</vt:lpstr>
      <vt:lpstr>Problem Formulation</vt:lpstr>
      <vt:lpstr>State-of-the-art Solutions</vt:lpstr>
      <vt:lpstr>Technical Questions Arise Here</vt:lpstr>
      <vt:lpstr>Partition-based GED Lower Bounds</vt:lpstr>
      <vt:lpstr>Selectivity-aware Graph Partitioning</vt:lpstr>
      <vt:lpstr>Multi-Layered Indexing Framework</vt:lpstr>
      <vt:lpstr>Multi-Layered Indexing Framework</vt:lpstr>
      <vt:lpstr>ML-Index Based Similarity Search</vt:lpstr>
      <vt:lpstr>Experiments</vt:lpstr>
      <vt:lpstr>Index Construction Cost</vt:lpstr>
      <vt:lpstr>Similarity Search Performance</vt:lpstr>
      <vt:lpstr>Conclusions</vt:lpstr>
      <vt:lpstr>Thank you ! Q &amp; A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Microsoft Office User</cp:lastModifiedBy>
  <cp:revision>975</cp:revision>
  <dcterms:created xsi:type="dcterms:W3CDTF">2009-02-27T04:51:28Z</dcterms:created>
  <dcterms:modified xsi:type="dcterms:W3CDTF">2017-04-20T16:54:07Z</dcterms:modified>
</cp:coreProperties>
</file>