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2"/>
  </p:notesMasterIdLst>
  <p:handoutMasterIdLst>
    <p:handoutMasterId r:id="rId23"/>
  </p:handoutMasterIdLst>
  <p:sldIdLst>
    <p:sldId id="293" r:id="rId2"/>
    <p:sldId id="305" r:id="rId3"/>
    <p:sldId id="409" r:id="rId4"/>
    <p:sldId id="410" r:id="rId5"/>
    <p:sldId id="411" r:id="rId6"/>
    <p:sldId id="412" r:id="rId7"/>
    <p:sldId id="413" r:id="rId8"/>
    <p:sldId id="414" r:id="rId9"/>
    <p:sldId id="415" r:id="rId10"/>
    <p:sldId id="416" r:id="rId11"/>
    <p:sldId id="417" r:id="rId12"/>
    <p:sldId id="418" r:id="rId13"/>
    <p:sldId id="419" r:id="rId14"/>
    <p:sldId id="420" r:id="rId15"/>
    <p:sldId id="421" r:id="rId16"/>
    <p:sldId id="306" r:id="rId17"/>
    <p:sldId id="422" r:id="rId18"/>
    <p:sldId id="423" r:id="rId19"/>
    <p:sldId id="371" r:id="rId20"/>
    <p:sldId id="404" r:id="rId2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274E"/>
    <a:srgbClr val="D1CC00"/>
    <a:srgbClr val="FFFF43"/>
    <a:srgbClr val="F7F7F7"/>
    <a:srgbClr val="FFFF7D"/>
    <a:srgbClr val="FFFFA7"/>
    <a:srgbClr val="FFFFBD"/>
    <a:srgbClr val="FFFF01"/>
    <a:srgbClr val="FA0000"/>
    <a:srgbClr val="D161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215" autoAdjust="0"/>
  </p:normalViewPr>
  <p:slideViewPr>
    <p:cSldViewPr>
      <p:cViewPr varScale="1">
        <p:scale>
          <a:sx n="101" d="100"/>
          <a:sy n="101" d="100"/>
        </p:scale>
        <p:origin x="1914" y="72"/>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notesViewPr>
    <p:cSldViewPr>
      <p:cViewPr>
        <p:scale>
          <a:sx n="100" d="100"/>
          <a:sy n="100" d="100"/>
        </p:scale>
        <p:origin x="-1632" y="49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A08DB247-508E-465C-9DE8-DA9DC0267CCF}" type="datetimeFigureOut">
              <a:rPr lang="zh-CN" altLang="en-US"/>
              <a:pPr>
                <a:defRPr/>
              </a:pPr>
              <a:t>2015/11/2</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3903B9F5-4C03-4B05-B79E-F055BC5B999E}" type="slidenum">
              <a:rPr lang="zh-CN" altLang="en-US"/>
              <a:pPr>
                <a:defRPr/>
              </a:pPr>
              <a:t>‹#›</a:t>
            </a:fld>
            <a:endParaRPr lang="zh-CN" altLang="en-US"/>
          </a:p>
        </p:txBody>
      </p:sp>
    </p:spTree>
    <p:extLst>
      <p:ext uri="{BB962C8B-B14F-4D97-AF65-F5344CB8AC3E}">
        <p14:creationId xmlns:p14="http://schemas.microsoft.com/office/powerpoint/2010/main" val="27043263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7379CE0F-489C-43BF-9D3F-113674227364}" type="datetimeFigureOut">
              <a:rPr lang="zh-CN" altLang="en-US"/>
              <a:pPr>
                <a:defRPr/>
              </a:pPr>
              <a:t>2015/11/2</a:t>
            </a:fld>
            <a:endParaRPr lang="zh-CN"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endParaRPr lang="zh-CN" alt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C48EC292-C50B-4587-8CE6-19BB7DC118F0}" type="slidenum">
              <a:rPr lang="zh-CN" altLang="en-US"/>
              <a:pPr>
                <a:defRPr/>
              </a:pPr>
              <a:t>‹#›</a:t>
            </a:fld>
            <a:endParaRPr lang="zh-CN" altLang="en-US"/>
          </a:p>
        </p:txBody>
      </p:sp>
    </p:spTree>
    <p:extLst>
      <p:ext uri="{BB962C8B-B14F-4D97-AF65-F5344CB8AC3E}">
        <p14:creationId xmlns:p14="http://schemas.microsoft.com/office/powerpoint/2010/main" val="41654023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dirty="0" smtClean="0"/>
          </a:p>
        </p:txBody>
      </p:sp>
      <p:sp>
        <p:nvSpPr>
          <p:cNvPr id="71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45CD781-5811-4F07-9AEA-7C4E804EE5B0}" type="slidenum">
              <a:rPr lang="zh-CN" altLang="en-US" smtClean="0"/>
              <a:pPr fontAlgn="base">
                <a:spcBef>
                  <a:spcPct val="0"/>
                </a:spcBef>
                <a:spcAft>
                  <a:spcPct val="0"/>
                </a:spcAft>
                <a:defRPr/>
              </a:pPr>
              <a:t>0</a:t>
            </a:fld>
            <a:endParaRPr lang="en-US" altLang="zh-CN" dirty="0" smtClean="0"/>
          </a:p>
        </p:txBody>
      </p:sp>
    </p:spTree>
    <p:extLst>
      <p:ext uri="{BB962C8B-B14F-4D97-AF65-F5344CB8AC3E}">
        <p14:creationId xmlns:p14="http://schemas.microsoft.com/office/powerpoint/2010/main" val="2874545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48EC292-C50B-4587-8CE6-19BB7DC118F0}" type="slidenum">
              <a:rPr lang="zh-CN" altLang="en-US" smtClean="0"/>
              <a:pPr>
                <a:defRPr/>
              </a:pPr>
              <a:t>9</a:t>
            </a:fld>
            <a:endParaRPr lang="zh-CN" altLang="en-US"/>
          </a:p>
        </p:txBody>
      </p:sp>
    </p:spTree>
    <p:extLst>
      <p:ext uri="{BB962C8B-B14F-4D97-AF65-F5344CB8AC3E}">
        <p14:creationId xmlns:p14="http://schemas.microsoft.com/office/powerpoint/2010/main" val="34753807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48EC292-C50B-4587-8CE6-19BB7DC118F0}" type="slidenum">
              <a:rPr lang="zh-CN" altLang="en-US" smtClean="0"/>
              <a:pPr>
                <a:defRPr/>
              </a:pPr>
              <a:t>10</a:t>
            </a:fld>
            <a:endParaRPr lang="zh-CN" altLang="en-US"/>
          </a:p>
        </p:txBody>
      </p:sp>
    </p:spTree>
    <p:extLst>
      <p:ext uri="{BB962C8B-B14F-4D97-AF65-F5344CB8AC3E}">
        <p14:creationId xmlns:p14="http://schemas.microsoft.com/office/powerpoint/2010/main" val="1811958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experiment is on the same graph shown in Page 7. We use two different cluster significance methods:</a:t>
            </a:r>
            <a:r>
              <a:rPr lang="en-US" baseline="0" dirty="0" smtClean="0"/>
              <a:t> count-based (upper diagram) and ratio-based(lower diagram) to compute the cluster significance for every edge in the graph. Note that we’ve known for each edge, it is an intra-cluster edge or an inter-cluster edge.</a:t>
            </a:r>
          </a:p>
          <a:p>
            <a:endParaRPr lang="en-US" baseline="0" dirty="0" smtClean="0"/>
          </a:p>
          <a:p>
            <a:r>
              <a:rPr lang="en-US" baseline="0" dirty="0" smtClean="0"/>
              <a:t>The x-axis is the vertex id ranging from 1 to 34, for each vertex, we depict for each of its incidence edges, the cluster significance score.</a:t>
            </a:r>
          </a:p>
          <a:p>
            <a:endParaRPr lang="en-US" baseline="0" dirty="0" smtClean="0"/>
          </a:p>
          <a:p>
            <a:r>
              <a:rPr lang="en-US" baseline="0" dirty="0" smtClean="0"/>
              <a:t>It can be witnessed that, intra-cluster edges (blue dots) and inter-cluster edges (red diamonds) can be well separated based on the cluster significance modelling, no matter count-based or ratio-based computation is used.</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C48EC292-C50B-4587-8CE6-19BB7DC118F0}" type="slidenum">
              <a:rPr lang="zh-CN" altLang="en-US" smtClean="0"/>
              <a:pPr>
                <a:defRPr/>
              </a:pPr>
              <a:t>11</a:t>
            </a:fld>
            <a:endParaRPr lang="zh-CN" altLang="en-US"/>
          </a:p>
        </p:txBody>
      </p:sp>
    </p:spTree>
    <p:extLst>
      <p:ext uri="{BB962C8B-B14F-4D97-AF65-F5344CB8AC3E}">
        <p14:creationId xmlns:p14="http://schemas.microsoft.com/office/powerpoint/2010/main" val="255607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48EC292-C50B-4587-8CE6-19BB7DC118F0}" type="slidenum">
              <a:rPr lang="zh-CN" altLang="en-US" smtClean="0"/>
              <a:pPr>
                <a:defRPr/>
              </a:pPr>
              <a:t>12</a:t>
            </a:fld>
            <a:endParaRPr lang="zh-CN" altLang="en-US"/>
          </a:p>
        </p:txBody>
      </p:sp>
    </p:spTree>
    <p:extLst>
      <p:ext uri="{BB962C8B-B14F-4D97-AF65-F5344CB8AC3E}">
        <p14:creationId xmlns:p14="http://schemas.microsoft.com/office/powerpoint/2010/main" val="2344030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48EC292-C50B-4587-8CE6-19BB7DC118F0}" type="slidenum">
              <a:rPr lang="zh-CN" altLang="en-US" smtClean="0"/>
              <a:pPr>
                <a:defRPr/>
              </a:pPr>
              <a:t>13</a:t>
            </a:fld>
            <a:endParaRPr lang="zh-CN" altLang="en-US"/>
          </a:p>
        </p:txBody>
      </p:sp>
    </p:spTree>
    <p:extLst>
      <p:ext uri="{BB962C8B-B14F-4D97-AF65-F5344CB8AC3E}">
        <p14:creationId xmlns:p14="http://schemas.microsoft.com/office/powerpoint/2010/main" val="19892815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zh-CN" sz="2400" dirty="0" err="1" smtClean="0"/>
              <a:t>d_u</a:t>
            </a:r>
            <a:r>
              <a:rPr lang="en-US" altLang="zh-CN" sz="2400" dirty="0" smtClean="0"/>
              <a:t> is the degree of the vertex u</a:t>
            </a:r>
          </a:p>
          <a:p>
            <a:endParaRPr lang="zh-CN" altLang="en-US" dirty="0"/>
          </a:p>
        </p:txBody>
      </p:sp>
      <p:sp>
        <p:nvSpPr>
          <p:cNvPr id="4" name="灯片编号占位符 3"/>
          <p:cNvSpPr>
            <a:spLocks noGrp="1"/>
          </p:cNvSpPr>
          <p:nvPr>
            <p:ph type="sldNum" sz="quarter" idx="10"/>
          </p:nvPr>
        </p:nvSpPr>
        <p:spPr/>
        <p:txBody>
          <a:bodyPr/>
          <a:lstStyle/>
          <a:p>
            <a:pPr>
              <a:defRPr/>
            </a:pPr>
            <a:fld id="{C48EC292-C50B-4587-8CE6-19BB7DC118F0}" type="slidenum">
              <a:rPr lang="zh-CN" altLang="en-US" smtClean="0"/>
              <a:pPr>
                <a:defRPr/>
              </a:pPr>
              <a:t>14</a:t>
            </a:fld>
            <a:endParaRPr lang="zh-CN" altLang="en-US"/>
          </a:p>
        </p:txBody>
      </p:sp>
    </p:spTree>
    <p:extLst>
      <p:ext uri="{BB962C8B-B14F-4D97-AF65-F5344CB8AC3E}">
        <p14:creationId xmlns:p14="http://schemas.microsoft.com/office/powerpoint/2010/main" val="27270204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Sparsification ratio: the percentage of edges left AFTER</a:t>
            </a:r>
            <a:r>
              <a:rPr lang="en-US" altLang="zh-CN" baseline="0" dirty="0" smtClean="0"/>
              <a:t> graph sparsification</a:t>
            </a:r>
          </a:p>
          <a:p>
            <a:endParaRPr lang="en-US" altLang="zh-CN" baseline="0" dirty="0" smtClean="0"/>
          </a:p>
          <a:p>
            <a:r>
              <a:rPr lang="en-US" altLang="zh-CN" baseline="0" dirty="0" smtClean="0"/>
              <a:t>Cluster quality, empirically the higher the F-score, the better the clustering quality, the lower the graph conductance, the better the clustering quality</a:t>
            </a:r>
          </a:p>
          <a:p>
            <a:endParaRPr lang="zh-CN" altLang="en-US" dirty="0"/>
          </a:p>
        </p:txBody>
      </p:sp>
      <p:sp>
        <p:nvSpPr>
          <p:cNvPr id="4" name="灯片编号占位符 3"/>
          <p:cNvSpPr>
            <a:spLocks noGrp="1"/>
          </p:cNvSpPr>
          <p:nvPr>
            <p:ph type="sldNum" sz="quarter" idx="10"/>
          </p:nvPr>
        </p:nvSpPr>
        <p:spPr/>
        <p:txBody>
          <a:bodyPr/>
          <a:lstStyle/>
          <a:p>
            <a:pPr>
              <a:defRPr/>
            </a:pPr>
            <a:fld id="{C48EC292-C50B-4587-8CE6-19BB7DC118F0}" type="slidenum">
              <a:rPr lang="zh-CN" altLang="en-US" smtClean="0"/>
              <a:pPr>
                <a:defRPr/>
              </a:pPr>
              <a:t>15</a:t>
            </a:fld>
            <a:endParaRPr lang="zh-CN" altLang="en-US"/>
          </a:p>
        </p:txBody>
      </p:sp>
    </p:spTree>
    <p:extLst>
      <p:ext uri="{BB962C8B-B14F-4D97-AF65-F5344CB8AC3E}">
        <p14:creationId xmlns:p14="http://schemas.microsoft.com/office/powerpoint/2010/main" val="10885524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Sparsification ratio: For each graph dataset, we proactively</a:t>
            </a:r>
            <a:r>
              <a:rPr lang="en-US" altLang="zh-CN" baseline="0" dirty="0" smtClean="0"/>
              <a:t> sparsify the original graphs, the resultant sparsified graphs contain roughly 1/5 to ¼ of overall edges</a:t>
            </a:r>
          </a:p>
          <a:p>
            <a:endParaRPr lang="en-US" altLang="zh-CN" baseline="0" dirty="0" smtClean="0"/>
          </a:p>
          <a:p>
            <a:r>
              <a:rPr lang="en-US" altLang="zh-CN" baseline="0" dirty="0" smtClean="0"/>
              <a:t>Speedup: clustering on sparsified graphs can bring from 2x </a:t>
            </a:r>
            <a:r>
              <a:rPr lang="en-US" altLang="zh-CN" baseline="0" dirty="0" err="1" smtClean="0"/>
              <a:t>upto</a:t>
            </a:r>
            <a:r>
              <a:rPr lang="en-US" altLang="zh-CN" baseline="0" dirty="0" smtClean="0"/>
              <a:t> 37x speedup, compared with applying the same graph clustering algorithms on the original graphs</a:t>
            </a:r>
          </a:p>
          <a:p>
            <a:endParaRPr lang="en-US" altLang="zh-CN" baseline="0" dirty="0" smtClean="0"/>
          </a:p>
          <a:p>
            <a:r>
              <a:rPr lang="en-US" altLang="zh-CN" baseline="0" dirty="0" smtClean="0"/>
              <a:t>Clustering quality: the clustering on sparsified graphs can bring equal-quality, or even a little bit enhanced quality, graph clusters, compared with the clusters derived from the original graphs.</a:t>
            </a:r>
          </a:p>
          <a:p>
            <a:endParaRPr lang="en-US" altLang="zh-CN" baseline="0" dirty="0" smtClean="0"/>
          </a:p>
          <a:p>
            <a:r>
              <a:rPr lang="en-US" altLang="zh-CN" baseline="0" dirty="0" smtClean="0"/>
              <a:t>The F-score for Yeast dataset is N.A. because there is no </a:t>
            </a:r>
            <a:r>
              <a:rPr lang="en-US" altLang="zh-CN" baseline="0" dirty="0" err="1" smtClean="0"/>
              <a:t>groundtruth</a:t>
            </a:r>
            <a:r>
              <a:rPr lang="en-US" altLang="zh-CN" baseline="0" dirty="0" smtClean="0"/>
              <a:t> information for clusters.</a:t>
            </a:r>
          </a:p>
          <a:p>
            <a:endParaRPr lang="zh-CN" altLang="en-US" dirty="0"/>
          </a:p>
        </p:txBody>
      </p:sp>
      <p:sp>
        <p:nvSpPr>
          <p:cNvPr id="4" name="灯片编号占位符 3"/>
          <p:cNvSpPr>
            <a:spLocks noGrp="1"/>
          </p:cNvSpPr>
          <p:nvPr>
            <p:ph type="sldNum" sz="quarter" idx="10"/>
          </p:nvPr>
        </p:nvSpPr>
        <p:spPr/>
        <p:txBody>
          <a:bodyPr/>
          <a:lstStyle/>
          <a:p>
            <a:pPr>
              <a:defRPr/>
            </a:pPr>
            <a:fld id="{C48EC292-C50B-4587-8CE6-19BB7DC118F0}" type="slidenum">
              <a:rPr lang="zh-CN" altLang="en-US" smtClean="0"/>
              <a:pPr>
                <a:defRPr/>
              </a:pPr>
              <a:t>16</a:t>
            </a:fld>
            <a:endParaRPr lang="zh-CN" altLang="en-US"/>
          </a:p>
        </p:txBody>
      </p:sp>
    </p:spTree>
    <p:extLst>
      <p:ext uri="{BB962C8B-B14F-4D97-AF65-F5344CB8AC3E}">
        <p14:creationId xmlns:p14="http://schemas.microsoft.com/office/powerpoint/2010/main" val="30341707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 x-axis</a:t>
            </a:r>
            <a:r>
              <a:rPr lang="en-US" altLang="zh-CN" baseline="0" dirty="0" smtClean="0"/>
              <a:t> is the cycle length threshold l_0.</a:t>
            </a:r>
          </a:p>
          <a:p>
            <a:endParaRPr lang="en-US" altLang="zh-CN" baseline="0" dirty="0" smtClean="0"/>
          </a:p>
          <a:p>
            <a:r>
              <a:rPr lang="en-US" altLang="zh-CN" baseline="0" dirty="0" smtClean="0"/>
              <a:t>If more cycle motifs are considered, the cluster significance of edges can be quantified based on multiple cycle motifs. Therefore, intra-cluster edges are more easily to be figured out from with graphs.</a:t>
            </a:r>
          </a:p>
          <a:p>
            <a:endParaRPr lang="en-US" altLang="zh-CN" baseline="0" dirty="0" smtClean="0"/>
          </a:p>
          <a:p>
            <a:r>
              <a:rPr lang="en-US" altLang="zh-CN" baseline="0" dirty="0" smtClean="0"/>
              <a:t>F-scores get higher proportionally, indicating better clustering quality.</a:t>
            </a:r>
          </a:p>
          <a:p>
            <a:r>
              <a:rPr lang="en-US" altLang="zh-CN" baseline="0" dirty="0" smtClean="0"/>
              <a:t>Graph conduction drops proportionally, indicating better clustering quality.</a:t>
            </a:r>
            <a:endParaRPr lang="zh-CN" altLang="en-US" dirty="0"/>
          </a:p>
        </p:txBody>
      </p:sp>
      <p:sp>
        <p:nvSpPr>
          <p:cNvPr id="4" name="灯片编号占位符 3"/>
          <p:cNvSpPr>
            <a:spLocks noGrp="1"/>
          </p:cNvSpPr>
          <p:nvPr>
            <p:ph type="sldNum" sz="quarter" idx="10"/>
          </p:nvPr>
        </p:nvSpPr>
        <p:spPr/>
        <p:txBody>
          <a:bodyPr/>
          <a:lstStyle/>
          <a:p>
            <a:pPr>
              <a:defRPr/>
            </a:pPr>
            <a:fld id="{C48EC292-C50B-4587-8CE6-19BB7DC118F0}" type="slidenum">
              <a:rPr lang="zh-CN" altLang="en-US" smtClean="0"/>
              <a:pPr>
                <a:defRPr/>
              </a:pPr>
              <a:t>17</a:t>
            </a:fld>
            <a:endParaRPr lang="zh-CN" altLang="en-US"/>
          </a:p>
        </p:txBody>
      </p:sp>
    </p:spTree>
    <p:extLst>
      <p:ext uri="{BB962C8B-B14F-4D97-AF65-F5344CB8AC3E}">
        <p14:creationId xmlns:p14="http://schemas.microsoft.com/office/powerpoint/2010/main" val="4206877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Clustering significance provides</a:t>
            </a:r>
            <a:r>
              <a:rPr lang="en-US" altLang="zh-CN" baseline="0" dirty="0" smtClean="0"/>
              <a:t> a quantitative way to evaluate the importance of edges within a graph in terms of the graph clustering, and we make use of graph motifs as basic elements to quantify this significance</a:t>
            </a:r>
          </a:p>
          <a:p>
            <a:endParaRPr lang="en-US" altLang="zh-CN" baseline="0" dirty="0" smtClean="0"/>
          </a:p>
          <a:p>
            <a:r>
              <a:rPr lang="en-US" altLang="zh-CN" baseline="0" dirty="0" smtClean="0"/>
              <a:t>Evaluating cluster significance of edges need a cost enumeration of graph motifs from graphs, we consider an indexing based approach to facilitate the computation.</a:t>
            </a:r>
            <a:endParaRPr lang="zh-CN" altLang="en-US" dirty="0"/>
          </a:p>
        </p:txBody>
      </p:sp>
      <p:sp>
        <p:nvSpPr>
          <p:cNvPr id="4" name="灯片编号占位符 3"/>
          <p:cNvSpPr>
            <a:spLocks noGrp="1"/>
          </p:cNvSpPr>
          <p:nvPr>
            <p:ph type="sldNum" sz="quarter" idx="10"/>
          </p:nvPr>
        </p:nvSpPr>
        <p:spPr/>
        <p:txBody>
          <a:bodyPr/>
          <a:lstStyle/>
          <a:p>
            <a:pPr>
              <a:defRPr/>
            </a:pPr>
            <a:fld id="{C48EC292-C50B-4587-8CE6-19BB7DC118F0}" type="slidenum">
              <a:rPr lang="zh-CN" altLang="en-US" smtClean="0"/>
              <a:pPr>
                <a:defRPr/>
              </a:pPr>
              <a:t>1</a:t>
            </a:fld>
            <a:endParaRPr lang="zh-CN" altLang="en-US"/>
          </a:p>
        </p:txBody>
      </p:sp>
    </p:spTree>
    <p:extLst>
      <p:ext uri="{BB962C8B-B14F-4D97-AF65-F5344CB8AC3E}">
        <p14:creationId xmlns:p14="http://schemas.microsoft.com/office/powerpoint/2010/main" val="3091861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C48EC292-C50B-4587-8CE6-19BB7DC118F0}" type="slidenum">
              <a:rPr lang="zh-CN" altLang="en-US" smtClean="0"/>
              <a:pPr>
                <a:defRPr/>
              </a:pPr>
              <a:t>2</a:t>
            </a:fld>
            <a:endParaRPr lang="zh-CN" altLang="en-US"/>
          </a:p>
        </p:txBody>
      </p:sp>
    </p:spTree>
    <p:extLst>
      <p:ext uri="{BB962C8B-B14F-4D97-AF65-F5344CB8AC3E}">
        <p14:creationId xmlns:p14="http://schemas.microsoft.com/office/powerpoint/2010/main" val="1088552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48EC292-C50B-4587-8CE6-19BB7DC118F0}" type="slidenum">
              <a:rPr lang="zh-CN" altLang="en-US" smtClean="0"/>
              <a:pPr>
                <a:defRPr/>
              </a:pPr>
              <a:t>3</a:t>
            </a:fld>
            <a:endParaRPr lang="zh-CN" altLang="en-US"/>
          </a:p>
        </p:txBody>
      </p:sp>
    </p:spTree>
    <p:extLst>
      <p:ext uri="{BB962C8B-B14F-4D97-AF65-F5344CB8AC3E}">
        <p14:creationId xmlns:p14="http://schemas.microsoft.com/office/powerpoint/2010/main" val="870791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20000"/>
              </a:lnSpc>
              <a:buNone/>
            </a:pPr>
            <a:r>
              <a:rPr lang="en-US" dirty="0" smtClean="0"/>
              <a:t>Step</a:t>
            </a:r>
            <a:r>
              <a:rPr lang="en-US" baseline="0" dirty="0" smtClean="0"/>
              <a:t> 1: </a:t>
            </a:r>
            <a:r>
              <a:rPr lang="en-US" b="1" dirty="0" smtClean="0">
                <a:solidFill>
                  <a:srgbClr val="85274E"/>
                </a:solidFill>
              </a:rPr>
              <a:t>The traditional graph clustering approach: </a:t>
            </a:r>
            <a:r>
              <a:rPr lang="en-US" dirty="0" smtClean="0"/>
              <a:t>Apply existing graph clustering algorithms </a:t>
            </a:r>
            <a:r>
              <a:rPr lang="en-US" dirty="0" smtClean="0">
                <a:latin typeface="AR DECODE" panose="02000000000000000000" pitchFamily="2" charset="0"/>
              </a:rPr>
              <a:t>A</a:t>
            </a:r>
            <a:r>
              <a:rPr lang="en-US" dirty="0" smtClean="0"/>
              <a:t>  on graph </a:t>
            </a:r>
            <a:r>
              <a:rPr lang="en-US" i="1" dirty="0" smtClean="0"/>
              <a:t>G:</a:t>
            </a:r>
            <a:r>
              <a:rPr lang="en-US" i="1" baseline="0" dirty="0" smtClean="0"/>
              <a:t> </a:t>
            </a:r>
            <a:r>
              <a:rPr lang="en-US" dirty="0" smtClean="0"/>
              <a:t>Time-demanding; Low-quality clustering results </a:t>
            </a:r>
            <a:r>
              <a:rPr lang="en-US" dirty="0" smtClean="0">
                <a:latin typeface="AR DECODE" panose="02000000000000000000" pitchFamily="2" charset="0"/>
              </a:rPr>
              <a:t>C due to noisy</a:t>
            </a:r>
            <a:r>
              <a:rPr lang="en-US" baseline="0" dirty="0" smtClean="0">
                <a:latin typeface="AR DECODE" panose="02000000000000000000" pitchFamily="2" charset="0"/>
              </a:rPr>
              <a:t> graph structures</a:t>
            </a:r>
          </a:p>
          <a:p>
            <a:pPr marL="0" indent="0">
              <a:lnSpc>
                <a:spcPct val="120000"/>
              </a:lnSpc>
              <a:buNone/>
            </a:pPr>
            <a:endParaRPr lang="en-US" baseline="0" dirty="0" smtClean="0">
              <a:latin typeface="AR DECODE" panose="02000000000000000000" pitchFamily="2" charset="0"/>
            </a:endParaRPr>
          </a:p>
          <a:p>
            <a:pPr marL="0" indent="0">
              <a:lnSpc>
                <a:spcPct val="120000"/>
              </a:lnSpc>
              <a:buNone/>
            </a:pPr>
            <a:r>
              <a:rPr lang="en-US" baseline="0" dirty="0" smtClean="0">
                <a:latin typeface="AR DECODE" panose="02000000000000000000" pitchFamily="2" charset="0"/>
              </a:rPr>
              <a:t>Step 2: We reduce the original graph G into a much simplified graph G’, while the core structures and salient features of G are still well preserved in G’</a:t>
            </a:r>
          </a:p>
          <a:p>
            <a:pPr marL="0" indent="0">
              <a:lnSpc>
                <a:spcPct val="120000"/>
              </a:lnSpc>
              <a:buNone/>
            </a:pPr>
            <a:endParaRPr lang="en-US" baseline="0" dirty="0" smtClean="0">
              <a:latin typeface="AR DECODE" panose="02000000000000000000" pitchFamily="2" charset="0"/>
            </a:endParaRPr>
          </a:p>
          <a:p>
            <a:pPr marL="0" indent="0">
              <a:lnSpc>
                <a:spcPct val="120000"/>
              </a:lnSpc>
              <a:buNone/>
            </a:pPr>
            <a:r>
              <a:rPr lang="en-US" baseline="0" dirty="0" smtClean="0">
                <a:latin typeface="AR DECODE" panose="02000000000000000000" pitchFamily="2" charset="0"/>
              </a:rPr>
              <a:t>Step 3: We apply the same graph clustering algorithm A, on the sparsified graph G’, as opposed to G, which is supposed to be much more efficient (because G’ is much smaller than G)</a:t>
            </a:r>
          </a:p>
          <a:p>
            <a:pPr marL="0" indent="0">
              <a:lnSpc>
                <a:spcPct val="120000"/>
              </a:lnSpc>
              <a:buNone/>
            </a:pPr>
            <a:endParaRPr lang="en-US" baseline="0" dirty="0" smtClean="0">
              <a:latin typeface="AR DECODE" panose="02000000000000000000" pitchFamily="2" charset="0"/>
            </a:endParaRPr>
          </a:p>
          <a:p>
            <a:pPr marL="0" indent="0">
              <a:lnSpc>
                <a:spcPct val="120000"/>
              </a:lnSpc>
              <a:buNone/>
            </a:pPr>
            <a:r>
              <a:rPr lang="en-US" baseline="0" dirty="0" smtClean="0">
                <a:latin typeface="AR DECODE" panose="02000000000000000000" pitchFamily="2" charset="0"/>
              </a:rPr>
              <a:t>Step 4: We verify that the resultant clusters from G and G’ are close to each other, while the benefit for sparsification is that we significantly reduce the data size for graph clustering while still preserving the quality of graph clusters</a:t>
            </a:r>
          </a:p>
          <a:p>
            <a:pPr marL="0" indent="0">
              <a:lnSpc>
                <a:spcPct val="120000"/>
              </a:lnSpc>
              <a:buNone/>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C48EC292-C50B-4587-8CE6-19BB7DC118F0}" type="slidenum">
              <a:rPr lang="zh-CN" altLang="en-US" smtClean="0"/>
              <a:pPr>
                <a:defRPr/>
              </a:pPr>
              <a:t>4</a:t>
            </a:fld>
            <a:endParaRPr lang="zh-CN" altLang="en-US"/>
          </a:p>
        </p:txBody>
      </p:sp>
    </p:spTree>
    <p:extLst>
      <p:ext uri="{BB962C8B-B14F-4D97-AF65-F5344CB8AC3E}">
        <p14:creationId xmlns:p14="http://schemas.microsoft.com/office/powerpoint/2010/main" val="2709231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48EC292-C50B-4587-8CE6-19BB7DC118F0}" type="slidenum">
              <a:rPr lang="zh-CN" altLang="en-US" smtClean="0"/>
              <a:pPr>
                <a:defRPr/>
              </a:pPr>
              <a:t>5</a:t>
            </a:fld>
            <a:endParaRPr lang="zh-CN" altLang="en-US"/>
          </a:p>
        </p:txBody>
      </p:sp>
    </p:spTree>
    <p:extLst>
      <p:ext uri="{BB962C8B-B14F-4D97-AF65-F5344CB8AC3E}">
        <p14:creationId xmlns:p14="http://schemas.microsoft.com/office/powerpoint/2010/main" val="3107666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48EC292-C50B-4587-8CE6-19BB7DC118F0}" type="slidenum">
              <a:rPr lang="zh-CN" altLang="en-US" smtClean="0"/>
              <a:pPr>
                <a:defRPr/>
              </a:pPr>
              <a:t>6</a:t>
            </a:fld>
            <a:endParaRPr lang="zh-CN" altLang="en-US"/>
          </a:p>
        </p:txBody>
      </p:sp>
    </p:spTree>
    <p:extLst>
      <p:ext uri="{BB962C8B-B14F-4D97-AF65-F5344CB8AC3E}">
        <p14:creationId xmlns:p14="http://schemas.microsoft.com/office/powerpoint/2010/main" val="3828467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 1: The input graph G has</a:t>
            </a:r>
            <a:r>
              <a:rPr lang="en-US" baseline="0" dirty="0" smtClean="0"/>
              <a:t> a hair-ball structure where graph clusters are hard to detect</a:t>
            </a:r>
          </a:p>
          <a:p>
            <a:endParaRPr lang="en-US" baseline="0" dirty="0" smtClean="0"/>
          </a:p>
          <a:p>
            <a:r>
              <a:rPr lang="en-US" baseline="0" dirty="0" smtClean="0"/>
              <a:t>Step 2: We apply gSparsify to preferentially retain cluster-significant edges that well preserve the core cluster structures, and eliminate those noisy edges with little or no clustering insight</a:t>
            </a:r>
          </a:p>
          <a:p>
            <a:endParaRPr lang="en-US" baseline="0" dirty="0" smtClean="0"/>
          </a:p>
          <a:p>
            <a:r>
              <a:rPr lang="en-US" baseline="0" dirty="0" smtClean="0"/>
              <a:t>Step 3: We derive a more concise, cluster structure enhanced, sparsified graph G’, upon which existing graph clustering methods can be efficiently applied to detect graph clusters.</a:t>
            </a:r>
            <a:endParaRPr lang="en-US" dirty="0"/>
          </a:p>
        </p:txBody>
      </p:sp>
      <p:sp>
        <p:nvSpPr>
          <p:cNvPr id="4" name="Slide Number Placeholder 3"/>
          <p:cNvSpPr>
            <a:spLocks noGrp="1"/>
          </p:cNvSpPr>
          <p:nvPr>
            <p:ph type="sldNum" sz="quarter" idx="10"/>
          </p:nvPr>
        </p:nvSpPr>
        <p:spPr/>
        <p:txBody>
          <a:bodyPr/>
          <a:lstStyle/>
          <a:p>
            <a:pPr>
              <a:defRPr/>
            </a:pPr>
            <a:fld id="{C48EC292-C50B-4587-8CE6-19BB7DC118F0}" type="slidenum">
              <a:rPr lang="zh-CN" altLang="en-US" smtClean="0"/>
              <a:pPr>
                <a:defRPr/>
              </a:pPr>
              <a:t>7</a:t>
            </a:fld>
            <a:endParaRPr lang="zh-CN" altLang="en-US"/>
          </a:p>
        </p:txBody>
      </p:sp>
    </p:spTree>
    <p:extLst>
      <p:ext uri="{BB962C8B-B14F-4D97-AF65-F5344CB8AC3E}">
        <p14:creationId xmlns:p14="http://schemas.microsoft.com/office/powerpoint/2010/main" val="18064055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48EC292-C50B-4587-8CE6-19BB7DC118F0}" type="slidenum">
              <a:rPr lang="zh-CN" altLang="en-US" smtClean="0"/>
              <a:pPr>
                <a:defRPr/>
              </a:pPr>
              <a:t>8</a:t>
            </a:fld>
            <a:endParaRPr lang="zh-CN" altLang="en-US"/>
          </a:p>
        </p:txBody>
      </p:sp>
    </p:spTree>
    <p:extLst>
      <p:ext uri="{BB962C8B-B14F-4D97-AF65-F5344CB8AC3E}">
        <p14:creationId xmlns:p14="http://schemas.microsoft.com/office/powerpoint/2010/main" val="35072000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副标题 2"/>
          <p:cNvSpPr txBox="1">
            <a:spLocks/>
          </p:cNvSpPr>
          <p:nvPr userDrawn="1"/>
        </p:nvSpPr>
        <p:spPr>
          <a:xfrm>
            <a:off x="0" y="6021288"/>
            <a:ext cx="9144000" cy="360040"/>
          </a:xfrm>
          <a:prstGeom prst="rect">
            <a:avLst/>
          </a:prstGeom>
        </p:spPr>
        <p:txBody>
          <a:bodyPr/>
          <a:lstStyle>
            <a:lvl1pPr marL="0" indent="0" algn="ctr">
              <a:buNone/>
              <a:defRPr sz="2400" b="1">
                <a:solidFill>
                  <a:schemeClr val="tx1">
                    <a:lumMod val="75000"/>
                    <a:lumOff val="25000"/>
                  </a:schemeClr>
                </a:solidFill>
                <a:latin typeface="Garamond"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fontAlgn="auto">
              <a:spcBef>
                <a:spcPct val="20000"/>
              </a:spcBef>
              <a:spcAft>
                <a:spcPts val="0"/>
              </a:spcAft>
              <a:buFont typeface="Arial" pitchFamily="34" charset="0"/>
              <a:buNone/>
              <a:defRPr/>
            </a:pPr>
            <a:r>
              <a:rPr lang="en-US" altLang="zh-CN" sz="2400" dirty="0" smtClean="0">
                <a:solidFill>
                  <a:srgbClr val="FFFF43"/>
                </a:solidFill>
                <a:effectLst>
                  <a:outerShdw blurRad="38100" dist="38100" dir="2700000" algn="tl">
                    <a:srgbClr val="000000">
                      <a:alpha val="43137"/>
                    </a:srgbClr>
                  </a:outerShdw>
                </a:effectLst>
                <a:latin typeface="Palace Script MT" pitchFamily="66" charset="0"/>
                <a:ea typeface="+mn-ea"/>
              </a:rPr>
              <a:t>Melbourne, Australia, Oct., 2015</a:t>
            </a:r>
            <a:endParaRPr lang="zh-CN" altLang="en-US" sz="2400" dirty="0">
              <a:solidFill>
                <a:srgbClr val="FFFF43"/>
              </a:solidFill>
              <a:effectLst>
                <a:outerShdw blurRad="38100" dist="38100" dir="2700000" algn="tl">
                  <a:srgbClr val="000000">
                    <a:alpha val="43137"/>
                  </a:srgbClr>
                </a:outerShdw>
              </a:effectLst>
              <a:latin typeface="Palace Script MT" pitchFamily="66" charset="0"/>
              <a:ea typeface="+mn-ea"/>
            </a:endParaRPr>
          </a:p>
        </p:txBody>
      </p:sp>
      <p:sp>
        <p:nvSpPr>
          <p:cNvPr id="2" name="标题 1"/>
          <p:cNvSpPr>
            <a:spLocks noGrp="1"/>
          </p:cNvSpPr>
          <p:nvPr>
            <p:ph type="ctrTitle"/>
          </p:nvPr>
        </p:nvSpPr>
        <p:spPr>
          <a:xfrm>
            <a:off x="685800" y="1571612"/>
            <a:ext cx="7772400" cy="1470025"/>
          </a:xfrm>
        </p:spPr>
        <p:txBody>
          <a:bodyPr>
            <a:normAutofit/>
          </a:bodyPr>
          <a:lstStyle>
            <a:lvl1pPr>
              <a:lnSpc>
                <a:spcPct val="125000"/>
              </a:lnSpc>
              <a:defRPr sz="3600" b="1" baseline="0">
                <a:solidFill>
                  <a:schemeClr val="bg1"/>
                </a:solidFill>
                <a:effectLst>
                  <a:outerShdw blurRad="38100" dist="38100" dir="2700000" algn="tl">
                    <a:srgbClr val="000000">
                      <a:alpha val="43137"/>
                    </a:srgbClr>
                  </a:outerShdw>
                </a:effectLst>
              </a:defRPr>
            </a:lvl1pPr>
          </a:lstStyle>
          <a:p>
            <a:r>
              <a:rPr lang="en-US" altLang="zh-CN" dirty="0" smtClean="0"/>
              <a:t>Click to edit Master title style</a:t>
            </a:r>
            <a:endParaRPr lang="zh-CN" altLang="en-US" dirty="0"/>
          </a:p>
        </p:txBody>
      </p:sp>
      <p:sp>
        <p:nvSpPr>
          <p:cNvPr id="3" name="副标题 2"/>
          <p:cNvSpPr>
            <a:spLocks noGrp="1"/>
          </p:cNvSpPr>
          <p:nvPr>
            <p:ph type="subTitle" idx="1"/>
          </p:nvPr>
        </p:nvSpPr>
        <p:spPr>
          <a:xfrm>
            <a:off x="1371600" y="3962416"/>
            <a:ext cx="6400800" cy="1752600"/>
          </a:xfrm>
        </p:spPr>
        <p:txBody>
          <a:bodyPr>
            <a:normAutofit/>
          </a:bodyPr>
          <a:lstStyle>
            <a:lvl1pPr marL="0" indent="0" algn="ctr">
              <a:buNone/>
              <a:defRPr sz="2400" b="1">
                <a:solidFill>
                  <a:schemeClr val="tx1">
                    <a:lumMod val="75000"/>
                    <a:lumOff val="25000"/>
                  </a:schemeClr>
                </a:solidFill>
                <a:latin typeface="Garamond"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smtClean="0"/>
              <a:t>Click to edit Master subtitle style</a:t>
            </a:r>
            <a:endParaRPr lang="zh-CN" altLang="en-US" dirty="0"/>
          </a:p>
        </p:txBody>
      </p:sp>
    </p:spTree>
    <p:extLst>
      <p:ext uri="{BB962C8B-B14F-4D97-AF65-F5344CB8AC3E}">
        <p14:creationId xmlns:p14="http://schemas.microsoft.com/office/powerpoint/2010/main" val="243288594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cxnSp>
        <p:nvCxnSpPr>
          <p:cNvPr id="4" name="直接连接符 5"/>
          <p:cNvCxnSpPr/>
          <p:nvPr userDrawn="1"/>
        </p:nvCxnSpPr>
        <p:spPr>
          <a:xfrm>
            <a:off x="152400" y="1050925"/>
            <a:ext cx="8786813"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13"/>
          <p:cNvSpPr txBox="1">
            <a:spLocks noChangeArrowheads="1"/>
          </p:cNvSpPr>
          <p:nvPr userDrawn="1"/>
        </p:nvSpPr>
        <p:spPr bwMode="auto">
          <a:xfrm>
            <a:off x="8560865" y="6572250"/>
            <a:ext cx="4796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defRPr/>
            </a:pPr>
            <a:r>
              <a:rPr lang="en-US" altLang="zh-CN" sz="1200" b="1" dirty="0" smtClean="0">
                <a:latin typeface="Garamond" pitchFamily="18" charset="0"/>
                <a:cs typeface="Arial" charset="0"/>
              </a:rPr>
              <a:t> </a:t>
            </a:r>
            <a:r>
              <a:rPr lang="en-US" altLang="zh-CN" sz="1200" b="1" dirty="0" smtClean="0">
                <a:effectLst>
                  <a:outerShdw blurRad="38100" dist="38100" dir="2700000" algn="tl">
                    <a:srgbClr val="000000">
                      <a:alpha val="43137"/>
                    </a:srgbClr>
                  </a:outerShdw>
                </a:effectLst>
                <a:latin typeface="Garamond" pitchFamily="18" charset="0"/>
                <a:cs typeface="Arial" charset="0"/>
              </a:rPr>
              <a:t>/ 18</a:t>
            </a:r>
          </a:p>
        </p:txBody>
      </p:sp>
      <p:sp>
        <p:nvSpPr>
          <p:cNvPr id="2" name="标题 1"/>
          <p:cNvSpPr>
            <a:spLocks noGrp="1"/>
          </p:cNvSpPr>
          <p:nvPr>
            <p:ph type="title"/>
          </p:nvPr>
        </p:nvSpPr>
        <p:spPr>
          <a:xfrm>
            <a:off x="457200" y="71438"/>
            <a:ext cx="8229600" cy="981298"/>
          </a:xfrm>
        </p:spPr>
        <p:txBody>
          <a:bodyPr/>
          <a:lstStyle>
            <a:lvl1pPr>
              <a:defRPr sz="3600">
                <a:effectLst>
                  <a:outerShdw blurRad="38100" dist="38100" dir="2700000" algn="tl">
                    <a:srgbClr val="000000">
                      <a:alpha val="43137"/>
                    </a:srgbClr>
                  </a:outerShdw>
                </a:effectLst>
              </a:defRPr>
            </a:lvl1pPr>
          </a:lstStyle>
          <a:p>
            <a:r>
              <a:rPr lang="en-US" altLang="zh-CN" dirty="0" smtClean="0"/>
              <a:t>Click to edit Master title style</a:t>
            </a:r>
            <a:endParaRPr lang="zh-CN" altLang="en-US" dirty="0"/>
          </a:p>
        </p:txBody>
      </p:sp>
      <p:sp>
        <p:nvSpPr>
          <p:cNvPr id="3" name="内容占位符 2"/>
          <p:cNvSpPr>
            <a:spLocks noGrp="1"/>
          </p:cNvSpPr>
          <p:nvPr>
            <p:ph idx="1"/>
          </p:nvPr>
        </p:nvSpPr>
        <p:spPr>
          <a:xfrm>
            <a:off x="152399" y="1169593"/>
            <a:ext cx="8786813" cy="5211735"/>
          </a:xfrm>
        </p:spPr>
        <p:txBody>
          <a:bodyPr/>
          <a:lstStyle>
            <a:lvl1pPr algn="l">
              <a:defRPr sz="2800" b="1">
                <a:latin typeface="+mn-lt"/>
              </a:defRPr>
            </a:lvl1pPr>
            <a:lvl2pPr algn="l">
              <a:defRPr sz="2400" baseline="0">
                <a:latin typeface="Garamond" pitchFamily="18" charset="0"/>
              </a:defRPr>
            </a:lvl2pPr>
            <a:lvl3pPr algn="l">
              <a:defRPr sz="2000">
                <a:latin typeface="Arial" pitchFamily="34" charset="0"/>
                <a:cs typeface="Arial" pitchFamily="34" charset="0"/>
              </a:defRPr>
            </a:lvl3pPr>
            <a:lvl4pPr algn="l">
              <a:defRPr sz="1600">
                <a:latin typeface="+mn-lt"/>
              </a:defRPr>
            </a:lvl4p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p:txBody>
      </p:sp>
      <p:sp>
        <p:nvSpPr>
          <p:cNvPr id="7" name="灯片编号占位符 5"/>
          <p:cNvSpPr>
            <a:spLocks noGrp="1"/>
          </p:cNvSpPr>
          <p:nvPr>
            <p:ph type="sldNum" sz="quarter" idx="10"/>
          </p:nvPr>
        </p:nvSpPr>
        <p:spPr>
          <a:xfrm>
            <a:off x="8451850" y="6573838"/>
            <a:ext cx="612775" cy="365125"/>
          </a:xfrm>
          <a:prstGeom prst="rect">
            <a:avLst/>
          </a:prstGeom>
        </p:spPr>
        <p:txBody>
          <a:bodyPr/>
          <a:lstStyle>
            <a:lvl1pPr fontAlgn="auto">
              <a:spcBef>
                <a:spcPts val="0"/>
              </a:spcBef>
              <a:spcAft>
                <a:spcPts val="0"/>
              </a:spcAft>
              <a:defRPr sz="1200" b="1" smtClean="0">
                <a:solidFill>
                  <a:srgbClr val="C00000"/>
                </a:solidFill>
                <a:effectLst>
                  <a:outerShdw blurRad="38100" dist="38100" dir="2700000" algn="tl">
                    <a:srgbClr val="000000">
                      <a:alpha val="43137"/>
                    </a:srgbClr>
                  </a:outerShdw>
                </a:effectLst>
                <a:latin typeface="Garamond" pitchFamily="18" charset="0"/>
                <a:ea typeface="+mn-ea"/>
                <a:cs typeface="Arial" pitchFamily="34" charset="0"/>
              </a:defRPr>
            </a:lvl1pPr>
          </a:lstStyle>
          <a:p>
            <a:pPr>
              <a:defRPr/>
            </a:pPr>
            <a:fld id="{0A970603-986F-41E1-A763-220BA9CA5E18}" type="slidenum">
              <a:rPr lang="zh-CN" altLang="en-US"/>
              <a:pPr>
                <a:defRPr/>
              </a:pPr>
              <a:t>‹#›</a:t>
            </a:fld>
            <a:r>
              <a:rPr lang="zh-CN" altLang="en-US" dirty="0"/>
              <a:t> </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46133" y="779827"/>
            <a:ext cx="541891" cy="541891"/>
          </a:xfrm>
          <a:prstGeom prst="rect">
            <a:avLst/>
          </a:prstGeom>
        </p:spPr>
      </p:pic>
    </p:spTree>
    <p:extLst>
      <p:ext uri="{BB962C8B-B14F-4D97-AF65-F5344CB8AC3E}">
        <p14:creationId xmlns:p14="http://schemas.microsoft.com/office/powerpoint/2010/main" val="338348702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023768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714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CN" smtClean="0"/>
              <a:t>Title</a:t>
            </a:r>
            <a:endParaRPr lang="zh-CN" altLang="en-US" smtClean="0"/>
          </a:p>
        </p:txBody>
      </p:sp>
      <p:sp>
        <p:nvSpPr>
          <p:cNvPr id="1027" name="文本占位符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smtClean="0"/>
              <a:t>First Layer</a:t>
            </a:r>
            <a:endParaRPr lang="zh-CN" altLang="en-US" smtClean="0"/>
          </a:p>
          <a:p>
            <a:pPr lvl="1"/>
            <a:r>
              <a:rPr lang="en-US" altLang="zh-CN" smtClean="0"/>
              <a:t>Second Layer</a:t>
            </a:r>
            <a:endParaRPr lang="zh-CN" altLang="en-US" smtClean="0"/>
          </a:p>
          <a:p>
            <a:pPr lvl="2"/>
            <a:r>
              <a:rPr lang="en-US" altLang="zh-CN" smtClean="0"/>
              <a:t>Third Layer</a:t>
            </a:r>
          </a:p>
          <a:p>
            <a:pPr lvl="3"/>
            <a:r>
              <a:rPr lang="en-US" altLang="zh-CN" smtClean="0"/>
              <a:t>Fifth Layer</a:t>
            </a:r>
            <a:endParaRPr lang="zh-CN" altLang="en-US" smtClean="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6" r:id="rId3"/>
  </p:sldLayoutIdLst>
  <p:timing>
    <p:tnLst>
      <p:par>
        <p:cTn id="1" dur="indefinite" restart="never" nodeType="tmRoot"/>
      </p:par>
    </p:tnLst>
  </p:timing>
  <p:hf hdr="0" ftr="0" dt="0"/>
  <p:txStyles>
    <p:titleStyle>
      <a:lvl1pPr algn="ctr" rtl="0" eaLnBrk="0" fontAlgn="base" hangingPunct="0">
        <a:spcBef>
          <a:spcPct val="0"/>
        </a:spcBef>
        <a:spcAft>
          <a:spcPct val="0"/>
        </a:spcAft>
        <a:defRPr sz="4400" b="1" kern="1200">
          <a:solidFill>
            <a:schemeClr val="tx1"/>
          </a:solidFill>
          <a:latin typeface="+mj-lt"/>
          <a:ea typeface="+mj-ea"/>
          <a:cs typeface="+mj-cs"/>
        </a:defRPr>
      </a:lvl1pPr>
      <a:lvl2pPr algn="ctr" rtl="0" eaLnBrk="0" fontAlgn="base" hangingPunct="0">
        <a:spcBef>
          <a:spcPct val="0"/>
        </a:spcBef>
        <a:spcAft>
          <a:spcPct val="0"/>
        </a:spcAft>
        <a:defRPr sz="4400" b="1">
          <a:solidFill>
            <a:schemeClr val="tx1"/>
          </a:solidFill>
          <a:latin typeface="Calibri" pitchFamily="34" charset="0"/>
          <a:ea typeface="宋体" pitchFamily="2" charset="-122"/>
        </a:defRPr>
      </a:lvl2pPr>
      <a:lvl3pPr algn="ctr" rtl="0" eaLnBrk="0" fontAlgn="base" hangingPunct="0">
        <a:spcBef>
          <a:spcPct val="0"/>
        </a:spcBef>
        <a:spcAft>
          <a:spcPct val="0"/>
        </a:spcAft>
        <a:defRPr sz="4400" b="1">
          <a:solidFill>
            <a:schemeClr val="tx1"/>
          </a:solidFill>
          <a:latin typeface="Calibri" pitchFamily="34" charset="0"/>
          <a:ea typeface="宋体" pitchFamily="2" charset="-122"/>
        </a:defRPr>
      </a:lvl3pPr>
      <a:lvl4pPr algn="ctr" rtl="0" eaLnBrk="0" fontAlgn="base" hangingPunct="0">
        <a:spcBef>
          <a:spcPct val="0"/>
        </a:spcBef>
        <a:spcAft>
          <a:spcPct val="0"/>
        </a:spcAft>
        <a:defRPr sz="4400" b="1">
          <a:solidFill>
            <a:schemeClr val="tx1"/>
          </a:solidFill>
          <a:latin typeface="Calibri" pitchFamily="34" charset="0"/>
          <a:ea typeface="宋体" pitchFamily="2" charset="-122"/>
        </a:defRPr>
      </a:lvl4pPr>
      <a:lvl5pPr algn="ctr" rtl="0" eaLnBrk="0" fontAlgn="base" hangingPunct="0">
        <a:spcBef>
          <a:spcPct val="0"/>
        </a:spcBef>
        <a:spcAft>
          <a:spcPct val="0"/>
        </a:spcAft>
        <a:defRPr sz="4400" b="1">
          <a:solidFill>
            <a:schemeClr val="tx1"/>
          </a:solidFill>
          <a:latin typeface="Calibri" pitchFamily="34" charset="0"/>
          <a:ea typeface="宋体" pitchFamily="2" charset="-122"/>
        </a:defRPr>
      </a:lvl5pPr>
      <a:lvl6pPr marL="457200" algn="ctr" rtl="0" fontAlgn="base">
        <a:spcBef>
          <a:spcPct val="0"/>
        </a:spcBef>
        <a:spcAft>
          <a:spcPct val="0"/>
        </a:spcAft>
        <a:defRPr sz="4400" b="1">
          <a:solidFill>
            <a:schemeClr val="tx1"/>
          </a:solidFill>
          <a:latin typeface="Calibri" pitchFamily="34" charset="0"/>
          <a:ea typeface="宋体" pitchFamily="2" charset="-122"/>
        </a:defRPr>
      </a:lvl6pPr>
      <a:lvl7pPr marL="914400" algn="ctr" rtl="0" fontAlgn="base">
        <a:spcBef>
          <a:spcPct val="0"/>
        </a:spcBef>
        <a:spcAft>
          <a:spcPct val="0"/>
        </a:spcAft>
        <a:defRPr sz="4400" b="1">
          <a:solidFill>
            <a:schemeClr val="tx1"/>
          </a:solidFill>
          <a:latin typeface="Calibri" pitchFamily="34" charset="0"/>
          <a:ea typeface="宋体" pitchFamily="2" charset="-122"/>
        </a:defRPr>
      </a:lvl7pPr>
      <a:lvl8pPr marL="1371600" algn="ctr" rtl="0" fontAlgn="base">
        <a:spcBef>
          <a:spcPct val="0"/>
        </a:spcBef>
        <a:spcAft>
          <a:spcPct val="0"/>
        </a:spcAft>
        <a:defRPr sz="4400" b="1">
          <a:solidFill>
            <a:schemeClr val="tx1"/>
          </a:solidFill>
          <a:latin typeface="Calibri" pitchFamily="34" charset="0"/>
          <a:ea typeface="宋体" pitchFamily="2" charset="-122"/>
        </a:defRPr>
      </a:lvl8pPr>
      <a:lvl9pPr marL="1828800" algn="ctr" rtl="0" fontAlgn="base">
        <a:spcBef>
          <a:spcPct val="0"/>
        </a:spcBef>
        <a:spcAft>
          <a:spcPct val="0"/>
        </a:spcAft>
        <a:defRPr sz="4400" b="1">
          <a:solidFill>
            <a:schemeClr val="tx1"/>
          </a:solidFill>
          <a:latin typeface="Calibri" pitchFamily="34" charset="0"/>
          <a:ea typeface="宋体" pitchFamily="2"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Garamond" pitchFamily="18"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rgbClr val="8E0000"/>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12.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emf"/></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84784"/>
            <a:ext cx="9144000" cy="1712912"/>
          </a:xfrm>
          <a:noFill/>
        </p:spPr>
        <p:txBody>
          <a:bodyPr rtlCol="0">
            <a:noAutofit/>
          </a:bodyPr>
          <a:lstStyle/>
          <a:p>
            <a:pPr eaLnBrk="1" fontAlgn="auto" hangingPunct="1">
              <a:spcAft>
                <a:spcPts val="0"/>
              </a:spcAft>
              <a:defRPr/>
            </a:pPr>
            <a:r>
              <a:rPr lang="en-US" dirty="0" smtClean="0">
                <a:solidFill>
                  <a:srgbClr val="002060"/>
                </a:solidFill>
                <a:latin typeface="Garamond" pitchFamily="18" charset="0"/>
              </a:rPr>
              <a:t>gSparsify: Graph Motif Based</a:t>
            </a:r>
            <a:br>
              <a:rPr lang="en-US" dirty="0" smtClean="0">
                <a:solidFill>
                  <a:srgbClr val="002060"/>
                </a:solidFill>
                <a:latin typeface="Garamond" pitchFamily="18" charset="0"/>
              </a:rPr>
            </a:br>
            <a:r>
              <a:rPr lang="en-US" dirty="0" smtClean="0">
                <a:solidFill>
                  <a:srgbClr val="002060"/>
                </a:solidFill>
                <a:latin typeface="Garamond" pitchFamily="18" charset="0"/>
              </a:rPr>
              <a:t>Sparsification for Graph Clustering</a:t>
            </a:r>
            <a:endParaRPr lang="en-US" dirty="0">
              <a:solidFill>
                <a:srgbClr val="002060"/>
              </a:solidFill>
              <a:latin typeface="Garamond" pitchFamily="18" charset="0"/>
            </a:endParaRPr>
          </a:p>
        </p:txBody>
      </p:sp>
      <p:sp>
        <p:nvSpPr>
          <p:cNvPr id="4099" name="Subtitle 2"/>
          <p:cNvSpPr>
            <a:spLocks noGrp="1"/>
          </p:cNvSpPr>
          <p:nvPr>
            <p:ph type="subTitle" idx="1"/>
          </p:nvPr>
        </p:nvSpPr>
        <p:spPr>
          <a:xfrm>
            <a:off x="-11573" y="4474592"/>
            <a:ext cx="9143999" cy="1834728"/>
          </a:xfrm>
        </p:spPr>
        <p:txBody>
          <a:bodyPr>
            <a:normAutofit/>
          </a:bodyPr>
          <a:lstStyle/>
          <a:p>
            <a:pPr eaLnBrk="1" hangingPunct="1">
              <a:buClr>
                <a:schemeClr val="tx2"/>
              </a:buClr>
              <a:buSzPct val="70000"/>
              <a:buFont typeface="Wingdings" pitchFamily="2" charset="2"/>
              <a:buNone/>
              <a:defRPr/>
            </a:pPr>
            <a:r>
              <a:rPr lang="en-US" altLang="zh-CN" sz="2000" dirty="0" smtClean="0">
                <a:solidFill>
                  <a:srgbClr val="002060"/>
                </a:solidFill>
                <a:latin typeface="Franklin Gothic Book" pitchFamily="34" charset="0"/>
                <a:cs typeface="Vani" pitchFamily="34" charset="0"/>
              </a:rPr>
              <a:t>Peixiang  Zhao</a:t>
            </a:r>
          </a:p>
          <a:p>
            <a:pPr eaLnBrk="1" hangingPunct="1">
              <a:buClr>
                <a:schemeClr val="tx2"/>
              </a:buClr>
              <a:buSzPct val="70000"/>
              <a:buFont typeface="Wingdings" pitchFamily="2" charset="2"/>
              <a:buNone/>
              <a:defRPr/>
            </a:pPr>
            <a:r>
              <a:rPr lang="en-US" altLang="zh-CN" sz="2000" dirty="0" smtClean="0">
                <a:solidFill>
                  <a:srgbClr val="002060"/>
                </a:solidFill>
                <a:latin typeface="Franklin Gothic Book" pitchFamily="34" charset="0"/>
                <a:cs typeface="Times New Roman" pitchFamily="18" charset="0"/>
              </a:rPr>
              <a:t>Department of Computer Science</a:t>
            </a:r>
          </a:p>
          <a:p>
            <a:pPr eaLnBrk="1" hangingPunct="1">
              <a:buClr>
                <a:schemeClr val="tx2"/>
              </a:buClr>
              <a:buSzPct val="70000"/>
              <a:buFont typeface="Wingdings" pitchFamily="2" charset="2"/>
              <a:buNone/>
              <a:defRPr/>
            </a:pPr>
            <a:r>
              <a:rPr lang="en-US" altLang="zh-CN" sz="2000" dirty="0" smtClean="0">
                <a:solidFill>
                  <a:srgbClr val="002060"/>
                </a:solidFill>
                <a:latin typeface="Franklin Gothic Book" pitchFamily="34" charset="0"/>
                <a:cs typeface="Times New Roman" pitchFamily="18" charset="0"/>
              </a:rPr>
              <a:t>Florida State University</a:t>
            </a:r>
          </a:p>
          <a:p>
            <a:pPr eaLnBrk="1" hangingPunct="1">
              <a:buClr>
                <a:schemeClr val="tx2"/>
              </a:buClr>
              <a:buSzPct val="70000"/>
              <a:buFont typeface="Wingdings" pitchFamily="2" charset="2"/>
              <a:buNone/>
              <a:defRPr/>
            </a:pPr>
            <a:r>
              <a:rPr lang="en-US" altLang="zh-CN" sz="1600" dirty="0" smtClean="0">
                <a:solidFill>
                  <a:srgbClr val="002060"/>
                </a:solidFill>
                <a:latin typeface="Franklin Gothic Book" pitchFamily="34" charset="0"/>
                <a:cs typeface="Times New Roman" pitchFamily="18" charset="0"/>
              </a:rPr>
              <a:t>zhao@cs.fsu.edu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7462"/>
            <a:ext cx="9180512" cy="689621"/>
          </a:xfrm>
        </p:spPr>
        <p:txBody>
          <a:bodyPr/>
          <a:lstStyle/>
          <a:p>
            <a:r>
              <a:rPr lang="en-US" altLang="zh-CN" sz="3200" dirty="0" smtClean="0">
                <a:ea typeface="宋体" charset="-122"/>
              </a:rPr>
              <a:t>Graph Motifs: What and Why</a:t>
            </a:r>
            <a:endParaRPr lang="en-US" sz="3200" dirty="0"/>
          </a:p>
        </p:txBody>
      </p:sp>
      <p:sp>
        <p:nvSpPr>
          <p:cNvPr id="3" name="Content Placeholder 2"/>
          <p:cNvSpPr>
            <a:spLocks noGrp="1"/>
          </p:cNvSpPr>
          <p:nvPr>
            <p:ph idx="1"/>
          </p:nvPr>
        </p:nvSpPr>
        <p:spPr/>
        <p:txBody>
          <a:bodyPr/>
          <a:lstStyle/>
          <a:p>
            <a:pPr>
              <a:lnSpc>
                <a:spcPct val="120000"/>
              </a:lnSpc>
            </a:pPr>
            <a:r>
              <a:rPr lang="en-US" dirty="0" smtClean="0">
                <a:solidFill>
                  <a:srgbClr val="85274E"/>
                </a:solidFill>
              </a:rPr>
              <a:t>Evidence</a:t>
            </a:r>
            <a:r>
              <a:rPr lang="en-US" dirty="0" smtClean="0"/>
              <a:t>: Clusters are oftentimes dense subgraphs involving many small-size graph motifs like </a:t>
            </a:r>
            <a:r>
              <a:rPr lang="en-US" dirty="0" smtClean="0">
                <a:solidFill>
                  <a:srgbClr val="00B0F0"/>
                </a:solidFill>
              </a:rPr>
              <a:t>cycles</a:t>
            </a:r>
          </a:p>
          <a:p>
            <a:pPr marL="914400" lvl="1" indent="-457200">
              <a:lnSpc>
                <a:spcPct val="120000"/>
              </a:lnSpc>
              <a:buFont typeface="+mj-lt"/>
              <a:buAutoNum type="arabicPeriod"/>
            </a:pPr>
            <a:r>
              <a:rPr lang="en-US" dirty="0" smtClean="0"/>
              <a:t>An </a:t>
            </a:r>
            <a:r>
              <a:rPr lang="en-US" b="1" dirty="0" smtClean="0">
                <a:solidFill>
                  <a:srgbClr val="00B0F0"/>
                </a:solidFill>
              </a:rPr>
              <a:t>intra-cluster edge</a:t>
            </a:r>
            <a:r>
              <a:rPr lang="en-US" dirty="0" smtClean="0"/>
              <a:t> is more likely to be located within </a:t>
            </a:r>
            <a:r>
              <a:rPr lang="en-US" b="1" dirty="0" smtClean="0">
                <a:solidFill>
                  <a:srgbClr val="85274E"/>
                </a:solidFill>
              </a:rPr>
              <a:t>closed motifs (cycles)</a:t>
            </a:r>
            <a:r>
              <a:rPr lang="en-US" dirty="0" smtClean="0"/>
              <a:t> than </a:t>
            </a:r>
            <a:r>
              <a:rPr lang="en-US" b="1" dirty="0" smtClean="0">
                <a:solidFill>
                  <a:srgbClr val="00B0F0"/>
                </a:solidFill>
              </a:rPr>
              <a:t>inter-cluster edges</a:t>
            </a:r>
          </a:p>
          <a:p>
            <a:pPr marL="914400" lvl="1" indent="-457200">
              <a:lnSpc>
                <a:spcPct val="120000"/>
              </a:lnSpc>
              <a:buFont typeface="+mj-lt"/>
              <a:buAutoNum type="arabicPeriod"/>
            </a:pPr>
            <a:r>
              <a:rPr lang="en-US" dirty="0" smtClean="0"/>
              <a:t>Cycles are simplest </a:t>
            </a:r>
            <a:r>
              <a:rPr lang="en-US" b="1" dirty="0" smtClean="0">
                <a:solidFill>
                  <a:srgbClr val="00B0F0"/>
                </a:solidFill>
              </a:rPr>
              <a:t>position-insensitive</a:t>
            </a:r>
            <a:r>
              <a:rPr lang="en-US" dirty="0" smtClean="0"/>
              <a:t> motifs, and thus easier to be enumerated and quantified</a:t>
            </a:r>
          </a:p>
          <a:p>
            <a:pPr marL="914400" lvl="1" indent="-457200">
              <a:lnSpc>
                <a:spcPct val="120000"/>
              </a:lnSpc>
              <a:buFont typeface="+mj-lt"/>
              <a:buAutoNum type="arabicPeriod"/>
            </a:pPr>
            <a:r>
              <a:rPr lang="en-US" dirty="0" smtClean="0"/>
              <a:t>Many complex motifs are simply composed by cycles</a:t>
            </a:r>
          </a:p>
          <a:p>
            <a:pPr>
              <a:lnSpc>
                <a:spcPct val="120000"/>
              </a:lnSpc>
            </a:pPr>
            <a:r>
              <a:rPr lang="en-US" dirty="0" smtClean="0"/>
              <a:t>We use </a:t>
            </a:r>
            <a:r>
              <a:rPr lang="en-US" dirty="0" smtClean="0">
                <a:solidFill>
                  <a:srgbClr val="85274E"/>
                </a:solidFill>
              </a:rPr>
              <a:t>cycle motifs </a:t>
            </a:r>
            <a:r>
              <a:rPr lang="en-US" dirty="0" smtClean="0"/>
              <a:t>to quantify the “significance” of edges in terms of graph clustering</a:t>
            </a:r>
            <a:endParaRPr lang="en-US" b="1" dirty="0" smtClean="0">
              <a:solidFill>
                <a:srgbClr val="00B0F0"/>
              </a:solidFill>
            </a:endParaRPr>
          </a:p>
        </p:txBody>
      </p:sp>
      <p:sp>
        <p:nvSpPr>
          <p:cNvPr id="4" name="Slide Number Placeholder 3"/>
          <p:cNvSpPr>
            <a:spLocks noGrp="1"/>
          </p:cNvSpPr>
          <p:nvPr>
            <p:ph type="sldNum" sz="quarter" idx="10"/>
          </p:nvPr>
        </p:nvSpPr>
        <p:spPr/>
        <p:txBody>
          <a:bodyPr/>
          <a:lstStyle/>
          <a:p>
            <a:pPr>
              <a:defRPr/>
            </a:pPr>
            <a:fld id="{0A970603-986F-41E1-A763-220BA9CA5E18}" type="slidenum">
              <a:rPr lang="zh-CN" altLang="en-US" smtClean="0"/>
              <a:pPr>
                <a:defRPr/>
              </a:pPr>
              <a:t>9</a:t>
            </a:fld>
            <a:r>
              <a:rPr lang="zh-CN" altLang="en-US" smtClean="0"/>
              <a:t> </a:t>
            </a:r>
            <a:endParaRPr lang="zh-CN" altLang="en-US" dirty="0"/>
          </a:p>
        </p:txBody>
      </p:sp>
    </p:spTree>
    <p:extLst>
      <p:ext uri="{BB962C8B-B14F-4D97-AF65-F5344CB8AC3E}">
        <p14:creationId xmlns:p14="http://schemas.microsoft.com/office/powerpoint/2010/main" val="14609080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7462"/>
            <a:ext cx="9180512" cy="689621"/>
          </a:xfrm>
        </p:spPr>
        <p:txBody>
          <a:bodyPr/>
          <a:lstStyle/>
          <a:p>
            <a:r>
              <a:rPr lang="en-US" altLang="zh-CN" sz="3200" dirty="0" smtClean="0">
                <a:ea typeface="宋体" charset="-122"/>
              </a:rPr>
              <a:t>Cluster Significance</a:t>
            </a:r>
            <a:endParaRPr lang="en-US" sz="3200" dirty="0"/>
          </a:p>
        </p:txBody>
      </p:sp>
      <p:sp>
        <p:nvSpPr>
          <p:cNvPr id="3" name="Content Placeholder 2"/>
          <p:cNvSpPr>
            <a:spLocks noGrp="1"/>
          </p:cNvSpPr>
          <p:nvPr>
            <p:ph idx="1"/>
          </p:nvPr>
        </p:nvSpPr>
        <p:spPr/>
        <p:txBody>
          <a:bodyPr/>
          <a:lstStyle/>
          <a:p>
            <a:pPr>
              <a:lnSpc>
                <a:spcPct val="120000"/>
              </a:lnSpc>
            </a:pPr>
            <a:r>
              <a:rPr lang="en-US" dirty="0" smtClean="0"/>
              <a:t>We quantify the </a:t>
            </a:r>
            <a:r>
              <a:rPr lang="en-US" dirty="0" smtClean="0">
                <a:solidFill>
                  <a:srgbClr val="00B0F0"/>
                </a:solidFill>
              </a:rPr>
              <a:t>cluster significance </a:t>
            </a:r>
            <a:r>
              <a:rPr lang="en-US" dirty="0" smtClean="0"/>
              <a:t>of an edge </a:t>
            </a:r>
            <a:r>
              <a:rPr lang="en-US" i="1" dirty="0" smtClean="0"/>
              <a:t>e</a:t>
            </a:r>
            <a:r>
              <a:rPr lang="en-US" dirty="0" smtClean="0"/>
              <a:t> in terms of basic cycle motifs</a:t>
            </a:r>
          </a:p>
          <a:p>
            <a:pPr marL="914400" lvl="1" indent="-457200">
              <a:lnSpc>
                <a:spcPct val="120000"/>
              </a:lnSpc>
              <a:buFont typeface="+mj-lt"/>
              <a:buAutoNum type="arabicPeriod"/>
            </a:pPr>
            <a:r>
              <a:rPr lang="en-US" b="1" dirty="0" smtClean="0">
                <a:solidFill>
                  <a:srgbClr val="85274E"/>
                </a:solidFill>
              </a:rPr>
              <a:t>Count</a:t>
            </a:r>
            <a:r>
              <a:rPr lang="en-US" dirty="0" smtClean="0"/>
              <a:t>-based significance</a:t>
            </a:r>
          </a:p>
          <a:p>
            <a:pPr marL="914400" lvl="1" indent="-457200">
              <a:lnSpc>
                <a:spcPct val="120000"/>
              </a:lnSpc>
              <a:buFont typeface="+mj-lt"/>
              <a:buAutoNum type="arabicPeriod"/>
            </a:pPr>
            <a:endParaRPr lang="en-US" dirty="0"/>
          </a:p>
          <a:p>
            <a:pPr marL="914400" lvl="1" indent="-457200">
              <a:lnSpc>
                <a:spcPct val="120000"/>
              </a:lnSpc>
              <a:buFont typeface="+mj-lt"/>
              <a:buAutoNum type="arabicPeriod"/>
            </a:pPr>
            <a:r>
              <a:rPr lang="en-US" b="1" dirty="0" smtClean="0"/>
              <a:t>(Normalized)</a:t>
            </a:r>
            <a:r>
              <a:rPr lang="en-US" b="1" dirty="0" smtClean="0">
                <a:solidFill>
                  <a:srgbClr val="85274E"/>
                </a:solidFill>
              </a:rPr>
              <a:t> Ratio</a:t>
            </a:r>
            <a:r>
              <a:rPr lang="en-US" dirty="0" smtClean="0"/>
              <a:t>-based significance</a:t>
            </a:r>
            <a:endParaRPr lang="en-US" dirty="0"/>
          </a:p>
          <a:p>
            <a:pPr marL="914400" lvl="1" indent="-457200">
              <a:lnSpc>
                <a:spcPct val="120000"/>
              </a:lnSpc>
              <a:buFont typeface="+mj-lt"/>
              <a:buAutoNum type="arabicPeriod"/>
            </a:pPr>
            <a:endParaRPr lang="en-US" dirty="0" smtClean="0"/>
          </a:p>
          <a:p>
            <a:pPr lvl="1">
              <a:lnSpc>
                <a:spcPct val="120000"/>
              </a:lnSpc>
            </a:pPr>
            <a:endParaRPr lang="en-US" dirty="0" smtClean="0"/>
          </a:p>
          <a:p>
            <a:pPr lvl="1">
              <a:lnSpc>
                <a:spcPct val="120000"/>
              </a:lnSpc>
              <a:spcBef>
                <a:spcPts val="0"/>
              </a:spcBef>
            </a:pPr>
            <a:r>
              <a:rPr lang="en-US" dirty="0" smtClean="0"/>
              <a:t>For </a:t>
            </a:r>
            <a:r>
              <a:rPr lang="en-US" i="1" dirty="0" smtClean="0"/>
              <a:t>l ≤ l</a:t>
            </a:r>
            <a:r>
              <a:rPr lang="en-US" i="1" baseline="-25000" dirty="0" smtClean="0"/>
              <a:t>0</a:t>
            </a:r>
            <a:r>
              <a:rPr lang="en-US" dirty="0" smtClean="0"/>
              <a:t>, we </a:t>
            </a:r>
            <a:r>
              <a:rPr lang="en-US" b="1" dirty="0" smtClean="0">
                <a:solidFill>
                  <a:srgbClr val="00B0F0"/>
                </a:solidFill>
              </a:rPr>
              <a:t>aggregate</a:t>
            </a:r>
            <a:r>
              <a:rPr lang="en-US" dirty="0" smtClean="0">
                <a:solidFill>
                  <a:srgbClr val="00B0F0"/>
                </a:solidFill>
              </a:rPr>
              <a:t> </a:t>
            </a:r>
            <a:r>
              <a:rPr lang="en-US" dirty="0" smtClean="0"/>
              <a:t>cluster significance scores of </a:t>
            </a:r>
            <a:r>
              <a:rPr lang="en-US" i="1" dirty="0" smtClean="0"/>
              <a:t>e</a:t>
            </a:r>
            <a:r>
              <a:rPr lang="en-US" dirty="0" smtClean="0"/>
              <a:t> in order to quantify how often </a:t>
            </a:r>
            <a:r>
              <a:rPr lang="en-US" i="1" dirty="0" smtClean="0"/>
              <a:t>e</a:t>
            </a:r>
            <a:r>
              <a:rPr lang="en-US" dirty="0" smtClean="0"/>
              <a:t> is involved in a series of cycle motifs</a:t>
            </a:r>
          </a:p>
          <a:p>
            <a:pPr lvl="2">
              <a:lnSpc>
                <a:spcPct val="120000"/>
              </a:lnSpc>
            </a:pPr>
            <a:r>
              <a:rPr lang="en-US" dirty="0" smtClean="0"/>
              <a:t>The higher the cluster significance scores of </a:t>
            </a:r>
            <a:r>
              <a:rPr lang="en-US" i="1" dirty="0" smtClean="0"/>
              <a:t>e</a:t>
            </a:r>
            <a:r>
              <a:rPr lang="en-US" dirty="0" smtClean="0"/>
              <a:t>, the more likely </a:t>
            </a:r>
            <a:r>
              <a:rPr lang="en-US" i="1" dirty="0" smtClean="0"/>
              <a:t>e</a:t>
            </a:r>
            <a:r>
              <a:rPr lang="en-US" dirty="0" smtClean="0"/>
              <a:t> is an </a:t>
            </a:r>
            <a:r>
              <a:rPr lang="en-US" b="1" dirty="0" smtClean="0">
                <a:solidFill>
                  <a:srgbClr val="00B0F0"/>
                </a:solidFill>
              </a:rPr>
              <a:t>intra-cluster</a:t>
            </a:r>
            <a:r>
              <a:rPr lang="en-US" dirty="0" smtClean="0"/>
              <a:t> edge!</a:t>
            </a:r>
          </a:p>
        </p:txBody>
      </p:sp>
      <p:sp>
        <p:nvSpPr>
          <p:cNvPr id="4" name="Slide Number Placeholder 3"/>
          <p:cNvSpPr>
            <a:spLocks noGrp="1"/>
          </p:cNvSpPr>
          <p:nvPr>
            <p:ph type="sldNum" sz="quarter" idx="10"/>
          </p:nvPr>
        </p:nvSpPr>
        <p:spPr/>
        <p:txBody>
          <a:bodyPr/>
          <a:lstStyle/>
          <a:p>
            <a:pPr>
              <a:defRPr/>
            </a:pPr>
            <a:fld id="{0A970603-986F-41E1-A763-220BA9CA5E18}" type="slidenum">
              <a:rPr lang="zh-CN" altLang="en-US" smtClean="0"/>
              <a:pPr>
                <a:defRPr/>
              </a:pPr>
              <a:t>10</a:t>
            </a:fld>
            <a:r>
              <a:rPr lang="zh-CN" altLang="en-US" smtClean="0"/>
              <a:t> </a:t>
            </a:r>
            <a:endParaRPr lang="zh-CN" altLang="en-US" dirty="0"/>
          </a:p>
        </p:txBody>
      </p:sp>
      <p:pic>
        <p:nvPicPr>
          <p:cNvPr id="5" name="Picture 4"/>
          <p:cNvPicPr>
            <a:picLocks noChangeAspect="1"/>
          </p:cNvPicPr>
          <p:nvPr/>
        </p:nvPicPr>
        <p:blipFill>
          <a:blip r:embed="rId3"/>
          <a:stretch>
            <a:fillRect/>
          </a:stretch>
        </p:blipFill>
        <p:spPr>
          <a:xfrm>
            <a:off x="3275856" y="2780928"/>
            <a:ext cx="1797750" cy="478333"/>
          </a:xfrm>
          <a:prstGeom prst="rect">
            <a:avLst/>
          </a:prstGeom>
        </p:spPr>
      </p:pic>
      <p:sp>
        <p:nvSpPr>
          <p:cNvPr id="6" name="Left Arrow 5"/>
          <p:cNvSpPr/>
          <p:nvPr/>
        </p:nvSpPr>
        <p:spPr>
          <a:xfrm>
            <a:off x="5220072" y="2948086"/>
            <a:ext cx="864096" cy="19288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157401" y="2721361"/>
            <a:ext cx="2855044" cy="646331"/>
          </a:xfrm>
          <a:prstGeom prst="rect">
            <a:avLst/>
          </a:prstGeom>
          <a:noFill/>
        </p:spPr>
        <p:txBody>
          <a:bodyPr wrap="square" rtlCol="0">
            <a:spAutoFit/>
          </a:bodyPr>
          <a:lstStyle/>
          <a:p>
            <a:r>
              <a:rPr lang="en-US" dirty="0" smtClean="0">
                <a:latin typeface="Garamond" panose="02020404030301010803" pitchFamily="18" charset="0"/>
              </a:rPr>
              <a:t>The number of </a:t>
            </a:r>
            <a:r>
              <a:rPr lang="en-US" b="1" dirty="0" smtClean="0">
                <a:solidFill>
                  <a:srgbClr val="85274E"/>
                </a:solidFill>
                <a:latin typeface="Garamond" panose="02020404030301010803" pitchFamily="18" charset="0"/>
              </a:rPr>
              <a:t>cycles</a:t>
            </a:r>
            <a:r>
              <a:rPr lang="en-US" dirty="0" smtClean="0">
                <a:solidFill>
                  <a:srgbClr val="85274E"/>
                </a:solidFill>
                <a:latin typeface="Garamond" panose="02020404030301010803" pitchFamily="18" charset="0"/>
              </a:rPr>
              <a:t> </a:t>
            </a:r>
            <a:r>
              <a:rPr lang="en-US" dirty="0" smtClean="0">
                <a:latin typeface="Garamond" panose="02020404030301010803" pitchFamily="18" charset="0"/>
              </a:rPr>
              <a:t>of length </a:t>
            </a:r>
            <a:r>
              <a:rPr lang="en-US" i="1" dirty="0" smtClean="0">
                <a:latin typeface="Garamond" panose="02020404030301010803" pitchFamily="18" charset="0"/>
              </a:rPr>
              <a:t>l</a:t>
            </a:r>
            <a:r>
              <a:rPr lang="en-US" dirty="0" smtClean="0">
                <a:latin typeface="Garamond" panose="02020404030301010803" pitchFamily="18" charset="0"/>
              </a:rPr>
              <a:t> encompassing </a:t>
            </a:r>
            <a:r>
              <a:rPr lang="en-US" i="1" dirty="0" smtClean="0">
                <a:latin typeface="Garamond" panose="02020404030301010803" pitchFamily="18" charset="0"/>
              </a:rPr>
              <a:t>e</a:t>
            </a:r>
            <a:endParaRPr lang="en-US" i="1" dirty="0">
              <a:latin typeface="Garamond" panose="02020404030301010803" pitchFamily="18" charset="0"/>
            </a:endParaRPr>
          </a:p>
        </p:txBody>
      </p:sp>
      <p:pic>
        <p:nvPicPr>
          <p:cNvPr id="8" name="Picture 7"/>
          <p:cNvPicPr>
            <a:picLocks noChangeAspect="1"/>
          </p:cNvPicPr>
          <p:nvPr/>
        </p:nvPicPr>
        <p:blipFill>
          <a:blip r:embed="rId4"/>
          <a:stretch>
            <a:fillRect/>
          </a:stretch>
        </p:blipFill>
        <p:spPr>
          <a:xfrm>
            <a:off x="3131840" y="3861048"/>
            <a:ext cx="2180250" cy="765333"/>
          </a:xfrm>
          <a:prstGeom prst="rect">
            <a:avLst/>
          </a:prstGeom>
        </p:spPr>
      </p:pic>
      <p:sp>
        <p:nvSpPr>
          <p:cNvPr id="12" name="Left Arrow 11"/>
          <p:cNvSpPr/>
          <p:nvPr/>
        </p:nvSpPr>
        <p:spPr>
          <a:xfrm>
            <a:off x="5220072" y="4332429"/>
            <a:ext cx="864096" cy="134082"/>
          </a:xfrm>
          <a:prstGeom prst="leftArrow">
            <a:avLst/>
          </a:prstGeom>
          <a:solidFill>
            <a:srgbClr val="85274E"/>
          </a:solidFill>
          <a:ln>
            <a:solidFill>
              <a:srgbClr val="8527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5274E"/>
              </a:solidFill>
            </a:endParaRPr>
          </a:p>
        </p:txBody>
      </p:sp>
      <p:sp>
        <p:nvSpPr>
          <p:cNvPr id="13" name="TextBox 12"/>
          <p:cNvSpPr txBox="1"/>
          <p:nvPr/>
        </p:nvSpPr>
        <p:spPr>
          <a:xfrm>
            <a:off x="6145172" y="4076305"/>
            <a:ext cx="2855044" cy="646331"/>
          </a:xfrm>
          <a:prstGeom prst="rect">
            <a:avLst/>
          </a:prstGeom>
          <a:noFill/>
        </p:spPr>
        <p:txBody>
          <a:bodyPr wrap="square" rtlCol="0">
            <a:spAutoFit/>
          </a:bodyPr>
          <a:lstStyle/>
          <a:p>
            <a:r>
              <a:rPr lang="en-US" dirty="0" smtClean="0">
                <a:latin typeface="Garamond" panose="02020404030301010803" pitchFamily="18" charset="0"/>
              </a:rPr>
              <a:t>The number of </a:t>
            </a:r>
            <a:r>
              <a:rPr lang="en-US" b="1" dirty="0" smtClean="0">
                <a:solidFill>
                  <a:srgbClr val="85274E"/>
                </a:solidFill>
                <a:latin typeface="Garamond" panose="02020404030301010803" pitchFamily="18" charset="0"/>
              </a:rPr>
              <a:t>paths</a:t>
            </a:r>
            <a:r>
              <a:rPr lang="en-US" dirty="0" smtClean="0">
                <a:latin typeface="Garamond" panose="02020404030301010803" pitchFamily="18" charset="0"/>
              </a:rPr>
              <a:t> of length </a:t>
            </a:r>
            <a:r>
              <a:rPr lang="en-US" i="1" dirty="0" smtClean="0">
                <a:latin typeface="Garamond" panose="02020404030301010803" pitchFamily="18" charset="0"/>
              </a:rPr>
              <a:t>l</a:t>
            </a:r>
            <a:r>
              <a:rPr lang="en-US" dirty="0" smtClean="0">
                <a:latin typeface="Garamond" panose="02020404030301010803" pitchFamily="18" charset="0"/>
              </a:rPr>
              <a:t> penetrating </a:t>
            </a:r>
            <a:r>
              <a:rPr lang="en-US" i="1" dirty="0" smtClean="0">
                <a:latin typeface="Garamond" panose="02020404030301010803" pitchFamily="18" charset="0"/>
              </a:rPr>
              <a:t>e</a:t>
            </a:r>
            <a:endParaRPr lang="en-US" i="1" dirty="0">
              <a:latin typeface="Garamond" panose="02020404030301010803" pitchFamily="18" charset="0"/>
            </a:endParaRPr>
          </a:p>
        </p:txBody>
      </p:sp>
    </p:spTree>
    <p:extLst>
      <p:ext uri="{BB962C8B-B14F-4D97-AF65-F5344CB8AC3E}">
        <p14:creationId xmlns:p14="http://schemas.microsoft.com/office/powerpoint/2010/main" val="23615873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7462"/>
            <a:ext cx="9180512" cy="689621"/>
          </a:xfrm>
        </p:spPr>
        <p:txBody>
          <a:bodyPr/>
          <a:lstStyle/>
          <a:p>
            <a:r>
              <a:rPr lang="en-US" altLang="zh-CN" sz="3200" dirty="0" smtClean="0">
                <a:ea typeface="宋体" charset="-122"/>
              </a:rPr>
              <a:t>Cluster Significance: An Example</a:t>
            </a:r>
            <a:endParaRPr lang="en-US" sz="3200" dirty="0"/>
          </a:p>
        </p:txBody>
      </p:sp>
      <p:sp>
        <p:nvSpPr>
          <p:cNvPr id="4" name="Slide Number Placeholder 3"/>
          <p:cNvSpPr>
            <a:spLocks noGrp="1"/>
          </p:cNvSpPr>
          <p:nvPr>
            <p:ph type="sldNum" sz="quarter" idx="10"/>
          </p:nvPr>
        </p:nvSpPr>
        <p:spPr/>
        <p:txBody>
          <a:bodyPr/>
          <a:lstStyle/>
          <a:p>
            <a:pPr>
              <a:defRPr/>
            </a:pPr>
            <a:fld id="{0A970603-986F-41E1-A763-220BA9CA5E18}" type="slidenum">
              <a:rPr lang="zh-CN" altLang="en-US" smtClean="0"/>
              <a:pPr>
                <a:defRPr/>
              </a:pPr>
              <a:t>11</a:t>
            </a:fld>
            <a:r>
              <a:rPr lang="zh-CN" altLang="en-US" smtClean="0"/>
              <a:t> </a:t>
            </a:r>
            <a:endParaRPr lang="zh-CN" altLang="en-US" dirty="0"/>
          </a:p>
        </p:txBody>
      </p:sp>
      <p:pic>
        <p:nvPicPr>
          <p:cNvPr id="10" name="Picture 9"/>
          <p:cNvPicPr>
            <a:picLocks noChangeAspect="1"/>
          </p:cNvPicPr>
          <p:nvPr/>
        </p:nvPicPr>
        <p:blipFill>
          <a:blip r:embed="rId3"/>
          <a:stretch>
            <a:fillRect/>
          </a:stretch>
        </p:blipFill>
        <p:spPr>
          <a:xfrm>
            <a:off x="1691680" y="1412776"/>
            <a:ext cx="5328592" cy="5161062"/>
          </a:xfrm>
          <a:prstGeom prst="rect">
            <a:avLst/>
          </a:prstGeom>
        </p:spPr>
      </p:pic>
    </p:spTree>
    <p:extLst>
      <p:ext uri="{BB962C8B-B14F-4D97-AF65-F5344CB8AC3E}">
        <p14:creationId xmlns:p14="http://schemas.microsoft.com/office/powerpoint/2010/main" val="40968580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7462"/>
            <a:ext cx="9180512" cy="689621"/>
          </a:xfrm>
        </p:spPr>
        <p:txBody>
          <a:bodyPr/>
          <a:lstStyle/>
          <a:p>
            <a:r>
              <a:rPr lang="en-US" sz="3200" dirty="0" smtClean="0">
                <a:ea typeface="宋体" charset="-122"/>
              </a:rPr>
              <a:t>Cluster Significance: How to Compute</a:t>
            </a:r>
            <a:endParaRPr lang="en-US" sz="32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a:lnSpc>
                    <a:spcPct val="120000"/>
                  </a:lnSpc>
                </a:pPr>
                <a:r>
                  <a:rPr lang="en-US" b="1" dirty="0" smtClean="0"/>
                  <a:t>Given an edge </a:t>
                </a:r>
                <a:r>
                  <a:rPr lang="en-US" b="1" i="1" dirty="0" smtClean="0"/>
                  <a:t>e</a:t>
                </a:r>
                <a:r>
                  <a:rPr lang="en-US" b="1" dirty="0" smtClean="0"/>
                  <a:t>, it is time-consuming to enumerate all cycles of length </a:t>
                </a:r>
                <a:r>
                  <a:rPr lang="en-US" b="1" i="1" dirty="0" smtClean="0"/>
                  <a:t>l</a:t>
                </a:r>
                <a:r>
                  <a:rPr lang="en-US" b="1" dirty="0" smtClean="0"/>
                  <a:t> that encompass </a:t>
                </a:r>
                <a:r>
                  <a:rPr lang="en-US" b="1" i="1" dirty="0" smtClean="0"/>
                  <a:t>e</a:t>
                </a:r>
              </a:p>
              <a:p>
                <a:pPr>
                  <a:lnSpc>
                    <a:spcPct val="120000"/>
                  </a:lnSpc>
                </a:pPr>
                <a:r>
                  <a:rPr lang="en-US" dirty="0" smtClean="0">
                    <a:solidFill>
                      <a:srgbClr val="85274E"/>
                    </a:solidFill>
                  </a:rPr>
                  <a:t>Path Join</a:t>
                </a:r>
              </a:p>
              <a:p>
                <a:pPr lvl="1">
                  <a:lnSpc>
                    <a:spcPct val="120000"/>
                  </a:lnSpc>
                </a:pPr>
                <a:r>
                  <a:rPr lang="en-US" b="1" dirty="0" smtClean="0"/>
                  <a:t>Index all paths of length </a:t>
                </a:r>
                <a14:m>
                  <m:oMath xmlns:m="http://schemas.openxmlformats.org/officeDocument/2006/math">
                    <m:d>
                      <m:dPr>
                        <m:begChr m:val="⌈"/>
                        <m:endChr m:val="⌉"/>
                        <m:ctrlPr>
                          <a:rPr lang="en-US" b="1" i="1" smtClean="0">
                            <a:latin typeface="Cambria Math" panose="02040503050406030204" pitchFamily="18" charset="0"/>
                          </a:rPr>
                        </m:ctrlPr>
                      </m:dPr>
                      <m:e>
                        <m:f>
                          <m:fPr>
                            <m:ctrlPr>
                              <a:rPr lang="en-US" b="1" i="1" smtClean="0">
                                <a:latin typeface="Cambria Math" panose="02040503050406030204" pitchFamily="18" charset="0"/>
                              </a:rPr>
                            </m:ctrlPr>
                          </m:fPr>
                          <m:num>
                            <m:r>
                              <a:rPr lang="en-US" b="1" i="1" smtClean="0">
                                <a:latin typeface="Cambria Math" panose="02040503050406030204" pitchFamily="18" charset="0"/>
                              </a:rPr>
                              <m:t>𝒍</m:t>
                            </m:r>
                            <m:r>
                              <a:rPr lang="en-US" b="1" i="1" smtClean="0">
                                <a:latin typeface="Cambria Math" panose="02040503050406030204" pitchFamily="18" charset="0"/>
                              </a:rPr>
                              <m:t>−</m:t>
                            </m:r>
                            <m:r>
                              <a:rPr lang="en-US" b="1" i="1" smtClean="0">
                                <a:latin typeface="Cambria Math" panose="02040503050406030204" pitchFamily="18" charset="0"/>
                              </a:rPr>
                              <m:t>𝟏</m:t>
                            </m:r>
                          </m:num>
                          <m:den>
                            <m:r>
                              <a:rPr lang="en-US" b="1" i="1" smtClean="0">
                                <a:latin typeface="Cambria Math" panose="02040503050406030204" pitchFamily="18" charset="0"/>
                              </a:rPr>
                              <m:t>𝟐</m:t>
                            </m:r>
                          </m:den>
                        </m:f>
                      </m:e>
                    </m:d>
                  </m:oMath>
                </a14:m>
                <a:r>
                  <a:rPr lang="en-US" b="1" dirty="0" smtClean="0"/>
                  <a:t> originating from each vertex</a:t>
                </a:r>
              </a:p>
              <a:p>
                <a:pPr lvl="2">
                  <a:lnSpc>
                    <a:spcPct val="120000"/>
                  </a:lnSpc>
                </a:pPr>
                <a:r>
                  <a:rPr lang="en-US" b="1" dirty="0" smtClean="0"/>
                  <a:t>Precomputed offline</a:t>
                </a:r>
              </a:p>
              <a:p>
                <a:pPr lvl="1">
                  <a:lnSpc>
                    <a:spcPct val="120000"/>
                  </a:lnSpc>
                </a:pPr>
                <a:r>
                  <a:rPr lang="en-US" b="1" dirty="0" smtClean="0"/>
                  <a:t>Cycles of length </a:t>
                </a:r>
                <a:r>
                  <a:rPr lang="en-US" b="1" i="1" dirty="0" smtClean="0">
                    <a:latin typeface="AR BERKLEY" panose="02000000000000000000" pitchFamily="2" charset="0"/>
                  </a:rPr>
                  <a:t>l</a:t>
                </a:r>
                <a:r>
                  <a:rPr lang="en-US" b="1" dirty="0" smtClean="0">
                    <a:latin typeface="AR BERKLEY" panose="02000000000000000000" pitchFamily="2" charset="0"/>
                  </a:rPr>
                  <a:t> </a:t>
                </a:r>
                <a:r>
                  <a:rPr lang="en-US" b="1" dirty="0" smtClean="0"/>
                  <a:t>that encompass an edge </a:t>
                </a:r>
                <a:r>
                  <a:rPr lang="en-US" b="1" i="1" dirty="0" smtClean="0"/>
                  <a:t>e = (u, v) </a:t>
                </a:r>
                <a:r>
                  <a:rPr lang="en-US" b="1" dirty="0" smtClean="0"/>
                  <a:t>can be enumerated by </a:t>
                </a:r>
                <a:r>
                  <a:rPr lang="en-US" b="1" dirty="0" smtClean="0">
                    <a:solidFill>
                      <a:srgbClr val="00B0F0"/>
                    </a:solidFill>
                  </a:rPr>
                  <a:t>joining</a:t>
                </a:r>
                <a:r>
                  <a:rPr lang="en-US" b="1" dirty="0" smtClean="0"/>
                  <a:t> paths originated from </a:t>
                </a:r>
                <a:r>
                  <a:rPr lang="en-US" b="1" i="1" dirty="0" smtClean="0"/>
                  <a:t>u</a:t>
                </a:r>
                <a:r>
                  <a:rPr lang="en-US" b="1" dirty="0" smtClean="0"/>
                  <a:t> and paths originated from </a:t>
                </a:r>
                <a:r>
                  <a:rPr lang="en-US" b="1" i="1" dirty="0" smtClean="0"/>
                  <a:t>v</a:t>
                </a:r>
                <a:r>
                  <a:rPr lang="en-US" b="1" dirty="0" smtClean="0"/>
                  <a:t>, respectively </a:t>
                </a:r>
              </a:p>
              <a:p>
                <a:pPr lvl="2">
                  <a:lnSpc>
                    <a:spcPct val="120000"/>
                  </a:lnSpc>
                </a:pPr>
                <a:r>
                  <a:rPr lang="en-US" b="1" dirty="0" smtClean="0"/>
                  <a:t>Motif formation is specified by a series of </a:t>
                </a:r>
                <a:r>
                  <a:rPr lang="en-US" b="1" dirty="0" smtClean="0">
                    <a:solidFill>
                      <a:srgbClr val="00B0F0"/>
                    </a:solidFill>
                  </a:rPr>
                  <a:t>join conditions</a:t>
                </a:r>
              </a:p>
              <a:p>
                <a:pPr lvl="1">
                  <a:lnSpc>
                    <a:spcPct val="120000"/>
                  </a:lnSpc>
                </a:pPr>
                <a:endParaRPr lang="en-US" b="1"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l="-1249" t="-234"/>
                </a:stretch>
              </a:blipFill>
            </p:spPr>
            <p:txBody>
              <a:bodyPr/>
              <a:lstStyle/>
              <a:p>
                <a:r>
                  <a:rPr lang="en-US">
                    <a:noFill/>
                  </a:rPr>
                  <a:t> </a:t>
                </a:r>
              </a:p>
            </p:txBody>
          </p:sp>
        </mc:Fallback>
      </mc:AlternateContent>
      <p:sp>
        <p:nvSpPr>
          <p:cNvPr id="4" name="Slide Number Placeholder 3"/>
          <p:cNvSpPr>
            <a:spLocks noGrp="1"/>
          </p:cNvSpPr>
          <p:nvPr>
            <p:ph type="sldNum" sz="quarter" idx="10"/>
          </p:nvPr>
        </p:nvSpPr>
        <p:spPr/>
        <p:txBody>
          <a:bodyPr/>
          <a:lstStyle/>
          <a:p>
            <a:pPr>
              <a:defRPr/>
            </a:pPr>
            <a:fld id="{0A970603-986F-41E1-A763-220BA9CA5E18}" type="slidenum">
              <a:rPr lang="zh-CN" altLang="en-US" smtClean="0"/>
              <a:pPr>
                <a:defRPr/>
              </a:pPr>
              <a:t>12</a:t>
            </a:fld>
            <a:r>
              <a:rPr lang="zh-CN" altLang="en-US" smtClean="0"/>
              <a:t> </a:t>
            </a:r>
            <a:endParaRPr lang="zh-CN" altLang="en-US" dirty="0"/>
          </a:p>
        </p:txBody>
      </p:sp>
    </p:spTree>
    <p:extLst>
      <p:ext uri="{BB962C8B-B14F-4D97-AF65-F5344CB8AC3E}">
        <p14:creationId xmlns:p14="http://schemas.microsoft.com/office/powerpoint/2010/main" val="33482601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7462"/>
            <a:ext cx="9180512" cy="689621"/>
          </a:xfrm>
        </p:spPr>
        <p:txBody>
          <a:bodyPr/>
          <a:lstStyle/>
          <a:p>
            <a:r>
              <a:rPr lang="en-US" sz="3200" dirty="0" smtClean="0">
                <a:ea typeface="宋体" charset="-122"/>
              </a:rPr>
              <a:t>Cluster Significance: How to Compute</a:t>
            </a:r>
            <a:endParaRPr lang="en-US" sz="3200" dirty="0"/>
          </a:p>
        </p:txBody>
      </p:sp>
      <p:sp>
        <p:nvSpPr>
          <p:cNvPr id="4" name="Slide Number Placeholder 3"/>
          <p:cNvSpPr>
            <a:spLocks noGrp="1"/>
          </p:cNvSpPr>
          <p:nvPr>
            <p:ph type="sldNum" sz="quarter" idx="10"/>
          </p:nvPr>
        </p:nvSpPr>
        <p:spPr/>
        <p:txBody>
          <a:bodyPr/>
          <a:lstStyle/>
          <a:p>
            <a:pPr>
              <a:defRPr/>
            </a:pPr>
            <a:fld id="{0A970603-986F-41E1-A763-220BA9CA5E18}" type="slidenum">
              <a:rPr lang="zh-CN" altLang="en-US" smtClean="0"/>
              <a:pPr>
                <a:defRPr/>
              </a:pPr>
              <a:t>13</a:t>
            </a:fld>
            <a:r>
              <a:rPr lang="zh-CN" altLang="en-US" smtClean="0"/>
              <a:t> </a:t>
            </a:r>
            <a:endParaRPr lang="zh-CN" altLang="en-US" dirty="0"/>
          </a:p>
        </p:txBody>
      </p:sp>
      <p:pic>
        <p:nvPicPr>
          <p:cNvPr id="6" name="Picture 5"/>
          <p:cNvPicPr>
            <a:picLocks noChangeAspect="1"/>
          </p:cNvPicPr>
          <p:nvPr/>
        </p:nvPicPr>
        <p:blipFill>
          <a:blip r:embed="rId3"/>
          <a:stretch>
            <a:fillRect/>
          </a:stretch>
        </p:blipFill>
        <p:spPr>
          <a:xfrm>
            <a:off x="725518" y="2169560"/>
            <a:ext cx="7317292" cy="3211800"/>
          </a:xfrm>
          <a:prstGeom prst="rect">
            <a:avLst/>
          </a:prstGeom>
        </p:spPr>
      </p:pic>
      <p:sp>
        <p:nvSpPr>
          <p:cNvPr id="9" name="Rectangle 8"/>
          <p:cNvSpPr/>
          <p:nvPr/>
        </p:nvSpPr>
        <p:spPr>
          <a:xfrm>
            <a:off x="1115616" y="3501008"/>
            <a:ext cx="222483" cy="1044732"/>
          </a:xfrm>
          <a:prstGeom prst="rect">
            <a:avLst/>
          </a:prstGeom>
          <a:solidFill>
            <a:srgbClr val="85274E">
              <a:alpha val="50000"/>
            </a:srgbClr>
          </a:solidFill>
          <a:ln>
            <a:noFill/>
          </a:ln>
          <a:effectLst>
            <a:glow rad="228600">
              <a:srgbClr val="85274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1176259">
            <a:off x="1318668" y="2389881"/>
            <a:ext cx="235417" cy="1251034"/>
          </a:xfrm>
          <a:prstGeom prst="rect">
            <a:avLst/>
          </a:prstGeom>
          <a:solidFill>
            <a:srgbClr val="85274E">
              <a:alpha val="50000"/>
            </a:srgbClr>
          </a:solidFill>
          <a:ln>
            <a:noFill/>
          </a:ln>
          <a:effectLst>
            <a:glow rad="228600">
              <a:srgbClr val="85274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rot="19225358">
            <a:off x="2380180" y="2244426"/>
            <a:ext cx="235417" cy="2514528"/>
          </a:xfrm>
          <a:prstGeom prst="rect">
            <a:avLst/>
          </a:prstGeom>
          <a:solidFill>
            <a:srgbClr val="00B0F0">
              <a:alpha val="50000"/>
            </a:srgbClr>
          </a:solidFill>
          <a:ln>
            <a:noFill/>
          </a:ln>
          <a:effectLst>
            <a:glow rad="228600">
              <a:srgbClr val="85274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057026">
            <a:off x="1447514" y="3400149"/>
            <a:ext cx="235417" cy="1251034"/>
          </a:xfrm>
          <a:prstGeom prst="rect">
            <a:avLst/>
          </a:prstGeom>
          <a:solidFill>
            <a:srgbClr val="85274E">
              <a:alpha val="50000"/>
            </a:srgbClr>
          </a:solidFill>
          <a:ln>
            <a:noFill/>
          </a:ln>
          <a:effectLst>
            <a:glow rad="228600">
              <a:srgbClr val="85274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0787623">
            <a:off x="1673129" y="2379248"/>
            <a:ext cx="235417" cy="1251034"/>
          </a:xfrm>
          <a:prstGeom prst="rect">
            <a:avLst/>
          </a:prstGeom>
          <a:solidFill>
            <a:srgbClr val="85274E">
              <a:alpha val="50000"/>
            </a:srgbClr>
          </a:solidFill>
          <a:ln>
            <a:noFill/>
          </a:ln>
          <a:effectLst>
            <a:glow rad="228600">
              <a:srgbClr val="85274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rot="2287807">
            <a:off x="2196804" y="2402057"/>
            <a:ext cx="235417" cy="1251034"/>
          </a:xfrm>
          <a:prstGeom prst="rect">
            <a:avLst/>
          </a:prstGeom>
          <a:solidFill>
            <a:srgbClr val="85274E">
              <a:alpha val="50000"/>
            </a:srgbClr>
          </a:solidFill>
          <a:ln>
            <a:noFill/>
          </a:ln>
          <a:effectLst>
            <a:glow rad="228600">
              <a:srgbClr val="85274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20716720">
            <a:off x="2921056" y="2436107"/>
            <a:ext cx="235417" cy="2103452"/>
          </a:xfrm>
          <a:prstGeom prst="rect">
            <a:avLst/>
          </a:prstGeom>
          <a:solidFill>
            <a:srgbClr val="00B0F0">
              <a:alpha val="50000"/>
            </a:srgbClr>
          </a:solidFill>
          <a:ln>
            <a:noFill/>
          </a:ln>
          <a:effectLst>
            <a:glow rad="228600">
              <a:srgbClr val="85274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22556" y="5607684"/>
            <a:ext cx="5025508" cy="400110"/>
          </a:xfrm>
          <a:prstGeom prst="rect">
            <a:avLst/>
          </a:prstGeom>
          <a:noFill/>
        </p:spPr>
        <p:txBody>
          <a:bodyPr wrap="square" rtlCol="0">
            <a:spAutoFit/>
          </a:bodyPr>
          <a:lstStyle/>
          <a:p>
            <a:r>
              <a:rPr lang="en-US" sz="2000" b="1" dirty="0" smtClean="0">
                <a:solidFill>
                  <a:srgbClr val="00B0F0"/>
                </a:solidFill>
                <a:latin typeface="Garamond" panose="02020404030301010803" pitchFamily="18" charset="0"/>
              </a:rPr>
              <a:t>Three</a:t>
            </a:r>
            <a:r>
              <a:rPr lang="en-US" sz="2000" b="1" dirty="0" smtClean="0">
                <a:solidFill>
                  <a:srgbClr val="85274E"/>
                </a:solidFill>
                <a:latin typeface="Garamond" panose="02020404030301010803" pitchFamily="18" charset="0"/>
              </a:rPr>
              <a:t> cycles of length 4 encompassing </a:t>
            </a:r>
            <a:r>
              <a:rPr lang="en-US" sz="2000" b="1" i="1" dirty="0" smtClean="0">
                <a:solidFill>
                  <a:srgbClr val="85274E"/>
                </a:solidFill>
                <a:latin typeface="Garamond" panose="02020404030301010803" pitchFamily="18" charset="0"/>
              </a:rPr>
              <a:t>(u, v)</a:t>
            </a:r>
            <a:endParaRPr lang="en-US" sz="2000" b="1" i="1" dirty="0">
              <a:solidFill>
                <a:srgbClr val="85274E"/>
              </a:solidFill>
              <a:latin typeface="Garamond" panose="02020404030301010803" pitchFamily="18" charset="0"/>
            </a:endParaRPr>
          </a:p>
        </p:txBody>
      </p:sp>
      <p:sp>
        <p:nvSpPr>
          <p:cNvPr id="18" name="Rectangle 17"/>
          <p:cNvSpPr/>
          <p:nvPr/>
        </p:nvSpPr>
        <p:spPr>
          <a:xfrm rot="19586745">
            <a:off x="4649827" y="3251689"/>
            <a:ext cx="235417" cy="1441832"/>
          </a:xfrm>
          <a:prstGeom prst="rect">
            <a:avLst/>
          </a:prstGeom>
          <a:solidFill>
            <a:srgbClr val="85274E">
              <a:alpha val="50000"/>
            </a:srgbClr>
          </a:solidFill>
          <a:ln>
            <a:noFill/>
          </a:ln>
          <a:effectLst>
            <a:glow rad="228600">
              <a:srgbClr val="85274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rot="3592402">
            <a:off x="5220758" y="1883142"/>
            <a:ext cx="235417" cy="2076970"/>
          </a:xfrm>
          <a:prstGeom prst="rect">
            <a:avLst/>
          </a:prstGeom>
          <a:solidFill>
            <a:srgbClr val="85274E">
              <a:alpha val="50000"/>
            </a:srgbClr>
          </a:solidFill>
          <a:ln>
            <a:noFill/>
          </a:ln>
          <a:effectLst>
            <a:glow rad="228600">
              <a:srgbClr val="85274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rot="20069861">
            <a:off x="6614012" y="2226574"/>
            <a:ext cx="235417" cy="2514528"/>
          </a:xfrm>
          <a:prstGeom prst="rect">
            <a:avLst/>
          </a:prstGeom>
          <a:solidFill>
            <a:srgbClr val="00B0F0">
              <a:alpha val="50000"/>
            </a:srgbClr>
          </a:solidFill>
          <a:ln>
            <a:noFill/>
          </a:ln>
          <a:effectLst>
            <a:glow rad="228600">
              <a:srgbClr val="85274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rot="18241280">
            <a:off x="6856853" y="1976201"/>
            <a:ext cx="242183" cy="1953329"/>
          </a:xfrm>
          <a:prstGeom prst="rect">
            <a:avLst/>
          </a:prstGeom>
          <a:solidFill>
            <a:srgbClr val="00B0F0">
              <a:alpha val="50000"/>
            </a:srgbClr>
          </a:solidFill>
          <a:ln>
            <a:noFill/>
          </a:ln>
          <a:effectLst>
            <a:glow rad="228600">
              <a:srgbClr val="85274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rot="1490188">
            <a:off x="7418563" y="3414468"/>
            <a:ext cx="235417" cy="1262585"/>
          </a:xfrm>
          <a:prstGeom prst="rect">
            <a:avLst/>
          </a:prstGeom>
          <a:solidFill>
            <a:srgbClr val="00B0F0">
              <a:alpha val="50000"/>
            </a:srgbClr>
          </a:solidFill>
          <a:ln>
            <a:noFill/>
          </a:ln>
          <a:effectLst>
            <a:glow rad="228600">
              <a:srgbClr val="85274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rot="2743110">
            <a:off x="5553911" y="2088825"/>
            <a:ext cx="235417" cy="1635352"/>
          </a:xfrm>
          <a:prstGeom prst="rect">
            <a:avLst/>
          </a:prstGeom>
          <a:solidFill>
            <a:srgbClr val="85274E">
              <a:alpha val="50000"/>
            </a:srgbClr>
          </a:solidFill>
          <a:ln>
            <a:noFill/>
          </a:ln>
          <a:effectLst>
            <a:glow rad="228600">
              <a:srgbClr val="85274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5004048" y="3355318"/>
            <a:ext cx="235417" cy="1266396"/>
          </a:xfrm>
          <a:prstGeom prst="rect">
            <a:avLst/>
          </a:prstGeom>
          <a:solidFill>
            <a:srgbClr val="85274E">
              <a:alpha val="50000"/>
            </a:srgbClr>
          </a:solidFill>
          <a:ln>
            <a:noFill/>
          </a:ln>
          <a:effectLst>
            <a:glow rad="228600">
              <a:srgbClr val="85274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rot="2054696">
            <a:off x="5351943" y="3373760"/>
            <a:ext cx="235417" cy="1308974"/>
          </a:xfrm>
          <a:prstGeom prst="rect">
            <a:avLst/>
          </a:prstGeom>
          <a:solidFill>
            <a:srgbClr val="85274E">
              <a:alpha val="50000"/>
            </a:srgbClr>
          </a:solidFill>
          <a:ln>
            <a:noFill/>
          </a:ln>
          <a:effectLst>
            <a:glow rad="228600">
              <a:srgbClr val="85274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rot="1165155">
            <a:off x="5897529" y="2293107"/>
            <a:ext cx="235417" cy="1346514"/>
          </a:xfrm>
          <a:prstGeom prst="rect">
            <a:avLst/>
          </a:prstGeom>
          <a:solidFill>
            <a:srgbClr val="85274E">
              <a:alpha val="50000"/>
            </a:srgbClr>
          </a:solidFill>
          <a:ln>
            <a:noFill/>
          </a:ln>
          <a:effectLst>
            <a:glow rad="228600">
              <a:srgbClr val="85274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rot="3365181">
            <a:off x="5887089" y="2951598"/>
            <a:ext cx="235417" cy="1989946"/>
          </a:xfrm>
          <a:prstGeom prst="rect">
            <a:avLst/>
          </a:prstGeom>
          <a:solidFill>
            <a:srgbClr val="85274E">
              <a:alpha val="50000"/>
            </a:srgbClr>
          </a:solidFill>
          <a:ln>
            <a:noFill/>
          </a:ln>
          <a:effectLst>
            <a:glow rad="228600">
              <a:srgbClr val="85274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20004876">
            <a:off x="6302651" y="2279132"/>
            <a:ext cx="235417" cy="1301041"/>
          </a:xfrm>
          <a:prstGeom prst="rect">
            <a:avLst/>
          </a:prstGeom>
          <a:solidFill>
            <a:srgbClr val="85274E">
              <a:alpha val="50000"/>
            </a:srgbClr>
          </a:solidFill>
          <a:ln>
            <a:noFill/>
          </a:ln>
          <a:effectLst>
            <a:glow rad="228600">
              <a:srgbClr val="85274E">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3713453" y="5615188"/>
            <a:ext cx="5025508" cy="400110"/>
          </a:xfrm>
          <a:prstGeom prst="rect">
            <a:avLst/>
          </a:prstGeom>
          <a:noFill/>
        </p:spPr>
        <p:txBody>
          <a:bodyPr wrap="square" rtlCol="0">
            <a:spAutoFit/>
          </a:bodyPr>
          <a:lstStyle/>
          <a:p>
            <a:r>
              <a:rPr lang="en-US" sz="2000" b="1" dirty="0" smtClean="0">
                <a:solidFill>
                  <a:srgbClr val="00B0F0"/>
                </a:solidFill>
                <a:latin typeface="Garamond" panose="02020404030301010803" pitchFamily="18" charset="0"/>
              </a:rPr>
              <a:t>Seven</a:t>
            </a:r>
            <a:r>
              <a:rPr lang="en-US" sz="2000" b="1" dirty="0" smtClean="0">
                <a:solidFill>
                  <a:srgbClr val="85274E"/>
                </a:solidFill>
                <a:latin typeface="Garamond" panose="02020404030301010803" pitchFamily="18" charset="0"/>
              </a:rPr>
              <a:t> cycles of length 5 encompassing </a:t>
            </a:r>
            <a:r>
              <a:rPr lang="en-US" sz="2000" b="1" i="1" dirty="0" smtClean="0">
                <a:solidFill>
                  <a:srgbClr val="85274E"/>
                </a:solidFill>
                <a:latin typeface="Garamond" panose="02020404030301010803" pitchFamily="18" charset="0"/>
              </a:rPr>
              <a:t>(u, v)</a:t>
            </a:r>
            <a:endParaRPr lang="en-US" sz="2000" b="1" i="1" dirty="0">
              <a:solidFill>
                <a:srgbClr val="85274E"/>
              </a:solidFill>
              <a:latin typeface="Garamond" panose="02020404030301010803" pitchFamily="18" charset="0"/>
            </a:endParaRPr>
          </a:p>
        </p:txBody>
      </p:sp>
    </p:spTree>
    <p:extLst>
      <p:ext uri="{BB962C8B-B14F-4D97-AF65-F5344CB8AC3E}">
        <p14:creationId xmlns:p14="http://schemas.microsoft.com/office/powerpoint/2010/main" val="4143396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xit" presetSubtype="0" fill="hold" grpId="1" nodeType="withEffect">
                                  <p:stCondLst>
                                    <p:cond delay="0"/>
                                  </p:stCondLst>
                                  <p:childTnLst>
                                    <p:set>
                                      <p:cBhvr>
                                        <p:cTn id="18" dur="1" fill="hold">
                                          <p:stCondLst>
                                            <p:cond delay="0"/>
                                          </p:stCondLst>
                                        </p:cTn>
                                        <p:tgtEl>
                                          <p:spTgt spid="10"/>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9"/>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14"/>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11"/>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xit" presetSubtype="0" fill="hold" grpId="1" nodeType="withEffect">
                                  <p:stCondLst>
                                    <p:cond delay="0"/>
                                  </p:stCondLst>
                                  <p:childTnLst>
                                    <p:set>
                                      <p:cBhvr>
                                        <p:cTn id="40" dur="1" fill="hold">
                                          <p:stCondLst>
                                            <p:cond delay="0"/>
                                          </p:stCondLst>
                                        </p:cTn>
                                        <p:tgtEl>
                                          <p:spTgt spid="17"/>
                                        </p:tgtEl>
                                        <p:attrNameLst>
                                          <p:attrName>style.visibility</p:attrName>
                                        </p:attrNameLst>
                                      </p:cBhvr>
                                      <p:to>
                                        <p:strVal val="hidden"/>
                                      </p:to>
                                    </p:set>
                                  </p:childTnLst>
                                </p:cTn>
                              </p:par>
                              <p:par>
                                <p:cTn id="41" presetID="1" presetClass="entr"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par>
                                <p:cTn id="43" presetID="1" presetClass="exit" presetSubtype="0" fill="hold" grpId="1" nodeType="withEffect">
                                  <p:stCondLst>
                                    <p:cond delay="0"/>
                                  </p:stCondLst>
                                  <p:childTnLst>
                                    <p:set>
                                      <p:cBhvr>
                                        <p:cTn id="44" dur="1" fill="hold">
                                          <p:stCondLst>
                                            <p:cond delay="0"/>
                                          </p:stCondLst>
                                        </p:cTn>
                                        <p:tgtEl>
                                          <p:spTgt spid="13"/>
                                        </p:tgtEl>
                                        <p:attrNameLst>
                                          <p:attrName>style.visibility</p:attrName>
                                        </p:attrNameLst>
                                      </p:cBhvr>
                                      <p:to>
                                        <p:strVal val="hidden"/>
                                      </p:to>
                                    </p:set>
                                  </p:childTnLst>
                                </p:cTn>
                              </p:par>
                              <p:par>
                                <p:cTn id="45" presetID="1" presetClass="exit" presetSubtype="0" fill="hold" grpId="1" nodeType="withEffect">
                                  <p:stCondLst>
                                    <p:cond delay="0"/>
                                  </p:stCondLst>
                                  <p:childTnLst>
                                    <p:set>
                                      <p:cBhvr>
                                        <p:cTn id="46" dur="1" fill="hold">
                                          <p:stCondLst>
                                            <p:cond delay="0"/>
                                          </p:stCondLst>
                                        </p:cTn>
                                        <p:tgtEl>
                                          <p:spTgt spid="15"/>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16"/>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par>
                                <p:cTn id="55" presetID="1" presetClass="exit" presetSubtype="0" fill="hold" grpId="1" nodeType="withEffect">
                                  <p:stCondLst>
                                    <p:cond delay="0"/>
                                  </p:stCondLst>
                                  <p:childTnLst>
                                    <p:set>
                                      <p:cBhvr>
                                        <p:cTn id="56" dur="1" fill="hold">
                                          <p:stCondLst>
                                            <p:cond delay="0"/>
                                          </p:stCondLst>
                                        </p:cTn>
                                        <p:tgtEl>
                                          <p:spTgt spid="20"/>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par>
                                <p:cTn id="63" presetID="1" presetClass="exit" presetSubtype="0" fill="hold" grpId="1" nodeType="withEffect">
                                  <p:stCondLst>
                                    <p:cond delay="0"/>
                                  </p:stCondLst>
                                  <p:childTnLst>
                                    <p:set>
                                      <p:cBhvr>
                                        <p:cTn id="64" dur="1" fill="hold">
                                          <p:stCondLst>
                                            <p:cond delay="0"/>
                                          </p:stCondLst>
                                        </p:cTn>
                                        <p:tgtEl>
                                          <p:spTgt spid="18"/>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19"/>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0"/>
                                          </p:stCondLst>
                                        </p:cTn>
                                        <p:tgtEl>
                                          <p:spTgt spid="21"/>
                                        </p:tgtEl>
                                        <p:attrNameLst>
                                          <p:attrName>style.visibility</p:attrName>
                                        </p:attrNameLst>
                                      </p:cBhvr>
                                      <p:to>
                                        <p:strVal val="hidden"/>
                                      </p:to>
                                    </p:set>
                                  </p:childTnLst>
                                </p:cTn>
                              </p:par>
                              <p:par>
                                <p:cTn id="69" presetID="1" presetClass="exit" presetSubtype="0" fill="hold" grpId="1" nodeType="withEffect">
                                  <p:stCondLst>
                                    <p:cond delay="0"/>
                                  </p:stCondLst>
                                  <p:childTnLst>
                                    <p:set>
                                      <p:cBhvr>
                                        <p:cTn id="70" dur="1" fill="hold">
                                          <p:stCondLst>
                                            <p:cond delay="0"/>
                                          </p:stCondLst>
                                        </p:cTn>
                                        <p:tgtEl>
                                          <p:spTgt spid="23"/>
                                        </p:tgtEl>
                                        <p:attrNameLst>
                                          <p:attrName>style.visibility</p:attrName>
                                        </p:attrNameLst>
                                      </p:cBhvr>
                                      <p:to>
                                        <p:strVal val="hidden"/>
                                      </p:to>
                                    </p:set>
                                  </p:childTnLst>
                                </p:cTn>
                              </p:par>
                              <p:par>
                                <p:cTn id="71" presetID="1" presetClass="entr" presetSubtype="0" fill="hold" grpId="2" nodeType="withEffect">
                                  <p:stCondLst>
                                    <p:cond delay="0"/>
                                  </p:stCondLst>
                                  <p:childTnLst>
                                    <p:set>
                                      <p:cBhvr>
                                        <p:cTn id="72" dur="1" fill="hold">
                                          <p:stCondLst>
                                            <p:cond delay="0"/>
                                          </p:stCondLst>
                                        </p:cTn>
                                        <p:tgtEl>
                                          <p:spTgt spid="2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3" nodeType="clickEffect">
                                  <p:stCondLst>
                                    <p:cond delay="0"/>
                                  </p:stCondLst>
                                  <p:childTnLst>
                                    <p:set>
                                      <p:cBhvr>
                                        <p:cTn id="76" dur="1" fill="hold">
                                          <p:stCondLst>
                                            <p:cond delay="0"/>
                                          </p:stCondLst>
                                        </p:cTn>
                                        <p:tgtEl>
                                          <p:spTgt spid="20"/>
                                        </p:tgtEl>
                                        <p:attrNameLst>
                                          <p:attrName>style.visibility</p:attrName>
                                        </p:attrNameLst>
                                      </p:cBhvr>
                                      <p:to>
                                        <p:strVal val="hidden"/>
                                      </p:to>
                                    </p:set>
                                  </p:childTnLst>
                                </p:cTn>
                              </p:par>
                              <p:par>
                                <p:cTn id="77" presetID="1" presetClass="entr" presetSubtype="0" fill="hold" grpId="2" nodeType="withEffect">
                                  <p:stCondLst>
                                    <p:cond delay="0"/>
                                  </p:stCondLst>
                                  <p:childTnLst>
                                    <p:set>
                                      <p:cBhvr>
                                        <p:cTn id="78" dur="1" fill="hold">
                                          <p:stCondLst>
                                            <p:cond delay="0"/>
                                          </p:stCondLst>
                                        </p:cTn>
                                        <p:tgtEl>
                                          <p:spTgt spid="21"/>
                                        </p:tgtEl>
                                        <p:attrNameLst>
                                          <p:attrName>style.visibility</p:attrName>
                                        </p:attrNameLst>
                                      </p:cBhvr>
                                      <p:to>
                                        <p:strVal val="visible"/>
                                      </p:to>
                                    </p:set>
                                  </p:childTnLst>
                                </p:cTn>
                              </p:par>
                              <p:par>
                                <p:cTn id="79" presetID="1" presetClass="entr" presetSubtype="0" fill="hold" grpId="2" nodeType="withEffect">
                                  <p:stCondLst>
                                    <p:cond delay="0"/>
                                  </p:stCondLst>
                                  <p:childTnLst>
                                    <p:set>
                                      <p:cBhvr>
                                        <p:cTn id="80" dur="1" fill="hold">
                                          <p:stCondLst>
                                            <p:cond delay="0"/>
                                          </p:stCondLst>
                                        </p:cTn>
                                        <p:tgtEl>
                                          <p:spTgt spid="23"/>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6"/>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27"/>
                                        </p:tgtEl>
                                        <p:attrNameLst>
                                          <p:attrName>style.visibility</p:attrName>
                                        </p:attrNameLst>
                                      </p:cBhvr>
                                      <p:to>
                                        <p:strVal val="visible"/>
                                      </p:to>
                                    </p:set>
                                  </p:childTnLst>
                                </p:cTn>
                              </p:par>
                              <p:par>
                                <p:cTn id="87" presetID="1" presetClass="exit" presetSubtype="0" fill="hold" grpId="3" nodeType="withEffect">
                                  <p:stCondLst>
                                    <p:cond delay="0"/>
                                  </p:stCondLst>
                                  <p:childTnLst>
                                    <p:set>
                                      <p:cBhvr>
                                        <p:cTn id="88" dur="1" fill="hold">
                                          <p:stCondLst>
                                            <p:cond delay="0"/>
                                          </p:stCondLst>
                                        </p:cTn>
                                        <p:tgtEl>
                                          <p:spTgt spid="21"/>
                                        </p:tgtEl>
                                        <p:attrNameLst>
                                          <p:attrName>style.visibility</p:attrName>
                                        </p:attrNameLst>
                                      </p:cBhvr>
                                      <p:to>
                                        <p:strVal val="hidden"/>
                                      </p:to>
                                    </p:set>
                                  </p:childTnLst>
                                </p:cTn>
                              </p:par>
                              <p:par>
                                <p:cTn id="89" presetID="1" presetClass="exit" presetSubtype="0" fill="hold" grpId="3" nodeType="withEffect">
                                  <p:stCondLst>
                                    <p:cond delay="0"/>
                                  </p:stCondLst>
                                  <p:childTnLst>
                                    <p:set>
                                      <p:cBhvr>
                                        <p:cTn id="90" dur="1" fill="hold">
                                          <p:stCondLst>
                                            <p:cond delay="0"/>
                                          </p:stCondLst>
                                        </p:cTn>
                                        <p:tgtEl>
                                          <p:spTgt spid="23"/>
                                        </p:tgtEl>
                                        <p:attrNameLst>
                                          <p:attrName>style.visibility</p:attrName>
                                        </p:attrNameLst>
                                      </p:cBhvr>
                                      <p:to>
                                        <p:strVal val="hidden"/>
                                      </p:to>
                                    </p:set>
                                  </p:childTnLst>
                                </p:cTn>
                              </p:par>
                              <p:par>
                                <p:cTn id="91" presetID="1" presetClass="exit" presetSubtype="0" fill="hold" grpId="1" nodeType="withEffect">
                                  <p:stCondLst>
                                    <p:cond delay="0"/>
                                  </p:stCondLst>
                                  <p:childTnLst>
                                    <p:set>
                                      <p:cBhvr>
                                        <p:cTn id="92" dur="1" fill="hold">
                                          <p:stCondLst>
                                            <p:cond delay="0"/>
                                          </p:stCondLst>
                                        </p:cTn>
                                        <p:tgtEl>
                                          <p:spTgt spid="24"/>
                                        </p:tgtEl>
                                        <p:attrNameLst>
                                          <p:attrName>style.visibility</p:attrName>
                                        </p:attrNameLst>
                                      </p:cBhvr>
                                      <p:to>
                                        <p:strVal val="hidden"/>
                                      </p:to>
                                    </p:set>
                                  </p:childTnLst>
                                </p:cTn>
                              </p:par>
                              <p:par>
                                <p:cTn id="93" presetID="1" presetClass="exit" presetSubtype="0" fill="hold" grpId="1" nodeType="withEffect">
                                  <p:stCondLst>
                                    <p:cond delay="0"/>
                                  </p:stCondLst>
                                  <p:childTnLst>
                                    <p:set>
                                      <p:cBhvr>
                                        <p:cTn id="94" dur="1" fill="hold">
                                          <p:stCondLst>
                                            <p:cond delay="0"/>
                                          </p:stCondLst>
                                        </p:cTn>
                                        <p:tgtEl>
                                          <p:spTgt spid="25"/>
                                        </p:tgtEl>
                                        <p:attrNameLst>
                                          <p:attrName>style.visibility</p:attrName>
                                        </p:attrNameLst>
                                      </p:cBhvr>
                                      <p:to>
                                        <p:strVal val="hidden"/>
                                      </p:to>
                                    </p:set>
                                  </p:childTnLst>
                                </p:cTn>
                              </p:par>
                              <p:par>
                                <p:cTn id="95" presetID="1" presetClass="entr" presetSubtype="0" fill="hold" grpId="4" nodeType="withEffect">
                                  <p:stCondLst>
                                    <p:cond delay="0"/>
                                  </p:stCondLst>
                                  <p:childTnLst>
                                    <p:set>
                                      <p:cBhvr>
                                        <p:cTn id="96" dur="1" fill="hold">
                                          <p:stCondLst>
                                            <p:cond delay="0"/>
                                          </p:stCondLst>
                                        </p:cTn>
                                        <p:tgtEl>
                                          <p:spTgt spid="20"/>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4" nodeType="clickEffect">
                                  <p:stCondLst>
                                    <p:cond delay="0"/>
                                  </p:stCondLst>
                                  <p:childTnLst>
                                    <p:set>
                                      <p:cBhvr>
                                        <p:cTn id="100" dur="1" fill="hold">
                                          <p:stCondLst>
                                            <p:cond delay="0"/>
                                          </p:stCondLst>
                                        </p:cTn>
                                        <p:tgtEl>
                                          <p:spTgt spid="21"/>
                                        </p:tgtEl>
                                        <p:attrNameLst>
                                          <p:attrName>style.visibility</p:attrName>
                                        </p:attrNameLst>
                                      </p:cBhvr>
                                      <p:to>
                                        <p:strVal val="visible"/>
                                      </p:to>
                                    </p:set>
                                  </p:childTnLst>
                                </p:cTn>
                              </p:par>
                              <p:par>
                                <p:cTn id="101" presetID="1" presetClass="entr" presetSubtype="0" fill="hold" grpId="4" nodeType="withEffect">
                                  <p:stCondLst>
                                    <p:cond delay="0"/>
                                  </p:stCondLst>
                                  <p:childTnLst>
                                    <p:set>
                                      <p:cBhvr>
                                        <p:cTn id="102" dur="1" fill="hold">
                                          <p:stCondLst>
                                            <p:cond delay="0"/>
                                          </p:stCondLst>
                                        </p:cTn>
                                        <p:tgtEl>
                                          <p:spTgt spid="23"/>
                                        </p:tgtEl>
                                        <p:attrNameLst>
                                          <p:attrName>style.visibility</p:attrName>
                                        </p:attrNameLst>
                                      </p:cBhvr>
                                      <p:to>
                                        <p:strVal val="visible"/>
                                      </p:to>
                                    </p:set>
                                  </p:childTnLst>
                                </p:cTn>
                              </p:par>
                              <p:par>
                                <p:cTn id="103" presetID="1" presetClass="exit" presetSubtype="0" fill="hold" grpId="5" nodeType="withEffect">
                                  <p:stCondLst>
                                    <p:cond delay="0"/>
                                  </p:stCondLst>
                                  <p:childTnLst>
                                    <p:set>
                                      <p:cBhvr>
                                        <p:cTn id="104" dur="1" fill="hold">
                                          <p:stCondLst>
                                            <p:cond delay="0"/>
                                          </p:stCondLst>
                                        </p:cTn>
                                        <p:tgtEl>
                                          <p:spTgt spid="20"/>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28"/>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29"/>
                                        </p:tgtEl>
                                        <p:attrNameLst>
                                          <p:attrName>style.visibility</p:attrName>
                                        </p:attrNameLst>
                                      </p:cBhvr>
                                      <p:to>
                                        <p:strVal val="visible"/>
                                      </p:to>
                                    </p:set>
                                  </p:childTnLst>
                                </p:cTn>
                              </p:par>
                              <p:par>
                                <p:cTn id="111" presetID="1" presetClass="exit" presetSubtype="0" fill="hold" grpId="1" nodeType="withEffect">
                                  <p:stCondLst>
                                    <p:cond delay="0"/>
                                  </p:stCondLst>
                                  <p:childTnLst>
                                    <p:set>
                                      <p:cBhvr>
                                        <p:cTn id="112" dur="1" fill="hold">
                                          <p:stCondLst>
                                            <p:cond delay="0"/>
                                          </p:stCondLst>
                                        </p:cTn>
                                        <p:tgtEl>
                                          <p:spTgt spid="26"/>
                                        </p:tgtEl>
                                        <p:attrNameLst>
                                          <p:attrName>style.visibility</p:attrName>
                                        </p:attrNameLst>
                                      </p:cBhvr>
                                      <p:to>
                                        <p:strVal val="hidden"/>
                                      </p:to>
                                    </p:set>
                                  </p:childTnLst>
                                </p:cTn>
                              </p:par>
                              <p:par>
                                <p:cTn id="113" presetID="1" presetClass="exit" presetSubtype="0" fill="hold" grpId="1" nodeType="withEffect">
                                  <p:stCondLst>
                                    <p:cond delay="0"/>
                                  </p:stCondLst>
                                  <p:childTnLst>
                                    <p:set>
                                      <p:cBhvr>
                                        <p:cTn id="114" dur="1" fill="hold">
                                          <p:stCondLst>
                                            <p:cond delay="0"/>
                                          </p:stCondLst>
                                        </p:cTn>
                                        <p:tgtEl>
                                          <p:spTgt spid="27"/>
                                        </p:tgtEl>
                                        <p:attrNameLst>
                                          <p:attrName>style.visibility</p:attrName>
                                        </p:attrNameLst>
                                      </p:cBhvr>
                                      <p:to>
                                        <p:strVal val="hidden"/>
                                      </p:to>
                                    </p:set>
                                  </p:childTnLst>
                                </p:cTn>
                              </p:par>
                              <p:par>
                                <p:cTn id="115" presetID="1" presetClass="entr" presetSubtype="0" fill="hold" grpId="0" nodeType="withEffect">
                                  <p:stCondLst>
                                    <p:cond delay="0"/>
                                  </p:stCondLst>
                                  <p:childTnLst>
                                    <p:set>
                                      <p:cBhvr>
                                        <p:cTn id="11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0" grpId="1" animBg="1"/>
      <p:bldP spid="11" grpId="0" animBg="1"/>
      <p:bldP spid="11" grpId="1" animBg="1"/>
      <p:bldP spid="13" grpId="0" animBg="1"/>
      <p:bldP spid="13" grpId="1" animBg="1"/>
      <p:bldP spid="14" grpId="0" animBg="1"/>
      <p:bldP spid="14" grpId="1" animBg="1"/>
      <p:bldP spid="15" grpId="0" animBg="1"/>
      <p:bldP spid="15" grpId="1" animBg="1"/>
      <p:bldP spid="16" grpId="0" animBg="1"/>
      <p:bldP spid="16" grpId="1" animBg="1"/>
      <p:bldP spid="17" grpId="0"/>
      <p:bldP spid="17" grpId="1"/>
      <p:bldP spid="18" grpId="0" animBg="1"/>
      <p:bldP spid="18" grpId="1" animBg="1"/>
      <p:bldP spid="19" grpId="0" animBg="1"/>
      <p:bldP spid="19" grpId="1" animBg="1"/>
      <p:bldP spid="20" grpId="0" animBg="1"/>
      <p:bldP spid="20" grpId="1" animBg="1"/>
      <p:bldP spid="20" grpId="2" animBg="1"/>
      <p:bldP spid="20" grpId="3" animBg="1"/>
      <p:bldP spid="20" grpId="4" animBg="1"/>
      <p:bldP spid="20" grpId="5" animBg="1"/>
      <p:bldP spid="21" grpId="0" animBg="1"/>
      <p:bldP spid="21" grpId="1" animBg="1"/>
      <p:bldP spid="21" grpId="2" animBg="1"/>
      <p:bldP spid="21" grpId="3" animBg="1"/>
      <p:bldP spid="21" grpId="4" animBg="1"/>
      <p:bldP spid="23" grpId="0" animBg="1"/>
      <p:bldP spid="23" grpId="1" animBg="1"/>
      <p:bldP spid="23" grpId="2" animBg="1"/>
      <p:bldP spid="23" grpId="3" animBg="1"/>
      <p:bldP spid="23" grpId="4" animBg="1"/>
      <p:bldP spid="24" grpId="0" animBg="1"/>
      <p:bldP spid="24" grpId="1" animBg="1"/>
      <p:bldP spid="25" grpId="0" animBg="1"/>
      <p:bldP spid="25" grpId="1" animBg="1"/>
      <p:bldP spid="26" grpId="0" animBg="1"/>
      <p:bldP spid="26" grpId="1" animBg="1"/>
      <p:bldP spid="27" grpId="0" animBg="1"/>
      <p:bldP spid="27" grpId="1" animBg="1"/>
      <p:bldP spid="28" grpId="0" animBg="1"/>
      <p:bldP spid="29" grpId="0" animBg="1"/>
      <p:bldP spid="3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1438"/>
            <a:ext cx="8229600" cy="981075"/>
          </a:xfrm>
        </p:spPr>
        <p:txBody>
          <a:bodyPr/>
          <a:lstStyle/>
          <a:p>
            <a:pPr>
              <a:defRPr/>
            </a:pPr>
            <a:r>
              <a:rPr lang="en-US" altLang="zh-CN" dirty="0" smtClean="0"/>
              <a:t>gSparsify: The Algorithm</a:t>
            </a:r>
            <a:endParaRPr lang="zh-CN" altLang="en-US" dirty="0"/>
          </a:p>
        </p:txBody>
      </p:sp>
      <mc:AlternateContent xmlns:mc="http://schemas.openxmlformats.org/markup-compatibility/2006" xmlns:a14="http://schemas.microsoft.com/office/drawing/2010/main">
        <mc:Choice Requires="a14">
          <p:sp>
            <p:nvSpPr>
              <p:cNvPr id="6148" name="内容占位符 2"/>
              <p:cNvSpPr>
                <a:spLocks noGrp="1"/>
              </p:cNvSpPr>
              <p:nvPr>
                <p:ph idx="1"/>
              </p:nvPr>
            </p:nvSpPr>
            <p:spPr>
              <a:xfrm>
                <a:off x="177676" y="1313582"/>
                <a:ext cx="8786812" cy="5211762"/>
              </a:xfrm>
            </p:spPr>
            <p:txBody>
              <a:bodyPr/>
              <a:lstStyle/>
              <a:p>
                <a:pPr marL="457200" indent="-457200">
                  <a:lnSpc>
                    <a:spcPct val="120000"/>
                  </a:lnSpc>
                  <a:buFont typeface="+mj-lt"/>
                  <a:buAutoNum type="arabicPeriod"/>
                </a:pPr>
                <a:r>
                  <a:rPr lang="en-US" altLang="zh-CN" dirty="0" smtClean="0"/>
                  <a:t>For each edge </a:t>
                </a:r>
                <a:r>
                  <a:rPr lang="en-US" altLang="zh-CN" i="1" dirty="0" smtClean="0"/>
                  <a:t>e</a:t>
                </a:r>
                <a:r>
                  <a:rPr lang="en-US" altLang="zh-CN" dirty="0" smtClean="0"/>
                  <a:t> in the graph </a:t>
                </a:r>
                <a:r>
                  <a:rPr lang="en-US" altLang="zh-CN" i="1" dirty="0" smtClean="0"/>
                  <a:t>G</a:t>
                </a:r>
                <a:r>
                  <a:rPr lang="en-US" altLang="zh-CN" dirty="0" smtClean="0"/>
                  <a:t>, we compute its </a:t>
                </a:r>
                <a:r>
                  <a:rPr lang="en-US" altLang="zh-CN" dirty="0" smtClean="0">
                    <a:solidFill>
                      <a:srgbClr val="00B0F0"/>
                    </a:solidFill>
                  </a:rPr>
                  <a:t>cluster significance</a:t>
                </a:r>
              </a:p>
              <a:p>
                <a:pPr marL="857250" lvl="1" indent="-457200">
                  <a:lnSpc>
                    <a:spcPct val="120000"/>
                  </a:lnSpc>
                </a:pPr>
                <a:r>
                  <a:rPr lang="en-US" altLang="zh-CN" dirty="0" smtClean="0"/>
                  <a:t>Path based indexing and join for cycle motif enumeration</a:t>
                </a:r>
              </a:p>
              <a:p>
                <a:pPr marL="457200" indent="-457200">
                  <a:lnSpc>
                    <a:spcPct val="120000"/>
                  </a:lnSpc>
                  <a:buFont typeface="+mj-lt"/>
                  <a:buAutoNum type="arabicPeriod"/>
                </a:pPr>
                <a:r>
                  <a:rPr lang="en-US" altLang="zh-CN" dirty="0" smtClean="0">
                    <a:solidFill>
                      <a:srgbClr val="00B0F0"/>
                    </a:solidFill>
                  </a:rPr>
                  <a:t>Graph sparsification </a:t>
                </a:r>
                <a:r>
                  <a:rPr lang="en-US" altLang="zh-CN" dirty="0" smtClean="0"/>
                  <a:t>is performed within the vicinity of each vertex </a:t>
                </a:r>
                <a:r>
                  <a:rPr lang="en-US" altLang="zh-CN" i="1" dirty="0" smtClean="0"/>
                  <a:t>u</a:t>
                </a:r>
              </a:p>
              <a:p>
                <a:pPr marL="857250" lvl="1" indent="-457200">
                  <a:lnSpc>
                    <a:spcPct val="120000"/>
                  </a:lnSpc>
                </a:pPr>
                <a:r>
                  <a:rPr lang="en-US" altLang="zh-CN" dirty="0" smtClean="0"/>
                  <a:t>Preferentially retain the top </a:t>
                </a:r>
                <a14:m>
                  <m:oMath xmlns:m="http://schemas.openxmlformats.org/officeDocument/2006/math">
                    <m:sSubSup>
                      <m:sSubSupPr>
                        <m:ctrlPr>
                          <a:rPr lang="en-US" altLang="zh-CN" b="0" i="1" smtClean="0">
                            <a:latin typeface="Cambria Math" panose="02040503050406030204" pitchFamily="18" charset="0"/>
                          </a:rPr>
                        </m:ctrlPr>
                      </m:sSubSupPr>
                      <m:e>
                        <m:r>
                          <a:rPr lang="en-US" altLang="zh-CN" b="0" i="1" smtClean="0">
                            <a:latin typeface="Cambria Math" panose="02040503050406030204" pitchFamily="18" charset="0"/>
                          </a:rPr>
                          <m:t>𝑑</m:t>
                        </m:r>
                      </m:e>
                      <m:sub>
                        <m:r>
                          <a:rPr lang="en-US" altLang="zh-CN" b="0" i="1" smtClean="0">
                            <a:latin typeface="Cambria Math" panose="02040503050406030204" pitchFamily="18" charset="0"/>
                          </a:rPr>
                          <m:t>𝑢</m:t>
                        </m:r>
                      </m:sub>
                      <m:sup>
                        <m:r>
                          <a:rPr lang="zh-CN" altLang="en-US" b="0" i="1" smtClean="0">
                            <a:latin typeface="Cambria Math" panose="02040503050406030204" pitchFamily="18" charset="0"/>
                          </a:rPr>
                          <m:t>𝛾</m:t>
                        </m:r>
                      </m:sup>
                    </m:sSubSup>
                  </m:oMath>
                </a14:m>
                <a:r>
                  <a:rPr lang="en-US" altLang="zh-CN" dirty="0" smtClean="0"/>
                  <a:t> incident edges ranked based on cluster significance</a:t>
                </a:r>
              </a:p>
              <a:p>
                <a:pPr marL="1257300" lvl="2" indent="-457200">
                  <a:lnSpc>
                    <a:spcPct val="120000"/>
                  </a:lnSpc>
                </a:pPr>
                <a:r>
                  <a:rPr lang="en-US" altLang="zh-CN" dirty="0" smtClean="0"/>
                  <a:t>High-degree vertices are sparsified more aggressively</a:t>
                </a:r>
                <a:endParaRPr lang="zh-CN" altLang="en-US" dirty="0" smtClean="0"/>
              </a:p>
            </p:txBody>
          </p:sp>
        </mc:Choice>
        <mc:Fallback xmlns="">
          <p:sp>
            <p:nvSpPr>
              <p:cNvPr id="6148" name="内容占位符 2"/>
              <p:cNvSpPr>
                <a:spLocks noGrp="1" noRot="1" noChangeAspect="1" noMove="1" noResize="1" noEditPoints="1" noAdjustHandles="1" noChangeArrowheads="1" noChangeShapeType="1" noTextEdit="1"/>
              </p:cNvSpPr>
              <p:nvPr>
                <p:ph idx="1"/>
              </p:nvPr>
            </p:nvSpPr>
            <p:spPr>
              <a:xfrm>
                <a:off x="177676" y="1313582"/>
                <a:ext cx="8786812" cy="5211762"/>
              </a:xfrm>
              <a:blipFill rotWithShape="0">
                <a:blip r:embed="rId3"/>
                <a:stretch>
                  <a:fillRect l="-1456" t="-234" r="-1318"/>
                </a:stretch>
              </a:blipFill>
            </p:spPr>
            <p:txBody>
              <a:bodyPr/>
              <a:lstStyle/>
              <a:p>
                <a:r>
                  <a:rPr lang="en-US">
                    <a:noFill/>
                  </a:rPr>
                  <a:t> </a:t>
                </a:r>
              </a:p>
            </p:txBody>
          </p:sp>
        </mc:Fallback>
      </mc:AlternateContent>
      <p:sp>
        <p:nvSpPr>
          <p:cNvPr id="4" name="灯片编号占位符 3"/>
          <p:cNvSpPr>
            <a:spLocks noGrp="1"/>
          </p:cNvSpPr>
          <p:nvPr>
            <p:ph type="sldNum" sz="quarter" idx="10"/>
          </p:nvPr>
        </p:nvSpPr>
        <p:spPr/>
        <p:txBody>
          <a:bodyPr/>
          <a:lstStyle/>
          <a:p>
            <a:pPr>
              <a:defRPr/>
            </a:pPr>
            <a:fld id="{1DD404EF-1ABB-4D28-AAC5-3905041BC63B}" type="slidenum">
              <a:rPr lang="zh-CN" altLang="en-US"/>
              <a:pPr>
                <a:defRPr/>
              </a:pPr>
              <a:t>14</a:t>
            </a:fld>
            <a:r>
              <a:rPr lang="zh-CN" altLang="en-US"/>
              <a:t> </a:t>
            </a:r>
            <a:endParaRPr lang="zh-CN" altLang="en-US" dirty="0"/>
          </a:p>
        </p:txBody>
      </p:sp>
    </p:spTree>
    <p:extLst>
      <p:ext uri="{BB962C8B-B14F-4D97-AF65-F5344CB8AC3E}">
        <p14:creationId xmlns:p14="http://schemas.microsoft.com/office/powerpoint/2010/main" val="37531086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1438"/>
            <a:ext cx="8229600" cy="981075"/>
          </a:xfrm>
        </p:spPr>
        <p:txBody>
          <a:bodyPr/>
          <a:lstStyle/>
          <a:p>
            <a:pPr>
              <a:defRPr/>
            </a:pPr>
            <a:r>
              <a:rPr lang="en-US" altLang="zh-CN" dirty="0" smtClean="0"/>
              <a:t>Experiments</a:t>
            </a:r>
            <a:endParaRPr lang="zh-CN" altLang="en-US" dirty="0"/>
          </a:p>
        </p:txBody>
      </p:sp>
      <p:sp>
        <p:nvSpPr>
          <p:cNvPr id="6148" name="内容占位符 2"/>
          <p:cNvSpPr>
            <a:spLocks noGrp="1"/>
          </p:cNvSpPr>
          <p:nvPr>
            <p:ph idx="1"/>
          </p:nvPr>
        </p:nvSpPr>
        <p:spPr>
          <a:xfrm>
            <a:off x="177676" y="1313582"/>
            <a:ext cx="8786812" cy="5211762"/>
          </a:xfrm>
        </p:spPr>
        <p:txBody>
          <a:bodyPr/>
          <a:lstStyle/>
          <a:p>
            <a:pPr>
              <a:lnSpc>
                <a:spcPct val="110000"/>
              </a:lnSpc>
            </a:pPr>
            <a:r>
              <a:rPr lang="en-US" altLang="zh-CN" dirty="0" smtClean="0">
                <a:solidFill>
                  <a:srgbClr val="85274E"/>
                </a:solidFill>
              </a:rPr>
              <a:t>Datasets</a:t>
            </a:r>
          </a:p>
          <a:p>
            <a:pPr lvl="1">
              <a:lnSpc>
                <a:spcPct val="110000"/>
              </a:lnSpc>
            </a:pPr>
            <a:r>
              <a:rPr lang="en-US" altLang="zh-CN" sz="2400" dirty="0" smtClean="0"/>
              <a:t>Yeast PPI network, DBLP, </a:t>
            </a:r>
            <a:r>
              <a:rPr lang="en-US" altLang="zh-CN" dirty="0" smtClean="0"/>
              <a:t>Orkut</a:t>
            </a:r>
            <a:endParaRPr lang="en-US" altLang="zh-CN" sz="2400" dirty="0" smtClean="0"/>
          </a:p>
          <a:p>
            <a:pPr>
              <a:lnSpc>
                <a:spcPct val="110000"/>
              </a:lnSpc>
            </a:pPr>
            <a:r>
              <a:rPr lang="en-US" altLang="zh-CN" dirty="0" smtClean="0">
                <a:solidFill>
                  <a:srgbClr val="85274E"/>
                </a:solidFill>
              </a:rPr>
              <a:t>Graph Clustering Methods</a:t>
            </a:r>
          </a:p>
          <a:p>
            <a:pPr lvl="1">
              <a:lnSpc>
                <a:spcPct val="110000"/>
              </a:lnSpc>
            </a:pPr>
            <a:r>
              <a:rPr lang="en-US" altLang="zh-CN" sz="2400" dirty="0" smtClean="0"/>
              <a:t>METIS, </a:t>
            </a:r>
            <a:r>
              <a:rPr lang="en-US" altLang="zh-CN" sz="2400" dirty="0" err="1" smtClean="0"/>
              <a:t>Graclus</a:t>
            </a:r>
            <a:r>
              <a:rPr lang="en-US" altLang="zh-CN" dirty="0" smtClean="0"/>
              <a:t>, </a:t>
            </a:r>
            <a:r>
              <a:rPr lang="en-US" altLang="zh-CN" sz="2400" dirty="0" smtClean="0"/>
              <a:t>MCL</a:t>
            </a:r>
          </a:p>
          <a:p>
            <a:pPr>
              <a:lnSpc>
                <a:spcPct val="110000"/>
              </a:lnSpc>
            </a:pPr>
            <a:r>
              <a:rPr lang="en-US" altLang="zh-CN" sz="2800" dirty="0" smtClean="0">
                <a:solidFill>
                  <a:srgbClr val="85274E"/>
                </a:solidFill>
              </a:rPr>
              <a:t>Evaluation Metric</a:t>
            </a:r>
          </a:p>
          <a:p>
            <a:pPr marL="914400" lvl="1" indent="-457200">
              <a:lnSpc>
                <a:spcPct val="110000"/>
              </a:lnSpc>
              <a:buFont typeface="+mj-lt"/>
              <a:buAutoNum type="arabicPeriod"/>
            </a:pPr>
            <a:r>
              <a:rPr lang="en-US" altLang="zh-CN" sz="2400" dirty="0" smtClean="0"/>
              <a:t>Sparsification ratio</a:t>
            </a:r>
          </a:p>
          <a:p>
            <a:pPr marL="914400" lvl="1" indent="-457200">
              <a:lnSpc>
                <a:spcPct val="110000"/>
              </a:lnSpc>
              <a:buFont typeface="+mj-lt"/>
              <a:buAutoNum type="arabicPeriod"/>
            </a:pPr>
            <a:r>
              <a:rPr lang="en-US" altLang="zh-CN" sz="2400" dirty="0" smtClean="0"/>
              <a:t>Clustering quality (F-score, graph conductance)</a:t>
            </a:r>
          </a:p>
          <a:p>
            <a:pPr marL="914400" lvl="1" indent="-457200">
              <a:lnSpc>
                <a:spcPct val="110000"/>
              </a:lnSpc>
              <a:buFont typeface="+mj-lt"/>
              <a:buAutoNum type="arabicPeriod"/>
            </a:pPr>
            <a:r>
              <a:rPr lang="en-US" altLang="zh-CN" dirty="0" smtClean="0"/>
              <a:t>Speedup for graph clustering</a:t>
            </a:r>
            <a:endParaRPr lang="en-US" altLang="zh-CN" sz="2400" dirty="0" smtClean="0"/>
          </a:p>
          <a:p>
            <a:pPr>
              <a:lnSpc>
                <a:spcPct val="110000"/>
              </a:lnSpc>
            </a:pPr>
            <a:r>
              <a:rPr lang="en-US" altLang="zh-CN" sz="2800" dirty="0" smtClean="0"/>
              <a:t>In comparison with </a:t>
            </a:r>
            <a:r>
              <a:rPr lang="en-US" altLang="zh-CN" sz="2800" dirty="0" smtClean="0">
                <a:solidFill>
                  <a:srgbClr val="85274E"/>
                </a:solidFill>
              </a:rPr>
              <a:t>L-Spar</a:t>
            </a:r>
          </a:p>
          <a:p>
            <a:pPr lvl="1">
              <a:lnSpc>
                <a:spcPct val="110000"/>
              </a:lnSpc>
            </a:pPr>
            <a:r>
              <a:rPr lang="en-US" altLang="zh-CN" sz="2400" dirty="0" err="1" smtClean="0"/>
              <a:t>Satuluri</a:t>
            </a:r>
            <a:r>
              <a:rPr lang="en-US" altLang="zh-CN" dirty="0"/>
              <a:t> </a:t>
            </a:r>
            <a:r>
              <a:rPr lang="en-US" altLang="zh-CN" i="1" dirty="0" smtClean="0"/>
              <a:t>etc.</a:t>
            </a:r>
            <a:r>
              <a:rPr lang="en-US" altLang="zh-CN" dirty="0" smtClean="0"/>
              <a:t> in SIGMOD’11 (triangle motif with </a:t>
            </a:r>
            <a:r>
              <a:rPr lang="en-US" altLang="zh-CN" dirty="0" err="1" smtClean="0"/>
              <a:t>MinHash</a:t>
            </a:r>
            <a:r>
              <a:rPr lang="en-US" altLang="zh-CN" dirty="0" smtClean="0"/>
              <a:t>)	</a:t>
            </a:r>
          </a:p>
        </p:txBody>
      </p:sp>
      <p:sp>
        <p:nvSpPr>
          <p:cNvPr id="4" name="灯片编号占位符 3"/>
          <p:cNvSpPr>
            <a:spLocks noGrp="1"/>
          </p:cNvSpPr>
          <p:nvPr>
            <p:ph type="sldNum" sz="quarter" idx="10"/>
          </p:nvPr>
        </p:nvSpPr>
        <p:spPr/>
        <p:txBody>
          <a:bodyPr/>
          <a:lstStyle/>
          <a:p>
            <a:pPr>
              <a:defRPr/>
            </a:pPr>
            <a:fld id="{1DD404EF-1ABB-4D28-AAC5-3905041BC63B}" type="slidenum">
              <a:rPr lang="zh-CN" altLang="en-US"/>
              <a:pPr>
                <a:defRPr/>
              </a:pPr>
              <a:t>15</a:t>
            </a:fld>
            <a:r>
              <a:rPr lang="zh-CN" altLang="en-US"/>
              <a:t> </a:t>
            </a:r>
            <a:endParaRPr lang="zh-CN" alt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24667" y="1101007"/>
            <a:ext cx="1839821" cy="2183977"/>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1438"/>
            <a:ext cx="8229600" cy="981075"/>
          </a:xfrm>
        </p:spPr>
        <p:txBody>
          <a:bodyPr/>
          <a:lstStyle/>
          <a:p>
            <a:pPr>
              <a:defRPr/>
            </a:pPr>
            <a:r>
              <a:rPr lang="en-US" altLang="zh-CN" dirty="0" smtClean="0"/>
              <a:t>Experimental Results</a:t>
            </a:r>
            <a:endParaRPr lang="zh-CN" altLang="en-US" dirty="0"/>
          </a:p>
        </p:txBody>
      </p:sp>
      <p:sp>
        <p:nvSpPr>
          <p:cNvPr id="4" name="灯片编号占位符 3"/>
          <p:cNvSpPr>
            <a:spLocks noGrp="1"/>
          </p:cNvSpPr>
          <p:nvPr>
            <p:ph type="sldNum" sz="quarter" idx="10"/>
          </p:nvPr>
        </p:nvSpPr>
        <p:spPr/>
        <p:txBody>
          <a:bodyPr/>
          <a:lstStyle/>
          <a:p>
            <a:pPr>
              <a:defRPr/>
            </a:pPr>
            <a:fld id="{1DD404EF-1ABB-4D28-AAC5-3905041BC63B}" type="slidenum">
              <a:rPr lang="zh-CN" altLang="en-US"/>
              <a:pPr>
                <a:defRPr/>
              </a:pPr>
              <a:t>16</a:t>
            </a:fld>
            <a:r>
              <a:rPr lang="zh-CN" altLang="en-US"/>
              <a:t> </a:t>
            </a:r>
            <a:endParaRPr lang="zh-CN" altLang="en-US" dirty="0"/>
          </a:p>
        </p:txBody>
      </p:sp>
      <p:pic>
        <p:nvPicPr>
          <p:cNvPr id="5" name="Picture 4"/>
          <p:cNvPicPr>
            <a:picLocks noChangeAspect="1"/>
          </p:cNvPicPr>
          <p:nvPr/>
        </p:nvPicPr>
        <p:blipFill>
          <a:blip r:embed="rId3"/>
          <a:stretch>
            <a:fillRect/>
          </a:stretch>
        </p:blipFill>
        <p:spPr>
          <a:xfrm>
            <a:off x="1052999" y="1488158"/>
            <a:ext cx="7038001" cy="5252101"/>
          </a:xfrm>
          <a:prstGeom prst="rect">
            <a:avLst/>
          </a:prstGeom>
        </p:spPr>
      </p:pic>
      <p:sp>
        <p:nvSpPr>
          <p:cNvPr id="6" name="Oval 5"/>
          <p:cNvSpPr/>
          <p:nvPr/>
        </p:nvSpPr>
        <p:spPr>
          <a:xfrm>
            <a:off x="3851920" y="1544923"/>
            <a:ext cx="946448" cy="15121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851920" y="3212976"/>
            <a:ext cx="946448" cy="15121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851920" y="4915706"/>
            <a:ext cx="946448" cy="15121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644008" y="1556792"/>
            <a:ext cx="946448" cy="15121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4644008" y="3224845"/>
            <a:ext cx="946448" cy="15121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644008" y="4927575"/>
            <a:ext cx="946448" cy="15121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6505872" y="1556792"/>
            <a:ext cx="1738536" cy="15121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505872" y="3224845"/>
            <a:ext cx="1738536" cy="15121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505872" y="4927575"/>
            <a:ext cx="1738536" cy="15121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98568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6"/>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9"/>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10"/>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11"/>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4" grpId="0" animBg="1"/>
      <p:bldP spid="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1438"/>
            <a:ext cx="8229600" cy="981075"/>
          </a:xfrm>
        </p:spPr>
        <p:txBody>
          <a:bodyPr/>
          <a:lstStyle/>
          <a:p>
            <a:pPr>
              <a:defRPr/>
            </a:pPr>
            <a:r>
              <a:rPr lang="en-US" altLang="zh-CN" dirty="0" smtClean="0"/>
              <a:t>Experimental Results</a:t>
            </a:r>
            <a:endParaRPr lang="zh-CN" altLang="en-US" dirty="0"/>
          </a:p>
        </p:txBody>
      </p:sp>
      <p:sp>
        <p:nvSpPr>
          <p:cNvPr id="4" name="灯片编号占位符 3"/>
          <p:cNvSpPr>
            <a:spLocks noGrp="1"/>
          </p:cNvSpPr>
          <p:nvPr>
            <p:ph type="sldNum" sz="quarter" idx="10"/>
          </p:nvPr>
        </p:nvSpPr>
        <p:spPr/>
        <p:txBody>
          <a:bodyPr/>
          <a:lstStyle/>
          <a:p>
            <a:pPr>
              <a:defRPr/>
            </a:pPr>
            <a:fld id="{1DD404EF-1ABB-4D28-AAC5-3905041BC63B}" type="slidenum">
              <a:rPr lang="zh-CN" altLang="en-US"/>
              <a:pPr>
                <a:defRPr/>
              </a:pPr>
              <a:t>17</a:t>
            </a:fld>
            <a:r>
              <a:rPr lang="zh-CN" altLang="en-US"/>
              <a:t> </a:t>
            </a:r>
            <a:endParaRPr lang="zh-CN" altLang="en-US" dirty="0"/>
          </a:p>
        </p:txBody>
      </p:sp>
      <p:pic>
        <p:nvPicPr>
          <p:cNvPr id="3" name="Picture 2"/>
          <p:cNvPicPr>
            <a:picLocks noChangeAspect="1"/>
          </p:cNvPicPr>
          <p:nvPr/>
        </p:nvPicPr>
        <p:blipFill>
          <a:blip r:embed="rId3"/>
          <a:stretch>
            <a:fillRect/>
          </a:stretch>
        </p:blipFill>
        <p:spPr>
          <a:xfrm>
            <a:off x="1835696" y="1566108"/>
            <a:ext cx="5472608" cy="4542900"/>
          </a:xfrm>
          <a:prstGeom prst="rect">
            <a:avLst/>
          </a:prstGeom>
        </p:spPr>
      </p:pic>
    </p:spTree>
    <p:extLst>
      <p:ext uri="{BB962C8B-B14F-4D97-AF65-F5344CB8AC3E}">
        <p14:creationId xmlns:p14="http://schemas.microsoft.com/office/powerpoint/2010/main" val="21897199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Conclusions</a:t>
            </a:r>
            <a:endParaRPr lang="zh-CN" altLang="en-US" dirty="0"/>
          </a:p>
        </p:txBody>
      </p:sp>
      <p:sp>
        <p:nvSpPr>
          <p:cNvPr id="3" name="内容占位符 2"/>
          <p:cNvSpPr>
            <a:spLocks noGrp="1"/>
          </p:cNvSpPr>
          <p:nvPr>
            <p:ph idx="1"/>
          </p:nvPr>
        </p:nvSpPr>
        <p:spPr>
          <a:xfrm>
            <a:off x="323528" y="1268760"/>
            <a:ext cx="8496944" cy="5139727"/>
          </a:xfrm>
        </p:spPr>
        <p:txBody>
          <a:bodyPr/>
          <a:lstStyle/>
          <a:p>
            <a:pPr>
              <a:lnSpc>
                <a:spcPct val="125000"/>
              </a:lnSpc>
            </a:pPr>
            <a:r>
              <a:rPr lang="en-US" altLang="zh-CN" dirty="0" smtClean="0">
                <a:solidFill>
                  <a:srgbClr val="85274E"/>
                </a:solidFill>
              </a:rPr>
              <a:t>Graph sparsification</a:t>
            </a:r>
          </a:p>
          <a:p>
            <a:pPr lvl="1">
              <a:lnSpc>
                <a:spcPct val="120000"/>
              </a:lnSpc>
            </a:pPr>
            <a:r>
              <a:rPr lang="en-US" altLang="zh-CN" b="0" dirty="0" smtClean="0"/>
              <a:t>Identify and preferentially retain </a:t>
            </a:r>
            <a:r>
              <a:rPr lang="en-US" altLang="zh-CN" b="1" dirty="0" smtClean="0">
                <a:solidFill>
                  <a:srgbClr val="00B0F0"/>
                </a:solidFill>
              </a:rPr>
              <a:t>cluster significant edges </a:t>
            </a:r>
            <a:r>
              <a:rPr lang="en-US" altLang="zh-CN" b="0" dirty="0" smtClean="0"/>
              <a:t>from a graph </a:t>
            </a:r>
            <a:r>
              <a:rPr lang="en-US" altLang="zh-CN" b="0" i="1" dirty="0" smtClean="0"/>
              <a:t>G</a:t>
            </a:r>
            <a:r>
              <a:rPr lang="en-US" altLang="zh-CN" b="0" dirty="0" smtClean="0"/>
              <a:t> into a sparsified graph </a:t>
            </a:r>
            <a:r>
              <a:rPr lang="en-US" altLang="zh-CN" b="0" i="1" dirty="0" smtClean="0"/>
              <a:t>G’</a:t>
            </a:r>
          </a:p>
          <a:p>
            <a:pPr>
              <a:lnSpc>
                <a:spcPct val="125000"/>
              </a:lnSpc>
            </a:pPr>
            <a:r>
              <a:rPr lang="en-US" altLang="zh-CN" dirty="0" smtClean="0">
                <a:solidFill>
                  <a:srgbClr val="85274E"/>
                </a:solidFill>
              </a:rPr>
              <a:t>Graph motif </a:t>
            </a:r>
            <a:r>
              <a:rPr lang="en-US" altLang="zh-CN" dirty="0" smtClean="0"/>
              <a:t>based cluster significance</a:t>
            </a:r>
          </a:p>
          <a:p>
            <a:pPr lvl="1">
              <a:lnSpc>
                <a:spcPct val="110000"/>
              </a:lnSpc>
            </a:pPr>
            <a:r>
              <a:rPr lang="en-US" altLang="zh-CN" dirty="0" smtClean="0"/>
              <a:t>Short-length cycles to quantify structure significance</a:t>
            </a:r>
          </a:p>
          <a:p>
            <a:pPr lvl="1">
              <a:lnSpc>
                <a:spcPct val="110000"/>
              </a:lnSpc>
            </a:pPr>
            <a:r>
              <a:rPr lang="en-US" altLang="zh-CN" dirty="0" smtClean="0"/>
              <a:t>Path based indexing and join to facilitate the computation</a:t>
            </a:r>
          </a:p>
          <a:p>
            <a:pPr>
              <a:lnSpc>
                <a:spcPct val="125000"/>
              </a:lnSpc>
            </a:pPr>
            <a:r>
              <a:rPr lang="en-US" altLang="zh-CN" dirty="0" smtClean="0">
                <a:solidFill>
                  <a:srgbClr val="85274E"/>
                </a:solidFill>
              </a:rPr>
              <a:t>Future directions</a:t>
            </a:r>
          </a:p>
          <a:p>
            <a:pPr marL="914400" lvl="1" indent="-457200">
              <a:lnSpc>
                <a:spcPct val="110000"/>
              </a:lnSpc>
              <a:buFont typeface="+mj-lt"/>
              <a:buAutoNum type="arabicPeriod"/>
            </a:pPr>
            <a:r>
              <a:rPr lang="en-US" altLang="zh-CN" dirty="0" smtClean="0"/>
              <a:t>More efficient graph motif enumeration methods</a:t>
            </a:r>
          </a:p>
          <a:p>
            <a:pPr marL="914400" lvl="1" indent="-457200">
              <a:lnSpc>
                <a:spcPct val="110000"/>
              </a:lnSpc>
              <a:buFont typeface="+mj-lt"/>
              <a:buAutoNum type="arabicPeriod"/>
            </a:pPr>
            <a:r>
              <a:rPr lang="en-US" altLang="zh-CN" dirty="0" smtClean="0"/>
              <a:t>More complicated graph motifs</a:t>
            </a:r>
          </a:p>
          <a:p>
            <a:pPr marL="914400" lvl="1" indent="-457200">
              <a:lnSpc>
                <a:spcPct val="110000"/>
              </a:lnSpc>
              <a:buFont typeface="+mj-lt"/>
              <a:buAutoNum type="arabicPeriod"/>
            </a:pPr>
            <a:r>
              <a:rPr lang="en-US" altLang="zh-CN" dirty="0" smtClean="0"/>
              <a:t>Sparsification for other graph computational tasks</a:t>
            </a:r>
          </a:p>
        </p:txBody>
      </p:sp>
      <p:sp>
        <p:nvSpPr>
          <p:cNvPr id="4" name="灯片编号占位符 3"/>
          <p:cNvSpPr>
            <a:spLocks noGrp="1"/>
          </p:cNvSpPr>
          <p:nvPr>
            <p:ph type="sldNum" sz="quarter" idx="10"/>
          </p:nvPr>
        </p:nvSpPr>
        <p:spPr/>
        <p:txBody>
          <a:bodyPr/>
          <a:lstStyle/>
          <a:p>
            <a:pPr>
              <a:defRPr/>
            </a:pPr>
            <a:fld id="{0A970603-986F-41E1-A763-220BA9CA5E18}" type="slidenum">
              <a:rPr lang="zh-CN" altLang="en-US" smtClean="0"/>
              <a:pPr>
                <a:defRPr/>
              </a:pPr>
              <a:t>18</a:t>
            </a:fld>
            <a:r>
              <a:rPr lang="zh-CN" altLang="en-US" smtClean="0"/>
              <a:t> </a:t>
            </a:r>
            <a:endParaRPr lang="zh-CN" altLang="en-US" dirty="0"/>
          </a:p>
        </p:txBody>
      </p:sp>
    </p:spTree>
    <p:extLst>
      <p:ext uri="{BB962C8B-B14F-4D97-AF65-F5344CB8AC3E}">
        <p14:creationId xmlns:p14="http://schemas.microsoft.com/office/powerpoint/2010/main" val="22522699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5416" y="4652420"/>
            <a:ext cx="1829031" cy="153638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122" name="标题 1"/>
          <p:cNvSpPr>
            <a:spLocks noGrp="1"/>
          </p:cNvSpPr>
          <p:nvPr>
            <p:ph type="title"/>
          </p:nvPr>
        </p:nvSpPr>
        <p:spPr>
          <a:xfrm>
            <a:off x="457200" y="71438"/>
            <a:ext cx="8229600" cy="981075"/>
          </a:xfrm>
        </p:spPr>
        <p:txBody>
          <a:bodyPr/>
          <a:lstStyle/>
          <a:p>
            <a:pPr>
              <a:defRPr/>
            </a:pPr>
            <a:r>
              <a:rPr lang="en-US" altLang="zh-CN" dirty="0" smtClean="0"/>
              <a:t>Synopsis</a:t>
            </a:r>
            <a:endParaRPr lang="zh-CN" altLang="en-US" dirty="0" smtClean="0"/>
          </a:p>
        </p:txBody>
      </p:sp>
      <p:sp>
        <p:nvSpPr>
          <p:cNvPr id="5123" name="内容占位符 2"/>
          <p:cNvSpPr>
            <a:spLocks noGrp="1"/>
          </p:cNvSpPr>
          <p:nvPr>
            <p:ph idx="1"/>
          </p:nvPr>
        </p:nvSpPr>
        <p:spPr>
          <a:xfrm>
            <a:off x="323529" y="1340768"/>
            <a:ext cx="8424936" cy="5040982"/>
          </a:xfrm>
        </p:spPr>
        <p:txBody>
          <a:bodyPr/>
          <a:lstStyle/>
          <a:p>
            <a:pPr>
              <a:lnSpc>
                <a:spcPct val="125000"/>
              </a:lnSpc>
            </a:pPr>
            <a:r>
              <a:rPr lang="en-US" altLang="zh-CN" dirty="0" smtClean="0"/>
              <a:t>Introduction</a:t>
            </a:r>
          </a:p>
          <a:p>
            <a:pPr>
              <a:lnSpc>
                <a:spcPct val="125000"/>
              </a:lnSpc>
            </a:pPr>
            <a:r>
              <a:rPr lang="en-US" altLang="zh-CN" dirty="0" smtClean="0">
                <a:solidFill>
                  <a:srgbClr val="85274E"/>
                </a:solidFill>
              </a:rPr>
              <a:t>gSparsify</a:t>
            </a:r>
            <a:r>
              <a:rPr lang="en-US" altLang="zh-CN" dirty="0" smtClean="0"/>
              <a:t>: Graph motif based sparsification</a:t>
            </a:r>
          </a:p>
          <a:p>
            <a:pPr lvl="1">
              <a:lnSpc>
                <a:spcPct val="125000"/>
              </a:lnSpc>
            </a:pPr>
            <a:r>
              <a:rPr lang="en-US" altLang="zh-CN" dirty="0" smtClean="0"/>
              <a:t>Cluster significance</a:t>
            </a:r>
          </a:p>
          <a:p>
            <a:pPr lvl="1">
              <a:lnSpc>
                <a:spcPct val="125000"/>
              </a:lnSpc>
            </a:pPr>
            <a:r>
              <a:rPr lang="en-US" altLang="zh-CN" dirty="0" smtClean="0"/>
              <a:t>Path-based indexing and computation</a:t>
            </a:r>
            <a:endParaRPr lang="en-US" altLang="zh-CN" dirty="0"/>
          </a:p>
          <a:p>
            <a:pPr>
              <a:lnSpc>
                <a:spcPct val="125000"/>
              </a:lnSpc>
            </a:pPr>
            <a:r>
              <a:rPr lang="en-US" altLang="zh-CN" dirty="0" smtClean="0"/>
              <a:t>Experiments</a:t>
            </a:r>
          </a:p>
          <a:p>
            <a:pPr>
              <a:lnSpc>
                <a:spcPct val="125000"/>
              </a:lnSpc>
            </a:pPr>
            <a:r>
              <a:rPr lang="en-US" altLang="zh-CN" dirty="0" smtClean="0"/>
              <a:t>Conclusions</a:t>
            </a:r>
            <a:endParaRPr lang="zh-CN" altLang="en-US" dirty="0" smtClean="0"/>
          </a:p>
        </p:txBody>
      </p:sp>
      <p:sp>
        <p:nvSpPr>
          <p:cNvPr id="4" name="灯片编号占位符 3"/>
          <p:cNvSpPr>
            <a:spLocks noGrp="1"/>
          </p:cNvSpPr>
          <p:nvPr>
            <p:ph type="sldNum" sz="quarter" idx="10"/>
          </p:nvPr>
        </p:nvSpPr>
        <p:spPr/>
        <p:txBody>
          <a:bodyPr/>
          <a:lstStyle/>
          <a:p>
            <a:pPr>
              <a:defRPr/>
            </a:pPr>
            <a:fld id="{A0421A5A-58DD-4322-8AD2-38A1CD806BAF}" type="slidenum">
              <a:rPr lang="zh-CN" altLang="en-US"/>
              <a:pPr>
                <a:defRPr/>
              </a:pPr>
              <a:t>1</a:t>
            </a:fld>
            <a:r>
              <a:rPr lang="zh-CN" altLang="en-US"/>
              <a:t> </a:t>
            </a:r>
            <a:endParaRPr lang="zh-CN" altLang="en-US" dirty="0"/>
          </a:p>
        </p:txBody>
      </p:sp>
      <p:pic>
        <p:nvPicPr>
          <p:cNvPr id="6" name="图片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89537" y="4634256"/>
            <a:ext cx="2082663" cy="18096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27384"/>
            <a:ext cx="9144000" cy="6885384"/>
          </a:xfrm>
          <a:prstGeom prst="rect">
            <a:avLst/>
          </a:prstGeom>
        </p:spPr>
      </p:pic>
      <p:sp>
        <p:nvSpPr>
          <p:cNvPr id="7" name="Title 1"/>
          <p:cNvSpPr txBox="1">
            <a:spLocks/>
          </p:cNvSpPr>
          <p:nvPr/>
        </p:nvSpPr>
        <p:spPr bwMode="auto">
          <a:xfrm>
            <a:off x="652" y="2276872"/>
            <a:ext cx="9144000" cy="171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algn="ctr" rtl="0" eaLnBrk="0" fontAlgn="base" hangingPunct="0">
              <a:spcBef>
                <a:spcPct val="0"/>
              </a:spcBef>
              <a:spcAft>
                <a:spcPct val="0"/>
              </a:spcAft>
              <a:defRPr sz="3600" b="1" kern="1200">
                <a:solidFill>
                  <a:schemeClr val="tx1"/>
                </a:solidFill>
                <a:effectLst>
                  <a:outerShdw blurRad="38100" dist="38100" dir="2700000" algn="tl">
                    <a:srgbClr val="000000">
                      <a:alpha val="43137"/>
                    </a:srgbClr>
                  </a:outerShdw>
                </a:effectLst>
                <a:latin typeface="+mj-lt"/>
                <a:ea typeface="+mj-ea"/>
                <a:cs typeface="+mj-cs"/>
              </a:defRPr>
            </a:lvl1pPr>
            <a:lvl2pPr algn="ctr" rtl="0" eaLnBrk="0" fontAlgn="base" hangingPunct="0">
              <a:spcBef>
                <a:spcPct val="0"/>
              </a:spcBef>
              <a:spcAft>
                <a:spcPct val="0"/>
              </a:spcAft>
              <a:defRPr sz="4400" b="1">
                <a:solidFill>
                  <a:schemeClr val="tx1"/>
                </a:solidFill>
                <a:latin typeface="Calibri" pitchFamily="34" charset="0"/>
                <a:ea typeface="宋体" pitchFamily="2" charset="-122"/>
              </a:defRPr>
            </a:lvl2pPr>
            <a:lvl3pPr algn="ctr" rtl="0" eaLnBrk="0" fontAlgn="base" hangingPunct="0">
              <a:spcBef>
                <a:spcPct val="0"/>
              </a:spcBef>
              <a:spcAft>
                <a:spcPct val="0"/>
              </a:spcAft>
              <a:defRPr sz="4400" b="1">
                <a:solidFill>
                  <a:schemeClr val="tx1"/>
                </a:solidFill>
                <a:latin typeface="Calibri" pitchFamily="34" charset="0"/>
                <a:ea typeface="宋体" pitchFamily="2" charset="-122"/>
              </a:defRPr>
            </a:lvl3pPr>
            <a:lvl4pPr algn="ctr" rtl="0" eaLnBrk="0" fontAlgn="base" hangingPunct="0">
              <a:spcBef>
                <a:spcPct val="0"/>
              </a:spcBef>
              <a:spcAft>
                <a:spcPct val="0"/>
              </a:spcAft>
              <a:defRPr sz="4400" b="1">
                <a:solidFill>
                  <a:schemeClr val="tx1"/>
                </a:solidFill>
                <a:latin typeface="Calibri" pitchFamily="34" charset="0"/>
                <a:ea typeface="宋体" pitchFamily="2" charset="-122"/>
              </a:defRPr>
            </a:lvl4pPr>
            <a:lvl5pPr algn="ctr" rtl="0" eaLnBrk="0" fontAlgn="base" hangingPunct="0">
              <a:spcBef>
                <a:spcPct val="0"/>
              </a:spcBef>
              <a:spcAft>
                <a:spcPct val="0"/>
              </a:spcAft>
              <a:defRPr sz="4400" b="1">
                <a:solidFill>
                  <a:schemeClr val="tx1"/>
                </a:solidFill>
                <a:latin typeface="Calibri" pitchFamily="34" charset="0"/>
                <a:ea typeface="宋体" pitchFamily="2" charset="-122"/>
              </a:defRPr>
            </a:lvl5pPr>
            <a:lvl6pPr marL="457200" algn="ctr" rtl="0" fontAlgn="base">
              <a:spcBef>
                <a:spcPct val="0"/>
              </a:spcBef>
              <a:spcAft>
                <a:spcPct val="0"/>
              </a:spcAft>
              <a:defRPr sz="4400" b="1">
                <a:solidFill>
                  <a:schemeClr val="tx1"/>
                </a:solidFill>
                <a:latin typeface="Calibri" pitchFamily="34" charset="0"/>
                <a:ea typeface="宋体" pitchFamily="2" charset="-122"/>
              </a:defRPr>
            </a:lvl6pPr>
            <a:lvl7pPr marL="914400" algn="ctr" rtl="0" fontAlgn="base">
              <a:spcBef>
                <a:spcPct val="0"/>
              </a:spcBef>
              <a:spcAft>
                <a:spcPct val="0"/>
              </a:spcAft>
              <a:defRPr sz="4400" b="1">
                <a:solidFill>
                  <a:schemeClr val="tx1"/>
                </a:solidFill>
                <a:latin typeface="Calibri" pitchFamily="34" charset="0"/>
                <a:ea typeface="宋体" pitchFamily="2" charset="-122"/>
              </a:defRPr>
            </a:lvl7pPr>
            <a:lvl8pPr marL="1371600" algn="ctr" rtl="0" fontAlgn="base">
              <a:spcBef>
                <a:spcPct val="0"/>
              </a:spcBef>
              <a:spcAft>
                <a:spcPct val="0"/>
              </a:spcAft>
              <a:defRPr sz="4400" b="1">
                <a:solidFill>
                  <a:schemeClr val="tx1"/>
                </a:solidFill>
                <a:latin typeface="Calibri" pitchFamily="34" charset="0"/>
                <a:ea typeface="宋体" pitchFamily="2" charset="-122"/>
              </a:defRPr>
            </a:lvl8pPr>
            <a:lvl9pPr marL="1828800" algn="ctr" rtl="0" fontAlgn="base">
              <a:spcBef>
                <a:spcPct val="0"/>
              </a:spcBef>
              <a:spcAft>
                <a:spcPct val="0"/>
              </a:spcAft>
              <a:defRPr sz="4400" b="1">
                <a:solidFill>
                  <a:schemeClr val="tx1"/>
                </a:solidFill>
                <a:latin typeface="Calibri" pitchFamily="34" charset="0"/>
                <a:ea typeface="宋体" pitchFamily="2" charset="-122"/>
              </a:defRPr>
            </a:lvl9pPr>
          </a:lstStyle>
          <a:p>
            <a:pPr eaLnBrk="1" fontAlgn="auto" hangingPunct="1">
              <a:lnSpc>
                <a:spcPct val="125000"/>
              </a:lnSpc>
              <a:spcAft>
                <a:spcPts val="0"/>
              </a:spcAft>
              <a:defRPr/>
            </a:pPr>
            <a:r>
              <a:rPr lang="en-US" sz="4000" dirty="0" smtClean="0">
                <a:solidFill>
                  <a:srgbClr val="002060"/>
                </a:solidFill>
                <a:latin typeface="Garamond" pitchFamily="18" charset="0"/>
              </a:rPr>
              <a:t>Thank you! </a:t>
            </a:r>
          </a:p>
          <a:p>
            <a:pPr eaLnBrk="1" fontAlgn="auto" hangingPunct="1">
              <a:lnSpc>
                <a:spcPct val="125000"/>
              </a:lnSpc>
              <a:spcAft>
                <a:spcPts val="0"/>
              </a:spcAft>
              <a:defRPr/>
            </a:pPr>
            <a:r>
              <a:rPr lang="en-US" sz="4000" dirty="0" smtClean="0">
                <a:solidFill>
                  <a:srgbClr val="002060"/>
                </a:solidFill>
                <a:latin typeface="Garamond" pitchFamily="18" charset="0"/>
              </a:rPr>
              <a:t>Q &amp; A</a:t>
            </a:r>
          </a:p>
        </p:txBody>
      </p:sp>
    </p:spTree>
    <p:extLst>
      <p:ext uri="{BB962C8B-B14F-4D97-AF65-F5344CB8AC3E}">
        <p14:creationId xmlns:p14="http://schemas.microsoft.com/office/powerpoint/2010/main" val="14967947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1438"/>
            <a:ext cx="8229600" cy="981075"/>
          </a:xfrm>
        </p:spPr>
        <p:txBody>
          <a:bodyPr/>
          <a:lstStyle/>
          <a:p>
            <a:pPr>
              <a:defRPr/>
            </a:pPr>
            <a:r>
              <a:rPr lang="en-US" altLang="zh-CN" dirty="0" smtClean="0"/>
              <a:t>Introduction</a:t>
            </a:r>
            <a:endParaRPr lang="zh-CN" altLang="en-US" dirty="0"/>
          </a:p>
        </p:txBody>
      </p:sp>
      <p:sp>
        <p:nvSpPr>
          <p:cNvPr id="6148" name="内容占位符 2"/>
          <p:cNvSpPr>
            <a:spLocks noGrp="1"/>
          </p:cNvSpPr>
          <p:nvPr>
            <p:ph idx="1"/>
          </p:nvPr>
        </p:nvSpPr>
        <p:spPr>
          <a:xfrm>
            <a:off x="177676" y="1052736"/>
            <a:ext cx="8786812" cy="5211762"/>
          </a:xfrm>
        </p:spPr>
        <p:txBody>
          <a:bodyPr/>
          <a:lstStyle/>
          <a:p>
            <a:pPr>
              <a:lnSpc>
                <a:spcPct val="110000"/>
              </a:lnSpc>
            </a:pPr>
            <a:r>
              <a:rPr lang="en-US" altLang="zh-CN" dirty="0" smtClean="0"/>
              <a:t>Graphs:</a:t>
            </a:r>
          </a:p>
          <a:p>
            <a:pPr lvl="1">
              <a:lnSpc>
                <a:spcPct val="110000"/>
              </a:lnSpc>
            </a:pPr>
            <a:r>
              <a:rPr lang="en-US" altLang="zh-CN" dirty="0" smtClean="0"/>
              <a:t>A </a:t>
            </a:r>
            <a:r>
              <a:rPr lang="en-US" altLang="zh-CN" dirty="0" smtClean="0">
                <a:solidFill>
                  <a:srgbClr val="85274E"/>
                </a:solidFill>
              </a:rPr>
              <a:t>generic model </a:t>
            </a:r>
            <a:r>
              <a:rPr lang="en-US" altLang="zh-CN" dirty="0" smtClean="0"/>
              <a:t>and </a:t>
            </a:r>
            <a:r>
              <a:rPr lang="en-US" altLang="zh-CN" dirty="0" smtClean="0">
                <a:solidFill>
                  <a:srgbClr val="85274E"/>
                </a:solidFill>
              </a:rPr>
              <a:t>ubiquitous abstraction </a:t>
            </a:r>
            <a:r>
              <a:rPr lang="en-US" altLang="zh-CN" dirty="0" smtClean="0"/>
              <a:t>for                             correlated/inter-connected data</a:t>
            </a:r>
          </a:p>
          <a:p>
            <a:pPr lvl="1">
              <a:lnSpc>
                <a:spcPct val="110000"/>
              </a:lnSpc>
            </a:pPr>
            <a:r>
              <a:rPr lang="en-US" altLang="zh-CN" b="1" dirty="0" smtClean="0">
                <a:solidFill>
                  <a:srgbClr val="00B0F0"/>
                </a:solidFill>
              </a:rPr>
              <a:t>Examples</a:t>
            </a:r>
            <a:r>
              <a:rPr lang="en-US" altLang="zh-CN" dirty="0" smtClean="0"/>
              <a:t>: social networks, bioinformatics, business intelligence, scientific computation, and the Web</a:t>
            </a:r>
          </a:p>
          <a:p>
            <a:pPr>
              <a:lnSpc>
                <a:spcPct val="110000"/>
              </a:lnSpc>
            </a:pPr>
            <a:r>
              <a:rPr lang="en-US" altLang="zh-CN" dirty="0" smtClean="0"/>
              <a:t>Graph Clusterings:</a:t>
            </a:r>
          </a:p>
          <a:p>
            <a:pPr lvl="1">
              <a:lnSpc>
                <a:spcPct val="110000"/>
              </a:lnSpc>
            </a:pPr>
            <a:r>
              <a:rPr lang="en-US" altLang="zh-CN" dirty="0" smtClean="0"/>
              <a:t>Partition vertices of a graph into a series of clusters with</a:t>
            </a:r>
            <a:r>
              <a:rPr lang="en-US" altLang="zh-CN" b="1" dirty="0" smtClean="0">
                <a:solidFill>
                  <a:srgbClr val="00B0F0"/>
                </a:solidFill>
              </a:rPr>
              <a:t> an objective </a:t>
            </a:r>
            <a:r>
              <a:rPr lang="en-US" altLang="zh-CN" dirty="0" smtClean="0"/>
              <a:t>to</a:t>
            </a:r>
            <a:r>
              <a:rPr lang="en-US" altLang="zh-CN" dirty="0"/>
              <a:t> </a:t>
            </a:r>
            <a:r>
              <a:rPr lang="en-US" altLang="zh-CN" dirty="0" smtClean="0"/>
              <a:t>optimizing</a:t>
            </a:r>
          </a:p>
          <a:p>
            <a:pPr lvl="2">
              <a:lnSpc>
                <a:spcPct val="110000"/>
              </a:lnSpc>
            </a:pPr>
            <a:r>
              <a:rPr lang="en-US" altLang="zh-CN" dirty="0" smtClean="0"/>
              <a:t>Intra-cluster density</a:t>
            </a:r>
          </a:p>
          <a:p>
            <a:pPr lvl="2">
              <a:lnSpc>
                <a:spcPct val="110000"/>
              </a:lnSpc>
            </a:pPr>
            <a:r>
              <a:rPr lang="en-US" altLang="zh-CN" dirty="0" smtClean="0"/>
              <a:t>Inter-cluster sparsity</a:t>
            </a:r>
          </a:p>
          <a:p>
            <a:pPr lvl="1">
              <a:lnSpc>
                <a:spcPct val="110000"/>
              </a:lnSpc>
            </a:pPr>
            <a:r>
              <a:rPr lang="en-US" altLang="zh-CN" b="1" dirty="0" smtClean="0">
                <a:solidFill>
                  <a:srgbClr val="00B0F0"/>
                </a:solidFill>
              </a:rPr>
              <a:t>Applications</a:t>
            </a:r>
            <a:r>
              <a:rPr lang="en-US" altLang="zh-CN" dirty="0" smtClean="0"/>
              <a:t>: community detection, visualization, ranking, and search</a:t>
            </a:r>
          </a:p>
        </p:txBody>
      </p:sp>
      <p:sp>
        <p:nvSpPr>
          <p:cNvPr id="4" name="灯片编号占位符 3"/>
          <p:cNvSpPr>
            <a:spLocks noGrp="1"/>
          </p:cNvSpPr>
          <p:nvPr>
            <p:ph type="sldNum" sz="quarter" idx="10"/>
          </p:nvPr>
        </p:nvSpPr>
        <p:spPr/>
        <p:txBody>
          <a:bodyPr/>
          <a:lstStyle/>
          <a:p>
            <a:pPr>
              <a:defRPr/>
            </a:pPr>
            <a:fld id="{1DD404EF-1ABB-4D28-AAC5-3905041BC63B}" type="slidenum">
              <a:rPr lang="zh-CN" altLang="en-US"/>
              <a:pPr>
                <a:defRPr/>
              </a:pPr>
              <a:t>2</a:t>
            </a:fld>
            <a:r>
              <a:rPr lang="zh-CN" altLang="en-US"/>
              <a:t> </a:t>
            </a:r>
            <a:endParaRPr lang="zh-CN" altLang="en-US" dirty="0"/>
          </a:p>
        </p:txBody>
      </p:sp>
      <p:pic>
        <p:nvPicPr>
          <p:cNvPr id="5" name="图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80312" y="1089411"/>
            <a:ext cx="1584176" cy="1523009"/>
          </a:xfrm>
          <a:prstGeom prst="rect">
            <a:avLst/>
          </a:prstGeom>
        </p:spPr>
      </p:pic>
    </p:spTree>
    <p:extLst>
      <p:ext uri="{BB962C8B-B14F-4D97-AF65-F5344CB8AC3E}">
        <p14:creationId xmlns:p14="http://schemas.microsoft.com/office/powerpoint/2010/main" val="841955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7462"/>
            <a:ext cx="9180512" cy="689621"/>
          </a:xfrm>
        </p:spPr>
        <p:txBody>
          <a:bodyPr/>
          <a:lstStyle/>
          <a:p>
            <a:r>
              <a:rPr lang="en-US" altLang="zh-CN" sz="3200" dirty="0" smtClean="0">
                <a:ea typeface="宋体" charset="-122"/>
              </a:rPr>
              <a:t>Challenges and Graph Sparsification Solutions</a:t>
            </a:r>
            <a:endParaRPr lang="en-US" sz="3200" dirty="0"/>
          </a:p>
        </p:txBody>
      </p:sp>
      <p:sp>
        <p:nvSpPr>
          <p:cNvPr id="3" name="Content Placeholder 2"/>
          <p:cNvSpPr>
            <a:spLocks noGrp="1"/>
          </p:cNvSpPr>
          <p:nvPr>
            <p:ph idx="1"/>
          </p:nvPr>
        </p:nvSpPr>
        <p:spPr/>
        <p:txBody>
          <a:bodyPr/>
          <a:lstStyle/>
          <a:p>
            <a:r>
              <a:rPr lang="en-US" dirty="0" smtClean="0"/>
              <a:t>Existing Challenges</a:t>
            </a:r>
          </a:p>
          <a:p>
            <a:pPr marL="914400" lvl="1" indent="-457200">
              <a:lnSpc>
                <a:spcPct val="110000"/>
              </a:lnSpc>
              <a:buFont typeface="+mj-lt"/>
              <a:buAutoNum type="arabicPeriod"/>
            </a:pPr>
            <a:r>
              <a:rPr lang="en-US" dirty="0" smtClean="0"/>
              <a:t>Real-world graphs are </a:t>
            </a:r>
            <a:r>
              <a:rPr lang="en-US" b="1" dirty="0" smtClean="0">
                <a:solidFill>
                  <a:srgbClr val="00B0F0"/>
                </a:solidFill>
              </a:rPr>
              <a:t>massive </a:t>
            </a:r>
            <a:r>
              <a:rPr lang="en-US" dirty="0" smtClean="0"/>
              <a:t>in scale</a:t>
            </a:r>
          </a:p>
          <a:p>
            <a:pPr lvl="2">
              <a:lnSpc>
                <a:spcPct val="110000"/>
              </a:lnSpc>
            </a:pPr>
            <a:r>
              <a:rPr lang="en-US" dirty="0" smtClean="0"/>
              <a:t>Many graph clustering solutions are hard to scale in large graphs</a:t>
            </a:r>
          </a:p>
          <a:p>
            <a:pPr marL="914400" lvl="1" indent="-457200">
              <a:lnSpc>
                <a:spcPct val="110000"/>
              </a:lnSpc>
              <a:buFont typeface="+mj-lt"/>
              <a:buAutoNum type="arabicPeriod"/>
            </a:pPr>
            <a:r>
              <a:rPr lang="en-US" dirty="0" smtClean="0"/>
              <a:t>Real-world graphs are </a:t>
            </a:r>
            <a:r>
              <a:rPr lang="en-US" b="1" dirty="0" smtClean="0">
                <a:solidFill>
                  <a:srgbClr val="00B0F0"/>
                </a:solidFill>
              </a:rPr>
              <a:t>“dirty”</a:t>
            </a:r>
          </a:p>
          <a:p>
            <a:pPr marL="1314450" lvl="2" indent="-457200">
              <a:lnSpc>
                <a:spcPct val="110000"/>
              </a:lnSpc>
            </a:pPr>
            <a:r>
              <a:rPr lang="en-US" dirty="0" smtClean="0"/>
              <a:t>There exist many extremely tangled, noisy edges that easily obfuscate intrinsic cluster properties of graphs</a:t>
            </a:r>
          </a:p>
          <a:p>
            <a:pPr marL="514350" indent="-457200">
              <a:lnSpc>
                <a:spcPct val="120000"/>
              </a:lnSpc>
            </a:pPr>
            <a:r>
              <a:rPr lang="en-US" dirty="0" smtClean="0"/>
              <a:t>Graph sparsification</a:t>
            </a:r>
          </a:p>
          <a:p>
            <a:pPr marL="914400" lvl="1" indent="-457200">
              <a:lnSpc>
                <a:spcPct val="110000"/>
              </a:lnSpc>
            </a:pPr>
            <a:r>
              <a:rPr lang="en-US" b="1" dirty="0" smtClean="0">
                <a:solidFill>
                  <a:srgbClr val="00B0F0"/>
                </a:solidFill>
              </a:rPr>
              <a:t>Simplify </a:t>
            </a:r>
            <a:r>
              <a:rPr lang="en-US" dirty="0" smtClean="0"/>
              <a:t>(Reduce) the input graph </a:t>
            </a:r>
            <a:r>
              <a:rPr lang="en-US" i="1" dirty="0" smtClean="0"/>
              <a:t>G </a:t>
            </a:r>
            <a:r>
              <a:rPr lang="en-US" dirty="0" smtClean="0"/>
              <a:t>(</a:t>
            </a:r>
            <a:r>
              <a:rPr lang="en-US" i="1" dirty="0" smtClean="0"/>
              <a:t>V</a:t>
            </a:r>
            <a:r>
              <a:rPr lang="en-US" dirty="0" smtClean="0"/>
              <a:t>,</a:t>
            </a:r>
            <a:r>
              <a:rPr lang="en-US" i="1" dirty="0" smtClean="0"/>
              <a:t> E</a:t>
            </a:r>
            <a:r>
              <a:rPr lang="en-US" dirty="0" smtClean="0"/>
              <a:t>) into another graph </a:t>
            </a:r>
            <a:r>
              <a:rPr lang="en-US" i="1" dirty="0" smtClean="0"/>
              <a:t>G’</a:t>
            </a:r>
            <a:r>
              <a:rPr lang="en-US" dirty="0" smtClean="0"/>
              <a:t>(</a:t>
            </a:r>
            <a:r>
              <a:rPr lang="en-US" i="1" dirty="0" smtClean="0"/>
              <a:t>V</a:t>
            </a:r>
            <a:r>
              <a:rPr lang="en-US" dirty="0" smtClean="0"/>
              <a:t>, </a:t>
            </a:r>
            <a:r>
              <a:rPr lang="en-US" i="1" dirty="0" smtClean="0"/>
              <a:t>E’</a:t>
            </a:r>
            <a:r>
              <a:rPr lang="en-US" dirty="0" smtClean="0"/>
              <a:t>) where </a:t>
            </a:r>
            <a:r>
              <a:rPr lang="en-US" i="1" dirty="0" smtClean="0"/>
              <a:t>|E’| &lt;&lt; |E|</a:t>
            </a:r>
          </a:p>
          <a:p>
            <a:pPr marL="1314450" lvl="2" indent="-457200">
              <a:lnSpc>
                <a:spcPct val="120000"/>
              </a:lnSpc>
            </a:pPr>
            <a:r>
              <a:rPr lang="en-US" dirty="0" smtClean="0"/>
              <a:t>Noisy edges eliminated while crucial structures of graphs well preserved</a:t>
            </a:r>
            <a:endParaRPr lang="en-US" dirty="0"/>
          </a:p>
        </p:txBody>
      </p:sp>
      <p:sp>
        <p:nvSpPr>
          <p:cNvPr id="4" name="Slide Number Placeholder 3"/>
          <p:cNvSpPr>
            <a:spLocks noGrp="1"/>
          </p:cNvSpPr>
          <p:nvPr>
            <p:ph type="sldNum" sz="quarter" idx="10"/>
          </p:nvPr>
        </p:nvSpPr>
        <p:spPr/>
        <p:txBody>
          <a:bodyPr/>
          <a:lstStyle/>
          <a:p>
            <a:pPr>
              <a:defRPr/>
            </a:pPr>
            <a:fld id="{0A970603-986F-41E1-A763-220BA9CA5E18}" type="slidenum">
              <a:rPr lang="zh-CN" altLang="en-US" smtClean="0"/>
              <a:pPr>
                <a:defRPr/>
              </a:pPr>
              <a:t>3</a:t>
            </a:fld>
            <a:r>
              <a:rPr lang="zh-CN" altLang="en-US" smtClean="0"/>
              <a:t> </a:t>
            </a:r>
            <a:endParaRPr lang="zh-CN" altLang="en-US" dirty="0"/>
          </a:p>
        </p:txBody>
      </p:sp>
    </p:spTree>
    <p:extLst>
      <p:ext uri="{BB962C8B-B14F-4D97-AF65-F5344CB8AC3E}">
        <p14:creationId xmlns:p14="http://schemas.microsoft.com/office/powerpoint/2010/main" val="10729551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Sparsification Based Graph Clustering</a:t>
            </a:r>
            <a:endParaRPr lang="en-US" dirty="0"/>
          </a:p>
        </p:txBody>
      </p:sp>
      <p:sp>
        <p:nvSpPr>
          <p:cNvPr id="4" name="Slide Number Placeholder 3"/>
          <p:cNvSpPr>
            <a:spLocks noGrp="1"/>
          </p:cNvSpPr>
          <p:nvPr>
            <p:ph type="sldNum" sz="quarter" idx="10"/>
          </p:nvPr>
        </p:nvSpPr>
        <p:spPr/>
        <p:txBody>
          <a:bodyPr/>
          <a:lstStyle/>
          <a:p>
            <a:pPr>
              <a:defRPr/>
            </a:pPr>
            <a:fld id="{0A970603-986F-41E1-A763-220BA9CA5E18}" type="slidenum">
              <a:rPr lang="zh-CN" altLang="en-US" smtClean="0"/>
              <a:pPr>
                <a:defRPr/>
              </a:pPr>
              <a:t>4</a:t>
            </a:fld>
            <a:r>
              <a:rPr lang="zh-CN" altLang="en-US" smtClean="0"/>
              <a:t> </a:t>
            </a:r>
            <a:endParaRPr lang="zh-CN" altLang="en-US" dirty="0"/>
          </a:p>
        </p:txBody>
      </p:sp>
      <p:pic>
        <p:nvPicPr>
          <p:cNvPr id="5" name="Picture 4"/>
          <p:cNvPicPr>
            <a:picLocks noChangeAspect="1"/>
          </p:cNvPicPr>
          <p:nvPr/>
        </p:nvPicPr>
        <p:blipFill>
          <a:blip r:embed="rId3"/>
          <a:stretch>
            <a:fillRect/>
          </a:stretch>
        </p:blipFill>
        <p:spPr>
          <a:xfrm>
            <a:off x="1405121" y="1920207"/>
            <a:ext cx="1266096" cy="1227150"/>
          </a:xfrm>
          <a:prstGeom prst="rect">
            <a:avLst/>
          </a:prstGeom>
        </p:spPr>
      </p:pic>
      <p:pic>
        <p:nvPicPr>
          <p:cNvPr id="6" name="Picture 5"/>
          <p:cNvPicPr>
            <a:picLocks noChangeAspect="1"/>
          </p:cNvPicPr>
          <p:nvPr/>
        </p:nvPicPr>
        <p:blipFill>
          <a:blip r:embed="rId4"/>
          <a:stretch>
            <a:fillRect/>
          </a:stretch>
        </p:blipFill>
        <p:spPr>
          <a:xfrm>
            <a:off x="6214803" y="1918712"/>
            <a:ext cx="1089070" cy="1230139"/>
          </a:xfrm>
          <a:prstGeom prst="rect">
            <a:avLst/>
          </a:prstGeom>
        </p:spPr>
      </p:pic>
      <p:sp>
        <p:nvSpPr>
          <p:cNvPr id="7" name="Right Arrow 6"/>
          <p:cNvSpPr/>
          <p:nvPr/>
        </p:nvSpPr>
        <p:spPr>
          <a:xfrm>
            <a:off x="2989297" y="2428426"/>
            <a:ext cx="2937474" cy="210712"/>
          </a:xfrm>
          <a:prstGeom prst="rightArrow">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5">
                <a:shade val="50000"/>
              </a:schemeClr>
            </a:solidFill>
            <a:prstDash val="solid"/>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8" name="TextBox 7"/>
          <p:cNvSpPr txBox="1"/>
          <p:nvPr/>
        </p:nvSpPr>
        <p:spPr>
          <a:xfrm>
            <a:off x="4060686" y="2154132"/>
            <a:ext cx="936104" cy="369332"/>
          </a:xfrm>
          <a:prstGeom prst="rect">
            <a:avLst/>
          </a:prstGeom>
          <a:noFill/>
        </p:spPr>
        <p:txBody>
          <a:bodyPr wrap="square" rtlCol="0">
            <a:spAutoFit/>
          </a:bodyPr>
          <a:lstStyle/>
          <a:p>
            <a:r>
              <a:rPr lang="en-US" b="1" dirty="0" smtClean="0">
                <a:solidFill>
                  <a:srgbClr val="00B0F0"/>
                </a:solidFill>
                <a:latin typeface="Garamond" panose="02020404030301010803" pitchFamily="18" charset="0"/>
              </a:rPr>
              <a:t>Graph</a:t>
            </a:r>
            <a:endParaRPr lang="en-US" b="1" dirty="0">
              <a:solidFill>
                <a:srgbClr val="00B0F0"/>
              </a:solidFill>
              <a:latin typeface="Garamond" panose="02020404030301010803" pitchFamily="18" charset="0"/>
            </a:endParaRPr>
          </a:p>
        </p:txBody>
      </p:sp>
      <p:sp>
        <p:nvSpPr>
          <p:cNvPr id="9" name="TextBox 8"/>
          <p:cNvSpPr txBox="1"/>
          <p:nvPr/>
        </p:nvSpPr>
        <p:spPr>
          <a:xfrm>
            <a:off x="3772654" y="2519484"/>
            <a:ext cx="1578053" cy="369332"/>
          </a:xfrm>
          <a:prstGeom prst="rect">
            <a:avLst/>
          </a:prstGeom>
          <a:noFill/>
        </p:spPr>
        <p:txBody>
          <a:bodyPr wrap="square" rtlCol="0">
            <a:spAutoFit/>
          </a:bodyPr>
          <a:lstStyle/>
          <a:p>
            <a:r>
              <a:rPr lang="en-US" b="1" dirty="0" smtClean="0">
                <a:solidFill>
                  <a:srgbClr val="00B0F0"/>
                </a:solidFill>
                <a:latin typeface="Garamond" panose="02020404030301010803" pitchFamily="18" charset="0"/>
              </a:rPr>
              <a:t>Sparsification</a:t>
            </a:r>
            <a:endParaRPr lang="en-US" b="1" dirty="0">
              <a:solidFill>
                <a:srgbClr val="00B0F0"/>
              </a:solidFill>
              <a:latin typeface="Garamond" panose="02020404030301010803" pitchFamily="18" charset="0"/>
            </a:endParaRPr>
          </a:p>
        </p:txBody>
      </p:sp>
      <p:sp>
        <p:nvSpPr>
          <p:cNvPr id="10" name="Right Arrow 9"/>
          <p:cNvSpPr/>
          <p:nvPr/>
        </p:nvSpPr>
        <p:spPr>
          <a:xfrm rot="5400000">
            <a:off x="1469580" y="3888691"/>
            <a:ext cx="1236288" cy="216024"/>
          </a:xfrm>
          <a:prstGeom prst="rightArrow">
            <a:avLst/>
          </a:prstGeom>
          <a:gradFill>
            <a:gsLst>
              <a:gs pos="0">
                <a:srgbClr val="C0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rgbClr val="85274E"/>
            </a:solidFill>
            <a:prstDash val="solid"/>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1" name="TextBox 10"/>
          <p:cNvSpPr txBox="1"/>
          <p:nvPr/>
        </p:nvSpPr>
        <p:spPr>
          <a:xfrm>
            <a:off x="2786826" y="3717032"/>
            <a:ext cx="3342416" cy="369332"/>
          </a:xfrm>
          <a:prstGeom prst="rect">
            <a:avLst/>
          </a:prstGeom>
          <a:noFill/>
        </p:spPr>
        <p:txBody>
          <a:bodyPr wrap="square" rtlCol="0">
            <a:spAutoFit/>
          </a:bodyPr>
          <a:lstStyle/>
          <a:p>
            <a:r>
              <a:rPr lang="en-US" b="1" dirty="0" smtClean="0">
                <a:solidFill>
                  <a:srgbClr val="85274E"/>
                </a:solidFill>
                <a:latin typeface="Garamond" panose="02020404030301010803" pitchFamily="18" charset="0"/>
              </a:rPr>
              <a:t>Graph Clustering Algorithm </a:t>
            </a:r>
            <a:r>
              <a:rPr lang="en-US" b="1" dirty="0" smtClean="0">
                <a:solidFill>
                  <a:srgbClr val="85274E"/>
                </a:solidFill>
                <a:latin typeface="AR DECODE" panose="02000000000000000000" pitchFamily="2" charset="0"/>
              </a:rPr>
              <a:t>A</a:t>
            </a:r>
            <a:endParaRPr lang="en-US" b="1" dirty="0">
              <a:solidFill>
                <a:srgbClr val="85274E"/>
              </a:solidFill>
              <a:latin typeface="AR DECODE" panose="02000000000000000000" pitchFamily="2" charset="0"/>
            </a:endParaRPr>
          </a:p>
        </p:txBody>
      </p:sp>
      <p:sp>
        <p:nvSpPr>
          <p:cNvPr id="12" name="TextBox 11"/>
          <p:cNvSpPr txBox="1"/>
          <p:nvPr/>
        </p:nvSpPr>
        <p:spPr>
          <a:xfrm>
            <a:off x="1010665" y="4812794"/>
            <a:ext cx="2154117" cy="369332"/>
          </a:xfrm>
          <a:prstGeom prst="rect">
            <a:avLst/>
          </a:prstGeom>
          <a:noFill/>
        </p:spPr>
        <p:txBody>
          <a:bodyPr wrap="square" rtlCol="0">
            <a:spAutoFit/>
          </a:bodyPr>
          <a:lstStyle/>
          <a:p>
            <a:r>
              <a:rPr lang="en-US" b="1" dirty="0" smtClean="0">
                <a:solidFill>
                  <a:srgbClr val="85274E"/>
                </a:solidFill>
                <a:latin typeface="Garamond" panose="02020404030301010803" pitchFamily="18" charset="0"/>
              </a:rPr>
              <a:t>Graph Clusters </a:t>
            </a:r>
            <a:r>
              <a:rPr lang="en-US" b="1" dirty="0" smtClean="0">
                <a:solidFill>
                  <a:srgbClr val="85274E"/>
                </a:solidFill>
                <a:latin typeface="AR DECODE" panose="02000000000000000000" pitchFamily="2" charset="0"/>
              </a:rPr>
              <a:t>C</a:t>
            </a:r>
            <a:endParaRPr lang="en-US" b="1" dirty="0">
              <a:solidFill>
                <a:srgbClr val="85274E"/>
              </a:solidFill>
              <a:latin typeface="AR DECODE" panose="02000000000000000000" pitchFamily="2" charset="0"/>
            </a:endParaRPr>
          </a:p>
        </p:txBody>
      </p:sp>
      <p:sp>
        <p:nvSpPr>
          <p:cNvPr id="13" name="Right Arrow 12"/>
          <p:cNvSpPr/>
          <p:nvPr/>
        </p:nvSpPr>
        <p:spPr>
          <a:xfrm rot="5400000">
            <a:off x="6139201" y="3803484"/>
            <a:ext cx="1217994" cy="193743"/>
          </a:xfrm>
          <a:prstGeom prst="rightArrow">
            <a:avLst/>
          </a:prstGeom>
          <a:gradFill>
            <a:gsLst>
              <a:gs pos="0">
                <a:srgbClr val="C0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rgbClr val="85274E"/>
            </a:solidFill>
            <a:prstDash val="solid"/>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4" name="TextBox 13"/>
          <p:cNvSpPr txBox="1"/>
          <p:nvPr/>
        </p:nvSpPr>
        <p:spPr>
          <a:xfrm>
            <a:off x="5926771" y="4808475"/>
            <a:ext cx="2154117" cy="369332"/>
          </a:xfrm>
          <a:prstGeom prst="rect">
            <a:avLst/>
          </a:prstGeom>
          <a:noFill/>
        </p:spPr>
        <p:txBody>
          <a:bodyPr wrap="square" rtlCol="0">
            <a:spAutoFit/>
          </a:bodyPr>
          <a:lstStyle/>
          <a:p>
            <a:r>
              <a:rPr lang="en-US" b="1" dirty="0" smtClean="0">
                <a:solidFill>
                  <a:srgbClr val="85274E"/>
                </a:solidFill>
                <a:latin typeface="Garamond" panose="02020404030301010803" pitchFamily="18" charset="0"/>
              </a:rPr>
              <a:t>Graph Clusters </a:t>
            </a:r>
            <a:r>
              <a:rPr lang="en-US" b="1" dirty="0" smtClean="0">
                <a:solidFill>
                  <a:srgbClr val="85274E"/>
                </a:solidFill>
                <a:latin typeface="AR DECODE" panose="02000000000000000000" pitchFamily="2" charset="0"/>
              </a:rPr>
              <a:t>C “</a:t>
            </a:r>
            <a:endParaRPr lang="en-US" b="1" dirty="0">
              <a:solidFill>
                <a:srgbClr val="85274E"/>
              </a:solidFill>
              <a:latin typeface="AR DECODE" panose="02000000000000000000" pitchFamily="2" charset="0"/>
            </a:endParaRPr>
          </a:p>
        </p:txBody>
      </p:sp>
      <p:sp>
        <p:nvSpPr>
          <p:cNvPr id="15" name="Left-Right Arrow 14"/>
          <p:cNvSpPr/>
          <p:nvPr/>
        </p:nvSpPr>
        <p:spPr>
          <a:xfrm>
            <a:off x="3333428" y="4907906"/>
            <a:ext cx="2088232" cy="144016"/>
          </a:xfrm>
          <a:prstGeom prst="leftRightArrow">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6" name="TextBox 15"/>
              <p:cNvSpPr txBox="1"/>
              <p:nvPr/>
            </p:nvSpPr>
            <p:spPr>
              <a:xfrm>
                <a:off x="3983255" y="4659904"/>
                <a:ext cx="1899028" cy="646331"/>
              </a:xfrm>
              <a:prstGeom prst="rect">
                <a:avLst/>
              </a:prstGeom>
              <a:noFill/>
            </p:spPr>
            <p:txBody>
              <a:bodyPr wrap="square" rtlCol="0">
                <a:spAutoFit/>
              </a:bodyPr>
              <a:lstStyle/>
              <a:p>
                <a:r>
                  <a:rPr lang="en-US" b="1" dirty="0" smtClean="0">
                    <a:solidFill>
                      <a:srgbClr val="85274E"/>
                    </a:solidFill>
                    <a:latin typeface="AR DECODE" panose="02000000000000000000" pitchFamily="2" charset="0"/>
                  </a:rPr>
                  <a:t>C</a:t>
                </a:r>
                <a14:m>
                  <m:oMath xmlns:m="http://schemas.openxmlformats.org/officeDocument/2006/math">
                    <m:r>
                      <a:rPr lang="en-US" b="1" i="0" smtClean="0">
                        <a:solidFill>
                          <a:srgbClr val="85274E"/>
                        </a:solidFill>
                        <a:latin typeface="Cambria Math" panose="02040503050406030204" pitchFamily="18" charset="0"/>
                        <a:ea typeface="Cambria Math" panose="02040503050406030204" pitchFamily="18" charset="0"/>
                      </a:rPr>
                      <m:t> </m:t>
                    </m:r>
                    <m:r>
                      <a:rPr lang="en-US" b="1" i="1" smtClean="0">
                        <a:solidFill>
                          <a:srgbClr val="85274E"/>
                        </a:solidFill>
                        <a:latin typeface="Cambria Math" panose="02040503050406030204" pitchFamily="18" charset="0"/>
                        <a:ea typeface="Cambria Math" panose="02040503050406030204" pitchFamily="18" charset="0"/>
                      </a:rPr>
                      <m:t>≈</m:t>
                    </m:r>
                  </m:oMath>
                </a14:m>
                <a:r>
                  <a:rPr lang="en-US" b="1" dirty="0">
                    <a:solidFill>
                      <a:srgbClr val="85274E"/>
                    </a:solidFill>
                    <a:latin typeface="AR DECODE" panose="02000000000000000000" pitchFamily="2" charset="0"/>
                  </a:rPr>
                  <a:t>C “</a:t>
                </a:r>
              </a:p>
              <a:p>
                <a:endParaRPr lang="en-US" b="1" dirty="0">
                  <a:solidFill>
                    <a:srgbClr val="85274E"/>
                  </a:solidFill>
                  <a:latin typeface="AR DECODE" panose="02000000000000000000" pitchFamily="2" charset="0"/>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3983255" y="4659904"/>
                <a:ext cx="1899028" cy="646331"/>
              </a:xfrm>
              <a:prstGeom prst="rect">
                <a:avLst/>
              </a:prstGeom>
              <a:blipFill rotWithShape="0">
                <a:blip r:embed="rId5"/>
                <a:stretch>
                  <a:fillRect l="-2564" t="-3774"/>
                </a:stretch>
              </a:blipFill>
            </p:spPr>
            <p:txBody>
              <a:bodyPr/>
              <a:lstStyle/>
              <a:p>
                <a:r>
                  <a:rPr lang="en-US">
                    <a:noFill/>
                  </a:rPr>
                  <a:t> </a:t>
                </a:r>
              </a:p>
            </p:txBody>
          </p:sp>
        </mc:Fallback>
      </mc:AlternateContent>
      <p:sp>
        <p:nvSpPr>
          <p:cNvPr id="18" name="TextBox 17"/>
          <p:cNvSpPr txBox="1"/>
          <p:nvPr/>
        </p:nvSpPr>
        <p:spPr>
          <a:xfrm>
            <a:off x="3707904" y="5013176"/>
            <a:ext cx="1584176" cy="369332"/>
          </a:xfrm>
          <a:prstGeom prst="rect">
            <a:avLst/>
          </a:prstGeom>
          <a:noFill/>
        </p:spPr>
        <p:txBody>
          <a:bodyPr wrap="square" rtlCol="0">
            <a:spAutoFit/>
          </a:bodyPr>
          <a:lstStyle/>
          <a:p>
            <a:r>
              <a:rPr lang="en-US" b="1" dirty="0" smtClean="0">
                <a:solidFill>
                  <a:srgbClr val="00B0F0"/>
                </a:solidFill>
                <a:latin typeface="Garamond" panose="02020404030301010803" pitchFamily="18" charset="0"/>
              </a:rPr>
              <a:t>Verification</a:t>
            </a:r>
            <a:endParaRPr lang="en-US" b="1" dirty="0">
              <a:solidFill>
                <a:srgbClr val="00B0F0"/>
              </a:solidFill>
              <a:latin typeface="Garamond" panose="02020404030301010803" pitchFamily="18" charset="0"/>
            </a:endParaRPr>
          </a:p>
        </p:txBody>
      </p:sp>
      <p:sp>
        <p:nvSpPr>
          <p:cNvPr id="19" name="TextBox 18"/>
          <p:cNvSpPr txBox="1"/>
          <p:nvPr/>
        </p:nvSpPr>
        <p:spPr>
          <a:xfrm>
            <a:off x="1010665" y="5301208"/>
            <a:ext cx="7233743" cy="394210"/>
          </a:xfrm>
          <a:prstGeom prst="rect">
            <a:avLst/>
          </a:prstGeom>
          <a:noFill/>
        </p:spPr>
        <p:txBody>
          <a:bodyPr wrap="square" rtlCol="0">
            <a:spAutoFit/>
          </a:bodyPr>
          <a:lstStyle/>
          <a:p>
            <a:pPr>
              <a:lnSpc>
                <a:spcPct val="120000"/>
              </a:lnSpc>
            </a:pPr>
            <a:endParaRPr lang="en-US" dirty="0"/>
          </a:p>
        </p:txBody>
      </p:sp>
      <p:sp>
        <p:nvSpPr>
          <p:cNvPr id="20" name="Explosion 2 19"/>
          <p:cNvSpPr/>
          <p:nvPr/>
        </p:nvSpPr>
        <p:spPr>
          <a:xfrm>
            <a:off x="6936356" y="3232115"/>
            <a:ext cx="2028132" cy="1049124"/>
          </a:xfrm>
          <a:prstGeom prst="irregularSeal2">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smtClean="0">
                <a:latin typeface="+mj-lt"/>
              </a:rPr>
              <a:t>More Efficient!</a:t>
            </a:r>
            <a:endParaRPr lang="en-US" sz="1400" b="1" dirty="0">
              <a:latin typeface="+mj-lt"/>
            </a:endParaRPr>
          </a:p>
        </p:txBody>
      </p:sp>
    </p:spTree>
    <p:extLst>
      <p:ext uri="{BB962C8B-B14F-4D97-AF65-F5344CB8AC3E}">
        <p14:creationId xmlns:p14="http://schemas.microsoft.com/office/powerpoint/2010/main" val="2754090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par>
                                <p:cTn id="31" presetID="1" presetClass="exit"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hidden"/>
                                      </p:to>
                                    </p:set>
                                  </p:childTnLst>
                                </p:cTn>
                              </p:par>
                              <p:par>
                                <p:cTn id="33" presetID="1" presetClass="exit"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hidden"/>
                                      </p:to>
                                    </p:set>
                                  </p:childTnLst>
                                </p:cTn>
                              </p:par>
                              <p:par>
                                <p:cTn id="35" presetID="1" presetClass="exit"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1"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par>
                                <p:cTn id="51" presetID="1" presetClass="entr" presetSubtype="0" fill="hold" grpId="1" nodeType="with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par>
                                <p:cTn id="53" presetID="1" presetClass="entr" presetSubtype="0" fill="hold" grpId="1" nodeType="with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par>
                                <p:cTn id="55" presetID="1" presetClass="entr" presetSubtype="0" fill="hold" grpId="1" nodeType="withEffect">
                                  <p:stCondLst>
                                    <p:cond delay="0"/>
                                  </p:stCondLst>
                                  <p:childTnLst>
                                    <p:set>
                                      <p:cBhvr>
                                        <p:cTn id="56" dur="1" fill="hold">
                                          <p:stCondLst>
                                            <p:cond delay="0"/>
                                          </p:stCondLst>
                                        </p:cTn>
                                        <p:tgtEl>
                                          <p:spTgt spid="10"/>
                                        </p:tgtEl>
                                        <p:attrNameLst>
                                          <p:attrName>style.visibility</p:attrName>
                                        </p:attrNameLst>
                                      </p:cBhvr>
                                      <p:to>
                                        <p:strVal val="visible"/>
                                      </p:to>
                                    </p:set>
                                  </p:childTnLst>
                                </p:cTn>
                              </p:par>
                              <p:par>
                                <p:cTn id="57" presetID="1" presetClass="exit" presetSubtype="0" fill="hold" grpId="2" nodeType="withEffect">
                                  <p:stCondLst>
                                    <p:cond delay="0"/>
                                  </p:stCondLst>
                                  <p:childTnLst>
                                    <p:set>
                                      <p:cBhvr>
                                        <p:cTn id="58" dur="1" fill="hold">
                                          <p:stCondLst>
                                            <p:cond delay="0"/>
                                          </p:stCondLst>
                                        </p:cTn>
                                        <p:tgtEl>
                                          <p:spTgt spid="7"/>
                                        </p:tgtEl>
                                        <p:attrNameLst>
                                          <p:attrName>style.visibility</p:attrName>
                                        </p:attrNameLst>
                                      </p:cBhvr>
                                      <p:to>
                                        <p:strVal val="hidden"/>
                                      </p:to>
                                    </p:set>
                                  </p:childTnLst>
                                </p:cTn>
                              </p:par>
                              <p:par>
                                <p:cTn id="59" presetID="1" presetClass="exit" presetSubtype="0" fill="hold" grpId="2" nodeType="withEffect">
                                  <p:stCondLst>
                                    <p:cond delay="0"/>
                                  </p:stCondLst>
                                  <p:childTnLst>
                                    <p:set>
                                      <p:cBhvr>
                                        <p:cTn id="60" dur="1" fill="hold">
                                          <p:stCondLst>
                                            <p:cond delay="0"/>
                                          </p:stCondLst>
                                        </p:cTn>
                                        <p:tgtEl>
                                          <p:spTgt spid="8"/>
                                        </p:tgtEl>
                                        <p:attrNameLst>
                                          <p:attrName>style.visibility</p:attrName>
                                        </p:attrNameLst>
                                      </p:cBhvr>
                                      <p:to>
                                        <p:strVal val="hidden"/>
                                      </p:to>
                                    </p:set>
                                  </p:childTnLst>
                                </p:cTn>
                              </p:par>
                              <p:par>
                                <p:cTn id="61" presetID="1" presetClass="exit" presetSubtype="0" fill="hold" grpId="2" nodeType="withEffect">
                                  <p:stCondLst>
                                    <p:cond delay="0"/>
                                  </p:stCondLst>
                                  <p:childTnLst>
                                    <p:set>
                                      <p:cBhvr>
                                        <p:cTn id="62" dur="1" fill="hold">
                                          <p:stCondLst>
                                            <p:cond delay="0"/>
                                          </p:stCondLst>
                                        </p:cTn>
                                        <p:tgtEl>
                                          <p:spTgt spid="9"/>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0"/>
                                          </p:stCondLst>
                                        </p:cTn>
                                        <p:tgtEl>
                                          <p:spTgt spid="20"/>
                                        </p:tgtEl>
                                        <p:attrNameLst>
                                          <p:attrName>style.visibility</p:attrName>
                                        </p:attrNameLst>
                                      </p:cBhvr>
                                      <p:to>
                                        <p:strVal val="hidden"/>
                                      </p:to>
                                    </p:set>
                                  </p:childTnLst>
                                </p:cTn>
                              </p:par>
                              <p:par>
                                <p:cTn id="65" presetID="1" presetClass="entr" presetSubtype="0" fill="hold" grpId="0" nodeType="withEffect">
                                  <p:stCondLst>
                                    <p:cond delay="0"/>
                                  </p:stCondLst>
                                  <p:childTnLst>
                                    <p:set>
                                      <p:cBhvr>
                                        <p:cTn id="6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7" grpId="2" animBg="1"/>
      <p:bldP spid="8" grpId="0"/>
      <p:bldP spid="8" grpId="1"/>
      <p:bldP spid="8" grpId="2"/>
      <p:bldP spid="9" grpId="0"/>
      <p:bldP spid="9" grpId="1"/>
      <p:bldP spid="9" grpId="2"/>
      <p:bldP spid="10" grpId="0" animBg="1"/>
      <p:bldP spid="10" grpId="1" animBg="1"/>
      <p:bldP spid="11" grpId="0"/>
      <p:bldP spid="11" grpId="1"/>
      <p:bldP spid="12" grpId="0"/>
      <p:bldP spid="12" grpId="1"/>
      <p:bldP spid="13" grpId="0" animBg="1"/>
      <p:bldP spid="13" grpId="1" animBg="1"/>
      <p:bldP spid="14" grpId="0"/>
      <p:bldP spid="14" grpId="1"/>
      <p:bldP spid="15" grpId="0" animBg="1"/>
      <p:bldP spid="15" grpId="1" animBg="1"/>
      <p:bldP spid="16" grpId="0"/>
      <p:bldP spid="16" grpId="1"/>
      <p:bldP spid="18" grpId="0"/>
      <p:bldP spid="20" grpId="0" animBg="1"/>
      <p:bldP spid="20"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7462"/>
            <a:ext cx="9180512" cy="689621"/>
          </a:xfrm>
        </p:spPr>
        <p:txBody>
          <a:bodyPr/>
          <a:lstStyle/>
          <a:p>
            <a:r>
              <a:rPr lang="en-US" altLang="zh-CN" sz="3200" dirty="0" smtClean="0">
                <a:ea typeface="宋体" charset="-122"/>
              </a:rPr>
              <a:t>Wait. Technical Questions Arise Here</a:t>
            </a:r>
            <a:endParaRPr lang="en-US" sz="3200" dirty="0"/>
          </a:p>
        </p:txBody>
      </p:sp>
      <p:sp>
        <p:nvSpPr>
          <p:cNvPr id="3" name="Content Placeholder 2"/>
          <p:cNvSpPr>
            <a:spLocks noGrp="1"/>
          </p:cNvSpPr>
          <p:nvPr>
            <p:ph idx="1"/>
          </p:nvPr>
        </p:nvSpPr>
        <p:spPr/>
        <p:txBody>
          <a:bodyPr/>
          <a:lstStyle/>
          <a:p>
            <a:pPr>
              <a:lnSpc>
                <a:spcPct val="120000"/>
              </a:lnSpc>
            </a:pPr>
            <a:r>
              <a:rPr lang="en-US" dirty="0" smtClean="0"/>
              <a:t>Graph Sparsification for graph clustering</a:t>
            </a:r>
          </a:p>
          <a:p>
            <a:pPr marL="914400" lvl="1" indent="-514350">
              <a:lnSpc>
                <a:spcPct val="125000"/>
              </a:lnSpc>
              <a:buFont typeface="+mj-lt"/>
              <a:buAutoNum type="arabicPeriod"/>
            </a:pPr>
            <a:r>
              <a:rPr lang="en-US" dirty="0" smtClean="0"/>
              <a:t>How can we differentiate </a:t>
            </a:r>
            <a:r>
              <a:rPr lang="en-US" dirty="0" smtClean="0">
                <a:solidFill>
                  <a:srgbClr val="00B0F0"/>
                </a:solidFill>
              </a:rPr>
              <a:t>“significant”</a:t>
            </a:r>
            <a:r>
              <a:rPr lang="en-US" dirty="0" smtClean="0"/>
              <a:t> edges 		                 from </a:t>
            </a:r>
            <a:r>
              <a:rPr lang="en-US" dirty="0" smtClean="0">
                <a:solidFill>
                  <a:srgbClr val="00B0F0"/>
                </a:solidFill>
              </a:rPr>
              <a:t>“insignificant” </a:t>
            </a:r>
            <a:r>
              <a:rPr lang="en-US" dirty="0" smtClean="0"/>
              <a:t>ones?</a:t>
            </a:r>
          </a:p>
          <a:p>
            <a:pPr marL="914400" lvl="1" indent="-514350">
              <a:lnSpc>
                <a:spcPct val="125000"/>
              </a:lnSpc>
              <a:buFont typeface="+mj-lt"/>
              <a:buAutoNum type="arabicPeriod"/>
            </a:pPr>
            <a:r>
              <a:rPr lang="en-US" dirty="0" smtClean="0"/>
              <a:t>How to </a:t>
            </a:r>
            <a:r>
              <a:rPr lang="en-US" dirty="0" smtClean="0">
                <a:solidFill>
                  <a:srgbClr val="00B0F0"/>
                </a:solidFill>
              </a:rPr>
              <a:t>quantify</a:t>
            </a:r>
            <a:r>
              <a:rPr lang="en-US" dirty="0" smtClean="0"/>
              <a:t> and </a:t>
            </a:r>
            <a:r>
              <a:rPr lang="en-US" dirty="0" smtClean="0">
                <a:solidFill>
                  <a:srgbClr val="00B0F0"/>
                </a:solidFill>
              </a:rPr>
              <a:t>compute</a:t>
            </a:r>
            <a:r>
              <a:rPr lang="en-US" dirty="0" smtClean="0"/>
              <a:t> such “edge                            importance” </a:t>
            </a:r>
            <a:r>
              <a:rPr lang="en-US" b="1" dirty="0" smtClean="0">
                <a:solidFill>
                  <a:srgbClr val="85274E"/>
                </a:solidFill>
              </a:rPr>
              <a:t>efficiently</a:t>
            </a:r>
            <a:r>
              <a:rPr lang="en-US" dirty="0" smtClean="0"/>
              <a:t>?</a:t>
            </a:r>
          </a:p>
          <a:p>
            <a:pPr marL="914400" lvl="1" indent="-514350">
              <a:lnSpc>
                <a:spcPct val="125000"/>
              </a:lnSpc>
              <a:buFont typeface="+mj-lt"/>
              <a:buAutoNum type="arabicPeriod"/>
            </a:pPr>
            <a:r>
              <a:rPr lang="en-US" dirty="0" smtClean="0"/>
              <a:t>How to </a:t>
            </a:r>
            <a:r>
              <a:rPr lang="en-US" dirty="0" smtClean="0">
                <a:solidFill>
                  <a:srgbClr val="00B0F0"/>
                </a:solidFill>
              </a:rPr>
              <a:t>sparsify </a:t>
            </a:r>
            <a:r>
              <a:rPr lang="en-US" dirty="0" smtClean="0"/>
              <a:t>the graph?</a:t>
            </a:r>
          </a:p>
          <a:p>
            <a:pPr marL="914400" lvl="1" indent="-514350">
              <a:lnSpc>
                <a:spcPct val="125000"/>
              </a:lnSpc>
              <a:buFont typeface="+mj-lt"/>
              <a:buAutoNum type="arabicPeriod"/>
            </a:pPr>
            <a:r>
              <a:rPr lang="en-US" dirty="0" smtClean="0"/>
              <a:t>Can the resultant spasified graph </a:t>
            </a:r>
            <a:r>
              <a:rPr lang="en-US" i="1" dirty="0" smtClean="0"/>
              <a:t>G’</a:t>
            </a:r>
            <a:r>
              <a:rPr lang="en-US" dirty="0" smtClean="0"/>
              <a:t> still </a:t>
            </a:r>
            <a:r>
              <a:rPr lang="en-US" dirty="0" smtClean="0">
                <a:solidFill>
                  <a:srgbClr val="00B0F0"/>
                </a:solidFill>
              </a:rPr>
              <a:t>preserve </a:t>
            </a:r>
            <a:r>
              <a:rPr lang="en-US" dirty="0" smtClean="0"/>
              <a:t>the clustering properties (and to what extent) of the original graph </a:t>
            </a:r>
            <a:r>
              <a:rPr lang="en-US" i="1" dirty="0" smtClean="0"/>
              <a:t>G</a:t>
            </a:r>
            <a:r>
              <a:rPr lang="en-US" dirty="0" smtClean="0"/>
              <a:t>?</a:t>
            </a:r>
          </a:p>
        </p:txBody>
      </p:sp>
      <p:sp>
        <p:nvSpPr>
          <p:cNvPr id="4" name="Slide Number Placeholder 3"/>
          <p:cNvSpPr>
            <a:spLocks noGrp="1"/>
          </p:cNvSpPr>
          <p:nvPr>
            <p:ph type="sldNum" sz="quarter" idx="10"/>
          </p:nvPr>
        </p:nvSpPr>
        <p:spPr/>
        <p:txBody>
          <a:bodyPr/>
          <a:lstStyle/>
          <a:p>
            <a:pPr>
              <a:defRPr/>
            </a:pPr>
            <a:fld id="{0A970603-986F-41E1-A763-220BA9CA5E18}" type="slidenum">
              <a:rPr lang="zh-CN" altLang="en-US" smtClean="0"/>
              <a:pPr>
                <a:defRPr/>
              </a:pPr>
              <a:t>5</a:t>
            </a:fld>
            <a:r>
              <a:rPr lang="zh-CN" altLang="en-US" smtClean="0"/>
              <a:t> </a:t>
            </a:r>
            <a:endParaRPr lang="zh-CN" alt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20272" y="1412776"/>
            <a:ext cx="1800200" cy="1800200"/>
          </a:xfrm>
          <a:prstGeom prst="rect">
            <a:avLst/>
          </a:prstGeom>
        </p:spPr>
      </p:pic>
    </p:spTree>
    <p:extLst>
      <p:ext uri="{BB962C8B-B14F-4D97-AF65-F5344CB8AC3E}">
        <p14:creationId xmlns:p14="http://schemas.microsoft.com/office/powerpoint/2010/main" val="1025008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7462"/>
            <a:ext cx="9180512" cy="689621"/>
          </a:xfrm>
        </p:spPr>
        <p:txBody>
          <a:bodyPr/>
          <a:lstStyle/>
          <a:p>
            <a:r>
              <a:rPr lang="en-US" altLang="zh-CN" sz="3200" dirty="0" smtClean="0">
                <a:ea typeface="宋体" charset="-122"/>
              </a:rPr>
              <a:t>gSparsify</a:t>
            </a:r>
            <a:endParaRPr lang="en-US" sz="3200" dirty="0"/>
          </a:p>
        </p:txBody>
      </p:sp>
      <p:sp>
        <p:nvSpPr>
          <p:cNvPr id="3" name="Content Placeholder 2"/>
          <p:cNvSpPr>
            <a:spLocks noGrp="1"/>
          </p:cNvSpPr>
          <p:nvPr>
            <p:ph idx="1"/>
          </p:nvPr>
        </p:nvSpPr>
        <p:spPr/>
        <p:txBody>
          <a:bodyPr/>
          <a:lstStyle/>
          <a:p>
            <a:r>
              <a:rPr lang="en-US" dirty="0" smtClean="0"/>
              <a:t>Goal</a:t>
            </a:r>
          </a:p>
          <a:p>
            <a:pPr lvl="1">
              <a:lnSpc>
                <a:spcPct val="120000"/>
              </a:lnSpc>
            </a:pPr>
            <a:r>
              <a:rPr lang="en-US" b="1" dirty="0" smtClean="0">
                <a:solidFill>
                  <a:srgbClr val="00B0F0"/>
                </a:solidFill>
              </a:rPr>
              <a:t>Sparsify</a:t>
            </a:r>
            <a:r>
              <a:rPr lang="en-US" dirty="0" smtClean="0"/>
              <a:t> </a:t>
            </a:r>
            <a:r>
              <a:rPr lang="en-US" i="1" dirty="0" smtClean="0"/>
              <a:t>G</a:t>
            </a:r>
            <a:r>
              <a:rPr lang="en-US" dirty="0" smtClean="0"/>
              <a:t> in a way that </a:t>
            </a:r>
            <a:r>
              <a:rPr lang="en-US" b="1" i="1" dirty="0" smtClean="0">
                <a:solidFill>
                  <a:srgbClr val="85274E"/>
                </a:solidFill>
              </a:rPr>
              <a:t>cluster-significant edges </a:t>
            </a:r>
            <a:r>
              <a:rPr lang="en-US" dirty="0" smtClean="0"/>
              <a:t>are retained, while edges with little or no clustering insight are filtered</a:t>
            </a:r>
          </a:p>
          <a:p>
            <a:r>
              <a:rPr lang="en-US" dirty="0" smtClean="0">
                <a:solidFill>
                  <a:srgbClr val="85274E"/>
                </a:solidFill>
              </a:rPr>
              <a:t>Ideas</a:t>
            </a:r>
            <a:endParaRPr lang="en-US" dirty="0">
              <a:solidFill>
                <a:srgbClr val="85274E"/>
              </a:solidFill>
            </a:endParaRPr>
          </a:p>
          <a:p>
            <a:pPr marL="914400" lvl="1" indent="-457200">
              <a:lnSpc>
                <a:spcPct val="110000"/>
              </a:lnSpc>
            </a:pPr>
            <a:r>
              <a:rPr lang="en-US" dirty="0" smtClean="0"/>
              <a:t>Structure-aware </a:t>
            </a:r>
            <a:r>
              <a:rPr lang="en-US" b="1" dirty="0" smtClean="0">
                <a:solidFill>
                  <a:srgbClr val="00B0F0"/>
                </a:solidFill>
              </a:rPr>
              <a:t>graph motif </a:t>
            </a:r>
            <a:r>
              <a:rPr lang="en-US" dirty="0" smtClean="0"/>
              <a:t>based cluster significance</a:t>
            </a:r>
          </a:p>
          <a:p>
            <a:pPr marL="914400" lvl="1" indent="-457200">
              <a:lnSpc>
                <a:spcPct val="110000"/>
              </a:lnSpc>
            </a:pPr>
            <a:r>
              <a:rPr lang="en-US" dirty="0" smtClean="0"/>
              <a:t>Path-based indexing for short-length</a:t>
            </a:r>
            <a:r>
              <a:rPr lang="en-US" b="1" dirty="0" smtClean="0">
                <a:solidFill>
                  <a:srgbClr val="00B0F0"/>
                </a:solidFill>
              </a:rPr>
              <a:t> cycle motif</a:t>
            </a:r>
            <a:r>
              <a:rPr lang="en-US" dirty="0" smtClean="0"/>
              <a:t> enumeration</a:t>
            </a:r>
          </a:p>
          <a:p>
            <a:pPr marL="514350" indent="-457200">
              <a:lnSpc>
                <a:spcPct val="120000"/>
              </a:lnSpc>
            </a:pPr>
            <a:r>
              <a:rPr lang="en-US" dirty="0" smtClean="0"/>
              <a:t>Results</a:t>
            </a:r>
          </a:p>
          <a:p>
            <a:pPr marL="914400" lvl="1" indent="-457200">
              <a:lnSpc>
                <a:spcPct val="110000"/>
              </a:lnSpc>
            </a:pPr>
            <a:r>
              <a:rPr lang="en-US" dirty="0" smtClean="0"/>
              <a:t>An effective </a:t>
            </a:r>
            <a:r>
              <a:rPr lang="en-US" b="1" dirty="0" smtClean="0">
                <a:solidFill>
                  <a:srgbClr val="00B0F0"/>
                </a:solidFill>
              </a:rPr>
              <a:t>preprocessing</a:t>
            </a:r>
            <a:r>
              <a:rPr lang="en-US" dirty="0" smtClean="0"/>
              <a:t> step for existing graph clustering techniques</a:t>
            </a:r>
          </a:p>
          <a:p>
            <a:pPr marL="914400" lvl="1" indent="-457200">
              <a:lnSpc>
                <a:spcPct val="110000"/>
              </a:lnSpc>
            </a:pPr>
            <a:r>
              <a:rPr lang="en-US" b="1" dirty="0" smtClean="0">
                <a:solidFill>
                  <a:srgbClr val="00B0F0"/>
                </a:solidFill>
              </a:rPr>
              <a:t>Significant speedup</a:t>
            </a:r>
            <a:r>
              <a:rPr lang="en-US" dirty="0" smtClean="0"/>
              <a:t> with </a:t>
            </a:r>
            <a:r>
              <a:rPr lang="en-US" b="1" dirty="0" smtClean="0">
                <a:solidFill>
                  <a:srgbClr val="00B0F0"/>
                </a:solidFill>
              </a:rPr>
              <a:t>no comprise </a:t>
            </a:r>
            <a:r>
              <a:rPr lang="en-US" dirty="0" smtClean="0"/>
              <a:t>for clustering quality</a:t>
            </a:r>
          </a:p>
        </p:txBody>
      </p:sp>
      <p:sp>
        <p:nvSpPr>
          <p:cNvPr id="4" name="Slide Number Placeholder 3"/>
          <p:cNvSpPr>
            <a:spLocks noGrp="1"/>
          </p:cNvSpPr>
          <p:nvPr>
            <p:ph type="sldNum" sz="quarter" idx="10"/>
          </p:nvPr>
        </p:nvSpPr>
        <p:spPr/>
        <p:txBody>
          <a:bodyPr/>
          <a:lstStyle/>
          <a:p>
            <a:pPr>
              <a:defRPr/>
            </a:pPr>
            <a:fld id="{0A970603-986F-41E1-A763-220BA9CA5E18}" type="slidenum">
              <a:rPr lang="zh-CN" altLang="en-US" smtClean="0"/>
              <a:pPr>
                <a:defRPr/>
              </a:pPr>
              <a:t>6</a:t>
            </a:fld>
            <a:r>
              <a:rPr lang="zh-CN" altLang="en-US" smtClean="0"/>
              <a:t> </a:t>
            </a:r>
            <a:endParaRPr lang="zh-CN" altLang="en-US" dirty="0"/>
          </a:p>
        </p:txBody>
      </p:sp>
    </p:spTree>
    <p:extLst>
      <p:ext uri="{BB962C8B-B14F-4D97-AF65-F5344CB8AC3E}">
        <p14:creationId xmlns:p14="http://schemas.microsoft.com/office/powerpoint/2010/main" val="20862125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7462"/>
            <a:ext cx="9180512" cy="689621"/>
          </a:xfrm>
        </p:spPr>
        <p:txBody>
          <a:bodyPr/>
          <a:lstStyle/>
          <a:p>
            <a:r>
              <a:rPr lang="en-US" altLang="zh-CN" sz="3200" dirty="0" smtClean="0">
                <a:ea typeface="宋体" charset="-122"/>
              </a:rPr>
              <a:t>A Motivating Example</a:t>
            </a:r>
            <a:endParaRPr lang="en-US" sz="3200" dirty="0"/>
          </a:p>
        </p:txBody>
      </p:sp>
      <p:sp>
        <p:nvSpPr>
          <p:cNvPr id="4" name="Slide Number Placeholder 3"/>
          <p:cNvSpPr>
            <a:spLocks noGrp="1"/>
          </p:cNvSpPr>
          <p:nvPr>
            <p:ph type="sldNum" sz="quarter" idx="10"/>
          </p:nvPr>
        </p:nvSpPr>
        <p:spPr/>
        <p:txBody>
          <a:bodyPr/>
          <a:lstStyle/>
          <a:p>
            <a:pPr>
              <a:defRPr/>
            </a:pPr>
            <a:fld id="{0A970603-986F-41E1-A763-220BA9CA5E18}" type="slidenum">
              <a:rPr lang="zh-CN" altLang="en-US" smtClean="0"/>
              <a:pPr>
                <a:defRPr/>
              </a:pPr>
              <a:t>7</a:t>
            </a:fld>
            <a:r>
              <a:rPr lang="zh-CN" altLang="en-US" smtClean="0"/>
              <a:t> </a:t>
            </a:r>
            <a:endParaRPr lang="zh-CN" altLang="en-US" dirty="0"/>
          </a:p>
        </p:txBody>
      </p:sp>
      <p:sp>
        <p:nvSpPr>
          <p:cNvPr id="8" name="TextBox 7"/>
          <p:cNvSpPr txBox="1"/>
          <p:nvPr/>
        </p:nvSpPr>
        <p:spPr>
          <a:xfrm>
            <a:off x="415383" y="4271315"/>
            <a:ext cx="3155338" cy="646331"/>
          </a:xfrm>
          <a:prstGeom prst="rect">
            <a:avLst/>
          </a:prstGeom>
          <a:noFill/>
        </p:spPr>
        <p:txBody>
          <a:bodyPr wrap="square" rtlCol="0">
            <a:spAutoFit/>
          </a:bodyPr>
          <a:lstStyle/>
          <a:p>
            <a:pPr algn="ctr"/>
            <a:r>
              <a:rPr lang="en-US" b="1" i="1" dirty="0" smtClean="0">
                <a:latin typeface="Garamond" panose="02020404030301010803" pitchFamily="18" charset="0"/>
              </a:rPr>
              <a:t>G</a:t>
            </a:r>
            <a:r>
              <a:rPr lang="en-US" b="1" dirty="0" smtClean="0">
                <a:latin typeface="Garamond" panose="02020404030301010803" pitchFamily="18" charset="0"/>
              </a:rPr>
              <a:t> with the hair-ball structure</a:t>
            </a:r>
          </a:p>
          <a:p>
            <a:pPr algn="ctr"/>
            <a:r>
              <a:rPr lang="en-US" b="1" dirty="0" smtClean="0">
                <a:latin typeface="Garamond" panose="02020404030301010803" pitchFamily="18" charset="0"/>
              </a:rPr>
              <a:t>|V|=34, |E|=127</a:t>
            </a:r>
            <a:endParaRPr lang="en-US" b="1" dirty="0">
              <a:latin typeface="Garamond" panose="02020404030301010803" pitchFamily="18" charset="0"/>
            </a:endParaRPr>
          </a:p>
        </p:txBody>
      </p:sp>
      <p:sp>
        <p:nvSpPr>
          <p:cNvPr id="9" name="TextBox 8"/>
          <p:cNvSpPr txBox="1"/>
          <p:nvPr/>
        </p:nvSpPr>
        <p:spPr>
          <a:xfrm>
            <a:off x="5508104" y="4162433"/>
            <a:ext cx="3163871" cy="1200329"/>
          </a:xfrm>
          <a:prstGeom prst="rect">
            <a:avLst/>
          </a:prstGeom>
          <a:noFill/>
        </p:spPr>
        <p:txBody>
          <a:bodyPr wrap="square" rtlCol="0">
            <a:spAutoFit/>
          </a:bodyPr>
          <a:lstStyle/>
          <a:p>
            <a:pPr algn="ctr"/>
            <a:r>
              <a:rPr lang="en-US" b="1" dirty="0">
                <a:latin typeface="Garamond" panose="02020404030301010803" pitchFamily="18" charset="0"/>
              </a:rPr>
              <a:t>S</a:t>
            </a:r>
            <a:r>
              <a:rPr lang="en-US" b="1" dirty="0" smtClean="0">
                <a:latin typeface="Garamond" panose="02020404030301010803" pitchFamily="18" charset="0"/>
              </a:rPr>
              <a:t>parsified</a:t>
            </a:r>
            <a:r>
              <a:rPr lang="en-US" b="1" i="1" dirty="0" smtClean="0">
                <a:latin typeface="Garamond" panose="02020404030301010803" pitchFamily="18" charset="0"/>
              </a:rPr>
              <a:t> G’</a:t>
            </a:r>
            <a:r>
              <a:rPr lang="en-US" b="1" dirty="0" smtClean="0">
                <a:latin typeface="Garamond" panose="02020404030301010803" pitchFamily="18" charset="0"/>
              </a:rPr>
              <a:t> with four core clusters revealed</a:t>
            </a:r>
          </a:p>
          <a:p>
            <a:pPr algn="ctr"/>
            <a:r>
              <a:rPr lang="en-US" b="1" dirty="0" smtClean="0">
                <a:latin typeface="Garamond" panose="02020404030301010803" pitchFamily="18" charset="0"/>
              </a:rPr>
              <a:t>|V|=34, |E|= 48</a:t>
            </a:r>
          </a:p>
          <a:p>
            <a:pPr algn="ctr"/>
            <a:endParaRPr lang="en-US" b="1" dirty="0">
              <a:latin typeface="Garamond" panose="02020404030301010803" pitchFamily="18" charset="0"/>
            </a:endParaRPr>
          </a:p>
        </p:txBody>
      </p:sp>
      <p:sp>
        <p:nvSpPr>
          <p:cNvPr id="11" name="TextBox 10"/>
          <p:cNvSpPr txBox="1"/>
          <p:nvPr/>
        </p:nvSpPr>
        <p:spPr>
          <a:xfrm>
            <a:off x="3059832" y="2548640"/>
            <a:ext cx="2304256" cy="461665"/>
          </a:xfrm>
          <a:prstGeom prst="rect">
            <a:avLst/>
          </a:prstGeom>
          <a:noFill/>
        </p:spPr>
        <p:txBody>
          <a:bodyPr wrap="square" rtlCol="0">
            <a:spAutoFit/>
          </a:bodyPr>
          <a:lstStyle/>
          <a:p>
            <a:pPr algn="ctr"/>
            <a:r>
              <a:rPr lang="en-US" sz="2400" b="1" i="1" dirty="0" smtClean="0">
                <a:solidFill>
                  <a:srgbClr val="85274E"/>
                </a:solidFill>
                <a:latin typeface="Garamond" panose="02020404030301010803" pitchFamily="18" charset="0"/>
              </a:rPr>
              <a:t>gSparsify</a:t>
            </a:r>
            <a:endParaRPr lang="en-US" sz="2400" b="1" dirty="0">
              <a:solidFill>
                <a:srgbClr val="85274E"/>
              </a:solidFill>
              <a:latin typeface="Garamond" panose="02020404030301010803" pitchFamily="18" charset="0"/>
            </a:endParaRPr>
          </a:p>
        </p:txBody>
      </p:sp>
      <p:pic>
        <p:nvPicPr>
          <p:cNvPr id="12" name="Picture 11"/>
          <p:cNvPicPr>
            <a:picLocks noChangeAspect="1"/>
          </p:cNvPicPr>
          <p:nvPr/>
        </p:nvPicPr>
        <p:blipFill>
          <a:blip r:embed="rId3"/>
          <a:stretch>
            <a:fillRect/>
          </a:stretch>
        </p:blipFill>
        <p:spPr>
          <a:xfrm>
            <a:off x="539552" y="2213730"/>
            <a:ext cx="2907000" cy="1798534"/>
          </a:xfrm>
          <a:prstGeom prst="rect">
            <a:avLst/>
          </a:prstGeom>
        </p:spPr>
      </p:pic>
      <p:sp>
        <p:nvSpPr>
          <p:cNvPr id="13" name="Right Arrow 12"/>
          <p:cNvSpPr/>
          <p:nvPr/>
        </p:nvSpPr>
        <p:spPr>
          <a:xfrm>
            <a:off x="3491880" y="2944141"/>
            <a:ext cx="1656184" cy="3541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4"/>
          <a:stretch>
            <a:fillRect/>
          </a:stretch>
        </p:blipFill>
        <p:spPr>
          <a:xfrm>
            <a:off x="5156051" y="1988840"/>
            <a:ext cx="3736429" cy="2123800"/>
          </a:xfrm>
          <a:prstGeom prst="rect">
            <a:avLst/>
          </a:prstGeom>
        </p:spPr>
      </p:pic>
    </p:spTree>
    <p:extLst>
      <p:ext uri="{BB962C8B-B14F-4D97-AF65-F5344CB8AC3E}">
        <p14:creationId xmlns:p14="http://schemas.microsoft.com/office/powerpoint/2010/main" val="962795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7462"/>
            <a:ext cx="9180512" cy="689621"/>
          </a:xfrm>
        </p:spPr>
        <p:txBody>
          <a:bodyPr/>
          <a:lstStyle/>
          <a:p>
            <a:r>
              <a:rPr lang="en-US" altLang="zh-CN" sz="3200" dirty="0" smtClean="0">
                <a:ea typeface="宋体" charset="-122"/>
              </a:rPr>
              <a:t>Graph Motifs: What and Why</a:t>
            </a:r>
            <a:endParaRPr lang="en-US" sz="3200" dirty="0"/>
          </a:p>
        </p:txBody>
      </p:sp>
      <p:sp>
        <p:nvSpPr>
          <p:cNvPr id="3" name="Content Placeholder 2"/>
          <p:cNvSpPr>
            <a:spLocks noGrp="1"/>
          </p:cNvSpPr>
          <p:nvPr>
            <p:ph idx="1"/>
          </p:nvPr>
        </p:nvSpPr>
        <p:spPr/>
        <p:txBody>
          <a:bodyPr/>
          <a:lstStyle/>
          <a:p>
            <a:r>
              <a:rPr lang="en-US" dirty="0" smtClean="0">
                <a:solidFill>
                  <a:srgbClr val="85274E"/>
                </a:solidFill>
              </a:rPr>
              <a:t>Graph Motifs</a:t>
            </a:r>
          </a:p>
          <a:p>
            <a:pPr lvl="1">
              <a:lnSpc>
                <a:spcPct val="120000"/>
              </a:lnSpc>
            </a:pPr>
            <a:r>
              <a:rPr lang="en-US" b="1" dirty="0" smtClean="0"/>
              <a:t>Small, connected graphs encoding </a:t>
            </a:r>
            <a:r>
              <a:rPr lang="en-US" b="1" dirty="0" smtClean="0">
                <a:solidFill>
                  <a:srgbClr val="00B0F0"/>
                </a:solidFill>
              </a:rPr>
              <a:t>local graph structures</a:t>
            </a:r>
          </a:p>
          <a:p>
            <a:pPr lvl="1">
              <a:lnSpc>
                <a:spcPct val="120000"/>
              </a:lnSpc>
            </a:pPr>
            <a:r>
              <a:rPr lang="en-US" b="1" dirty="0" smtClean="0"/>
              <a:t>Elementary features representing key structure-aware functionalities of graphs</a:t>
            </a:r>
          </a:p>
        </p:txBody>
      </p:sp>
      <p:sp>
        <p:nvSpPr>
          <p:cNvPr id="4" name="Slide Number Placeholder 3"/>
          <p:cNvSpPr>
            <a:spLocks noGrp="1"/>
          </p:cNvSpPr>
          <p:nvPr>
            <p:ph type="sldNum" sz="quarter" idx="10"/>
          </p:nvPr>
        </p:nvSpPr>
        <p:spPr/>
        <p:txBody>
          <a:bodyPr/>
          <a:lstStyle/>
          <a:p>
            <a:pPr>
              <a:defRPr/>
            </a:pPr>
            <a:fld id="{0A970603-986F-41E1-A763-220BA9CA5E18}" type="slidenum">
              <a:rPr lang="zh-CN" altLang="en-US" smtClean="0"/>
              <a:pPr>
                <a:defRPr/>
              </a:pPr>
              <a:t>8</a:t>
            </a:fld>
            <a:r>
              <a:rPr lang="zh-CN" altLang="en-US" smtClean="0"/>
              <a:t> </a:t>
            </a:r>
            <a:endParaRPr lang="zh-CN" altLang="en-US" dirty="0"/>
          </a:p>
        </p:txBody>
      </p:sp>
      <p:pic>
        <p:nvPicPr>
          <p:cNvPr id="5" name="Picture 4"/>
          <p:cNvPicPr>
            <a:picLocks noChangeAspect="1"/>
          </p:cNvPicPr>
          <p:nvPr/>
        </p:nvPicPr>
        <p:blipFill>
          <a:blip r:embed="rId3"/>
          <a:stretch>
            <a:fillRect/>
          </a:stretch>
        </p:blipFill>
        <p:spPr>
          <a:xfrm>
            <a:off x="971600" y="3429000"/>
            <a:ext cx="6923251" cy="2774334"/>
          </a:xfrm>
          <a:prstGeom prst="rect">
            <a:avLst/>
          </a:prstGeom>
        </p:spPr>
      </p:pic>
    </p:spTree>
    <p:extLst>
      <p:ext uri="{BB962C8B-B14F-4D97-AF65-F5344CB8AC3E}">
        <p14:creationId xmlns:p14="http://schemas.microsoft.com/office/powerpoint/2010/main" val="895742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凤舞九天">
      <a:fillStyleLst>
        <a:solidFill>
          <a:schemeClr val="phClr">
            <a:tint val="100000"/>
            <a:shade val="100000"/>
            <a:hueMod val="100000"/>
            <a:satMod val="100000"/>
          </a:schemeClr>
        </a:solidFill>
        <a:gradFill rotWithShape="1">
          <a:gsLst>
            <a:gs pos="0">
              <a:schemeClr val="phClr">
                <a:tint val="65000"/>
                <a:satMod val="180000"/>
              </a:schemeClr>
            </a:gs>
            <a:gs pos="50000">
              <a:schemeClr val="phClr">
                <a:tint val="40000"/>
                <a:satMod val="175000"/>
              </a:schemeClr>
            </a:gs>
            <a:gs pos="100000">
              <a:schemeClr val="phClr">
                <a:tint val="65000"/>
                <a:satMod val="180000"/>
              </a:schemeClr>
            </a:gs>
          </a:gsLst>
          <a:lin ang="0" scaled="1"/>
        </a:gradFill>
        <a:gradFill rotWithShape="1">
          <a:gsLst>
            <a:gs pos="0">
              <a:schemeClr val="phClr">
                <a:shade val="38000"/>
                <a:satMod val="150000"/>
              </a:schemeClr>
            </a:gs>
            <a:gs pos="50000">
              <a:schemeClr val="phClr">
                <a:shade val="100000"/>
                <a:satMod val="100000"/>
              </a:schemeClr>
            </a:gs>
            <a:gs pos="100000">
              <a:schemeClr val="phClr">
                <a:shade val="38000"/>
                <a:satMod val="150000"/>
              </a:schemeClr>
            </a:gs>
          </a:gsLst>
          <a:lin ang="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16641</TotalTime>
  <Words>1390</Words>
  <Application>Microsoft Office PowerPoint</Application>
  <PresentationFormat>On-screen Show (4:3)</PresentationFormat>
  <Paragraphs>196</Paragraphs>
  <Slides>20</Slides>
  <Notes>18</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20</vt:i4>
      </vt:variant>
    </vt:vector>
  </HeadingPairs>
  <TitlesOfParts>
    <vt:vector size="33" baseType="lpstr">
      <vt:lpstr>宋体</vt:lpstr>
      <vt:lpstr>AR BERKLEY</vt:lpstr>
      <vt:lpstr>AR DECODE</vt:lpstr>
      <vt:lpstr>Arial</vt:lpstr>
      <vt:lpstr>Calibri</vt:lpstr>
      <vt:lpstr>Cambria Math</vt:lpstr>
      <vt:lpstr>Franklin Gothic Book</vt:lpstr>
      <vt:lpstr>Garamond</vt:lpstr>
      <vt:lpstr>Palace Script MT</vt:lpstr>
      <vt:lpstr>Times New Roman</vt:lpstr>
      <vt:lpstr>Vani</vt:lpstr>
      <vt:lpstr>Wingdings</vt:lpstr>
      <vt:lpstr>Office 主题</vt:lpstr>
      <vt:lpstr>gSparsify: Graph Motif Based Sparsification for Graph Clustering</vt:lpstr>
      <vt:lpstr>Synopsis</vt:lpstr>
      <vt:lpstr>Introduction</vt:lpstr>
      <vt:lpstr>Challenges and Graph Sparsification Solutions</vt:lpstr>
      <vt:lpstr>Sparsification Based Graph Clustering</vt:lpstr>
      <vt:lpstr>Wait. Technical Questions Arise Here</vt:lpstr>
      <vt:lpstr>gSparsify</vt:lpstr>
      <vt:lpstr>A Motivating Example</vt:lpstr>
      <vt:lpstr>Graph Motifs: What and Why</vt:lpstr>
      <vt:lpstr>Graph Motifs: What and Why</vt:lpstr>
      <vt:lpstr>Cluster Significance</vt:lpstr>
      <vt:lpstr>Cluster Significance: An Example</vt:lpstr>
      <vt:lpstr>Cluster Significance: How to Compute</vt:lpstr>
      <vt:lpstr>Cluster Significance: How to Compute</vt:lpstr>
      <vt:lpstr>gSparsify: The Algorithm</vt:lpstr>
      <vt:lpstr>Experiments</vt:lpstr>
      <vt:lpstr>Experimental Results</vt:lpstr>
      <vt:lpstr>Experimental Results</vt:lpstr>
      <vt:lpstr>Conclusions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DAIS@UIUC!</dc:title>
  <dc:creator>Peixiang</dc:creator>
  <cp:lastModifiedBy>Peixiang Zhao</cp:lastModifiedBy>
  <cp:revision>889</cp:revision>
  <dcterms:created xsi:type="dcterms:W3CDTF">2009-02-27T04:51:28Z</dcterms:created>
  <dcterms:modified xsi:type="dcterms:W3CDTF">2015-11-02T21:10:24Z</dcterms:modified>
</cp:coreProperties>
</file>