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80" r:id="rId14"/>
    <p:sldId id="279" r:id="rId15"/>
    <p:sldId id="281" r:id="rId16"/>
    <p:sldId id="282" r:id="rId17"/>
    <p:sldId id="268"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a:srgbClr val="A20000"/>
    <a:srgbClr val="E1DD23"/>
    <a:srgbClr val="6699FF"/>
    <a:srgbClr val="99FFCC"/>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33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36" y="49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00D251-93B2-4FDC-A722-CDAB2B15A7BF}" type="datetimeFigureOut">
              <a:rPr lang="zh-CN" altLang="en-US" smtClean="0"/>
              <a:t>2016/8/23</a:t>
            </a:fld>
            <a:endParaRPr lang="zh-CN"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1724B4-EE43-46DD-BA6F-71E82E94116E}" type="slidenum">
              <a:rPr lang="zh-CN" altLang="en-US" smtClean="0"/>
              <a:t>‹#›</a:t>
            </a:fld>
            <a:endParaRPr lang="zh-CN" altLang="en-US"/>
          </a:p>
        </p:txBody>
      </p:sp>
    </p:spTree>
    <p:extLst>
      <p:ext uri="{BB962C8B-B14F-4D97-AF65-F5344CB8AC3E}">
        <p14:creationId xmlns:p14="http://schemas.microsoft.com/office/powerpoint/2010/main" val="2590060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a:t>
            </a:fld>
            <a:endParaRPr lang="zh-CN" altLang="en-US"/>
          </a:p>
        </p:txBody>
      </p:sp>
    </p:spTree>
    <p:extLst>
      <p:ext uri="{BB962C8B-B14F-4D97-AF65-F5344CB8AC3E}">
        <p14:creationId xmlns:p14="http://schemas.microsoft.com/office/powerpoint/2010/main" val="603391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altLang="zh-CN" dirty="0" err="1" smtClean="0"/>
              <a:t>Cocitation</a:t>
            </a:r>
            <a:r>
              <a:rPr lang="en-US" altLang="zh-CN" dirty="0" smtClean="0"/>
              <a:t> is a structural similarity measure, intuitively for a and b, </a:t>
            </a:r>
            <a:r>
              <a:rPr lang="en-US" altLang="zh-CN" dirty="0" err="1" smtClean="0"/>
              <a:t>cocitation</a:t>
            </a:r>
            <a:r>
              <a:rPr lang="en-US" altLang="zh-CN" dirty="0" smtClean="0"/>
              <a:t> is the number of nodes which point  to both a and b. It is the one-step P-Rank considering only in-link directions.</a:t>
            </a:r>
          </a:p>
          <a:p>
            <a:pPr marL="228600" indent="-228600">
              <a:buAutoNum type="arabicPeriod"/>
            </a:pPr>
            <a:r>
              <a:rPr lang="en-US" altLang="zh-CN" dirty="0" err="1" smtClean="0"/>
              <a:t>Compling</a:t>
            </a:r>
            <a:r>
              <a:rPr lang="en-US" altLang="zh-CN" dirty="0" smtClean="0"/>
              <a:t> is the duality of </a:t>
            </a:r>
            <a:r>
              <a:rPr lang="en-US" altLang="zh-CN" dirty="0" err="1" smtClean="0"/>
              <a:t>Cocitation</a:t>
            </a:r>
            <a:r>
              <a:rPr lang="en-US" altLang="zh-CN" dirty="0" smtClean="0"/>
              <a:t>. It only consider the out-link  direction. It can be regarded as one-step P-Rank considering out-link direction only.</a:t>
            </a:r>
          </a:p>
          <a:p>
            <a:pPr marL="228600" indent="-228600">
              <a:buAutoNum type="arabicPeriod"/>
            </a:pPr>
            <a:r>
              <a:rPr lang="en-US" altLang="zh-CN" dirty="0" err="1" smtClean="0"/>
              <a:t>Amsler</a:t>
            </a:r>
            <a:r>
              <a:rPr lang="en-US" altLang="zh-CN" dirty="0" smtClean="0"/>
              <a:t> considers both in-link and out-link but only direct neighbors without similarity score propagation throughout the whole network. It is still a one-step P-Rank</a:t>
            </a:r>
          </a:p>
          <a:p>
            <a:pPr marL="228600" indent="-228600">
              <a:buAutoNum type="arabicPeriod"/>
            </a:pPr>
            <a:r>
              <a:rPr lang="en-US" altLang="zh-CN" dirty="0" err="1" smtClean="0"/>
              <a:t>Simrank</a:t>
            </a:r>
            <a:r>
              <a:rPr lang="en-US" altLang="zh-CN" dirty="0" smtClean="0"/>
              <a:t> considers recursive computation but one direction is considered.</a:t>
            </a:r>
          </a:p>
          <a:p>
            <a:pPr marL="228600" indent="-228600">
              <a:buAutoNum type="arabicPeriod"/>
            </a:pPr>
            <a:r>
              <a:rPr lang="en-US" altLang="zh-CN" dirty="0" err="1" smtClean="0"/>
              <a:t>Rvs-Simrank</a:t>
            </a:r>
            <a:r>
              <a:rPr lang="en-US" altLang="zh-CN" dirty="0" smtClean="0"/>
              <a:t> is the duality of </a:t>
            </a:r>
            <a:r>
              <a:rPr lang="en-US" altLang="zh-CN" dirty="0" err="1" smtClean="0"/>
              <a:t>Simrank</a:t>
            </a:r>
            <a:r>
              <a:rPr lang="en-US" altLang="zh-CN" dirty="0" smtClean="0"/>
              <a:t> and only </a:t>
            </a:r>
            <a:r>
              <a:rPr lang="en-US" altLang="zh-CN" dirty="0" err="1" smtClean="0"/>
              <a:t>outlink</a:t>
            </a:r>
            <a:r>
              <a:rPr lang="en-US" altLang="zh-CN" dirty="0" smtClean="0"/>
              <a:t> is considered.</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10</a:t>
            </a:fld>
            <a:endParaRPr lang="zh-CN" altLang="en-US"/>
          </a:p>
        </p:txBody>
      </p:sp>
    </p:spTree>
    <p:extLst>
      <p:ext uri="{BB962C8B-B14F-4D97-AF65-F5344CB8AC3E}">
        <p14:creationId xmlns:p14="http://schemas.microsoft.com/office/powerpoint/2010/main" val="1553325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altLang="zh-CN" dirty="0" smtClean="0"/>
              <a:t>N is the number of nodes in the graph</a:t>
            </a:r>
          </a:p>
          <a:p>
            <a:pPr marL="228600" indent="-228600">
              <a:buAutoNum type="arabicPeriod"/>
            </a:pPr>
            <a:r>
              <a:rPr lang="en-US" altLang="zh-CN" dirty="0" smtClean="0"/>
              <a:t>The amortization algorithm is published in VLDB’08</a:t>
            </a:r>
          </a:p>
          <a:p>
            <a:pPr marL="228600" indent="-228600">
              <a:buAutoNum type="arabicPeriod"/>
            </a:pPr>
            <a:r>
              <a:rPr lang="en-US" altLang="zh-CN" dirty="0" smtClean="0"/>
              <a:t>Approximation algorithms are pretty straightforward.</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11</a:t>
            </a:fld>
            <a:endParaRPr lang="zh-CN" altLang="en-US"/>
          </a:p>
        </p:txBody>
      </p:sp>
    </p:spTree>
    <p:extLst>
      <p:ext uri="{BB962C8B-B14F-4D97-AF65-F5344CB8AC3E}">
        <p14:creationId xmlns:p14="http://schemas.microsoft.com/office/powerpoint/2010/main" val="3537562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1. The compactness of clusters can be intuitively defined as intra-cluster distance / inter-cluster distance, so the smaller, the better.</a:t>
            </a:r>
          </a:p>
          <a:p>
            <a:r>
              <a:rPr lang="en-US" altLang="zh-CN" dirty="0" smtClean="0"/>
              <a:t>2. Algorithm nature is to test the Prank algorithm for different aspects: how fast it will converge, how it correlate with different parameters C and lambda.</a:t>
            </a:r>
          </a:p>
          <a:p>
            <a:r>
              <a:rPr lang="en-US" altLang="zh-CN" dirty="0" smtClean="0"/>
              <a:t>3. Ground truth results are top-10 ranking results by making use of Prank as the underlying similarity measures in DBLP.</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12</a:t>
            </a:fld>
            <a:endParaRPr lang="zh-CN" altLang="en-US"/>
          </a:p>
        </p:txBody>
      </p:sp>
    </p:spTree>
    <p:extLst>
      <p:ext uri="{BB962C8B-B14F-4D97-AF65-F5344CB8AC3E}">
        <p14:creationId xmlns:p14="http://schemas.microsoft.com/office/powerpoint/2010/main" val="3456912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Here, Cp stands for “compactness for Prank” and Cs stands for “compactness for </a:t>
            </a:r>
            <a:r>
              <a:rPr lang="en-US" altLang="zh-CN" dirty="0" err="1" smtClean="0"/>
              <a:t>Simrank</a:t>
            </a:r>
            <a:r>
              <a:rPr lang="en-US" altLang="zh-CN" dirty="0" smtClean="0"/>
              <a:t>”. The smaller the compactness, the better the clustering results.</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13</a:t>
            </a:fld>
            <a:endParaRPr lang="zh-CN" altLang="en-US"/>
          </a:p>
        </p:txBody>
      </p:sp>
    </p:spTree>
    <p:extLst>
      <p:ext uri="{BB962C8B-B14F-4D97-AF65-F5344CB8AC3E}">
        <p14:creationId xmlns:p14="http://schemas.microsoft.com/office/powerpoint/2010/main" val="2099842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These two diagram shows that the P-rank algorithms converges pretty fast.</a:t>
            </a:r>
          </a:p>
          <a:p>
            <a:endParaRPr lang="en-US" altLang="zh-CN" dirty="0"/>
          </a:p>
          <a:p>
            <a:pPr marL="228600" indent="-228600">
              <a:buAutoNum type="arabicPeriod"/>
            </a:pPr>
            <a:r>
              <a:rPr lang="en-US" altLang="zh-CN" dirty="0" smtClean="0"/>
              <a:t>For the first diagram, when C is set small, it converges faster. When C is set large, it will need more iterations to converge. The reason is that the larger C is, the smaller the loss of similarity belief during similarity propagation.</a:t>
            </a:r>
          </a:p>
          <a:p>
            <a:pPr marL="228600" indent="-228600">
              <a:buAutoNum type="arabicPeriod"/>
            </a:pPr>
            <a:r>
              <a:rPr lang="en-US" altLang="zh-CN" dirty="0" smtClean="0"/>
              <a:t>For the second diagram, it shows the relative importance of similarity scores for both in-link and out-link side. It is true that out-link plays more role in similarity computation.</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14</a:t>
            </a:fld>
            <a:endParaRPr lang="zh-CN" altLang="en-US"/>
          </a:p>
        </p:txBody>
      </p:sp>
    </p:spTree>
    <p:extLst>
      <p:ext uri="{BB962C8B-B14F-4D97-AF65-F5344CB8AC3E}">
        <p14:creationId xmlns:p14="http://schemas.microsoft.com/office/powerpoint/2010/main" val="22488430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This results are pretty intuitive. The above one show the most similar PAIRS and the bottom two are top-10 rankings for different queries.</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15</a:t>
            </a:fld>
            <a:endParaRPr lang="zh-CN" altLang="en-US"/>
          </a:p>
        </p:txBody>
      </p:sp>
    </p:spTree>
    <p:extLst>
      <p:ext uri="{BB962C8B-B14F-4D97-AF65-F5344CB8AC3E}">
        <p14:creationId xmlns:p14="http://schemas.microsoft.com/office/powerpoint/2010/main" val="15587492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16</a:t>
            </a:fld>
            <a:endParaRPr lang="zh-CN" altLang="en-US"/>
          </a:p>
        </p:txBody>
      </p:sp>
    </p:spTree>
    <p:extLst>
      <p:ext uri="{BB962C8B-B14F-4D97-AF65-F5344CB8AC3E}">
        <p14:creationId xmlns:p14="http://schemas.microsoft.com/office/powerpoint/2010/main" val="2179862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17</a:t>
            </a:fld>
            <a:endParaRPr lang="zh-CN" altLang="en-US"/>
          </a:p>
        </p:txBody>
      </p:sp>
    </p:spTree>
    <p:extLst>
      <p:ext uri="{BB962C8B-B14F-4D97-AF65-F5344CB8AC3E}">
        <p14:creationId xmlns:p14="http://schemas.microsoft.com/office/powerpoint/2010/main" val="3302846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ltLang="en-US"/>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2</a:t>
            </a:fld>
            <a:endParaRPr lang="zh-CN" altLang="en-US"/>
          </a:p>
        </p:txBody>
      </p:sp>
    </p:spTree>
    <p:extLst>
      <p:ext uri="{BB962C8B-B14F-4D97-AF65-F5344CB8AC3E}">
        <p14:creationId xmlns:p14="http://schemas.microsoft.com/office/powerpoint/2010/main" val="1295257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Information networks have graph as their underlying data model, which consist of the vertex set V and the edge set E.</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3</a:t>
            </a:fld>
            <a:endParaRPr lang="zh-CN" altLang="en-US"/>
          </a:p>
        </p:txBody>
      </p:sp>
    </p:spTree>
    <p:extLst>
      <p:ext uri="{BB962C8B-B14F-4D97-AF65-F5344CB8AC3E}">
        <p14:creationId xmlns:p14="http://schemas.microsoft.com/office/powerpoint/2010/main" val="1684858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1.Similiarty means how similar two nodes in the graph are.</a:t>
            </a:r>
          </a:p>
          <a:p>
            <a:endParaRPr lang="en-US" altLang="zh-CN" dirty="0"/>
          </a:p>
          <a:p>
            <a:r>
              <a:rPr lang="en-US" altLang="zh-CN" dirty="0" smtClean="0"/>
              <a:t>2. Previous studies show that the structural similarity can generate more meaningful similarity results, in comparison with text based similarity measures, for example, string based edit distance, cosine measure, etc. The main reason is that, the structural similarity is more homogeneous and language independent. By making use of the link information in the graph,  the structural similarity between two nodes in the graph can make use of the neighborhood structure to help reinforce the similarity belief.</a:t>
            </a:r>
          </a:p>
          <a:p>
            <a:endParaRPr lang="en-US" altLang="zh-CN" dirty="0"/>
          </a:p>
          <a:p>
            <a:r>
              <a:rPr lang="en-US" altLang="zh-CN" dirty="0" smtClean="0"/>
              <a:t>3. </a:t>
            </a:r>
            <a:r>
              <a:rPr lang="en-US" altLang="zh-CN" dirty="0" err="1" smtClean="0"/>
              <a:t>SimRank</a:t>
            </a:r>
            <a:r>
              <a:rPr lang="en-US" altLang="zh-CN" dirty="0" smtClean="0"/>
              <a:t> is a de facto standard for structural similarity on large graphs. There are a lot of work done to extend </a:t>
            </a:r>
            <a:r>
              <a:rPr lang="en-US" altLang="zh-CN" dirty="0" err="1" smtClean="0"/>
              <a:t>SimRank</a:t>
            </a:r>
            <a:r>
              <a:rPr lang="en-US" altLang="zh-CN" dirty="0" smtClean="0"/>
              <a:t> in different scenarios.</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4</a:t>
            </a:fld>
            <a:endParaRPr lang="zh-CN" altLang="en-US"/>
          </a:p>
        </p:txBody>
      </p:sp>
    </p:spTree>
    <p:extLst>
      <p:ext uri="{BB962C8B-B14F-4D97-AF65-F5344CB8AC3E}">
        <p14:creationId xmlns:p14="http://schemas.microsoft.com/office/powerpoint/2010/main" val="825433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altLang="zh-CN" dirty="0" smtClean="0"/>
              <a:t>Note </a:t>
            </a:r>
            <a:r>
              <a:rPr lang="en-US" altLang="zh-CN" dirty="0" err="1" smtClean="0"/>
              <a:t>Simrank</a:t>
            </a:r>
            <a:r>
              <a:rPr lang="en-US" altLang="zh-CN" dirty="0" smtClean="0"/>
              <a:t> is defined in a recursive way.</a:t>
            </a:r>
          </a:p>
          <a:p>
            <a:pPr marL="228600" indent="-228600">
              <a:buAutoNum type="arabicPeriod"/>
            </a:pPr>
            <a:r>
              <a:rPr lang="en-US" altLang="zh-CN" dirty="0" smtClean="0"/>
              <a:t>Because </a:t>
            </a:r>
            <a:r>
              <a:rPr lang="en-US" altLang="zh-CN" dirty="0" err="1" smtClean="0"/>
              <a:t>Simrank</a:t>
            </a:r>
            <a:r>
              <a:rPr lang="en-US" altLang="zh-CN" dirty="0" smtClean="0"/>
              <a:t> only consider those node who “cite” the vertex-pair (in-link information), while neglecting those vertices “cited” by the vertex-pair (out-link information), so the measure is somehow biased and the scenario when the vertex pair doesn’t have common in-link neighbors, their </a:t>
            </a:r>
            <a:r>
              <a:rPr lang="en-US" altLang="zh-CN" dirty="0" err="1" smtClean="0"/>
              <a:t>Simrank</a:t>
            </a:r>
            <a:r>
              <a:rPr lang="en-US" altLang="zh-CN" dirty="0" smtClean="0"/>
              <a:t> score is UNDEFINED.</a:t>
            </a:r>
          </a:p>
          <a:p>
            <a:pPr marL="228600" indent="-228600">
              <a:buAutoNum type="arabicPeriod"/>
            </a:pPr>
            <a:r>
              <a:rPr lang="en-US" altLang="zh-CN" dirty="0" err="1" smtClean="0"/>
              <a:t>SimRank</a:t>
            </a:r>
            <a:r>
              <a:rPr lang="en-US" altLang="zh-CN" dirty="0" smtClean="0"/>
              <a:t> is EXTREMELY inefficient in large real information networks.</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5</a:t>
            </a:fld>
            <a:endParaRPr lang="zh-CN" altLang="en-US"/>
          </a:p>
        </p:txBody>
      </p:sp>
    </p:spTree>
    <p:extLst>
      <p:ext uri="{BB962C8B-B14F-4D97-AF65-F5344CB8AC3E}">
        <p14:creationId xmlns:p14="http://schemas.microsoft.com/office/powerpoint/2010/main" val="25215997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These two diagrams show the infeasibility of </a:t>
            </a:r>
            <a:r>
              <a:rPr lang="en-US" altLang="zh-CN" dirty="0" err="1" smtClean="0"/>
              <a:t>SimRank</a:t>
            </a:r>
            <a:r>
              <a:rPr lang="en-US" altLang="zh-CN" dirty="0" smtClean="0"/>
              <a:t>, compared with P-Rank.</a:t>
            </a:r>
          </a:p>
          <a:p>
            <a:endParaRPr lang="en-US" altLang="zh-CN" dirty="0" smtClean="0"/>
          </a:p>
          <a:p>
            <a:pPr marL="228600" indent="-228600">
              <a:buAutoNum type="arabicPeriod"/>
            </a:pPr>
            <a:r>
              <a:rPr lang="en-US" altLang="zh-CN" dirty="0" smtClean="0"/>
              <a:t>The first diagram is a heterogeneous IN. It contains nodes belonging to different categories: conference (C),  committee member (m1, m2, m3) and paper (p1, p2, p3, p4). The edges have different meanings, like Conference “invite” PC member and PC member “bid” for paper and paper is “reviewed” by PC member and paper is “accepted” by the conference. Note for vertex pair (m1, m2), (m1, m3) and (m2, m3), </a:t>
            </a:r>
            <a:r>
              <a:rPr lang="en-US" altLang="zh-CN" dirty="0" err="1" smtClean="0"/>
              <a:t>SimRank</a:t>
            </a:r>
            <a:r>
              <a:rPr lang="en-US" altLang="zh-CN" dirty="0" smtClean="0"/>
              <a:t> gives the same similarity score. It can not distinguish these three pairs. However, by making use of the structural information from both in-link and out-link sides, P-Rank can differentiate them successfully. Similar things occur for (p1, p3), (p3, p4)</a:t>
            </a:r>
          </a:p>
          <a:p>
            <a:pPr marL="228600" indent="-228600">
              <a:buAutoNum type="arabicPeriod"/>
            </a:pPr>
            <a:r>
              <a:rPr lang="en-US" altLang="zh-CN" dirty="0" smtClean="0"/>
              <a:t>The second diagram is a homogeneous IN. It contains nodes belonging to the same category, for example, all nodes are papers and edges are citations. Similarly, </a:t>
            </a:r>
            <a:r>
              <a:rPr lang="en-US" altLang="zh-CN" dirty="0" err="1" smtClean="0"/>
              <a:t>SimRank</a:t>
            </a:r>
            <a:r>
              <a:rPr lang="en-US" altLang="zh-CN" dirty="0" smtClean="0"/>
              <a:t> cannot differentiate (p2, p3), (p3, p4). Even worse, for node pair (p4,  p5), (P2, p5), the </a:t>
            </a:r>
            <a:r>
              <a:rPr lang="en-US" altLang="zh-CN" dirty="0" err="1" smtClean="0"/>
              <a:t>SimRank</a:t>
            </a:r>
            <a:r>
              <a:rPr lang="en-US" altLang="zh-CN" dirty="0" smtClean="0"/>
              <a:t> is UNAVAILABLE. Because the vertex pair do not have common in-link neighbors which can pass similarity scores to them. However, P-Rank can successfully measure the similarity for all vertex pairs.</a:t>
            </a:r>
          </a:p>
          <a:p>
            <a:pPr marL="228600" indent="-228600">
              <a:buAutoNum type="arabicPeriod"/>
            </a:pPr>
            <a:r>
              <a:rPr lang="en-US" altLang="zh-CN" dirty="0" smtClean="0"/>
              <a:t>The main philosophy is that, P-Rank can jointly take into account of similarity flow from both directions and if one direction is unavailable (</a:t>
            </a:r>
            <a:r>
              <a:rPr lang="en-US" altLang="zh-CN" dirty="0" err="1" smtClean="0"/>
              <a:t>SimRank</a:t>
            </a:r>
            <a:r>
              <a:rPr lang="en-US" altLang="zh-CN" dirty="0" smtClean="0"/>
              <a:t> may fail), P-Rank can still work successfully.</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6</a:t>
            </a:fld>
            <a:endParaRPr lang="zh-CN" altLang="en-US"/>
          </a:p>
        </p:txBody>
      </p:sp>
    </p:spTree>
    <p:extLst>
      <p:ext uri="{BB962C8B-B14F-4D97-AF65-F5344CB8AC3E}">
        <p14:creationId xmlns:p14="http://schemas.microsoft.com/office/powerpoint/2010/main" val="2629471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altLang="zh-CN" dirty="0" smtClean="0"/>
              <a:t>P-rank extends the definition by adding the similarity computation for out-link direction</a:t>
            </a:r>
          </a:p>
          <a:p>
            <a:pPr marL="228600" indent="-228600">
              <a:buAutoNum type="arabicPeriod"/>
            </a:pPr>
            <a:r>
              <a:rPr lang="en-US" altLang="zh-CN" dirty="0" smtClean="0"/>
              <a:t>For robustness, </a:t>
            </a:r>
            <a:r>
              <a:rPr lang="en-US" altLang="zh-CN" dirty="0" err="1" smtClean="0"/>
              <a:t>Simrank</a:t>
            </a:r>
            <a:r>
              <a:rPr lang="en-US" altLang="zh-CN" dirty="0" smtClean="0"/>
              <a:t> may fail in some IN, like the previous example, however, P-Rank can be employed into different IN settings</a:t>
            </a:r>
          </a:p>
          <a:p>
            <a:pPr marL="228600" indent="-228600">
              <a:buAutoNum type="arabicPeriod"/>
            </a:pPr>
            <a:r>
              <a:rPr lang="en-US" altLang="zh-CN" dirty="0" smtClean="0"/>
              <a:t>P-Rank is a general similarity framework and many structural similarity measures, including </a:t>
            </a:r>
            <a:r>
              <a:rPr lang="en-US" altLang="zh-CN" dirty="0" err="1" smtClean="0"/>
              <a:t>Simrank</a:t>
            </a:r>
            <a:r>
              <a:rPr lang="en-US" altLang="zh-CN" dirty="0" smtClean="0"/>
              <a:t>, are its special cases. (Will be explained in details later)</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7</a:t>
            </a:fld>
            <a:endParaRPr lang="zh-CN" altLang="en-US"/>
          </a:p>
        </p:txBody>
      </p:sp>
    </p:spTree>
    <p:extLst>
      <p:ext uri="{BB962C8B-B14F-4D97-AF65-F5344CB8AC3E}">
        <p14:creationId xmlns:p14="http://schemas.microsoft.com/office/powerpoint/2010/main" val="36711018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a:pPr>
            <a:r>
              <a:rPr lang="en-US" altLang="zh-CN" dirty="0" smtClean="0"/>
              <a:t>For the recursive form, it is a linear combination of similarity computation from both sides. Lambda is a parameter controlling the relative weight between in-link side and out-link side. C is a dampen factor. I(a) is all the nodes with a link to a and O(a) are all nodes pointed by a</a:t>
            </a:r>
          </a:p>
          <a:p>
            <a:pPr marL="228600" indent="-228600">
              <a:buAutoNum type="arabicPeriod"/>
            </a:pPr>
            <a:r>
              <a:rPr lang="en-US" altLang="zh-CN" dirty="0" smtClean="0"/>
              <a:t>For the iterative form, k is the iterative number. It means that the similarity score of iteration k+1 can be computation based on the similarity score in iteration k.</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8</a:t>
            </a:fld>
            <a:endParaRPr lang="zh-CN" altLang="en-US"/>
          </a:p>
        </p:txBody>
      </p:sp>
    </p:spTree>
    <p:extLst>
      <p:ext uri="{BB962C8B-B14F-4D97-AF65-F5344CB8AC3E}">
        <p14:creationId xmlns:p14="http://schemas.microsoft.com/office/powerpoint/2010/main" val="3489446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altLang="zh-CN" dirty="0" smtClean="0"/>
              <a:t>The property of P-Rank secures that we can use the iterative computation to approach its theoretical real value, and in practice, the convergence is pretty fast, usually the iteration number is around 5 or 6.</a:t>
            </a:r>
            <a:endParaRPr lang="zh-CN" altLang="en-US" dirty="0"/>
          </a:p>
        </p:txBody>
      </p:sp>
      <p:sp>
        <p:nvSpPr>
          <p:cNvPr id="4" name="Slide Number Placeholder 3"/>
          <p:cNvSpPr>
            <a:spLocks noGrp="1"/>
          </p:cNvSpPr>
          <p:nvPr>
            <p:ph type="sldNum" sz="quarter" idx="10"/>
          </p:nvPr>
        </p:nvSpPr>
        <p:spPr/>
        <p:txBody>
          <a:bodyPr/>
          <a:lstStyle/>
          <a:p>
            <a:fld id="{6A1724B4-EE43-46DD-BA6F-71E82E94116E}" type="slidenum">
              <a:rPr lang="zh-CN" altLang="en-US" smtClean="0"/>
              <a:t>9</a:t>
            </a:fld>
            <a:endParaRPr lang="zh-CN" altLang="en-US"/>
          </a:p>
        </p:txBody>
      </p:sp>
    </p:spTree>
    <p:extLst>
      <p:ext uri="{BB962C8B-B14F-4D97-AF65-F5344CB8AC3E}">
        <p14:creationId xmlns:p14="http://schemas.microsoft.com/office/powerpoint/2010/main" val="94327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2016/8/23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2016/8/23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8.emf"/></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1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gif"/><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57158" y="1571612"/>
            <a:ext cx="8572560" cy="1714512"/>
          </a:xfrm>
        </p:spPr>
        <p:txBody>
          <a:bodyPr>
            <a:normAutofit fontScale="90000"/>
          </a:bodyPr>
          <a:lstStyle/>
          <a:p>
            <a:r>
              <a:rPr lang="en-US" altLang="zh-CN" b="1" dirty="0" smtClean="0"/>
              <a:t>P-Rank: A Comprehensive Structural Similarity Measure</a:t>
            </a:r>
            <a:br>
              <a:rPr lang="en-US" altLang="zh-CN" b="1" dirty="0" smtClean="0"/>
            </a:br>
            <a:r>
              <a:rPr lang="en-US" altLang="zh-CN" b="1" dirty="0" smtClean="0"/>
              <a:t>over Information Networks</a:t>
            </a:r>
            <a:endParaRPr lang="zh-CN" altLang="en-US" dirty="0"/>
          </a:p>
        </p:txBody>
      </p:sp>
      <p:sp>
        <p:nvSpPr>
          <p:cNvPr id="3" name="副标题 2"/>
          <p:cNvSpPr>
            <a:spLocks noGrp="1"/>
          </p:cNvSpPr>
          <p:nvPr>
            <p:ph type="subTitle" idx="1"/>
          </p:nvPr>
        </p:nvSpPr>
        <p:spPr>
          <a:xfrm>
            <a:off x="1285852" y="5891218"/>
            <a:ext cx="6400800" cy="752492"/>
          </a:xfrm>
        </p:spPr>
        <p:txBody>
          <a:bodyPr>
            <a:normAutofit/>
          </a:bodyPr>
          <a:lstStyle/>
          <a:p>
            <a:r>
              <a:rPr lang="en-US" altLang="zh-CN" sz="2800" b="1" dirty="0" smtClean="0">
                <a:solidFill>
                  <a:schemeClr val="tx2">
                    <a:lumMod val="50000"/>
                  </a:schemeClr>
                </a:solidFill>
                <a:latin typeface="Palace Script MT" pitchFamily="66" charset="0"/>
              </a:rPr>
              <a:t>CIKM’ 09 November 3</a:t>
            </a:r>
            <a:r>
              <a:rPr lang="en-US" altLang="zh-CN" sz="2800" b="1" baseline="30000" dirty="0" smtClean="0">
                <a:solidFill>
                  <a:schemeClr val="tx2">
                    <a:lumMod val="50000"/>
                  </a:schemeClr>
                </a:solidFill>
                <a:latin typeface="Palace Script MT" pitchFamily="66" charset="0"/>
              </a:rPr>
              <a:t>rd</a:t>
            </a:r>
            <a:r>
              <a:rPr lang="en-US" altLang="zh-CN" sz="2800" b="1" dirty="0" smtClean="0">
                <a:solidFill>
                  <a:schemeClr val="tx2">
                    <a:lumMod val="50000"/>
                  </a:schemeClr>
                </a:solidFill>
                <a:latin typeface="Palace Script MT" pitchFamily="66" charset="0"/>
              </a:rPr>
              <a:t>, 2009, Hong Kong</a:t>
            </a:r>
            <a:endParaRPr lang="zh-CN" altLang="en-US" sz="2800" b="1" dirty="0">
              <a:solidFill>
                <a:schemeClr val="tx2">
                  <a:lumMod val="50000"/>
                </a:schemeClr>
              </a:solidFill>
              <a:latin typeface="Palace Script MT" pitchFamily="66" charset="0"/>
            </a:endParaRPr>
          </a:p>
        </p:txBody>
      </p:sp>
      <p:sp>
        <p:nvSpPr>
          <p:cNvPr id="6" name="标题 1"/>
          <p:cNvSpPr txBox="1">
            <a:spLocks/>
          </p:cNvSpPr>
          <p:nvPr/>
        </p:nvSpPr>
        <p:spPr>
          <a:xfrm>
            <a:off x="285720" y="3571876"/>
            <a:ext cx="8572560" cy="1714512"/>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2400" b="1" i="0" u="none" strike="noStrike" kern="1200" cap="none" spc="0" normalizeH="0" baseline="0" noProof="0" dirty="0" smtClean="0">
                <a:ln>
                  <a:noFill/>
                </a:ln>
                <a:solidFill>
                  <a:schemeClr val="tx1"/>
                </a:solidFill>
                <a:effectLst/>
                <a:uLnTx/>
                <a:uFillTx/>
                <a:latin typeface="Garamond" pitchFamily="18" charset="0"/>
                <a:ea typeface="Malgun Gothic" pitchFamily="34" charset="-127"/>
                <a:cs typeface="+mj-cs"/>
              </a:rPr>
              <a:t>Peixiang Zhao,</a:t>
            </a:r>
            <a:r>
              <a:rPr kumimoji="0" lang="en-US" altLang="zh-CN" sz="2400" b="1" i="0" u="none" strike="noStrike" kern="1200" cap="none" spc="0" normalizeH="0" noProof="0" dirty="0" smtClean="0">
                <a:ln>
                  <a:noFill/>
                </a:ln>
                <a:solidFill>
                  <a:schemeClr val="tx1"/>
                </a:solidFill>
                <a:effectLst/>
                <a:uLnTx/>
                <a:uFillTx/>
                <a:latin typeface="Garamond" pitchFamily="18" charset="0"/>
                <a:ea typeface="Malgun Gothic" pitchFamily="34" charset="-127"/>
                <a:cs typeface="+mj-cs"/>
              </a:rPr>
              <a:t> Jiawei Han, Yizhou Sun</a:t>
            </a:r>
          </a:p>
          <a:p>
            <a:pPr marL="0" marR="0" lvl="0" indent="0" algn="ctr" defTabSz="914400" rtl="0" eaLnBrk="1" fontAlgn="auto" latinLnBrk="0" hangingPunct="1">
              <a:lnSpc>
                <a:spcPct val="125000"/>
              </a:lnSpc>
              <a:spcBef>
                <a:spcPct val="0"/>
              </a:spcBef>
              <a:spcAft>
                <a:spcPts val="0"/>
              </a:spcAft>
              <a:buClrTx/>
              <a:buSzTx/>
              <a:buFontTx/>
              <a:buNone/>
              <a:tabLst/>
              <a:defRPr/>
            </a:pPr>
            <a:r>
              <a:rPr lang="en-US" altLang="zh-CN" sz="2400" b="1" baseline="0" dirty="0" smtClean="0">
                <a:latin typeface="Garamond" pitchFamily="18" charset="0"/>
                <a:ea typeface="+mj-ea"/>
                <a:cs typeface="+mj-cs"/>
              </a:rPr>
              <a:t>University of Illinois at Urbana-Champaign</a:t>
            </a:r>
            <a:endParaRPr kumimoji="0" lang="zh-CN" altLang="en-US" sz="2400" b="0" i="0" u="none" strike="noStrike" kern="1200" cap="none" spc="0" normalizeH="0" baseline="0" noProof="0" dirty="0">
              <a:ln>
                <a:noFill/>
              </a:ln>
              <a:solidFill>
                <a:schemeClr val="tx1"/>
              </a:solidFill>
              <a:effectLst/>
              <a:uLnTx/>
              <a:uFillTx/>
              <a:latin typeface="Garamond" pitchFamily="18" charset="0"/>
              <a:ea typeface="+mj-ea"/>
              <a:cs typeface="+mj-cs"/>
            </a:endParaRPr>
          </a:p>
        </p:txBody>
      </p:sp>
      <p:cxnSp>
        <p:nvCxnSpPr>
          <p:cNvPr id="8" name="直接连接符 5"/>
          <p:cNvCxnSpPr/>
          <p:nvPr/>
        </p:nvCxnSpPr>
        <p:spPr>
          <a:xfrm>
            <a:off x="142844" y="1285860"/>
            <a:ext cx="8572560" cy="0"/>
          </a:xfrm>
          <a:prstGeom prst="line">
            <a:avLst/>
          </a:prstGeom>
          <a:ln w="1905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cxnSp>
        <p:nvCxnSpPr>
          <p:cNvPr id="13" name="直接连接符 5"/>
          <p:cNvCxnSpPr/>
          <p:nvPr/>
        </p:nvCxnSpPr>
        <p:spPr>
          <a:xfrm rot="16200000" flipH="1">
            <a:off x="-684593" y="2000238"/>
            <a:ext cx="2714645" cy="3"/>
          </a:xfrm>
          <a:prstGeom prst="line">
            <a:avLst/>
          </a:prstGeom>
          <a:ln w="1905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cxnSp>
        <p:nvCxnSpPr>
          <p:cNvPr id="29" name="直接连接符 5"/>
          <p:cNvCxnSpPr/>
          <p:nvPr/>
        </p:nvCxnSpPr>
        <p:spPr>
          <a:xfrm>
            <a:off x="785786" y="5786454"/>
            <a:ext cx="7858180" cy="0"/>
          </a:xfrm>
          <a:prstGeom prst="line">
            <a:avLst/>
          </a:prstGeom>
          <a:ln w="1905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cxnSp>
        <p:nvCxnSpPr>
          <p:cNvPr id="30" name="直接连接符 5"/>
          <p:cNvCxnSpPr/>
          <p:nvPr/>
        </p:nvCxnSpPr>
        <p:spPr>
          <a:xfrm rot="5400000">
            <a:off x="7500960" y="5786452"/>
            <a:ext cx="1143006" cy="2"/>
          </a:xfrm>
          <a:prstGeom prst="line">
            <a:avLst/>
          </a:prstGeom>
          <a:ln w="19050">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round/>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pic>
        <p:nvPicPr>
          <p:cNvPr id="34" name="图片 11" descr="uiuclogo.gif"/>
          <p:cNvPicPr>
            <a:picLocks noChangeAspect="1"/>
          </p:cNvPicPr>
          <p:nvPr/>
        </p:nvPicPr>
        <p:blipFill>
          <a:blip r:embed="rId3" cstate="print"/>
          <a:stretch>
            <a:fillRect/>
          </a:stretch>
        </p:blipFill>
        <p:spPr>
          <a:xfrm>
            <a:off x="214282" y="765916"/>
            <a:ext cx="381198" cy="465253"/>
          </a:xfrm>
          <a:prstGeom prst="rect">
            <a:avLst/>
          </a:prstGeom>
        </p:spPr>
      </p:pic>
      <p:pic>
        <p:nvPicPr>
          <p:cNvPr id="1026" name="Picture 2"/>
          <p:cNvPicPr>
            <a:picLocks noChangeAspect="1" noChangeArrowheads="1"/>
          </p:cNvPicPr>
          <p:nvPr/>
        </p:nvPicPr>
        <p:blipFill>
          <a:blip r:embed="rId4" cstate="print"/>
          <a:srcRect/>
          <a:stretch>
            <a:fillRect/>
          </a:stretch>
        </p:blipFill>
        <p:spPr bwMode="auto">
          <a:xfrm>
            <a:off x="8156534" y="5286388"/>
            <a:ext cx="304800" cy="447675"/>
          </a:xfrm>
          <a:prstGeom prst="rect">
            <a:avLst/>
          </a:prstGeom>
          <a:noFill/>
          <a:ln w="9525">
            <a:noFill/>
            <a:miter lim="800000"/>
            <a:headEnd/>
            <a:tailEnd/>
          </a:ln>
        </p:spPr>
      </p:pic>
      <p:sp>
        <p:nvSpPr>
          <p:cNvPr id="56" name="标题 1"/>
          <p:cNvSpPr txBox="1">
            <a:spLocks/>
          </p:cNvSpPr>
          <p:nvPr/>
        </p:nvSpPr>
        <p:spPr>
          <a:xfrm>
            <a:off x="2285984" y="5000636"/>
            <a:ext cx="4714908" cy="419104"/>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50000"/>
              </a:lnSpc>
              <a:spcBef>
                <a:spcPct val="0"/>
              </a:spcBef>
              <a:spcAft>
                <a:spcPts val="0"/>
              </a:spcAft>
              <a:buClrTx/>
              <a:buSzTx/>
              <a:buFontTx/>
              <a:buNone/>
              <a:tabLst/>
              <a:defRPr/>
            </a:pPr>
            <a:r>
              <a:rPr kumimoji="0" lang="en-US" altLang="zh-CN" sz="2400" b="1" i="0" u="none" strike="noStrike" kern="1200" cap="none" spc="0" normalizeH="0" baseline="0" noProof="0" dirty="0" smtClean="0">
                <a:ln>
                  <a:noFill/>
                </a:ln>
                <a:solidFill>
                  <a:schemeClr val="tx1"/>
                </a:solidFill>
                <a:effectLst/>
                <a:uLnTx/>
                <a:uFillTx/>
                <a:latin typeface="Garamond" pitchFamily="18" charset="0"/>
                <a:ea typeface="Malgun Gothic" pitchFamily="34" charset="-127"/>
                <a:cs typeface="+mj-cs"/>
              </a:rPr>
              <a:t>Presented</a:t>
            </a:r>
            <a:r>
              <a:rPr kumimoji="0" lang="en-US" altLang="zh-CN" sz="2400" b="1" i="0" u="none" strike="noStrike" kern="1200" cap="none" spc="0" normalizeH="0" noProof="0" dirty="0" smtClean="0">
                <a:ln>
                  <a:noFill/>
                </a:ln>
                <a:solidFill>
                  <a:schemeClr val="tx1"/>
                </a:solidFill>
                <a:effectLst/>
                <a:uLnTx/>
                <a:uFillTx/>
                <a:latin typeface="Garamond" pitchFamily="18" charset="0"/>
                <a:ea typeface="Malgun Gothic" pitchFamily="34" charset="-127"/>
                <a:cs typeface="+mj-cs"/>
              </a:rPr>
              <a:t> by Prof. Hong Cheng, CUHK</a:t>
            </a:r>
            <a:endParaRPr kumimoji="0" lang="zh-CN" altLang="en-US" sz="2400" b="0" i="0" u="none" strike="noStrike" kern="1200" cap="none" spc="0" normalizeH="0" baseline="0" noProof="0" dirty="0">
              <a:ln>
                <a:noFill/>
              </a:ln>
              <a:solidFill>
                <a:schemeClr val="tx1"/>
              </a:solidFill>
              <a:effectLst/>
              <a:uLnTx/>
              <a:uFillTx/>
              <a:latin typeface="Garamond"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P-Rank Derivatives</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19" name="Content Placeholder 18" descr="matrix.eps"/>
          <p:cNvPicPr>
            <a:picLocks noGrp="1" noChangeAspect="1"/>
          </p:cNvPicPr>
          <p:nvPr>
            <p:ph idx="1"/>
          </p:nvPr>
        </p:nvPicPr>
        <p:blipFill>
          <a:blip r:embed="rId4" cstate="print"/>
          <a:stretch>
            <a:fillRect/>
          </a:stretch>
        </p:blipFill>
        <p:spPr>
          <a:xfrm>
            <a:off x="642910" y="3214686"/>
            <a:ext cx="7215237" cy="2857500"/>
          </a:xfrm>
        </p:spPr>
      </p:pic>
      <p:sp>
        <p:nvSpPr>
          <p:cNvPr id="20" name="内容占位符 12"/>
          <p:cNvSpPr txBox="1">
            <a:spLocks/>
          </p:cNvSpPr>
          <p:nvPr/>
        </p:nvSpPr>
        <p:spPr>
          <a:xfrm>
            <a:off x="457200" y="1357298"/>
            <a:ext cx="8229600" cy="478634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25000"/>
              </a:lnSpc>
              <a:spcBef>
                <a:spcPct val="20000"/>
              </a:spcBef>
              <a:spcAft>
                <a:spcPts val="0"/>
              </a:spcAft>
              <a:buClrTx/>
              <a:buSzTx/>
              <a:buFont typeface="Arial" pitchFamily="34" charset="0"/>
              <a:buChar char="•"/>
              <a:tabLst/>
              <a:defRPr/>
            </a:pPr>
            <a:r>
              <a:rPr kumimoji="0" lang="en-US" altLang="zh-CN" sz="2800" b="0" i="0" u="none" strike="noStrike" kern="1200" cap="none" spc="0" normalizeH="0" baseline="0" noProof="0" dirty="0" smtClean="0">
                <a:ln>
                  <a:noFill/>
                </a:ln>
                <a:solidFill>
                  <a:schemeClr val="tx1"/>
                </a:solidFill>
                <a:effectLst/>
                <a:uLnTx/>
                <a:uFillTx/>
                <a:latin typeface="+mn-lt"/>
                <a:ea typeface="+mn-ea"/>
                <a:cs typeface="Arial" pitchFamily="34" charset="0"/>
              </a:rPr>
              <a:t>P-Rank proposes a unified structural</a:t>
            </a:r>
            <a:r>
              <a:rPr kumimoji="0" lang="en-US" altLang="zh-CN" sz="2800" b="0" i="0" u="none" strike="noStrike" kern="1200" cap="none" spc="0" normalizeH="0" noProof="0" dirty="0" smtClean="0">
                <a:ln>
                  <a:noFill/>
                </a:ln>
                <a:solidFill>
                  <a:schemeClr val="tx1"/>
                </a:solidFill>
                <a:effectLst/>
                <a:uLnTx/>
                <a:uFillTx/>
                <a:latin typeface="+mn-lt"/>
                <a:ea typeface="+mn-ea"/>
                <a:cs typeface="Arial" pitchFamily="34" charset="0"/>
              </a:rPr>
              <a:t> similarity framework, upon which many structural similarity measures are just its special cases</a:t>
            </a:r>
            <a:endParaRPr kumimoji="0" lang="en-US" altLang="zh-CN" sz="2800" b="0" i="0" u="none" strike="noStrike" kern="1200" cap="none" spc="0" normalizeH="0" baseline="0" noProof="0" dirty="0" smtClean="0">
              <a:ln>
                <a:noFill/>
              </a:ln>
              <a:solidFill>
                <a:schemeClr val="tx1"/>
              </a:solidFill>
              <a:effectLst/>
              <a:uLnTx/>
              <a:uFillTx/>
              <a:latin typeface="+mn-lt"/>
              <a:ea typeface="+mn-ea"/>
              <a:cs typeface="Arial" pitchFamily="34" charset="0"/>
            </a:endParaRPr>
          </a:p>
          <a:p>
            <a:pPr marL="742950" marR="0" lvl="1" indent="-285750" algn="l" defTabSz="914400" rtl="0" eaLnBrk="1" fontAlgn="auto" latinLnBrk="0" hangingPunct="1">
              <a:lnSpc>
                <a:spcPct val="125000"/>
              </a:lnSpc>
              <a:spcBef>
                <a:spcPct val="20000"/>
              </a:spcBef>
              <a:spcAft>
                <a:spcPts val="0"/>
              </a:spcAft>
              <a:buClrTx/>
              <a:buSzTx/>
              <a:buFont typeface="Arial" pitchFamily="34" charset="0"/>
              <a:buChar char="–"/>
              <a:tabLst/>
              <a:defRPr/>
            </a:pPr>
            <a:endParaRPr kumimoji="0" lang="en-US" altLang="zh-CN" sz="2400" b="0" i="0" u="none" strike="noStrike" kern="1200" cap="none" spc="0" normalizeH="0" baseline="0" noProof="0" dirty="0" smtClean="0">
              <a:ln>
                <a:noFill/>
              </a:ln>
              <a:solidFill>
                <a:schemeClr val="tx1"/>
              </a:solidFill>
              <a:effectLst/>
              <a:uLnTx/>
              <a:uFillTx/>
              <a:latin typeface="Garamond" pitchFamily="18" charset="0"/>
              <a:ea typeface="+mn-ea"/>
              <a:cs typeface="Arial" pitchFamily="34" charset="0"/>
            </a:endParaRPr>
          </a:p>
        </p:txBody>
      </p:sp>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1" name="TextBox 20"/>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9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P-Rank Computation</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214422"/>
            <a:ext cx="8229600" cy="5000660"/>
          </a:xfrm>
        </p:spPr>
        <p:txBody>
          <a:bodyPr>
            <a:normAutofit/>
          </a:bodyPr>
          <a:lstStyle/>
          <a:p>
            <a:r>
              <a:rPr lang="en-US" altLang="zh-CN" sz="2800" dirty="0" smtClean="0">
                <a:cs typeface="Arial" pitchFamily="34" charset="0"/>
              </a:rPr>
              <a:t>An iterative algorithm is executed until it reaches the fixed point</a:t>
            </a:r>
          </a:p>
          <a:p>
            <a:pPr lvl="1"/>
            <a:r>
              <a:rPr lang="en-US" altLang="zh-CN" sz="2400" dirty="0" smtClean="0">
                <a:latin typeface="Garamond" pitchFamily="18" charset="0"/>
                <a:cs typeface="Arial" pitchFamily="34" charset="0"/>
              </a:rPr>
              <a:t>Space complexity: O(n</a:t>
            </a:r>
            <a:r>
              <a:rPr lang="en-US" altLang="zh-CN" sz="2400" baseline="30000" dirty="0" smtClean="0">
                <a:latin typeface="Garamond" pitchFamily="18" charset="0"/>
                <a:cs typeface="Arial" pitchFamily="34" charset="0"/>
              </a:rPr>
              <a:t>2</a:t>
            </a:r>
            <a:r>
              <a:rPr lang="en-US" altLang="zh-CN" sz="2400" dirty="0" smtClean="0">
                <a:latin typeface="Garamond" pitchFamily="18" charset="0"/>
                <a:cs typeface="Arial" pitchFamily="34" charset="0"/>
              </a:rPr>
              <a:t>)</a:t>
            </a:r>
          </a:p>
          <a:p>
            <a:pPr lvl="1"/>
            <a:r>
              <a:rPr lang="en-US" altLang="zh-CN" sz="2400" dirty="0" smtClean="0">
                <a:latin typeface="Garamond" pitchFamily="18" charset="0"/>
                <a:cs typeface="Arial" pitchFamily="34" charset="0"/>
              </a:rPr>
              <a:t>Time complexity: O(n</a:t>
            </a:r>
            <a:r>
              <a:rPr lang="en-US" altLang="zh-CN" sz="2400" baseline="30000" dirty="0" smtClean="0">
                <a:latin typeface="Garamond" pitchFamily="18" charset="0"/>
                <a:cs typeface="Arial" pitchFamily="34" charset="0"/>
              </a:rPr>
              <a:t>4</a:t>
            </a:r>
            <a:r>
              <a:rPr lang="en-US" altLang="zh-CN" sz="2400" dirty="0" smtClean="0">
                <a:latin typeface="Garamond" pitchFamily="18" charset="0"/>
                <a:cs typeface="Arial" pitchFamily="34" charset="0"/>
              </a:rPr>
              <a:t>), can be improved to O(n</a:t>
            </a:r>
            <a:r>
              <a:rPr lang="en-US" altLang="zh-CN" sz="2400" baseline="30000" dirty="0" smtClean="0">
                <a:latin typeface="Garamond" pitchFamily="18" charset="0"/>
                <a:cs typeface="Arial" pitchFamily="34" charset="0"/>
              </a:rPr>
              <a:t>3</a:t>
            </a:r>
            <a:r>
              <a:rPr lang="en-US" altLang="zh-CN" sz="2400" dirty="0" smtClean="0">
                <a:latin typeface="Garamond" pitchFamily="18" charset="0"/>
                <a:cs typeface="Arial" pitchFamily="34" charset="0"/>
              </a:rPr>
              <a:t>) by amortization</a:t>
            </a:r>
          </a:p>
          <a:p>
            <a:r>
              <a:rPr lang="en-US" altLang="zh-CN" sz="2800" dirty="0" smtClean="0">
                <a:latin typeface="+mj-lt"/>
                <a:cs typeface="Arial" pitchFamily="34" charset="0"/>
              </a:rPr>
              <a:t>Approximation algorithms on different IN scenarios</a:t>
            </a:r>
          </a:p>
          <a:p>
            <a:pPr lvl="1"/>
            <a:r>
              <a:rPr lang="en-US" altLang="zh-CN" sz="2400" dirty="0" smtClean="0">
                <a:latin typeface="Garamond" pitchFamily="18" charset="0"/>
                <a:cs typeface="Arial" pitchFamily="34" charset="0"/>
              </a:rPr>
              <a:t>Homogeneous IN</a:t>
            </a:r>
          </a:p>
          <a:p>
            <a:pPr lvl="2"/>
            <a:r>
              <a:rPr lang="en-US" altLang="zh-CN" sz="2000" dirty="0" smtClean="0">
                <a:solidFill>
                  <a:srgbClr val="8E0000"/>
                </a:solidFill>
                <a:latin typeface="Arial" pitchFamily="34" charset="0"/>
                <a:cs typeface="Arial" pitchFamily="34" charset="0"/>
              </a:rPr>
              <a:t>Radius based pruning: </a:t>
            </a:r>
            <a:r>
              <a:rPr lang="en-US" sz="2000" dirty="0" smtClean="0">
                <a:solidFill>
                  <a:srgbClr val="8E0000"/>
                </a:solidFill>
                <a:latin typeface="Arial" pitchFamily="34" charset="0"/>
                <a:cs typeface="Arial" pitchFamily="34" charset="0"/>
              </a:rPr>
              <a:t>vertex-pairs beyond a radius of r are no longer considered in similarity computation</a:t>
            </a:r>
          </a:p>
          <a:p>
            <a:pPr lvl="1"/>
            <a:r>
              <a:rPr lang="en-US" altLang="zh-CN" sz="2400" dirty="0" smtClean="0">
                <a:latin typeface="Garamond" pitchFamily="18" charset="0"/>
                <a:cs typeface="Arial" pitchFamily="34" charset="0"/>
              </a:rPr>
              <a:t>Heterogeneous IN</a:t>
            </a:r>
          </a:p>
          <a:p>
            <a:pPr lvl="2"/>
            <a:r>
              <a:rPr lang="en-US" altLang="zh-CN" sz="2000" dirty="0" smtClean="0">
                <a:solidFill>
                  <a:srgbClr val="8E0000"/>
                </a:solidFill>
                <a:latin typeface="Arial" pitchFamily="34" charset="0"/>
                <a:cs typeface="Arial" pitchFamily="34" charset="0"/>
              </a:rPr>
              <a:t>Category based pruning: vertex-pairs in different categories are no longer considered in similarity computation</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10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Experimental Studies</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214422"/>
            <a:ext cx="8229600" cy="5000660"/>
          </a:xfrm>
        </p:spPr>
        <p:txBody>
          <a:bodyPr>
            <a:normAutofit/>
          </a:bodyPr>
          <a:lstStyle/>
          <a:p>
            <a:r>
              <a:rPr lang="en-US" altLang="zh-CN" sz="2800" dirty="0" smtClean="0">
                <a:cs typeface="Arial" pitchFamily="34" charset="0"/>
              </a:rPr>
              <a:t>Data sets:</a:t>
            </a:r>
          </a:p>
          <a:p>
            <a:pPr lvl="1"/>
            <a:r>
              <a:rPr lang="en-US" altLang="zh-CN" sz="2400" dirty="0" smtClean="0">
                <a:latin typeface="Garamond" pitchFamily="18" charset="0"/>
                <a:cs typeface="Arial" pitchFamily="34" charset="0"/>
              </a:rPr>
              <a:t>Heterogeneous IN: DBLP (paper, author, conference, year)</a:t>
            </a:r>
          </a:p>
          <a:p>
            <a:pPr lvl="1"/>
            <a:r>
              <a:rPr lang="en-US" altLang="zh-CN" sz="2400" dirty="0" smtClean="0">
                <a:latin typeface="Garamond" pitchFamily="18" charset="0"/>
                <a:cs typeface="Arial" pitchFamily="34" charset="0"/>
              </a:rPr>
              <a:t>Homogeneous IN: DBLP (paper with citation), Synthetic data R-MAT</a:t>
            </a:r>
          </a:p>
          <a:p>
            <a:r>
              <a:rPr lang="en-US" altLang="zh-CN" sz="2800" dirty="0" smtClean="0">
                <a:latin typeface="+mj-lt"/>
                <a:cs typeface="Arial" pitchFamily="34" charset="0"/>
              </a:rPr>
              <a:t>Methods</a:t>
            </a:r>
          </a:p>
          <a:p>
            <a:pPr lvl="1"/>
            <a:r>
              <a:rPr lang="en-US" altLang="zh-CN" sz="2400" dirty="0" smtClean="0">
                <a:latin typeface="Garamond" pitchFamily="18" charset="0"/>
                <a:cs typeface="Arial" pitchFamily="34" charset="0"/>
              </a:rPr>
              <a:t>P-Rank</a:t>
            </a:r>
          </a:p>
          <a:p>
            <a:pPr lvl="1"/>
            <a:r>
              <a:rPr lang="en-US" altLang="zh-CN" sz="2400" dirty="0" err="1" smtClean="0">
                <a:latin typeface="Garamond" pitchFamily="18" charset="0"/>
                <a:cs typeface="Arial" pitchFamily="34" charset="0"/>
              </a:rPr>
              <a:t>SimRank</a:t>
            </a:r>
            <a:endParaRPr lang="en-US" altLang="zh-CN" sz="2400" dirty="0" smtClean="0">
              <a:latin typeface="Garamond" pitchFamily="18" charset="0"/>
              <a:cs typeface="Arial" pitchFamily="34" charset="0"/>
            </a:endParaRPr>
          </a:p>
          <a:p>
            <a:r>
              <a:rPr lang="en-US" altLang="zh-CN" sz="2800" dirty="0" smtClean="0">
                <a:latin typeface="+mj-lt"/>
                <a:cs typeface="Arial" pitchFamily="34" charset="0"/>
              </a:rPr>
              <a:t>Metrics</a:t>
            </a:r>
          </a:p>
          <a:p>
            <a:pPr lvl="1"/>
            <a:r>
              <a:rPr lang="en-US" altLang="zh-CN" sz="2400" dirty="0" smtClean="0">
                <a:latin typeface="Garamond" pitchFamily="18" charset="0"/>
                <a:cs typeface="Arial" pitchFamily="34" charset="0"/>
              </a:rPr>
              <a:t>Compactness of clusters</a:t>
            </a:r>
          </a:p>
          <a:p>
            <a:pPr lvl="1"/>
            <a:r>
              <a:rPr lang="en-US" altLang="zh-CN" sz="2400" dirty="0" smtClean="0">
                <a:latin typeface="Garamond" pitchFamily="18" charset="0"/>
                <a:cs typeface="Arial" pitchFamily="34" charset="0"/>
              </a:rPr>
              <a:t>Algorithmic nature</a:t>
            </a:r>
          </a:p>
          <a:p>
            <a:pPr lvl="1"/>
            <a:r>
              <a:rPr lang="en-US" altLang="zh-CN" sz="2400" dirty="0" smtClean="0">
                <a:latin typeface="Garamond" pitchFamily="18" charset="0"/>
                <a:cs typeface="Arial" pitchFamily="34" charset="0"/>
              </a:rPr>
              <a:t>Ground truth</a:t>
            </a:r>
            <a:endParaRPr lang="en-US" altLang="zh-CN" sz="2000" dirty="0" smtClean="0">
              <a:latin typeface="Arial" pitchFamily="34" charset="0"/>
              <a:cs typeface="Arial" pitchFamily="34" charset="0"/>
            </a:endParaRPr>
          </a:p>
          <a:p>
            <a:pPr lvl="1"/>
            <a:endParaRPr lang="en-US" altLang="zh-CN" sz="2400" dirty="0" smtClean="0">
              <a:latin typeface="Garamond" pitchFamily="18" charset="0"/>
              <a:cs typeface="Arial" pitchFamily="34" charset="0"/>
            </a:endParaRPr>
          </a:p>
          <a:p>
            <a:pPr lvl="1"/>
            <a:endParaRPr lang="en-US" altLang="zh-CN" sz="2400" dirty="0" smtClean="0">
              <a:latin typeface="Garamond" pitchFamily="18" charset="0"/>
              <a:cs typeface="Arial" pitchFamily="34" charset="0"/>
            </a:endParaRP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11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Compactness of Clusters</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214422"/>
            <a:ext cx="8229600" cy="5000660"/>
          </a:xfrm>
        </p:spPr>
        <p:txBody>
          <a:bodyPr>
            <a:normAutofit/>
          </a:bodyPr>
          <a:lstStyle/>
          <a:p>
            <a:pPr>
              <a:lnSpc>
                <a:spcPct val="125000"/>
              </a:lnSpc>
            </a:pPr>
            <a:r>
              <a:rPr lang="en-US" altLang="zh-CN" sz="2800" dirty="0" smtClean="0">
                <a:cs typeface="Arial" pitchFamily="34" charset="0"/>
              </a:rPr>
              <a:t>P-Rank and </a:t>
            </a:r>
            <a:r>
              <a:rPr lang="en-US" altLang="zh-CN" sz="2800" dirty="0" err="1" smtClean="0">
                <a:cs typeface="Arial" pitchFamily="34" charset="0"/>
              </a:rPr>
              <a:t>SimRank</a:t>
            </a:r>
            <a:r>
              <a:rPr lang="en-US" altLang="zh-CN" sz="2800" dirty="0" smtClean="0">
                <a:cs typeface="Arial" pitchFamily="34" charset="0"/>
              </a:rPr>
              <a:t> are used as underlying similarity measures, respectively, and K-</a:t>
            </a:r>
            <a:r>
              <a:rPr lang="en-US" altLang="zh-CN" sz="2800" dirty="0" err="1" smtClean="0">
                <a:cs typeface="Arial" pitchFamily="34" charset="0"/>
              </a:rPr>
              <a:t>Medoids</a:t>
            </a:r>
            <a:r>
              <a:rPr lang="en-US" altLang="zh-CN" sz="2800" dirty="0" smtClean="0">
                <a:cs typeface="Arial" pitchFamily="34" charset="0"/>
              </a:rPr>
              <a:t> are used to cluster different vertices</a:t>
            </a:r>
          </a:p>
          <a:p>
            <a:pPr lvl="1">
              <a:lnSpc>
                <a:spcPct val="125000"/>
              </a:lnSpc>
            </a:pPr>
            <a:r>
              <a:rPr lang="en-US" altLang="zh-CN" sz="2400" dirty="0" smtClean="0">
                <a:latin typeface="Garamond" pitchFamily="18" charset="0"/>
                <a:cs typeface="Arial" pitchFamily="34" charset="0"/>
              </a:rPr>
              <a:t>Compactness: intra-cluster distance/inter-cluster distance</a:t>
            </a:r>
          </a:p>
          <a:p>
            <a:pPr>
              <a:lnSpc>
                <a:spcPct val="125000"/>
              </a:lnSpc>
            </a:pPr>
            <a:endParaRPr lang="en-US" altLang="zh-CN" sz="2800" dirty="0" smtClean="0">
              <a:cs typeface="Arial" pitchFamily="34" charset="0"/>
            </a:endParaRPr>
          </a:p>
          <a:p>
            <a:pPr lvl="1">
              <a:lnSpc>
                <a:spcPct val="125000"/>
              </a:lnSpc>
            </a:pPr>
            <a:endParaRPr lang="en-US" altLang="zh-CN" sz="2400" dirty="0" smtClean="0">
              <a:latin typeface="Garamond" pitchFamily="18" charset="0"/>
              <a:cs typeface="Arial" pitchFamily="34" charset="0"/>
            </a:endParaRP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15" name="Picture 14" descr="homocluster.eps"/>
          <p:cNvPicPr>
            <a:picLocks noChangeAspect="1"/>
          </p:cNvPicPr>
          <p:nvPr/>
        </p:nvPicPr>
        <p:blipFill>
          <a:blip r:embed="rId4" cstate="print"/>
          <a:stretch>
            <a:fillRect/>
          </a:stretch>
        </p:blipFill>
        <p:spPr>
          <a:xfrm>
            <a:off x="4929189" y="3604054"/>
            <a:ext cx="2730720" cy="1968085"/>
          </a:xfrm>
          <a:prstGeom prst="rect">
            <a:avLst/>
          </a:prstGeom>
        </p:spPr>
      </p:pic>
      <p:pic>
        <p:nvPicPr>
          <p:cNvPr id="18" name="Picture 17" descr="heterocluster.eps"/>
          <p:cNvPicPr>
            <a:picLocks noChangeAspect="1"/>
          </p:cNvPicPr>
          <p:nvPr/>
        </p:nvPicPr>
        <p:blipFill>
          <a:blip r:embed="rId5" cstate="print"/>
          <a:stretch>
            <a:fillRect/>
          </a:stretch>
        </p:blipFill>
        <p:spPr>
          <a:xfrm>
            <a:off x="1500166" y="3604697"/>
            <a:ext cx="2730718" cy="1992687"/>
          </a:xfrm>
          <a:prstGeom prst="rect">
            <a:avLst/>
          </a:prstGeom>
        </p:spPr>
      </p:pic>
      <p:sp>
        <p:nvSpPr>
          <p:cNvPr id="19" name="TextBox 18"/>
          <p:cNvSpPr txBox="1"/>
          <p:nvPr/>
        </p:nvSpPr>
        <p:spPr>
          <a:xfrm>
            <a:off x="2000232" y="5643578"/>
            <a:ext cx="3071834" cy="369332"/>
          </a:xfrm>
          <a:prstGeom prst="rect">
            <a:avLst/>
          </a:prstGeom>
          <a:noFill/>
        </p:spPr>
        <p:txBody>
          <a:bodyPr wrap="square" rtlCol="0">
            <a:spAutoFit/>
          </a:bodyPr>
          <a:lstStyle/>
          <a:p>
            <a:r>
              <a:rPr lang="en-US" b="1" dirty="0" smtClean="0">
                <a:latin typeface="Garamond" pitchFamily="18" charset="0"/>
              </a:rPr>
              <a:t>Heterogeneous IN</a:t>
            </a:r>
            <a:endParaRPr lang="en-US" b="1" dirty="0">
              <a:latin typeface="Garamond" pitchFamily="18" charset="0"/>
            </a:endParaRPr>
          </a:p>
        </p:txBody>
      </p:sp>
      <p:sp>
        <p:nvSpPr>
          <p:cNvPr id="20" name="TextBox 19"/>
          <p:cNvSpPr txBox="1"/>
          <p:nvPr/>
        </p:nvSpPr>
        <p:spPr>
          <a:xfrm>
            <a:off x="5429256" y="5616688"/>
            <a:ext cx="3071834" cy="369332"/>
          </a:xfrm>
          <a:prstGeom prst="rect">
            <a:avLst/>
          </a:prstGeom>
          <a:noFill/>
        </p:spPr>
        <p:txBody>
          <a:bodyPr wrap="square" rtlCol="0">
            <a:spAutoFit/>
          </a:bodyPr>
          <a:lstStyle/>
          <a:p>
            <a:r>
              <a:rPr lang="en-US" b="1" dirty="0" smtClean="0">
                <a:latin typeface="Garamond" pitchFamily="18" charset="0"/>
              </a:rPr>
              <a:t>Homogeneous IN</a:t>
            </a:r>
            <a:endParaRPr lang="en-US" b="1" dirty="0">
              <a:latin typeface="Garamond" pitchFamily="18" charset="0"/>
            </a:endParaRPr>
          </a:p>
        </p:txBody>
      </p:sp>
      <p:sp>
        <p:nvSpPr>
          <p:cNvPr id="21" name="TextBox 20"/>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22" name="TextBox 21"/>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3" name="TextBox 22"/>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12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Algorithmic Nature</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572032"/>
          </a:xfrm>
        </p:spPr>
        <p:txBody>
          <a:bodyPr>
            <a:normAutofit/>
          </a:bodyPr>
          <a:lstStyle/>
          <a:p>
            <a:pPr>
              <a:lnSpc>
                <a:spcPct val="125000"/>
              </a:lnSpc>
            </a:pPr>
            <a:r>
              <a:rPr lang="en-US" altLang="zh-CN" sz="2800" dirty="0" smtClean="0">
                <a:cs typeface="Arial" pitchFamily="34" charset="0"/>
              </a:rPr>
              <a:t>Iterative P-Rank converges fast to the fixed point</a:t>
            </a:r>
          </a:p>
          <a:p>
            <a:pPr lvl="1">
              <a:lnSpc>
                <a:spcPct val="125000"/>
              </a:lnSpc>
            </a:pPr>
            <a:endParaRPr lang="en-US" altLang="zh-CN" sz="2400" dirty="0" smtClean="0">
              <a:latin typeface="Garamond" pitchFamily="18" charset="0"/>
              <a:cs typeface="Arial" pitchFamily="34" charset="0"/>
            </a:endParaRP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23" name="Picture 22" descr="synl.eps"/>
          <p:cNvPicPr>
            <a:picLocks noChangeAspect="1"/>
          </p:cNvPicPr>
          <p:nvPr/>
        </p:nvPicPr>
        <p:blipFill>
          <a:blip r:embed="rId4" cstate="print"/>
          <a:stretch>
            <a:fillRect/>
          </a:stretch>
        </p:blipFill>
        <p:spPr>
          <a:xfrm>
            <a:off x="4643438" y="2500306"/>
            <a:ext cx="3453646" cy="2443191"/>
          </a:xfrm>
          <a:prstGeom prst="rect">
            <a:avLst/>
          </a:prstGeom>
        </p:spPr>
      </p:pic>
      <p:pic>
        <p:nvPicPr>
          <p:cNvPr id="24" name="Picture 23" descr="sync.eps"/>
          <p:cNvPicPr>
            <a:picLocks noChangeAspect="1"/>
          </p:cNvPicPr>
          <p:nvPr/>
        </p:nvPicPr>
        <p:blipFill>
          <a:blip r:embed="rId5" cstate="print"/>
          <a:stretch>
            <a:fillRect/>
          </a:stretch>
        </p:blipFill>
        <p:spPr>
          <a:xfrm>
            <a:off x="689726" y="2500306"/>
            <a:ext cx="3453646" cy="2443191"/>
          </a:xfrm>
          <a:prstGeom prst="rect">
            <a:avLst/>
          </a:prstGeom>
        </p:spPr>
      </p:pic>
      <p:sp>
        <p:nvSpPr>
          <p:cNvPr id="25" name="TextBox 24"/>
          <p:cNvSpPr txBox="1"/>
          <p:nvPr/>
        </p:nvSpPr>
        <p:spPr>
          <a:xfrm>
            <a:off x="928662" y="5214950"/>
            <a:ext cx="3786214" cy="369332"/>
          </a:xfrm>
          <a:prstGeom prst="rect">
            <a:avLst/>
          </a:prstGeom>
          <a:noFill/>
        </p:spPr>
        <p:txBody>
          <a:bodyPr wrap="square" rtlCol="0">
            <a:spAutoFit/>
          </a:bodyPr>
          <a:lstStyle/>
          <a:p>
            <a:r>
              <a:rPr lang="en-US" b="1" dirty="0" smtClean="0">
                <a:latin typeface="Garamond" pitchFamily="18" charset="0"/>
              </a:rPr>
              <a:t>P-Rank </a:t>
            </a:r>
            <a:r>
              <a:rPr lang="en-US" b="1" dirty="0" err="1" smtClean="0">
                <a:latin typeface="Garamond" pitchFamily="18" charset="0"/>
              </a:rPr>
              <a:t>v.s</a:t>
            </a:r>
            <a:r>
              <a:rPr lang="en-US" b="1" dirty="0" smtClean="0">
                <a:latin typeface="Garamond" pitchFamily="18" charset="0"/>
              </a:rPr>
              <a:t>. the damping factor C</a:t>
            </a:r>
            <a:endParaRPr lang="en-US" b="1" dirty="0">
              <a:latin typeface="Garamond" pitchFamily="18" charset="0"/>
            </a:endParaRPr>
          </a:p>
        </p:txBody>
      </p:sp>
      <p:sp>
        <p:nvSpPr>
          <p:cNvPr id="27" name="TextBox 26"/>
          <p:cNvSpPr txBox="1"/>
          <p:nvPr/>
        </p:nvSpPr>
        <p:spPr>
          <a:xfrm>
            <a:off x="5572132" y="5214950"/>
            <a:ext cx="2286016" cy="369332"/>
          </a:xfrm>
          <a:prstGeom prst="rect">
            <a:avLst/>
          </a:prstGeom>
          <a:noFill/>
        </p:spPr>
        <p:txBody>
          <a:bodyPr wrap="square" rtlCol="0">
            <a:spAutoFit/>
          </a:bodyPr>
          <a:lstStyle/>
          <a:p>
            <a:r>
              <a:rPr lang="en-US" b="1" dirty="0" smtClean="0">
                <a:latin typeface="Garamond" pitchFamily="18" charset="0"/>
              </a:rPr>
              <a:t>P-Rank </a:t>
            </a:r>
            <a:r>
              <a:rPr lang="en-US" b="1" dirty="0" err="1" smtClean="0">
                <a:latin typeface="Garamond" pitchFamily="18" charset="0"/>
              </a:rPr>
              <a:t>v.s</a:t>
            </a:r>
            <a:r>
              <a:rPr lang="en-US" b="1" dirty="0" smtClean="0">
                <a:latin typeface="Garamond" pitchFamily="18" charset="0"/>
              </a:rPr>
              <a:t>. lambda</a:t>
            </a:r>
            <a:endParaRPr lang="en-US" b="1" dirty="0">
              <a:latin typeface="Garamond" pitchFamily="18" charset="0"/>
            </a:endParaRPr>
          </a:p>
        </p:txBody>
      </p:sp>
      <p:sp>
        <p:nvSpPr>
          <p:cNvPr id="18" name="TextBox 17"/>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9" name="TextBox 18"/>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0" name="TextBox 19"/>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13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Ground Truth Ranking Result</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2051" name="Picture 3"/>
          <p:cNvPicPr>
            <a:picLocks noChangeAspect="1" noChangeArrowheads="1"/>
          </p:cNvPicPr>
          <p:nvPr/>
        </p:nvPicPr>
        <p:blipFill>
          <a:blip r:embed="rId4" cstate="print"/>
          <a:srcRect/>
          <a:stretch>
            <a:fillRect/>
          </a:stretch>
        </p:blipFill>
        <p:spPr bwMode="auto">
          <a:xfrm>
            <a:off x="2571736" y="2071678"/>
            <a:ext cx="4214842" cy="2000252"/>
          </a:xfrm>
          <a:prstGeom prst="rect">
            <a:avLst/>
          </a:prstGeom>
          <a:noFill/>
          <a:ln w="9525">
            <a:noFill/>
            <a:miter lim="800000"/>
            <a:headEnd/>
            <a:tailEnd/>
          </a:ln>
        </p:spPr>
      </p:pic>
      <p:pic>
        <p:nvPicPr>
          <p:cNvPr id="2052" name="Picture 4"/>
          <p:cNvPicPr>
            <a:picLocks noChangeAspect="1" noChangeArrowheads="1"/>
          </p:cNvPicPr>
          <p:nvPr/>
        </p:nvPicPr>
        <p:blipFill>
          <a:blip r:embed="rId5" cstate="print"/>
          <a:srcRect/>
          <a:stretch>
            <a:fillRect/>
          </a:stretch>
        </p:blipFill>
        <p:spPr bwMode="auto">
          <a:xfrm>
            <a:off x="2214546" y="4071942"/>
            <a:ext cx="4857784" cy="2143140"/>
          </a:xfrm>
          <a:prstGeom prst="rect">
            <a:avLst/>
          </a:prstGeom>
          <a:noFill/>
          <a:ln w="9525">
            <a:noFill/>
            <a:miter lim="800000"/>
            <a:headEnd/>
            <a:tailEnd/>
          </a:ln>
        </p:spPr>
      </p:pic>
      <p:sp>
        <p:nvSpPr>
          <p:cNvPr id="22" name="内容占位符 12"/>
          <p:cNvSpPr>
            <a:spLocks noGrp="1"/>
          </p:cNvSpPr>
          <p:nvPr>
            <p:ph idx="1"/>
          </p:nvPr>
        </p:nvSpPr>
        <p:spPr>
          <a:xfrm>
            <a:off x="414366" y="1357298"/>
            <a:ext cx="8229600" cy="4572032"/>
          </a:xfrm>
        </p:spPr>
        <p:txBody>
          <a:bodyPr>
            <a:normAutofit/>
          </a:bodyPr>
          <a:lstStyle/>
          <a:p>
            <a:pPr>
              <a:lnSpc>
                <a:spcPct val="125000"/>
              </a:lnSpc>
            </a:pPr>
            <a:r>
              <a:rPr lang="en-US" altLang="zh-CN" sz="2800" dirty="0" smtClean="0">
                <a:cs typeface="Arial" pitchFamily="34" charset="0"/>
              </a:rPr>
              <a:t>Top-10 ranking results for author vertices in DBLP by P-Rank</a:t>
            </a:r>
            <a:endParaRPr lang="en-US" altLang="zh-CN" sz="2400" dirty="0" smtClean="0">
              <a:latin typeface="Garamond" pitchFamily="18" charset="0"/>
              <a:cs typeface="Arial" pitchFamily="34" charset="0"/>
            </a:endParaRPr>
          </a:p>
        </p:txBody>
      </p:sp>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14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Conclusion</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214422"/>
            <a:ext cx="8229600" cy="5000660"/>
          </a:xfrm>
        </p:spPr>
        <p:txBody>
          <a:bodyPr>
            <a:normAutofit/>
          </a:bodyPr>
          <a:lstStyle/>
          <a:p>
            <a:r>
              <a:rPr lang="en-US" altLang="zh-CN" sz="2800" dirty="0" smtClean="0">
                <a:cs typeface="Arial" pitchFamily="34" charset="0"/>
              </a:rPr>
              <a:t>The proliferation of information networks calls for effective structural similarity measures in</a:t>
            </a:r>
          </a:p>
          <a:p>
            <a:pPr lvl="1"/>
            <a:r>
              <a:rPr lang="en-US" altLang="zh-CN" sz="2400" dirty="0" smtClean="0">
                <a:latin typeface="Garamond" pitchFamily="18" charset="0"/>
                <a:cs typeface="Arial" pitchFamily="34" charset="0"/>
              </a:rPr>
              <a:t>Ranking</a:t>
            </a:r>
          </a:p>
          <a:p>
            <a:pPr lvl="1"/>
            <a:r>
              <a:rPr lang="en-US" altLang="zh-CN" sz="2400" dirty="0" smtClean="0">
                <a:latin typeface="Garamond" pitchFamily="18" charset="0"/>
                <a:cs typeface="Arial" pitchFamily="34" charset="0"/>
              </a:rPr>
              <a:t>Clustering</a:t>
            </a:r>
          </a:p>
          <a:p>
            <a:pPr lvl="1"/>
            <a:r>
              <a:rPr lang="en-US" altLang="zh-CN" sz="2400" dirty="0" smtClean="0">
                <a:latin typeface="Garamond" pitchFamily="18" charset="0"/>
                <a:cs typeface="Arial" pitchFamily="34" charset="0"/>
              </a:rPr>
              <a:t>Top-k Query Processing</a:t>
            </a:r>
          </a:p>
          <a:p>
            <a:pPr lvl="1"/>
            <a:r>
              <a:rPr lang="en-US" altLang="zh-CN" sz="2400" dirty="0" smtClean="0">
                <a:latin typeface="Garamond" pitchFamily="18" charset="0"/>
                <a:cs typeface="Arial" pitchFamily="34" charset="0"/>
              </a:rPr>
              <a:t>……</a:t>
            </a:r>
          </a:p>
          <a:p>
            <a:r>
              <a:rPr lang="en-US" altLang="zh-CN" sz="2800" dirty="0" smtClean="0">
                <a:latin typeface="+mj-lt"/>
                <a:cs typeface="Arial" pitchFamily="34" charset="0"/>
              </a:rPr>
              <a:t>Compared with </a:t>
            </a:r>
            <a:r>
              <a:rPr lang="en-US" altLang="zh-CN" sz="2800" dirty="0" err="1" smtClean="0">
                <a:latin typeface="+mj-lt"/>
                <a:cs typeface="Arial" pitchFamily="34" charset="0"/>
              </a:rPr>
              <a:t>SimRank</a:t>
            </a:r>
            <a:r>
              <a:rPr lang="en-US" altLang="zh-CN" sz="2800" dirty="0" smtClean="0">
                <a:latin typeface="+mj-lt"/>
                <a:cs typeface="Arial" pitchFamily="34" charset="0"/>
              </a:rPr>
              <a:t>, P-Rank is witnessed to be a more effective structural similarity measure in large information networks</a:t>
            </a:r>
          </a:p>
          <a:p>
            <a:pPr lvl="1"/>
            <a:r>
              <a:rPr lang="en-US" altLang="zh-CN" sz="2400" dirty="0" smtClean="0">
                <a:latin typeface="Garamond" pitchFamily="18" charset="0"/>
                <a:cs typeface="Arial" pitchFamily="34" charset="0"/>
              </a:rPr>
              <a:t>Semantic complete, general, robust,  and flexible enough to be employed in different IN settings</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276837"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15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00034" y="2500306"/>
            <a:ext cx="8229600" cy="1143000"/>
          </a:xfrm>
        </p:spPr>
        <p:txBody>
          <a:bodyPr/>
          <a:lstStyle/>
          <a:p>
            <a:r>
              <a:rPr lang="en-US" altLang="zh-CN" b="1" dirty="0" smtClean="0"/>
              <a:t>Thank you</a:t>
            </a:r>
            <a:endParaRPr lang="zh-CN" altLang="en-US" b="1" dirty="0"/>
          </a:p>
        </p:txBody>
      </p:sp>
      <p:sp>
        <p:nvSpPr>
          <p:cNvPr id="3" name="副标题 2"/>
          <p:cNvSpPr txBox="1">
            <a:spLocks/>
          </p:cNvSpPr>
          <p:nvPr/>
        </p:nvSpPr>
        <p:spPr>
          <a:xfrm>
            <a:off x="2428860" y="3929066"/>
            <a:ext cx="4857784" cy="75249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800" b="1" i="0" u="none" strike="noStrike" kern="1200" cap="none" spc="0" normalizeH="0" baseline="0" noProof="0" dirty="0" smtClean="0">
                <a:ln>
                  <a:noFill/>
                </a:ln>
                <a:solidFill>
                  <a:schemeClr val="tx2">
                    <a:lumMod val="50000"/>
                  </a:schemeClr>
                </a:solidFill>
                <a:effectLst/>
                <a:uLnTx/>
                <a:uFillTx/>
                <a:latin typeface="Palace Script MT" pitchFamily="66" charset="0"/>
                <a:ea typeface="+mn-ea"/>
                <a:cs typeface="+mn-cs"/>
              </a:rPr>
              <a:t>CIKM’ 09 November 3</a:t>
            </a:r>
            <a:r>
              <a:rPr kumimoji="0" lang="en-US" altLang="zh-CN" sz="2800" b="1" i="0" u="none" strike="noStrike" kern="1200" cap="none" spc="0" normalizeH="0" baseline="30000" noProof="0" dirty="0" smtClean="0">
                <a:ln>
                  <a:noFill/>
                </a:ln>
                <a:solidFill>
                  <a:schemeClr val="tx2">
                    <a:lumMod val="50000"/>
                  </a:schemeClr>
                </a:solidFill>
                <a:effectLst/>
                <a:uLnTx/>
                <a:uFillTx/>
                <a:latin typeface="Palace Script MT" pitchFamily="66" charset="0"/>
                <a:ea typeface="+mn-ea"/>
                <a:cs typeface="+mn-cs"/>
              </a:rPr>
              <a:t>rd</a:t>
            </a:r>
            <a:r>
              <a:rPr kumimoji="0" lang="en-US" altLang="zh-CN" sz="2800" b="1" i="0" u="none" strike="noStrike" kern="1200" cap="none" spc="0" normalizeH="0" baseline="0" noProof="0" dirty="0" smtClean="0">
                <a:ln>
                  <a:noFill/>
                </a:ln>
                <a:solidFill>
                  <a:schemeClr val="tx2">
                    <a:lumMod val="50000"/>
                  </a:schemeClr>
                </a:solidFill>
                <a:effectLst/>
                <a:uLnTx/>
                <a:uFillTx/>
                <a:latin typeface="Palace Script MT" pitchFamily="66" charset="0"/>
                <a:ea typeface="+mn-ea"/>
                <a:cs typeface="+mn-cs"/>
              </a:rPr>
              <a:t>, 2009, Hong Kong</a:t>
            </a:r>
            <a:endParaRPr kumimoji="0" lang="zh-CN" altLang="en-US" sz="2800" b="1" i="0" u="none" strike="noStrike" kern="1200" cap="none" spc="0" normalizeH="0" baseline="0" noProof="0" dirty="0">
              <a:ln>
                <a:noFill/>
              </a:ln>
              <a:solidFill>
                <a:schemeClr val="tx2">
                  <a:lumMod val="50000"/>
                </a:schemeClr>
              </a:solidFill>
              <a:effectLst/>
              <a:uLnTx/>
              <a:uFillTx/>
              <a:latin typeface="Palace Script MT" pitchFamily="66"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Outline</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525963"/>
          </a:xfrm>
        </p:spPr>
        <p:txBody>
          <a:bodyPr>
            <a:normAutofit/>
          </a:bodyPr>
          <a:lstStyle/>
          <a:p>
            <a:r>
              <a:rPr lang="en-US" altLang="zh-CN" sz="2600" dirty="0" smtClean="0"/>
              <a:t>Introduction &amp; Motivation</a:t>
            </a:r>
          </a:p>
          <a:p>
            <a:r>
              <a:rPr lang="en-US" altLang="zh-CN" sz="2600" b="1" dirty="0" smtClean="0">
                <a:solidFill>
                  <a:srgbClr val="8E0000"/>
                </a:solidFill>
              </a:rPr>
              <a:t>P-Rank</a:t>
            </a:r>
          </a:p>
          <a:p>
            <a:pPr lvl="1"/>
            <a:r>
              <a:rPr lang="en-US" altLang="zh-CN" sz="2200" dirty="0" smtClean="0">
                <a:latin typeface="Garamond" pitchFamily="18" charset="0"/>
              </a:rPr>
              <a:t>Formula</a:t>
            </a:r>
          </a:p>
          <a:p>
            <a:pPr lvl="1"/>
            <a:r>
              <a:rPr lang="en-US" altLang="zh-CN" sz="2200" dirty="0" smtClean="0">
                <a:latin typeface="Garamond" pitchFamily="18" charset="0"/>
              </a:rPr>
              <a:t>Derivatives</a:t>
            </a:r>
          </a:p>
          <a:p>
            <a:pPr lvl="1"/>
            <a:r>
              <a:rPr lang="en-US" altLang="zh-CN" sz="2200" dirty="0" smtClean="0">
                <a:latin typeface="Garamond" pitchFamily="18" charset="0"/>
              </a:rPr>
              <a:t>Computation</a:t>
            </a:r>
          </a:p>
          <a:p>
            <a:r>
              <a:rPr lang="en-US" altLang="zh-CN" sz="2600" dirty="0" smtClean="0"/>
              <a:t>Experimental Studies</a:t>
            </a:r>
          </a:p>
          <a:p>
            <a:r>
              <a:rPr lang="en-US" altLang="zh-CN" sz="2600" dirty="0" smtClean="0"/>
              <a:t>Future direction &amp; Conclusion</a:t>
            </a:r>
            <a:endParaRPr lang="zh-CN" altLang="en-US" sz="2600" dirty="0"/>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6" name="TextBox 15"/>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7" name="TextBox 16"/>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1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Introduction</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lnSpcReduction="10000"/>
          </a:bodyPr>
          <a:lstStyle/>
          <a:p>
            <a:pPr>
              <a:lnSpc>
                <a:spcPct val="110000"/>
              </a:lnSpc>
            </a:pPr>
            <a:r>
              <a:rPr lang="en-US" altLang="zh-CN" sz="2800" dirty="0" smtClean="0"/>
              <a:t>Information Networks (</a:t>
            </a:r>
            <a:r>
              <a:rPr lang="en-US" altLang="zh-CN" sz="2800" b="1" dirty="0" smtClean="0"/>
              <a:t>IN</a:t>
            </a:r>
            <a:r>
              <a:rPr lang="en-US" altLang="zh-CN" sz="2800" dirty="0" smtClean="0"/>
              <a:t>s)</a:t>
            </a:r>
          </a:p>
          <a:p>
            <a:pPr lvl="1">
              <a:lnSpc>
                <a:spcPct val="110000"/>
              </a:lnSpc>
            </a:pPr>
            <a:r>
              <a:rPr lang="en-US" altLang="zh-CN" sz="2400" dirty="0" smtClean="0">
                <a:latin typeface="Garamond" pitchFamily="18" charset="0"/>
              </a:rPr>
              <a:t>Physical, conceptual, and human/societal </a:t>
            </a:r>
            <a:r>
              <a:rPr lang="en-US" altLang="zh-CN" sz="2400" u="sng" dirty="0" smtClean="0">
                <a:solidFill>
                  <a:srgbClr val="C00000"/>
                </a:solidFill>
                <a:latin typeface="Garamond" pitchFamily="18" charset="0"/>
              </a:rPr>
              <a:t>entities</a:t>
            </a:r>
          </a:p>
          <a:p>
            <a:pPr lvl="1">
              <a:lnSpc>
                <a:spcPct val="110000"/>
              </a:lnSpc>
            </a:pPr>
            <a:r>
              <a:rPr lang="en-US" altLang="zh-CN" sz="2400" dirty="0" smtClean="0">
                <a:latin typeface="Garamond" pitchFamily="18" charset="0"/>
              </a:rPr>
              <a:t>Interconnected </a:t>
            </a:r>
            <a:r>
              <a:rPr lang="en-US" altLang="zh-CN" sz="2400" u="sng" dirty="0" smtClean="0">
                <a:solidFill>
                  <a:srgbClr val="C00000"/>
                </a:solidFill>
                <a:latin typeface="Garamond" pitchFamily="18" charset="0"/>
              </a:rPr>
              <a:t>relationships</a:t>
            </a:r>
            <a:r>
              <a:rPr lang="en-US" altLang="zh-CN" sz="2400" dirty="0" smtClean="0">
                <a:latin typeface="Garamond" pitchFamily="18" charset="0"/>
              </a:rPr>
              <a:t> among different entities</a:t>
            </a:r>
          </a:p>
          <a:p>
            <a:pPr>
              <a:lnSpc>
                <a:spcPct val="110000"/>
              </a:lnSpc>
            </a:pPr>
            <a:r>
              <a:rPr lang="en-US" altLang="zh-CN" sz="2800" dirty="0" smtClean="0"/>
              <a:t>INs are ubiquitous and form a critical component of modern information infrastructure</a:t>
            </a:r>
          </a:p>
          <a:p>
            <a:pPr lvl="1">
              <a:lnSpc>
                <a:spcPct val="110000"/>
              </a:lnSpc>
            </a:pPr>
            <a:r>
              <a:rPr lang="en-US" altLang="zh-CN" sz="2400" dirty="0" smtClean="0">
                <a:latin typeface="Garamond" pitchFamily="18" charset="0"/>
              </a:rPr>
              <a:t>The Web</a:t>
            </a:r>
          </a:p>
          <a:p>
            <a:pPr lvl="1">
              <a:lnSpc>
                <a:spcPct val="110000"/>
              </a:lnSpc>
            </a:pPr>
            <a:r>
              <a:rPr lang="en-US" altLang="zh-CN" sz="2400" dirty="0" smtClean="0">
                <a:latin typeface="Garamond" pitchFamily="18" charset="0"/>
              </a:rPr>
              <a:t>highway or urban transportation networks</a:t>
            </a:r>
          </a:p>
          <a:p>
            <a:pPr lvl="1">
              <a:lnSpc>
                <a:spcPct val="110000"/>
              </a:lnSpc>
            </a:pPr>
            <a:r>
              <a:rPr lang="en-US" altLang="zh-CN" sz="2400" dirty="0" smtClean="0">
                <a:latin typeface="Garamond" pitchFamily="18" charset="0"/>
              </a:rPr>
              <a:t>research collaboration and publication networks</a:t>
            </a:r>
          </a:p>
          <a:p>
            <a:pPr lvl="1">
              <a:lnSpc>
                <a:spcPct val="110000"/>
              </a:lnSpc>
            </a:pPr>
            <a:r>
              <a:rPr lang="en-US" altLang="zh-CN" sz="2400" dirty="0" smtClean="0">
                <a:latin typeface="Garamond" pitchFamily="18" charset="0"/>
              </a:rPr>
              <a:t>Biological networks</a:t>
            </a:r>
          </a:p>
          <a:p>
            <a:pPr lvl="1">
              <a:lnSpc>
                <a:spcPct val="110000"/>
              </a:lnSpc>
            </a:pPr>
            <a:r>
              <a:rPr lang="en-US" altLang="zh-CN" sz="2400" dirty="0" smtClean="0">
                <a:latin typeface="Garamond" pitchFamily="18" charset="0"/>
              </a:rPr>
              <a:t>social networks</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8" name="TextBox 17"/>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9" name="TextBox 18"/>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0" name="TextBox 19"/>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2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Problem</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lnSpcReduction="10000"/>
          </a:bodyPr>
          <a:lstStyle/>
          <a:p>
            <a:r>
              <a:rPr lang="en-US" altLang="zh-CN" sz="2800" dirty="0" smtClean="0"/>
              <a:t>Similarity computation on entities of INs </a:t>
            </a:r>
          </a:p>
          <a:p>
            <a:pPr lvl="1">
              <a:lnSpc>
                <a:spcPct val="110000"/>
              </a:lnSpc>
            </a:pPr>
            <a:r>
              <a:rPr lang="en-US" altLang="zh-CN" sz="2400" dirty="0" smtClean="0">
                <a:latin typeface="Garamond" pitchFamily="18" charset="0"/>
              </a:rPr>
              <a:t>How similar is webpage A with webpage B in the Web ?</a:t>
            </a:r>
          </a:p>
          <a:p>
            <a:pPr lvl="1">
              <a:lnSpc>
                <a:spcPct val="110000"/>
              </a:lnSpc>
            </a:pPr>
            <a:r>
              <a:rPr lang="en-US" altLang="zh-CN" sz="2400" dirty="0" smtClean="0">
                <a:latin typeface="Garamond" pitchFamily="18" charset="0"/>
              </a:rPr>
              <a:t>How similar is researcher A with researcher B in DBLP co-authorship network ?</a:t>
            </a:r>
          </a:p>
          <a:p>
            <a:pPr>
              <a:lnSpc>
                <a:spcPct val="110000"/>
              </a:lnSpc>
            </a:pPr>
            <a:r>
              <a:rPr lang="en-US" altLang="zh-CN" sz="2800" dirty="0" smtClean="0"/>
              <a:t>First of all, how to define “</a:t>
            </a:r>
            <a:r>
              <a:rPr lang="en-US" altLang="zh-CN" sz="2800" dirty="0" smtClean="0">
                <a:solidFill>
                  <a:srgbClr val="C00000"/>
                </a:solidFill>
              </a:rPr>
              <a:t>similarity</a:t>
            </a:r>
            <a:r>
              <a:rPr lang="en-US" altLang="zh-CN" sz="2800" dirty="0" smtClean="0"/>
              <a:t>” within a massive IN?</a:t>
            </a:r>
          </a:p>
          <a:p>
            <a:pPr lvl="1">
              <a:lnSpc>
                <a:spcPct val="110000"/>
              </a:lnSpc>
            </a:pPr>
            <a:r>
              <a:rPr lang="en-US" altLang="zh-CN" sz="2400" dirty="0" smtClean="0">
                <a:latin typeface="Garamond" pitchFamily="18" charset="0"/>
              </a:rPr>
              <a:t>Textual proximity of entity labels/contents</a:t>
            </a:r>
          </a:p>
          <a:p>
            <a:pPr lvl="1">
              <a:lnSpc>
                <a:spcPct val="110000"/>
              </a:lnSpc>
            </a:pPr>
            <a:r>
              <a:rPr lang="en-US" altLang="zh-CN" sz="2400" dirty="0" smtClean="0">
                <a:latin typeface="Garamond" pitchFamily="18" charset="0"/>
              </a:rPr>
              <a:t>Structural proximity conveyed through links!</a:t>
            </a:r>
          </a:p>
          <a:p>
            <a:pPr>
              <a:lnSpc>
                <a:spcPct val="110000"/>
              </a:lnSpc>
            </a:pPr>
            <a:r>
              <a:rPr lang="en-US" altLang="zh-CN" sz="2800" dirty="0" smtClean="0">
                <a:latin typeface="+mj-lt"/>
              </a:rPr>
              <a:t>A good structural similarity measure in INs: SimRank (KDD’02)</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8" name="TextBox 17"/>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9" name="TextBox 18"/>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0" name="TextBox 19"/>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3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Why SimRank is not Enough?</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a:bodyPr>
          <a:lstStyle/>
          <a:p>
            <a:r>
              <a:rPr lang="en-US" altLang="zh-CN" sz="2800" dirty="0" smtClean="0">
                <a:latin typeface="+mj-lt"/>
              </a:rPr>
              <a:t>Philosophy</a:t>
            </a:r>
          </a:p>
          <a:p>
            <a:pPr lvl="1"/>
            <a:r>
              <a:rPr lang="en-US" altLang="zh-CN" sz="2400" i="1" dirty="0" smtClean="0">
                <a:latin typeface="Garamond" pitchFamily="18" charset="0"/>
              </a:rPr>
              <a:t>two entities are </a:t>
            </a:r>
            <a:r>
              <a:rPr lang="en-US" altLang="zh-CN" sz="2400" i="1" dirty="0" smtClean="0">
                <a:solidFill>
                  <a:srgbClr val="C00000"/>
                </a:solidFill>
                <a:latin typeface="Garamond" pitchFamily="18" charset="0"/>
              </a:rPr>
              <a:t>similar </a:t>
            </a:r>
            <a:r>
              <a:rPr lang="en-US" altLang="zh-CN" sz="2400" i="1" dirty="0" smtClean="0">
                <a:latin typeface="Garamond" pitchFamily="18" charset="0"/>
              </a:rPr>
              <a:t>if they are referenced by </a:t>
            </a:r>
            <a:r>
              <a:rPr lang="en-US" altLang="zh-CN" sz="2400" i="1" dirty="0" smtClean="0">
                <a:solidFill>
                  <a:srgbClr val="C00000"/>
                </a:solidFill>
                <a:latin typeface="Garamond" pitchFamily="18" charset="0"/>
              </a:rPr>
              <a:t>similar</a:t>
            </a:r>
            <a:r>
              <a:rPr lang="en-US" altLang="zh-CN" sz="2400" i="1" dirty="0" smtClean="0">
                <a:latin typeface="Garamond" pitchFamily="18" charset="0"/>
              </a:rPr>
              <a:t> entities</a:t>
            </a:r>
          </a:p>
          <a:p>
            <a:r>
              <a:rPr lang="en-US" altLang="zh-CN" sz="2800" dirty="0" smtClean="0">
                <a:latin typeface="+mj-lt"/>
              </a:rPr>
              <a:t>Potential problems</a:t>
            </a:r>
          </a:p>
          <a:p>
            <a:pPr lvl="1"/>
            <a:r>
              <a:rPr lang="en-US" altLang="zh-CN" sz="2400" dirty="0" smtClean="0">
                <a:latin typeface="Garamond" pitchFamily="18" charset="0"/>
              </a:rPr>
              <a:t>Semantic incomplete</a:t>
            </a:r>
          </a:p>
          <a:p>
            <a:pPr lvl="2">
              <a:lnSpc>
                <a:spcPct val="125000"/>
              </a:lnSpc>
            </a:pPr>
            <a:r>
              <a:rPr lang="en-US" altLang="zh-CN" sz="1800" dirty="0" smtClean="0">
                <a:solidFill>
                  <a:srgbClr val="8E0000"/>
                </a:solidFill>
                <a:latin typeface="Arial" pitchFamily="34" charset="0"/>
                <a:cs typeface="Arial" pitchFamily="34" charset="0"/>
              </a:rPr>
              <a:t>Only partial structural information from in-link direction is considered during similarity computation</a:t>
            </a:r>
          </a:p>
          <a:p>
            <a:pPr lvl="2">
              <a:lnSpc>
                <a:spcPct val="125000"/>
              </a:lnSpc>
            </a:pPr>
            <a:r>
              <a:rPr lang="en-US" altLang="zh-CN" sz="1800" dirty="0" smtClean="0">
                <a:solidFill>
                  <a:srgbClr val="8E0000"/>
                </a:solidFill>
                <a:latin typeface="Arial" pitchFamily="34" charset="0"/>
                <a:cs typeface="Arial" pitchFamily="34" charset="0"/>
              </a:rPr>
              <a:t>Biased similarity results</a:t>
            </a:r>
          </a:p>
          <a:p>
            <a:pPr lvl="2">
              <a:lnSpc>
                <a:spcPct val="125000"/>
              </a:lnSpc>
            </a:pPr>
            <a:r>
              <a:rPr lang="en-US" altLang="zh-CN" sz="1800" dirty="0" smtClean="0">
                <a:solidFill>
                  <a:srgbClr val="8E0000"/>
                </a:solidFill>
                <a:latin typeface="Arial" pitchFamily="34" charset="0"/>
                <a:cs typeface="Arial" pitchFamily="34" charset="0"/>
              </a:rPr>
              <a:t>May fail in different IN settings !</a:t>
            </a:r>
          </a:p>
          <a:p>
            <a:pPr lvl="1"/>
            <a:r>
              <a:rPr lang="en-US" altLang="zh-CN" sz="2400" dirty="0" smtClean="0">
                <a:latin typeface="Garamond" pitchFamily="18" charset="0"/>
              </a:rPr>
              <a:t>Inefficient in computation</a:t>
            </a:r>
          </a:p>
          <a:p>
            <a:pPr lvl="2"/>
            <a:r>
              <a:rPr lang="en-US" altLang="zh-CN" sz="2000" dirty="0" smtClean="0">
                <a:latin typeface="Garamond" pitchFamily="18" charset="0"/>
              </a:rPr>
              <a:t>Worst-case O(n</a:t>
            </a:r>
            <a:r>
              <a:rPr lang="en-US" altLang="zh-CN" sz="2000" baseline="30000" dirty="0" smtClean="0">
                <a:latin typeface="Garamond" pitchFamily="18" charset="0"/>
              </a:rPr>
              <a:t>4</a:t>
            </a:r>
            <a:r>
              <a:rPr lang="en-US" altLang="zh-CN" sz="2000" dirty="0" smtClean="0">
                <a:latin typeface="Garamond" pitchFamily="18" charset="0"/>
              </a:rPr>
              <a:t>), can be improved to O(n</a:t>
            </a:r>
            <a:r>
              <a:rPr lang="en-US" altLang="zh-CN" sz="2000" baseline="30000" dirty="0" smtClean="0">
                <a:latin typeface="Garamond" pitchFamily="18" charset="0"/>
              </a:rPr>
              <a:t>3</a:t>
            </a:r>
            <a:r>
              <a:rPr lang="en-US" altLang="zh-CN" sz="2000" dirty="0" smtClean="0">
                <a:latin typeface="Garamond" pitchFamily="18" charset="0"/>
              </a:rPr>
              <a:t>), where n is the number of vertices in the information network</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4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Why SimRank is not Enough?</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20" name="Picture 19" descr="newhetero.eps"/>
          <p:cNvPicPr>
            <a:picLocks noChangeAspect="1"/>
          </p:cNvPicPr>
          <p:nvPr/>
        </p:nvPicPr>
        <p:blipFill>
          <a:blip r:embed="rId4" cstate="print"/>
          <a:stretch>
            <a:fillRect/>
          </a:stretch>
        </p:blipFill>
        <p:spPr>
          <a:xfrm>
            <a:off x="1500166" y="1428736"/>
            <a:ext cx="6000792" cy="2000264"/>
          </a:xfrm>
          <a:prstGeom prst="rect">
            <a:avLst/>
          </a:prstGeom>
        </p:spPr>
      </p:pic>
      <p:pic>
        <p:nvPicPr>
          <p:cNvPr id="21" name="Picture 20" descr="newhomo.eps"/>
          <p:cNvPicPr>
            <a:picLocks noChangeAspect="1"/>
          </p:cNvPicPr>
          <p:nvPr/>
        </p:nvPicPr>
        <p:blipFill>
          <a:blip r:embed="rId5" cstate="print"/>
          <a:stretch>
            <a:fillRect/>
          </a:stretch>
        </p:blipFill>
        <p:spPr>
          <a:xfrm>
            <a:off x="2643174" y="4000504"/>
            <a:ext cx="4000528" cy="1785950"/>
          </a:xfrm>
          <a:prstGeom prst="rect">
            <a:avLst/>
          </a:prstGeom>
        </p:spPr>
      </p:pic>
      <p:sp>
        <p:nvSpPr>
          <p:cNvPr id="22" name="TextBox 21"/>
          <p:cNvSpPr txBox="1"/>
          <p:nvPr/>
        </p:nvSpPr>
        <p:spPr>
          <a:xfrm>
            <a:off x="1857356" y="3488296"/>
            <a:ext cx="5357850" cy="369332"/>
          </a:xfrm>
          <a:prstGeom prst="rect">
            <a:avLst/>
          </a:prstGeom>
          <a:noFill/>
        </p:spPr>
        <p:txBody>
          <a:bodyPr wrap="square" rtlCol="0">
            <a:spAutoFit/>
          </a:bodyPr>
          <a:lstStyle/>
          <a:p>
            <a:r>
              <a:rPr lang="en-US" altLang="zh-CN" dirty="0" smtClean="0"/>
              <a:t>(a) A Heterogeneous IN and Structural Similarity Scores</a:t>
            </a:r>
            <a:endParaRPr lang="zh-CN" altLang="en-US" dirty="0"/>
          </a:p>
        </p:txBody>
      </p:sp>
      <p:sp>
        <p:nvSpPr>
          <p:cNvPr id="23" name="TextBox 22"/>
          <p:cNvSpPr txBox="1"/>
          <p:nvPr/>
        </p:nvSpPr>
        <p:spPr>
          <a:xfrm>
            <a:off x="1928794" y="5845750"/>
            <a:ext cx="5357850" cy="369332"/>
          </a:xfrm>
          <a:prstGeom prst="rect">
            <a:avLst/>
          </a:prstGeom>
          <a:noFill/>
        </p:spPr>
        <p:txBody>
          <a:bodyPr wrap="square" rtlCol="0">
            <a:spAutoFit/>
          </a:bodyPr>
          <a:lstStyle/>
          <a:p>
            <a:r>
              <a:rPr lang="en-US" altLang="zh-CN" dirty="0" smtClean="0"/>
              <a:t>(b) A Homogeneous IN and Structural Similarity Scores</a:t>
            </a:r>
            <a:endParaRPr lang="zh-CN" altLang="en-US" dirty="0"/>
          </a:p>
        </p:txBody>
      </p:sp>
      <p:sp>
        <p:nvSpPr>
          <p:cNvPr id="24" name="Rectangle 23"/>
          <p:cNvSpPr/>
          <p:nvPr/>
        </p:nvSpPr>
        <p:spPr>
          <a:xfrm>
            <a:off x="5194496" y="1928802"/>
            <a:ext cx="2337576" cy="785818"/>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Rectangle 24"/>
          <p:cNvSpPr/>
          <p:nvPr/>
        </p:nvSpPr>
        <p:spPr>
          <a:xfrm>
            <a:off x="5195141" y="2917783"/>
            <a:ext cx="2347438" cy="500066"/>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Rectangle 26"/>
          <p:cNvSpPr/>
          <p:nvPr/>
        </p:nvSpPr>
        <p:spPr>
          <a:xfrm>
            <a:off x="4708257" y="4627763"/>
            <a:ext cx="2082853" cy="500066"/>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Rectangle 27"/>
          <p:cNvSpPr/>
          <p:nvPr/>
        </p:nvSpPr>
        <p:spPr>
          <a:xfrm>
            <a:off x="4714876" y="5214950"/>
            <a:ext cx="2082853" cy="500066"/>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28"/>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30" name="TextBox 29"/>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31" name="TextBox 30"/>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5 of 15</a:t>
            </a:r>
            <a:endParaRPr lang="zh-CN" altLang="en-US" sz="1400" dirty="0">
              <a:latin typeface="Miriam" pitchFamily="34" charset="-79"/>
              <a:cs typeface="Miriam" pitchFamily="34" charset="-79"/>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linds(horizontal)">
                                      <p:cBhvr>
                                        <p:cTn id="7" dur="500"/>
                                        <p:tgtEl>
                                          <p:spTgt spid="2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blinds(horizontal)">
                                      <p:cBhvr>
                                        <p:cTn id="15" dur="500"/>
                                        <p:tgtEl>
                                          <p:spTgt spid="2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linds(horizontal)">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animEffect transition="in" filter="blinds(horizontal)">
                                      <p:cBhvr>
                                        <p:cTn id="23" dur="500"/>
                                        <p:tgtEl>
                                          <p:spTgt spid="27"/>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linds(horizontal)">
                                      <p:cBhvr>
                                        <p:cTn id="28"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animBg="1"/>
      <p:bldP spid="27"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a:t>
            </a:r>
            <a:r>
              <a:rPr lang="en-US" altLang="zh-CN" dirty="0" err="1" smtClean="0"/>
              <a:t>enetrating</a:t>
            </a:r>
            <a:r>
              <a:rPr lang="en-US" altLang="zh-CN" dirty="0" smtClean="0"/>
              <a:t>)-Rank</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a:bodyPr>
          <a:lstStyle/>
          <a:p>
            <a:r>
              <a:rPr lang="en-US" altLang="zh-CN" sz="2800" dirty="0" smtClean="0">
                <a:latin typeface="+mj-lt"/>
              </a:rPr>
              <a:t>Philosophy: Two entities are similar, if</a:t>
            </a:r>
          </a:p>
          <a:p>
            <a:pPr marL="914400" lvl="1" indent="-457200">
              <a:buFont typeface="+mj-lt"/>
              <a:buAutoNum type="arabicPeriod"/>
            </a:pPr>
            <a:r>
              <a:rPr lang="en-US" altLang="zh-CN" sz="2400" i="1" dirty="0" smtClean="0">
                <a:latin typeface="Garamond" pitchFamily="18" charset="0"/>
              </a:rPr>
              <a:t>they are referenced by similar entities</a:t>
            </a:r>
          </a:p>
          <a:p>
            <a:pPr marL="914400" lvl="1" indent="-457200">
              <a:buFont typeface="+mj-lt"/>
              <a:buAutoNum type="arabicPeriod"/>
            </a:pPr>
            <a:r>
              <a:rPr lang="en-US" altLang="zh-CN" sz="2400" i="1" dirty="0" smtClean="0">
                <a:latin typeface="Garamond" pitchFamily="18" charset="0"/>
              </a:rPr>
              <a:t>they reference similar entities</a:t>
            </a:r>
          </a:p>
          <a:p>
            <a:r>
              <a:rPr lang="en-US" altLang="zh-CN" sz="2800" dirty="0" smtClean="0">
                <a:latin typeface="+mj-lt"/>
              </a:rPr>
              <a:t>Advantages</a:t>
            </a:r>
          </a:p>
          <a:p>
            <a:pPr lvl="1"/>
            <a:r>
              <a:rPr lang="en-US" altLang="zh-CN" sz="2400" dirty="0" smtClean="0">
                <a:latin typeface="Garamond" pitchFamily="18" charset="0"/>
              </a:rPr>
              <a:t>Semantic complete</a:t>
            </a:r>
          </a:p>
          <a:p>
            <a:pPr lvl="2">
              <a:lnSpc>
                <a:spcPct val="125000"/>
              </a:lnSpc>
            </a:pPr>
            <a:r>
              <a:rPr lang="en-US" altLang="zh-CN" sz="1800" dirty="0" smtClean="0">
                <a:solidFill>
                  <a:srgbClr val="8E0000"/>
                </a:solidFill>
                <a:latin typeface="Arial" pitchFamily="34" charset="0"/>
                <a:cs typeface="Arial" pitchFamily="34" charset="0"/>
              </a:rPr>
              <a:t>Structural information from both in-link and out-link directions are considered during similarity computation</a:t>
            </a:r>
          </a:p>
          <a:p>
            <a:pPr lvl="2">
              <a:lnSpc>
                <a:spcPct val="125000"/>
              </a:lnSpc>
            </a:pPr>
            <a:r>
              <a:rPr lang="en-US" altLang="zh-CN" sz="1800" dirty="0" smtClean="0">
                <a:solidFill>
                  <a:srgbClr val="8E0000"/>
                </a:solidFill>
                <a:latin typeface="Arial" pitchFamily="34" charset="0"/>
                <a:cs typeface="Arial" pitchFamily="34" charset="0"/>
              </a:rPr>
              <a:t>Robust in different IN settings</a:t>
            </a:r>
          </a:p>
          <a:p>
            <a:pPr lvl="1">
              <a:lnSpc>
                <a:spcPct val="125000"/>
              </a:lnSpc>
            </a:pPr>
            <a:r>
              <a:rPr lang="en-US" altLang="zh-CN" sz="2200" dirty="0" smtClean="0">
                <a:latin typeface="Garamond" pitchFamily="18" charset="0"/>
                <a:cs typeface="Arial" pitchFamily="34" charset="0"/>
              </a:rPr>
              <a:t>A unified structural similarity framework</a:t>
            </a:r>
          </a:p>
          <a:p>
            <a:pPr lvl="2">
              <a:lnSpc>
                <a:spcPct val="125000"/>
              </a:lnSpc>
            </a:pPr>
            <a:r>
              <a:rPr lang="en-US" altLang="zh-CN" sz="1800" dirty="0" smtClean="0">
                <a:solidFill>
                  <a:srgbClr val="8E0000"/>
                </a:solidFill>
                <a:latin typeface="Arial" pitchFamily="34" charset="0"/>
                <a:cs typeface="Arial" pitchFamily="34" charset="0"/>
              </a:rPr>
              <a:t>SimRank is just a special case</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6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P-Rank Formula</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a:bodyPr>
          <a:lstStyle/>
          <a:p>
            <a:r>
              <a:rPr lang="en-US" altLang="zh-CN" sz="2800" dirty="0" smtClean="0">
                <a:latin typeface="+mj-lt"/>
              </a:rPr>
              <a:t>The structural similarity between vertex </a:t>
            </a:r>
            <a:r>
              <a:rPr lang="en-US" altLang="zh-CN" sz="2800" i="1" dirty="0" smtClean="0">
                <a:latin typeface="+mj-lt"/>
              </a:rPr>
              <a:t>a</a:t>
            </a:r>
            <a:r>
              <a:rPr lang="en-US" altLang="zh-CN" sz="2800" dirty="0" smtClean="0">
                <a:latin typeface="+mj-lt"/>
              </a:rPr>
              <a:t> and vertex </a:t>
            </a:r>
            <a:r>
              <a:rPr lang="en-US" altLang="zh-CN" sz="2800" i="1" dirty="0" smtClean="0">
                <a:latin typeface="+mj-lt"/>
              </a:rPr>
              <a:t>b (a ≠ b), s(a, b):</a:t>
            </a:r>
          </a:p>
          <a:p>
            <a:pPr lvl="1"/>
            <a:r>
              <a:rPr lang="en-US" altLang="zh-CN" sz="2400" dirty="0" smtClean="0">
                <a:latin typeface="Garamond" pitchFamily="18" charset="0"/>
                <a:cs typeface="Arial" pitchFamily="34" charset="0"/>
              </a:rPr>
              <a:t>Recursive form</a:t>
            </a:r>
          </a:p>
          <a:p>
            <a:pPr lvl="1"/>
            <a:endParaRPr lang="en-US" altLang="zh-CN" sz="2400" dirty="0" smtClean="0">
              <a:latin typeface="Garamond" pitchFamily="18" charset="0"/>
              <a:cs typeface="Arial" pitchFamily="34" charset="0"/>
            </a:endParaRPr>
          </a:p>
          <a:p>
            <a:pPr lvl="1"/>
            <a:endParaRPr lang="en-US" altLang="zh-CN" sz="2400" dirty="0" smtClean="0">
              <a:latin typeface="Garamond" pitchFamily="18" charset="0"/>
              <a:cs typeface="Arial" pitchFamily="34" charset="0"/>
            </a:endParaRPr>
          </a:p>
          <a:p>
            <a:pPr lvl="1"/>
            <a:endParaRPr lang="en-US" altLang="zh-CN" sz="2400" dirty="0" smtClean="0">
              <a:latin typeface="Garamond" pitchFamily="18" charset="0"/>
              <a:cs typeface="Arial" pitchFamily="34" charset="0"/>
            </a:endParaRPr>
          </a:p>
          <a:p>
            <a:pPr lvl="1">
              <a:lnSpc>
                <a:spcPct val="150000"/>
              </a:lnSpc>
            </a:pPr>
            <a:r>
              <a:rPr lang="en-US" altLang="zh-CN" sz="2400" dirty="0" smtClean="0">
                <a:latin typeface="Garamond" pitchFamily="18" charset="0"/>
                <a:cs typeface="Arial" pitchFamily="34" charset="0"/>
              </a:rPr>
              <a:t>Approximate iterative form</a:t>
            </a:r>
          </a:p>
          <a:p>
            <a:pPr lvl="1">
              <a:buNone/>
            </a:pPr>
            <a:r>
              <a:rPr lang="en-US" altLang="zh-CN" sz="2400" dirty="0" smtClean="0">
                <a:latin typeface="Garamond" pitchFamily="18" charset="0"/>
                <a:cs typeface="Arial" pitchFamily="34" charset="0"/>
              </a:rPr>
              <a:t>	</a:t>
            </a: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pic>
        <p:nvPicPr>
          <p:cNvPr id="18" name="Picture 17" descr="eq.latex.gif"/>
          <p:cNvPicPr>
            <a:picLocks noChangeAspect="1"/>
          </p:cNvPicPr>
          <p:nvPr/>
        </p:nvPicPr>
        <p:blipFill>
          <a:blip r:embed="rId4" cstate="print"/>
          <a:stretch>
            <a:fillRect/>
          </a:stretch>
        </p:blipFill>
        <p:spPr>
          <a:xfrm>
            <a:off x="2176459" y="2643182"/>
            <a:ext cx="4610119" cy="1438281"/>
          </a:xfrm>
          <a:prstGeom prst="rect">
            <a:avLst/>
          </a:prstGeom>
        </p:spPr>
      </p:pic>
      <p:pic>
        <p:nvPicPr>
          <p:cNvPr id="19" name="Picture 18" descr="eq.latex.gif"/>
          <p:cNvPicPr>
            <a:picLocks noChangeAspect="1"/>
          </p:cNvPicPr>
          <p:nvPr/>
        </p:nvPicPr>
        <p:blipFill>
          <a:blip r:embed="rId5" cstate="print"/>
          <a:stretch>
            <a:fillRect/>
          </a:stretch>
        </p:blipFill>
        <p:spPr>
          <a:xfrm>
            <a:off x="2214546" y="4643446"/>
            <a:ext cx="4599329" cy="1304926"/>
          </a:xfrm>
          <a:prstGeom prst="rect">
            <a:avLst/>
          </a:prstGeom>
        </p:spPr>
      </p:pic>
      <p:sp>
        <p:nvSpPr>
          <p:cNvPr id="20" name="Rectangle 19"/>
          <p:cNvSpPr/>
          <p:nvPr/>
        </p:nvSpPr>
        <p:spPr>
          <a:xfrm>
            <a:off x="3357554" y="2556504"/>
            <a:ext cx="3500462" cy="785818"/>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TextBox 20"/>
          <p:cNvSpPr txBox="1"/>
          <p:nvPr/>
        </p:nvSpPr>
        <p:spPr>
          <a:xfrm>
            <a:off x="6929454" y="2714620"/>
            <a:ext cx="2285984" cy="430887"/>
          </a:xfrm>
          <a:prstGeom prst="rect">
            <a:avLst/>
          </a:prstGeom>
          <a:noFill/>
        </p:spPr>
        <p:txBody>
          <a:bodyPr wrap="square" rtlCol="0">
            <a:spAutoFit/>
          </a:bodyPr>
          <a:lstStyle/>
          <a:p>
            <a:r>
              <a:rPr lang="en-US" sz="2200" b="1" dirty="0" smtClean="0">
                <a:solidFill>
                  <a:srgbClr val="8E0000"/>
                </a:solidFill>
              </a:rPr>
              <a:t>In-link similarity</a:t>
            </a:r>
            <a:endParaRPr lang="en-US" sz="2200" b="1" dirty="0">
              <a:solidFill>
                <a:srgbClr val="8E0000"/>
              </a:solidFill>
            </a:endParaRPr>
          </a:p>
        </p:txBody>
      </p:sp>
      <p:sp>
        <p:nvSpPr>
          <p:cNvPr id="22" name="Rectangle 21"/>
          <p:cNvSpPr/>
          <p:nvPr/>
        </p:nvSpPr>
        <p:spPr>
          <a:xfrm>
            <a:off x="2428860" y="3372802"/>
            <a:ext cx="4357718" cy="785818"/>
          </a:xfrm>
          <a:prstGeom prst="rect">
            <a:avLst/>
          </a:prstGeom>
          <a:noFill/>
          <a:ln w="38100">
            <a:solidFill>
              <a:srgbClr val="8E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6858016" y="3571876"/>
            <a:ext cx="2571768" cy="430887"/>
          </a:xfrm>
          <a:prstGeom prst="rect">
            <a:avLst/>
          </a:prstGeom>
          <a:noFill/>
        </p:spPr>
        <p:txBody>
          <a:bodyPr wrap="square" rtlCol="0">
            <a:spAutoFit/>
          </a:bodyPr>
          <a:lstStyle/>
          <a:p>
            <a:r>
              <a:rPr lang="en-US" sz="2200" b="1" dirty="0" smtClean="0">
                <a:solidFill>
                  <a:srgbClr val="8E0000"/>
                </a:solidFill>
              </a:rPr>
              <a:t>Out-link similarity</a:t>
            </a:r>
            <a:endParaRPr lang="en-US" sz="2200" b="1" dirty="0">
              <a:solidFill>
                <a:srgbClr val="8E0000"/>
              </a:solidFill>
            </a:endParaRPr>
          </a:p>
        </p:txBody>
      </p:sp>
      <p:sp>
        <p:nvSpPr>
          <p:cNvPr id="24" name="TextBox 23"/>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25" name="TextBox 24"/>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26" name="TextBox 25"/>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7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ox(in)">
                                      <p:cBhvr>
                                        <p:cTn id="7" dur="500"/>
                                        <p:tgtEl>
                                          <p:spTgt spid="20"/>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box(in)">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box(in)">
                                      <p:cBhvr>
                                        <p:cTn id="15" dur="500"/>
                                        <p:tgtEl>
                                          <p:spTgt spid="22"/>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box(in)">
                                      <p:cBhvr>
                                        <p:cTn id="18" dur="500"/>
                                        <p:tgtEl>
                                          <p:spTgt spid="23"/>
                                        </p:tgtEl>
                                      </p:cBhvr>
                                    </p:animEffect>
                                  </p:childTnLst>
                                </p:cTn>
                              </p:par>
                              <p:par>
                                <p:cTn id="19" presetID="4" presetClass="exit" presetSubtype="16" fill="hold" grpId="1" nodeType="withEffect">
                                  <p:stCondLst>
                                    <p:cond delay="0"/>
                                  </p:stCondLst>
                                  <p:childTnLst>
                                    <p:animEffect transition="out" filter="box(in)">
                                      <p:cBhvr>
                                        <p:cTn id="20" dur="500"/>
                                        <p:tgtEl>
                                          <p:spTgt spid="20"/>
                                        </p:tgtEl>
                                      </p:cBhvr>
                                    </p:animEffect>
                                    <p:set>
                                      <p:cBhvr>
                                        <p:cTn id="21" dur="1" fill="hold">
                                          <p:stCondLst>
                                            <p:cond delay="499"/>
                                          </p:stCondLst>
                                        </p:cTn>
                                        <p:tgtEl>
                                          <p:spTgt spid="20"/>
                                        </p:tgtEl>
                                        <p:attrNameLst>
                                          <p:attrName>style.visibility</p:attrName>
                                        </p:attrNameLst>
                                      </p:cBhvr>
                                      <p:to>
                                        <p:strVal val="hidden"/>
                                      </p:to>
                                    </p:set>
                                  </p:childTnLst>
                                </p:cTn>
                              </p:par>
                              <p:par>
                                <p:cTn id="22" presetID="4" presetClass="exit" presetSubtype="16" fill="hold" grpId="1" nodeType="withEffect">
                                  <p:stCondLst>
                                    <p:cond delay="0"/>
                                  </p:stCondLst>
                                  <p:childTnLst>
                                    <p:animEffect transition="out" filter="box(in)">
                                      <p:cBhvr>
                                        <p:cTn id="23" dur="500"/>
                                        <p:tgtEl>
                                          <p:spTgt spid="21"/>
                                        </p:tgtEl>
                                      </p:cBhvr>
                                    </p:animEffect>
                                    <p:set>
                                      <p:cBhvr>
                                        <p:cTn id="24" dur="1" fill="hold">
                                          <p:stCondLst>
                                            <p:cond delay="4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0" grpId="1" animBg="1"/>
      <p:bldP spid="21" grpId="0"/>
      <p:bldP spid="21" grpId="1"/>
      <p:bldP spid="2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35457" y="140987"/>
            <a:ext cx="8229600" cy="1143000"/>
          </a:xfrm>
        </p:spPr>
        <p:txBody>
          <a:bodyPr/>
          <a:lstStyle/>
          <a:p>
            <a:r>
              <a:rPr lang="en-US" altLang="zh-CN" dirty="0" smtClean="0"/>
              <a:t>P-Rank Property</a:t>
            </a:r>
            <a:endParaRPr lang="zh-CN" altLang="en-US" dirty="0"/>
          </a:p>
        </p:txBody>
      </p:sp>
      <p:cxnSp>
        <p:nvCxnSpPr>
          <p:cNvPr id="4" name="直接箭头连接符 3"/>
          <p:cNvCxnSpPr/>
          <p:nvPr/>
        </p:nvCxnSpPr>
        <p:spPr>
          <a:xfrm>
            <a:off x="152783" y="1036189"/>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152783" y="1087963"/>
            <a:ext cx="87868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接箭头连接符 8"/>
          <p:cNvCxnSpPr/>
          <p:nvPr/>
        </p:nvCxnSpPr>
        <p:spPr>
          <a:xfrm>
            <a:off x="142844" y="6377622"/>
            <a:ext cx="8786874" cy="1588"/>
          </a:xfrm>
          <a:prstGeom prst="straightConnector1">
            <a:avLst/>
          </a:prstGeom>
          <a:ln w="38100">
            <a:tailEnd type="none"/>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142844" y="6316016"/>
            <a:ext cx="8786874"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图片 11" descr="uiuclogo.gif"/>
          <p:cNvPicPr>
            <a:picLocks noChangeAspect="1"/>
          </p:cNvPicPr>
          <p:nvPr/>
        </p:nvPicPr>
        <p:blipFill>
          <a:blip r:embed="rId3" cstate="print"/>
          <a:stretch>
            <a:fillRect/>
          </a:stretch>
        </p:blipFill>
        <p:spPr>
          <a:xfrm>
            <a:off x="152783" y="592402"/>
            <a:ext cx="351381" cy="415558"/>
          </a:xfrm>
          <a:prstGeom prst="rect">
            <a:avLst/>
          </a:prstGeom>
        </p:spPr>
      </p:pic>
      <p:sp>
        <p:nvSpPr>
          <p:cNvPr id="13" name="内容占位符 12"/>
          <p:cNvSpPr>
            <a:spLocks noGrp="1"/>
          </p:cNvSpPr>
          <p:nvPr>
            <p:ph idx="1"/>
          </p:nvPr>
        </p:nvSpPr>
        <p:spPr>
          <a:xfrm>
            <a:off x="457200" y="1357298"/>
            <a:ext cx="8229600" cy="4786346"/>
          </a:xfrm>
        </p:spPr>
        <p:txBody>
          <a:bodyPr>
            <a:normAutofit lnSpcReduction="10000"/>
          </a:bodyPr>
          <a:lstStyle/>
          <a:p>
            <a:r>
              <a:rPr lang="en-US" altLang="zh-CN" sz="2800" dirty="0" smtClean="0">
                <a:latin typeface="+mj-lt"/>
              </a:rPr>
              <a:t>The iterative P-Rank has the following properties:</a:t>
            </a:r>
          </a:p>
          <a:p>
            <a:pPr lvl="1">
              <a:lnSpc>
                <a:spcPct val="125000"/>
              </a:lnSpc>
            </a:pPr>
            <a:r>
              <a:rPr lang="en-US" altLang="zh-CN" sz="2400" b="1" dirty="0" smtClean="0">
                <a:latin typeface="Garamond" pitchFamily="18" charset="0"/>
                <a:cs typeface="Arial" pitchFamily="34" charset="0"/>
              </a:rPr>
              <a:t>Symmetry</a:t>
            </a:r>
            <a:r>
              <a:rPr lang="en-US" altLang="zh-CN" sz="2400" dirty="0" smtClean="0">
                <a:latin typeface="Garamond" pitchFamily="18" charset="0"/>
                <a:cs typeface="Arial" pitchFamily="34" charset="0"/>
              </a:rPr>
              <a:t>:  </a:t>
            </a:r>
            <a:r>
              <a:rPr lang="en-US" altLang="zh-CN" sz="2400" i="1" dirty="0" smtClean="0">
                <a:latin typeface="Garamond" pitchFamily="18" charset="0"/>
                <a:cs typeface="Arial" pitchFamily="34" charset="0"/>
              </a:rPr>
              <a:t>s</a:t>
            </a:r>
            <a:r>
              <a:rPr lang="en-US" altLang="zh-CN" sz="2400" i="1" baseline="-25000" dirty="0" smtClean="0">
                <a:latin typeface="Garamond" pitchFamily="18" charset="0"/>
                <a:cs typeface="Arial" pitchFamily="34" charset="0"/>
              </a:rPr>
              <a:t>k</a:t>
            </a:r>
            <a:r>
              <a:rPr lang="en-US" altLang="zh-CN" sz="2400" i="1" dirty="0" smtClean="0">
                <a:latin typeface="Garamond" pitchFamily="18" charset="0"/>
                <a:cs typeface="Arial" pitchFamily="34" charset="0"/>
              </a:rPr>
              <a:t>(a, b)</a:t>
            </a:r>
            <a:r>
              <a:rPr lang="en-US" altLang="zh-CN" sz="2400" dirty="0" smtClean="0">
                <a:latin typeface="Garamond" pitchFamily="18" charset="0"/>
                <a:cs typeface="Arial" pitchFamily="34" charset="0"/>
              </a:rPr>
              <a:t> = </a:t>
            </a:r>
            <a:r>
              <a:rPr lang="en-US" altLang="zh-CN" sz="2400" i="1" dirty="0" smtClean="0">
                <a:latin typeface="Garamond" pitchFamily="18" charset="0"/>
                <a:cs typeface="Arial" pitchFamily="34" charset="0"/>
              </a:rPr>
              <a:t>s</a:t>
            </a:r>
            <a:r>
              <a:rPr lang="en-US" altLang="zh-CN" sz="2400" i="1" baseline="-25000" dirty="0" smtClean="0">
                <a:latin typeface="Garamond" pitchFamily="18" charset="0"/>
                <a:cs typeface="Arial" pitchFamily="34" charset="0"/>
              </a:rPr>
              <a:t>k</a:t>
            </a:r>
            <a:r>
              <a:rPr lang="en-US" altLang="zh-CN" sz="2400" i="1" dirty="0" smtClean="0">
                <a:latin typeface="Garamond" pitchFamily="18" charset="0"/>
                <a:cs typeface="Arial" pitchFamily="34" charset="0"/>
              </a:rPr>
              <a:t>(b, a)</a:t>
            </a:r>
          </a:p>
          <a:p>
            <a:pPr lvl="1">
              <a:lnSpc>
                <a:spcPct val="125000"/>
              </a:lnSpc>
            </a:pPr>
            <a:r>
              <a:rPr lang="en-US" altLang="zh-CN" sz="2400" b="1" dirty="0" smtClean="0">
                <a:latin typeface="Garamond" pitchFamily="18" charset="0"/>
                <a:cs typeface="Arial" pitchFamily="34" charset="0"/>
              </a:rPr>
              <a:t>Monotonicity</a:t>
            </a:r>
            <a:r>
              <a:rPr lang="en-US" altLang="zh-CN" sz="2400" dirty="0" smtClean="0">
                <a:latin typeface="Garamond" pitchFamily="18" charset="0"/>
                <a:cs typeface="Arial" pitchFamily="34" charset="0"/>
              </a:rPr>
              <a:t>:  </a:t>
            </a:r>
            <a:r>
              <a:rPr lang="en-US" altLang="zh-CN" sz="2400" i="1" dirty="0" smtClean="0">
                <a:latin typeface="Garamond" pitchFamily="18" charset="0"/>
                <a:cs typeface="Arial" pitchFamily="34" charset="0"/>
              </a:rPr>
              <a:t>0 ≤ s</a:t>
            </a:r>
            <a:r>
              <a:rPr lang="en-US" altLang="zh-CN" sz="2400" i="1" baseline="-25000" dirty="0" smtClean="0">
                <a:latin typeface="Garamond" pitchFamily="18" charset="0"/>
                <a:cs typeface="Arial" pitchFamily="34" charset="0"/>
              </a:rPr>
              <a:t>k</a:t>
            </a:r>
            <a:r>
              <a:rPr lang="en-US" altLang="zh-CN" sz="2400" i="1" dirty="0" smtClean="0">
                <a:latin typeface="Garamond" pitchFamily="18" charset="0"/>
                <a:cs typeface="Arial" pitchFamily="34" charset="0"/>
              </a:rPr>
              <a:t>(a, b) ≤ s</a:t>
            </a:r>
            <a:r>
              <a:rPr lang="en-US" altLang="zh-CN" sz="2400" i="1" baseline="-25000" dirty="0" smtClean="0">
                <a:latin typeface="Garamond" pitchFamily="18" charset="0"/>
                <a:cs typeface="Arial" pitchFamily="34" charset="0"/>
              </a:rPr>
              <a:t>k+1</a:t>
            </a:r>
            <a:r>
              <a:rPr lang="en-US" altLang="zh-CN" sz="2400" i="1" dirty="0" smtClean="0">
                <a:latin typeface="Garamond" pitchFamily="18" charset="0"/>
                <a:cs typeface="Arial" pitchFamily="34" charset="0"/>
              </a:rPr>
              <a:t>(a, b) ≤ 1</a:t>
            </a:r>
          </a:p>
          <a:p>
            <a:pPr lvl="1">
              <a:lnSpc>
                <a:spcPct val="125000"/>
              </a:lnSpc>
            </a:pPr>
            <a:r>
              <a:rPr lang="en-US" sz="2400" b="1" dirty="0" smtClean="0">
                <a:latin typeface="Garamond" pitchFamily="18" charset="0"/>
              </a:rPr>
              <a:t>Existence</a:t>
            </a:r>
            <a:r>
              <a:rPr lang="en-US" sz="2400" dirty="0" smtClean="0">
                <a:latin typeface="Garamond" pitchFamily="18" charset="0"/>
              </a:rPr>
              <a:t>: The solution to the iterative P-Rank formula always exists and converges to </a:t>
            </a:r>
            <a:r>
              <a:rPr lang="en-US" sz="2400" b="1" dirty="0" smtClean="0">
                <a:solidFill>
                  <a:srgbClr val="8E0000"/>
                </a:solidFill>
                <a:latin typeface="Garamond" pitchFamily="18" charset="0"/>
              </a:rPr>
              <a:t>a fixed point</a:t>
            </a:r>
            <a:r>
              <a:rPr lang="en-US" sz="2400" dirty="0" smtClean="0">
                <a:latin typeface="Garamond" pitchFamily="18" charset="0"/>
              </a:rPr>
              <a:t>, </a:t>
            </a:r>
            <a:r>
              <a:rPr lang="en-US" sz="2400" i="1" dirty="0" smtClean="0">
                <a:latin typeface="Garamond" pitchFamily="18" charset="0"/>
              </a:rPr>
              <a:t>s(∗, ∗), </a:t>
            </a:r>
            <a:r>
              <a:rPr lang="en-US" sz="2400" dirty="0" smtClean="0">
                <a:latin typeface="Garamond" pitchFamily="18" charset="0"/>
              </a:rPr>
              <a:t>which is the theoretical solution to the recursive P-Rank formula</a:t>
            </a:r>
          </a:p>
          <a:p>
            <a:pPr lvl="1">
              <a:lnSpc>
                <a:spcPct val="125000"/>
              </a:lnSpc>
            </a:pPr>
            <a:r>
              <a:rPr lang="en-US" altLang="zh-CN" sz="2400" b="1" dirty="0" smtClean="0">
                <a:latin typeface="Garamond" pitchFamily="18" charset="0"/>
                <a:cs typeface="Arial" pitchFamily="34" charset="0"/>
              </a:rPr>
              <a:t>Uniqueness</a:t>
            </a:r>
            <a:r>
              <a:rPr lang="en-US" altLang="zh-CN" sz="2400" dirty="0" smtClean="0">
                <a:latin typeface="Garamond" pitchFamily="18" charset="0"/>
                <a:cs typeface="Arial" pitchFamily="34" charset="0"/>
              </a:rPr>
              <a:t>: the solution to the iterative P-Rank formula is unique when </a:t>
            </a:r>
            <a:r>
              <a:rPr lang="en-US" altLang="zh-CN" sz="2400" i="1" dirty="0" smtClean="0">
                <a:latin typeface="Garamond" pitchFamily="18" charset="0"/>
                <a:cs typeface="Arial" pitchFamily="34" charset="0"/>
              </a:rPr>
              <a:t>C ≠ 1</a:t>
            </a:r>
            <a:endParaRPr lang="en-US" altLang="zh-CN" sz="2400" dirty="0" smtClean="0">
              <a:latin typeface="Garamond" pitchFamily="18" charset="0"/>
              <a:cs typeface="Arial" pitchFamily="34" charset="0"/>
            </a:endParaRPr>
          </a:p>
          <a:p>
            <a:pPr>
              <a:lnSpc>
                <a:spcPct val="110000"/>
              </a:lnSpc>
            </a:pPr>
            <a:r>
              <a:rPr lang="en-US" altLang="zh-CN" sz="2800" dirty="0" smtClean="0">
                <a:cs typeface="Arial" pitchFamily="34" charset="0"/>
              </a:rPr>
              <a:t>The theoretical solution to P-Rank can be reached by a repetitive computation via the iterative form</a:t>
            </a:r>
          </a:p>
          <a:p>
            <a:pPr lvl="1"/>
            <a:endParaRPr lang="en-US" altLang="zh-CN" sz="2400" dirty="0" smtClean="0">
              <a:latin typeface="Garamond" pitchFamily="18" charset="0"/>
              <a:cs typeface="Arial" pitchFamily="34" charset="0"/>
            </a:endParaRPr>
          </a:p>
        </p:txBody>
      </p:sp>
      <p:pic>
        <p:nvPicPr>
          <p:cNvPr id="11" name="图片 11" descr="uiuclogo.gif"/>
          <p:cNvPicPr>
            <a:picLocks noChangeAspect="1"/>
          </p:cNvPicPr>
          <p:nvPr/>
        </p:nvPicPr>
        <p:blipFill>
          <a:blip r:embed="rId3" cstate="print"/>
          <a:stretch>
            <a:fillRect/>
          </a:stretch>
        </p:blipFill>
        <p:spPr>
          <a:xfrm>
            <a:off x="8582467" y="589271"/>
            <a:ext cx="351381" cy="415558"/>
          </a:xfrm>
          <a:prstGeom prst="rect">
            <a:avLst/>
          </a:prstGeom>
        </p:spPr>
      </p:pic>
      <p:sp>
        <p:nvSpPr>
          <p:cNvPr id="15" name="TextBox 14"/>
          <p:cNvSpPr txBox="1"/>
          <p:nvPr/>
        </p:nvSpPr>
        <p:spPr>
          <a:xfrm>
            <a:off x="3714744" y="6357958"/>
            <a:ext cx="221457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CIKM’09 Hong Kong</a:t>
            </a:r>
            <a:endParaRPr lang="zh-CN" altLang="en-US" sz="1400" dirty="0">
              <a:latin typeface="Miriam" pitchFamily="34" charset="-79"/>
              <a:cs typeface="Miriam" pitchFamily="34" charset="-79"/>
            </a:endParaRPr>
          </a:p>
        </p:txBody>
      </p:sp>
      <p:sp>
        <p:nvSpPr>
          <p:cNvPr id="18" name="TextBox 17"/>
          <p:cNvSpPr txBox="1"/>
          <p:nvPr/>
        </p:nvSpPr>
        <p:spPr>
          <a:xfrm>
            <a:off x="59602" y="6357958"/>
            <a:ext cx="1857388"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Nov. 3</a:t>
            </a:r>
            <a:r>
              <a:rPr lang="en-US" altLang="zh-CN" sz="1400" baseline="30000" dirty="0" smtClean="0">
                <a:latin typeface="Miriam" pitchFamily="34" charset="-79"/>
                <a:cs typeface="Miriam" pitchFamily="34" charset="-79"/>
              </a:rPr>
              <a:t>rd</a:t>
            </a:r>
            <a:r>
              <a:rPr lang="en-US" altLang="zh-CN" sz="1400" dirty="0" smtClean="0">
                <a:latin typeface="Miriam" pitchFamily="34" charset="-79"/>
                <a:cs typeface="Miriam" pitchFamily="34" charset="-79"/>
              </a:rPr>
              <a:t> 2009</a:t>
            </a:r>
            <a:endParaRPr lang="zh-CN" altLang="en-US" sz="1400" dirty="0">
              <a:latin typeface="Miriam" pitchFamily="34" charset="-79"/>
              <a:cs typeface="Miriam" pitchFamily="34" charset="-79"/>
            </a:endParaRPr>
          </a:p>
        </p:txBody>
      </p:sp>
      <p:sp>
        <p:nvSpPr>
          <p:cNvPr id="19" name="TextBox 18"/>
          <p:cNvSpPr txBox="1"/>
          <p:nvPr/>
        </p:nvSpPr>
        <p:spPr>
          <a:xfrm>
            <a:off x="8358246" y="6357958"/>
            <a:ext cx="857224" cy="307777"/>
          </a:xfrm>
          <a:prstGeom prst="rect">
            <a:avLst/>
          </a:prstGeom>
          <a:noFill/>
        </p:spPr>
        <p:txBody>
          <a:bodyPr wrap="square" rtlCol="0">
            <a:spAutoFit/>
          </a:bodyPr>
          <a:lstStyle/>
          <a:p>
            <a:r>
              <a:rPr lang="en-US" altLang="zh-CN" sz="1400" dirty="0" smtClean="0">
                <a:latin typeface="Miriam" pitchFamily="34" charset="-79"/>
                <a:cs typeface="Miriam" pitchFamily="34" charset="-79"/>
              </a:rPr>
              <a:t>8 of 15</a:t>
            </a:r>
            <a:endParaRPr lang="zh-CN" altLang="en-US" sz="1400" dirty="0">
              <a:latin typeface="Miriam" pitchFamily="34" charset="-79"/>
              <a:cs typeface="Miriam" pitchFamily="34" charset="-79"/>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2631</TotalTime>
  <Words>1949</Words>
  <Application>Microsoft Office PowerPoint</Application>
  <PresentationFormat>On-screen Show (4:3)</PresentationFormat>
  <Paragraphs>213</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Malgun Gothic</vt:lpstr>
      <vt:lpstr>宋体</vt:lpstr>
      <vt:lpstr>Arial</vt:lpstr>
      <vt:lpstr>Calibri</vt:lpstr>
      <vt:lpstr>Garamond</vt:lpstr>
      <vt:lpstr>Miriam</vt:lpstr>
      <vt:lpstr>Palace Script MT</vt:lpstr>
      <vt:lpstr>Office 主题</vt:lpstr>
      <vt:lpstr>P-Rank: A Comprehensive Structural Similarity Measure over Information Networks</vt:lpstr>
      <vt:lpstr>Outline</vt:lpstr>
      <vt:lpstr>Introduction</vt:lpstr>
      <vt:lpstr>Problem</vt:lpstr>
      <vt:lpstr>Why SimRank is not Enough?</vt:lpstr>
      <vt:lpstr>Why SimRank is not Enough?</vt:lpstr>
      <vt:lpstr>P(enetrating)-Rank</vt:lpstr>
      <vt:lpstr>P-Rank Formula</vt:lpstr>
      <vt:lpstr>P-Rank Property</vt:lpstr>
      <vt:lpstr>P-Rank Derivatives</vt:lpstr>
      <vt:lpstr>P-Rank Computation</vt:lpstr>
      <vt:lpstr>Experimental Studies</vt:lpstr>
      <vt:lpstr>Compactness of Clusters</vt:lpstr>
      <vt:lpstr>Algorithmic Nature</vt:lpstr>
      <vt:lpstr>Ground Truth Ranking Result</vt:lpstr>
      <vt:lpstr>Conclusion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DAIS@UIUC!</dc:title>
  <dc:creator>Peixiang</dc:creator>
  <cp:lastModifiedBy>Peixiang Zhao</cp:lastModifiedBy>
  <cp:revision>241</cp:revision>
  <dcterms:created xsi:type="dcterms:W3CDTF">2009-02-27T04:51:28Z</dcterms:created>
  <dcterms:modified xsi:type="dcterms:W3CDTF">2016-08-24T02:29:03Z</dcterms:modified>
</cp:coreProperties>
</file>