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6" r:id="rId4"/>
    <p:sldId id="265" r:id="rId5"/>
    <p:sldId id="264" r:id="rId6"/>
    <p:sldId id="267" r:id="rId7"/>
    <p:sldId id="268" r:id="rId8"/>
    <p:sldId id="269" r:id="rId9"/>
    <p:sldId id="272" r:id="rId10"/>
    <p:sldId id="270" r:id="rId11"/>
    <p:sldId id="258" r:id="rId12"/>
    <p:sldId id="259" r:id="rId13"/>
    <p:sldId id="260" r:id="rId14"/>
    <p:sldId id="261" r:id="rId15"/>
    <p:sldId id="271" r:id="rId16"/>
    <p:sldId id="289" r:id="rId17"/>
    <p:sldId id="277" r:id="rId18"/>
    <p:sldId id="278" r:id="rId19"/>
    <p:sldId id="283" r:id="rId20"/>
    <p:sldId id="279" r:id="rId21"/>
    <p:sldId id="284" r:id="rId22"/>
    <p:sldId id="285" r:id="rId23"/>
    <p:sldId id="280" r:id="rId24"/>
    <p:sldId id="287" r:id="rId25"/>
    <p:sldId id="286"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3" autoAdjust="0"/>
    <p:restoredTop sz="94660"/>
  </p:normalViewPr>
  <p:slideViewPr>
    <p:cSldViewPr snapToGrid="0">
      <p:cViewPr varScale="1">
        <p:scale>
          <a:sx n="94" d="100"/>
          <a:sy n="94" d="100"/>
        </p:scale>
        <p:origin x="110" y="7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084FF-295E-42D4-8D81-D68DFA66EB3E}" type="datetimeFigureOut">
              <a:rPr lang="en-US" smtClean="0"/>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150CB-4776-4358-9254-BF4369B468E1}" type="slidenum">
              <a:rPr lang="en-US" smtClean="0"/>
              <a:t>‹#›</a:t>
            </a:fld>
            <a:endParaRPr lang="en-US"/>
          </a:p>
        </p:txBody>
      </p:sp>
    </p:spTree>
    <p:extLst>
      <p:ext uri="{BB962C8B-B14F-4D97-AF65-F5344CB8AC3E}">
        <p14:creationId xmlns:p14="http://schemas.microsoft.com/office/powerpoint/2010/main" val="416548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3607-FBB8-409D-A763-622DC4715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C088-3B1D-4DE9-8EFB-8A81F5DFD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6B4D9-E226-4729-820A-B41F9348FB32}"/>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5" name="Footer Placeholder 4">
            <a:extLst>
              <a:ext uri="{FF2B5EF4-FFF2-40B4-BE49-F238E27FC236}">
                <a16:creationId xmlns:a16="http://schemas.microsoft.com/office/drawing/2014/main" id="{DB56833B-0D5A-42C2-A85C-81CED5B2F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93F08-1DE5-4E86-B37B-D78F4B87AF1A}"/>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259634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7B74-BCA7-4DE5-9686-4AD4B11E5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817119-7E8A-4D09-82B9-3B0CB4891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32D5C-62E3-4044-9492-8FF6E790A4D9}"/>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5" name="Footer Placeholder 4">
            <a:extLst>
              <a:ext uri="{FF2B5EF4-FFF2-40B4-BE49-F238E27FC236}">
                <a16:creationId xmlns:a16="http://schemas.microsoft.com/office/drawing/2014/main" id="{5C496B08-C16C-40EA-99AF-2A1936F1A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55CBA-A811-4687-AEAD-EE936505FF88}"/>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176420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1EF77-E0BC-49AC-AA33-2976DE57FB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1D5007-962E-46E3-A9E6-2C431BE9ED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342A6-3C86-4526-9BF7-BC8F78B0D68D}"/>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5" name="Footer Placeholder 4">
            <a:extLst>
              <a:ext uri="{FF2B5EF4-FFF2-40B4-BE49-F238E27FC236}">
                <a16:creationId xmlns:a16="http://schemas.microsoft.com/office/drawing/2014/main" id="{8EAC3235-5911-4443-B876-8C036D907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25AA1-FFB6-4626-90C3-0DF41F277A42}"/>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205231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F32D-8404-45EA-8018-D390EC758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F80E8-8B44-4CAE-AAAA-08AC3F014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B84F-0255-48AB-BF79-3071292F2241}"/>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5" name="Footer Placeholder 4">
            <a:extLst>
              <a:ext uri="{FF2B5EF4-FFF2-40B4-BE49-F238E27FC236}">
                <a16:creationId xmlns:a16="http://schemas.microsoft.com/office/drawing/2014/main" id="{1121AA94-2DA0-4B4C-B1BC-5AD75D321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E7389-9BD4-4C01-AF45-36B1A1105704}"/>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215147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3B5B-D45A-4DA1-A67B-20337FC5FD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39BED1-B3D0-4CA3-B07A-8ED33D49D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DF1FF-F4DB-4343-ADFC-822BCB94D84F}"/>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5" name="Footer Placeholder 4">
            <a:extLst>
              <a:ext uri="{FF2B5EF4-FFF2-40B4-BE49-F238E27FC236}">
                <a16:creationId xmlns:a16="http://schemas.microsoft.com/office/drawing/2014/main" id="{6BF1F0CD-390C-4DC5-92BD-19ED1DF2F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A76F5-37C3-4B58-9B57-D0C2C95B618C}"/>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424352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4812-4EE7-4F60-9AA8-DB7F8CC2F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7BD087-6EB0-4D05-B999-DDF97B1A44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837118-50A5-4C9B-BD72-2F42D3E2B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CD427-2A6A-4E90-9E4A-B79890DF63DD}"/>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6" name="Footer Placeholder 5">
            <a:extLst>
              <a:ext uri="{FF2B5EF4-FFF2-40B4-BE49-F238E27FC236}">
                <a16:creationId xmlns:a16="http://schemas.microsoft.com/office/drawing/2014/main" id="{4882ED75-778E-476A-974F-833E736E5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24AF0-F07D-400E-8F1E-DDEC302E74F4}"/>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66342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93F7-F7CC-4302-8803-ED77D4D789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D06F98-C6F0-49B2-B224-A1ACE63279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FFF55-4CD9-44C0-B2D1-4E65910F46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C9853-0B74-47B9-A8E0-AF2A957A6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484651-0E03-4C60-8D29-345DADD0A6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2FDAA9-2C53-41CA-AD25-2CEBA7541FF3}"/>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8" name="Footer Placeholder 7">
            <a:extLst>
              <a:ext uri="{FF2B5EF4-FFF2-40B4-BE49-F238E27FC236}">
                <a16:creationId xmlns:a16="http://schemas.microsoft.com/office/drawing/2014/main" id="{B0518A70-CCB9-44D5-A455-A2D1D56419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F2FB31-3ED2-4738-9684-1DAB248FA570}"/>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318260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120E-481D-4C71-B76C-831B40ED7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E4846-42EA-4B82-913A-D73AE5E503A9}"/>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4" name="Footer Placeholder 3">
            <a:extLst>
              <a:ext uri="{FF2B5EF4-FFF2-40B4-BE49-F238E27FC236}">
                <a16:creationId xmlns:a16="http://schemas.microsoft.com/office/drawing/2014/main" id="{C70F9B72-F669-4E59-8A9B-7D8E3A3B10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11E2D-6E13-4BA2-9E44-291D7EDB5C4E}"/>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221953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98B9D-14B7-4BA2-8457-A65FFACF1A8D}"/>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3" name="Footer Placeholder 2">
            <a:extLst>
              <a:ext uri="{FF2B5EF4-FFF2-40B4-BE49-F238E27FC236}">
                <a16:creationId xmlns:a16="http://schemas.microsoft.com/office/drawing/2014/main" id="{0F22EABF-61A5-4E4F-A628-B6E5B982E4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9609A6-E5A6-41FF-BA71-D18D04FF9845}"/>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315194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83CE-7C7E-4CE2-B3AC-AF4538265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C544E4-691D-4F8B-9826-EA5FF627D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E3215C-13A8-4992-91F2-A8873A5BB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6FE66-378A-4A77-8FFF-B80104E82E47}"/>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6" name="Footer Placeholder 5">
            <a:extLst>
              <a:ext uri="{FF2B5EF4-FFF2-40B4-BE49-F238E27FC236}">
                <a16:creationId xmlns:a16="http://schemas.microsoft.com/office/drawing/2014/main" id="{7B09BF5F-C2D6-4E36-9F8D-56FDD8278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6789B-4D0D-452B-A688-24EC5E3BD1B1}"/>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72246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22DD-C678-4541-BB87-35C5F2DF4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A79690-7C38-4CA3-AC35-CFC68DD8C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C28473-A5D4-4943-BC66-9F93CF555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FD67F-8010-402A-B57B-13D909CAC48C}"/>
              </a:ext>
            </a:extLst>
          </p:cNvPr>
          <p:cNvSpPr>
            <a:spLocks noGrp="1"/>
          </p:cNvSpPr>
          <p:nvPr>
            <p:ph type="dt" sz="half" idx="10"/>
          </p:nvPr>
        </p:nvSpPr>
        <p:spPr/>
        <p:txBody>
          <a:bodyPr/>
          <a:lstStyle/>
          <a:p>
            <a:fld id="{DDC13009-B27E-4BD2-A4F6-E6F0E383098D}" type="datetimeFigureOut">
              <a:rPr lang="en-US" smtClean="0"/>
              <a:t>11/29/2020</a:t>
            </a:fld>
            <a:endParaRPr lang="en-US"/>
          </a:p>
        </p:txBody>
      </p:sp>
      <p:sp>
        <p:nvSpPr>
          <p:cNvPr id="6" name="Footer Placeholder 5">
            <a:extLst>
              <a:ext uri="{FF2B5EF4-FFF2-40B4-BE49-F238E27FC236}">
                <a16:creationId xmlns:a16="http://schemas.microsoft.com/office/drawing/2014/main" id="{E6CAC33B-235B-43F5-9D5F-C384EFA27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D34AB-032F-4F80-841E-12369FB917C2}"/>
              </a:ext>
            </a:extLst>
          </p:cNvPr>
          <p:cNvSpPr>
            <a:spLocks noGrp="1"/>
          </p:cNvSpPr>
          <p:nvPr>
            <p:ph type="sldNum" sz="quarter" idx="12"/>
          </p:nvPr>
        </p:nvSpPr>
        <p:spPr/>
        <p:txBody>
          <a:bodyPr/>
          <a:lstStyle/>
          <a:p>
            <a:fld id="{1193F7B4-2AF4-4A43-9979-C8F19B727F54}" type="slidenum">
              <a:rPr lang="en-US" smtClean="0"/>
              <a:t>‹#›</a:t>
            </a:fld>
            <a:endParaRPr lang="en-US"/>
          </a:p>
        </p:txBody>
      </p:sp>
    </p:spTree>
    <p:extLst>
      <p:ext uri="{BB962C8B-B14F-4D97-AF65-F5344CB8AC3E}">
        <p14:creationId xmlns:p14="http://schemas.microsoft.com/office/powerpoint/2010/main" val="251508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92518-2E49-4E0F-95DF-859355D14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70D842-B51B-4CD4-9336-8701A9881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DC766-A558-44B2-9E59-100BAE186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13009-B27E-4BD2-A4F6-E6F0E383098D}" type="datetimeFigureOut">
              <a:rPr lang="en-US" smtClean="0"/>
              <a:t>11/29/2020</a:t>
            </a:fld>
            <a:endParaRPr lang="en-US"/>
          </a:p>
        </p:txBody>
      </p:sp>
      <p:sp>
        <p:nvSpPr>
          <p:cNvPr id="5" name="Footer Placeholder 4">
            <a:extLst>
              <a:ext uri="{FF2B5EF4-FFF2-40B4-BE49-F238E27FC236}">
                <a16:creationId xmlns:a16="http://schemas.microsoft.com/office/drawing/2014/main" id="{A01A08AA-ED84-4047-A463-F9D7E31632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73834B-AD1C-4C2F-805F-E2D2C6B27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3F7B4-2AF4-4A43-9979-C8F19B727F54}" type="slidenum">
              <a:rPr lang="en-US" smtClean="0"/>
              <a:t>‹#›</a:t>
            </a:fld>
            <a:endParaRPr lang="en-US"/>
          </a:p>
        </p:txBody>
      </p:sp>
    </p:spTree>
    <p:extLst>
      <p:ext uri="{BB962C8B-B14F-4D97-AF65-F5344CB8AC3E}">
        <p14:creationId xmlns:p14="http://schemas.microsoft.com/office/powerpoint/2010/main" val="386283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tif"/><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4.tif"/><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42.PNG"/><Relationship Id="rId5" Type="http://schemas.openxmlformats.org/officeDocument/2006/relationships/image" Target="../media/image31.PNG"/><Relationship Id="rId10"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7D53-AE6A-4BE8-9725-1EACBBC5855C}"/>
              </a:ext>
            </a:extLst>
          </p:cNvPr>
          <p:cNvSpPr>
            <a:spLocks noGrp="1"/>
          </p:cNvSpPr>
          <p:nvPr>
            <p:ph type="ctrTitle"/>
          </p:nvPr>
        </p:nvSpPr>
        <p:spPr/>
        <p:txBody>
          <a:bodyPr/>
          <a:lstStyle/>
          <a:p>
            <a:r>
              <a:rPr lang="en-US" dirty="0"/>
              <a:t>S</a:t>
            </a:r>
            <a:r>
              <a:rPr lang="en-US" altLang="zh-CN" dirty="0"/>
              <a:t>tudy Guide for Final Exam</a:t>
            </a:r>
            <a:endParaRPr lang="en-US" dirty="0"/>
          </a:p>
        </p:txBody>
      </p:sp>
      <p:sp>
        <p:nvSpPr>
          <p:cNvPr id="3" name="Subtitle 2">
            <a:extLst>
              <a:ext uri="{FF2B5EF4-FFF2-40B4-BE49-F238E27FC236}">
                <a16:creationId xmlns:a16="http://schemas.microsoft.com/office/drawing/2014/main" id="{749CEA19-8450-499D-A3E6-B51887E515CF}"/>
              </a:ext>
            </a:extLst>
          </p:cNvPr>
          <p:cNvSpPr>
            <a:spLocks noGrp="1"/>
          </p:cNvSpPr>
          <p:nvPr>
            <p:ph type="subTitle" idx="1"/>
          </p:nvPr>
        </p:nvSpPr>
        <p:spPr/>
        <p:txBody>
          <a:bodyPr/>
          <a:lstStyle/>
          <a:p>
            <a:r>
              <a:rPr lang="en-US" dirty="0"/>
              <a:t>Processor: single-cycle and pipelining</a:t>
            </a:r>
          </a:p>
        </p:txBody>
      </p:sp>
    </p:spTree>
    <p:extLst>
      <p:ext uri="{BB962C8B-B14F-4D97-AF65-F5344CB8AC3E}">
        <p14:creationId xmlns:p14="http://schemas.microsoft.com/office/powerpoint/2010/main" val="200902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6E80-6E47-4D90-A612-B8C4D14DDA30}"/>
              </a:ext>
            </a:extLst>
          </p:cNvPr>
          <p:cNvSpPr>
            <a:spLocks noGrp="1"/>
          </p:cNvSpPr>
          <p:nvPr>
            <p:ph type="title"/>
          </p:nvPr>
        </p:nvSpPr>
        <p:spPr/>
        <p:txBody>
          <a:bodyPr/>
          <a:lstStyle/>
          <a:p>
            <a:r>
              <a:rPr lang="en-US" dirty="0"/>
              <a:t>General steps taken to execute a program.</a:t>
            </a:r>
          </a:p>
        </p:txBody>
      </p:sp>
      <p:sp>
        <p:nvSpPr>
          <p:cNvPr id="3" name="Content Placeholder 2">
            <a:extLst>
              <a:ext uri="{FF2B5EF4-FFF2-40B4-BE49-F238E27FC236}">
                <a16:creationId xmlns:a16="http://schemas.microsoft.com/office/drawing/2014/main" id="{DF330E98-BE79-4DA6-8B10-F1160899C1C3}"/>
              </a:ext>
            </a:extLst>
          </p:cNvPr>
          <p:cNvSpPr>
            <a:spLocks noGrp="1"/>
          </p:cNvSpPr>
          <p:nvPr>
            <p:ph idx="1"/>
          </p:nvPr>
        </p:nvSpPr>
        <p:spPr/>
        <p:txBody>
          <a:bodyPr>
            <a:normAutofit fontScale="92500" lnSpcReduction="20000"/>
          </a:bodyPr>
          <a:lstStyle/>
          <a:p>
            <a:r>
              <a:rPr lang="en-US" b="1" dirty="0">
                <a:solidFill>
                  <a:srgbClr val="C00000"/>
                </a:solidFill>
              </a:rPr>
              <a:t>Instruction fetching: </a:t>
            </a:r>
            <a:r>
              <a:rPr lang="en-US" dirty="0"/>
              <a:t>use the address in the </a:t>
            </a:r>
            <a:r>
              <a:rPr lang="en-US" dirty="0">
                <a:solidFill>
                  <a:schemeClr val="accent1">
                    <a:lumMod val="75000"/>
                  </a:schemeClr>
                </a:solidFill>
              </a:rPr>
              <a:t>PC</a:t>
            </a:r>
            <a:r>
              <a:rPr lang="en-US" dirty="0"/>
              <a:t> to fetch the current instruction from </a:t>
            </a:r>
            <a:r>
              <a:rPr lang="en-US" b="1" dirty="0">
                <a:solidFill>
                  <a:schemeClr val="accent1">
                    <a:lumMod val="75000"/>
                  </a:schemeClr>
                </a:solidFill>
              </a:rPr>
              <a:t>instruction memory.</a:t>
            </a:r>
          </a:p>
          <a:p>
            <a:pPr lvl="1"/>
            <a:r>
              <a:rPr lang="en-US" dirty="0"/>
              <a:t>All instructions</a:t>
            </a:r>
          </a:p>
          <a:p>
            <a:r>
              <a:rPr lang="en-US" b="1" dirty="0">
                <a:solidFill>
                  <a:srgbClr val="C00000"/>
                </a:solidFill>
              </a:rPr>
              <a:t>Instruction decoding: </a:t>
            </a:r>
            <a:r>
              <a:rPr lang="en-US" dirty="0"/>
              <a:t>determine the fields within the instruction</a:t>
            </a:r>
          </a:p>
          <a:p>
            <a:pPr lvl="1"/>
            <a:r>
              <a:rPr lang="en-US" dirty="0"/>
              <a:t>All instructions </a:t>
            </a:r>
          </a:p>
          <a:p>
            <a:r>
              <a:rPr lang="en-US" b="1" dirty="0">
                <a:solidFill>
                  <a:srgbClr val="C00000"/>
                </a:solidFill>
              </a:rPr>
              <a:t>Instruction execution: </a:t>
            </a:r>
            <a:r>
              <a:rPr lang="en-US" dirty="0"/>
              <a:t>perform the operation indicated by the instruction.</a:t>
            </a:r>
          </a:p>
          <a:p>
            <a:pPr lvl="1"/>
            <a:r>
              <a:rPr lang="en-US" dirty="0"/>
              <a:t>R-format instructions </a:t>
            </a:r>
          </a:p>
          <a:p>
            <a:pPr lvl="1"/>
            <a:r>
              <a:rPr lang="en-US" dirty="0"/>
              <a:t>lw, sw</a:t>
            </a:r>
          </a:p>
          <a:p>
            <a:pPr lvl="1"/>
            <a:r>
              <a:rPr lang="en-US" dirty="0"/>
              <a:t>beq</a:t>
            </a:r>
          </a:p>
          <a:p>
            <a:pPr lvl="1"/>
            <a:r>
              <a:rPr lang="en-US" dirty="0"/>
              <a:t>j</a:t>
            </a:r>
          </a:p>
          <a:p>
            <a:r>
              <a:rPr lang="en-US" b="1" dirty="0">
                <a:solidFill>
                  <a:srgbClr val="C00000"/>
                </a:solidFill>
              </a:rPr>
              <a:t>Update the PC </a:t>
            </a:r>
            <a:r>
              <a:rPr lang="en-US" dirty="0"/>
              <a:t>to hold the address of the next instruction.</a:t>
            </a:r>
          </a:p>
          <a:p>
            <a:pPr lvl="1"/>
            <a:r>
              <a:rPr lang="en-US" dirty="0"/>
              <a:t>All instructions</a:t>
            </a:r>
          </a:p>
        </p:txBody>
      </p:sp>
    </p:spTree>
    <p:extLst>
      <p:ext uri="{BB962C8B-B14F-4D97-AF65-F5344CB8AC3E}">
        <p14:creationId xmlns:p14="http://schemas.microsoft.com/office/powerpoint/2010/main" val="19996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C2A4-19DD-4F81-8BC6-0508FEAA5C7C}"/>
              </a:ext>
            </a:extLst>
          </p:cNvPr>
          <p:cNvSpPr>
            <a:spLocks noGrp="1"/>
          </p:cNvSpPr>
          <p:nvPr>
            <p:ph type="title"/>
          </p:nvPr>
        </p:nvSpPr>
        <p:spPr/>
        <p:txBody>
          <a:bodyPr/>
          <a:lstStyle/>
          <a:p>
            <a:r>
              <a:rPr lang="en-US" dirty="0"/>
              <a:t>R</a:t>
            </a:r>
            <a:r>
              <a:rPr lang="en-US" altLang="zh-CN" dirty="0"/>
              <a:t>-format Instruction </a:t>
            </a:r>
            <a:endParaRPr lang="en-US" dirty="0"/>
          </a:p>
        </p:txBody>
      </p:sp>
      <p:pic>
        <p:nvPicPr>
          <p:cNvPr id="5" name="Content Placeholder 4" descr="Diagram&#10;&#10;Description automatically generated">
            <a:extLst>
              <a:ext uri="{FF2B5EF4-FFF2-40B4-BE49-F238E27FC236}">
                <a16:creationId xmlns:a16="http://schemas.microsoft.com/office/drawing/2014/main" id="{080F6FE0-4F6A-4D35-8E43-EA82C7EC3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236" y="2658033"/>
            <a:ext cx="5363995" cy="3790557"/>
          </a:xfrm>
        </p:spPr>
      </p:pic>
      <p:sp>
        <p:nvSpPr>
          <p:cNvPr id="3" name="TextBox 2">
            <a:extLst>
              <a:ext uri="{FF2B5EF4-FFF2-40B4-BE49-F238E27FC236}">
                <a16:creationId xmlns:a16="http://schemas.microsoft.com/office/drawing/2014/main" id="{57A682C5-329E-4753-9A40-BC71C5433D83}"/>
              </a:ext>
            </a:extLst>
          </p:cNvPr>
          <p:cNvSpPr txBox="1"/>
          <p:nvPr/>
        </p:nvSpPr>
        <p:spPr>
          <a:xfrm>
            <a:off x="838200" y="1332470"/>
            <a:ext cx="10622280" cy="400110"/>
          </a:xfrm>
          <a:prstGeom prst="rect">
            <a:avLst/>
          </a:prstGeom>
          <a:noFill/>
        </p:spPr>
        <p:txBody>
          <a:bodyPr wrap="square" rtlCol="0">
            <a:spAutoFit/>
          </a:bodyPr>
          <a:lstStyle/>
          <a:p>
            <a:r>
              <a:rPr lang="en-US" sz="2000" dirty="0"/>
              <a:t>All R-format instructions read two registers, </a:t>
            </a:r>
            <a:r>
              <a:rPr lang="en-US" sz="2000" b="1" dirty="0">
                <a:solidFill>
                  <a:srgbClr val="C00000"/>
                </a:solidFill>
              </a:rPr>
              <a:t>rs</a:t>
            </a:r>
            <a:r>
              <a:rPr lang="en-US" sz="2000" dirty="0"/>
              <a:t> and </a:t>
            </a:r>
            <a:r>
              <a:rPr lang="en-US" sz="2000" b="1" dirty="0">
                <a:solidFill>
                  <a:srgbClr val="C00000"/>
                </a:solidFill>
              </a:rPr>
              <a:t>rt</a:t>
            </a:r>
            <a:r>
              <a:rPr lang="en-US" sz="2000" dirty="0"/>
              <a:t>, and write to a register </a:t>
            </a:r>
            <a:r>
              <a:rPr lang="en-US" sz="2000" b="1" dirty="0">
                <a:solidFill>
                  <a:srgbClr val="C00000"/>
                </a:solidFill>
              </a:rPr>
              <a:t>rd</a:t>
            </a:r>
            <a:endParaRPr lang="en-US" sz="2000" b="1" dirty="0">
              <a:solidFill>
                <a:schemeClr val="accent6">
                  <a:lumMod val="75000"/>
                </a:schemeClr>
              </a:solidFill>
            </a:endParaRPr>
          </a:p>
        </p:txBody>
      </p:sp>
      <p:pic>
        <p:nvPicPr>
          <p:cNvPr id="6" name="Picture 5" descr="Table&#10;&#10;Description automatically generated">
            <a:extLst>
              <a:ext uri="{FF2B5EF4-FFF2-40B4-BE49-F238E27FC236}">
                <a16:creationId xmlns:a16="http://schemas.microsoft.com/office/drawing/2014/main" id="{8AEA7DF1-2593-4EBA-BFA4-954960E23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06" y="1794135"/>
            <a:ext cx="5782710" cy="935004"/>
          </a:xfrm>
          <a:prstGeom prst="rect">
            <a:avLst/>
          </a:prstGeom>
        </p:spPr>
      </p:pic>
      <p:sp>
        <p:nvSpPr>
          <p:cNvPr id="7" name="TextBox 6">
            <a:extLst>
              <a:ext uri="{FF2B5EF4-FFF2-40B4-BE49-F238E27FC236}">
                <a16:creationId xmlns:a16="http://schemas.microsoft.com/office/drawing/2014/main" id="{3CEC0F98-9DFF-4B73-B6F7-1AA5CB2B3632}"/>
              </a:ext>
            </a:extLst>
          </p:cNvPr>
          <p:cNvSpPr txBox="1"/>
          <p:nvPr/>
        </p:nvSpPr>
        <p:spPr>
          <a:xfrm>
            <a:off x="194982" y="1794823"/>
            <a:ext cx="6394077" cy="4154984"/>
          </a:xfrm>
          <a:prstGeom prst="rect">
            <a:avLst/>
          </a:prstGeom>
          <a:noFill/>
        </p:spPr>
        <p:txBody>
          <a:bodyPr wrap="square" rtlCol="0">
            <a:spAutoFit/>
          </a:bodyPr>
          <a:lstStyle/>
          <a:p>
            <a:r>
              <a:rPr lang="en-US" sz="1600" dirty="0"/>
              <a:t>Steps: </a:t>
            </a:r>
          </a:p>
          <a:p>
            <a:r>
              <a:rPr lang="en-US" sz="1600" dirty="0"/>
              <a:t>1. Grab instruction address from PC</a:t>
            </a:r>
          </a:p>
          <a:p>
            <a:r>
              <a:rPr lang="en-US" sz="1600" dirty="0"/>
              <a:t>2. Fetch instructions from instruction memory</a:t>
            </a:r>
          </a:p>
          <a:p>
            <a:r>
              <a:rPr lang="en-US" sz="1600" dirty="0"/>
              <a:t>3. Decode instructions </a:t>
            </a:r>
          </a:p>
          <a:p>
            <a:r>
              <a:rPr lang="en-US" sz="1600" dirty="0"/>
              <a:t>4. Pass rs, rt, rd into read register and write register arguments </a:t>
            </a:r>
          </a:p>
          <a:p>
            <a:r>
              <a:rPr lang="en-US" sz="1600" dirty="0"/>
              <a:t>	</a:t>
            </a:r>
            <a:r>
              <a:rPr lang="en-US" sz="1600" dirty="0">
                <a:solidFill>
                  <a:srgbClr val="0070C0"/>
                </a:solidFill>
              </a:rPr>
              <a:t>rs: Instruction [25 - 21] -&gt; Read register 1</a:t>
            </a:r>
          </a:p>
          <a:p>
            <a:r>
              <a:rPr lang="en-US" sz="1600" dirty="0">
                <a:solidFill>
                  <a:srgbClr val="0070C0"/>
                </a:solidFill>
              </a:rPr>
              <a:t>	rt: Instruction [20 - 16] -&gt; Read register 2</a:t>
            </a:r>
          </a:p>
          <a:p>
            <a:r>
              <a:rPr lang="en-US" sz="1600" dirty="0">
                <a:solidFill>
                  <a:srgbClr val="0070C0"/>
                </a:solidFill>
              </a:rPr>
              <a:t>	rd: Instruction [15 - 11] -&gt; Write register </a:t>
            </a:r>
            <a:r>
              <a:rPr lang="en-US" sz="1600" dirty="0"/>
              <a:t>(</a:t>
            </a:r>
            <a:r>
              <a:rPr lang="en-US" sz="1600" b="1" dirty="0">
                <a:solidFill>
                  <a:schemeClr val="accent6">
                    <a:lumMod val="75000"/>
                  </a:schemeClr>
                </a:solidFill>
              </a:rPr>
              <a:t>RegDst = 1</a:t>
            </a:r>
            <a:r>
              <a:rPr lang="en-US" sz="1600" dirty="0"/>
              <a:t>) </a:t>
            </a:r>
          </a:p>
          <a:p>
            <a:r>
              <a:rPr lang="en-US" sz="1600" dirty="0"/>
              <a:t>5. Retrieve data from </a:t>
            </a:r>
            <a:r>
              <a:rPr lang="en-US" sz="1600" dirty="0">
                <a:solidFill>
                  <a:srgbClr val="0070C0"/>
                </a:solidFill>
              </a:rPr>
              <a:t>Read data 1 (rs) </a:t>
            </a:r>
            <a:r>
              <a:rPr lang="en-US" sz="1600" dirty="0"/>
              <a:t>and </a:t>
            </a:r>
            <a:r>
              <a:rPr lang="en-US" sz="1600" dirty="0">
                <a:solidFill>
                  <a:srgbClr val="0070C0"/>
                </a:solidFill>
              </a:rPr>
              <a:t>Read data 2 (rt)</a:t>
            </a:r>
          </a:p>
          <a:p>
            <a:r>
              <a:rPr lang="en-US" sz="1600" dirty="0"/>
              <a:t>6. Pass data in rs and rt into the ALU as operands of the operation to be performed.  (</a:t>
            </a:r>
            <a:r>
              <a:rPr lang="en-US" sz="1600" b="1" dirty="0">
                <a:solidFill>
                  <a:schemeClr val="accent6">
                    <a:lumMod val="75000"/>
                  </a:schemeClr>
                </a:solidFill>
              </a:rPr>
              <a:t>ALUop = 10, funct(instruction [5-0] decides operation type: add, sub, and, or, slt )</a:t>
            </a:r>
            <a:r>
              <a:rPr lang="en-US" sz="1600" dirty="0"/>
              <a:t>)</a:t>
            </a:r>
          </a:p>
          <a:p>
            <a:r>
              <a:rPr lang="en-US" sz="1600" dirty="0"/>
              <a:t>7. Retrieve result of operation performed by ALU and pass back as the write data argument of the register file (</a:t>
            </a:r>
            <a:r>
              <a:rPr lang="en-US" sz="1600" b="1" dirty="0">
                <a:solidFill>
                  <a:schemeClr val="accent6">
                    <a:lumMod val="75000"/>
                  </a:schemeClr>
                </a:solidFill>
              </a:rPr>
              <a:t>RegWrite = 1</a:t>
            </a:r>
            <a:r>
              <a:rPr lang="en-US" sz="1600" dirty="0"/>
              <a:t>).</a:t>
            </a:r>
          </a:p>
          <a:p>
            <a:r>
              <a:rPr lang="en-US" sz="1600" dirty="0"/>
              <a:t>8. Add 4 bytes to the PC value to obtain the word-aligned address of the next instruction.</a:t>
            </a:r>
          </a:p>
        </p:txBody>
      </p:sp>
      <p:sp>
        <p:nvSpPr>
          <p:cNvPr id="9" name="Oval 8">
            <a:extLst>
              <a:ext uri="{FF2B5EF4-FFF2-40B4-BE49-F238E27FC236}">
                <a16:creationId xmlns:a16="http://schemas.microsoft.com/office/drawing/2014/main" id="{A63A2BEE-248A-428F-9DFE-6C67D2F71044}"/>
              </a:ext>
            </a:extLst>
          </p:cNvPr>
          <p:cNvSpPr/>
          <p:nvPr/>
        </p:nvSpPr>
        <p:spPr>
          <a:xfrm>
            <a:off x="6494929" y="4383741"/>
            <a:ext cx="403412" cy="8001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A7277F-7E06-4F8D-820B-BE6E9E0FD48A}"/>
              </a:ext>
            </a:extLst>
          </p:cNvPr>
          <p:cNvSpPr/>
          <p:nvPr/>
        </p:nvSpPr>
        <p:spPr>
          <a:xfrm>
            <a:off x="6898341" y="4531659"/>
            <a:ext cx="658906" cy="104214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07CE8A-4998-4AEC-A6E5-97ECCFD1CFA5}"/>
              </a:ext>
            </a:extLst>
          </p:cNvPr>
          <p:cNvSpPr/>
          <p:nvPr/>
        </p:nvSpPr>
        <p:spPr>
          <a:xfrm>
            <a:off x="7557247" y="4531659"/>
            <a:ext cx="1465730" cy="89198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54445A-D665-46E5-94CA-53D4FD0A92C0}"/>
              </a:ext>
            </a:extLst>
          </p:cNvPr>
          <p:cNvSpPr/>
          <p:nvPr/>
        </p:nvSpPr>
        <p:spPr>
          <a:xfrm>
            <a:off x="8940051" y="4483383"/>
            <a:ext cx="671797" cy="104214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BCF55FE-752F-4225-8A18-5EAA0CE2B8EE}"/>
              </a:ext>
            </a:extLst>
          </p:cNvPr>
          <p:cNvSpPr/>
          <p:nvPr/>
        </p:nvSpPr>
        <p:spPr>
          <a:xfrm>
            <a:off x="9514349" y="4713194"/>
            <a:ext cx="671799" cy="173539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BA3EA4-2207-4E24-9CEB-8DEEF72DFE16}"/>
              </a:ext>
            </a:extLst>
          </p:cNvPr>
          <p:cNvSpPr/>
          <p:nvPr/>
        </p:nvSpPr>
        <p:spPr>
          <a:xfrm>
            <a:off x="10082488" y="4713194"/>
            <a:ext cx="484658" cy="111610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687394-5B6B-468C-87A3-1A34CC31FF43}"/>
              </a:ext>
            </a:extLst>
          </p:cNvPr>
          <p:cNvSpPr/>
          <p:nvPr/>
        </p:nvSpPr>
        <p:spPr>
          <a:xfrm>
            <a:off x="8448679" y="5329428"/>
            <a:ext cx="504265" cy="27118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EDA399-5B4F-4752-98AB-22A8C33D8642}"/>
              </a:ext>
            </a:extLst>
          </p:cNvPr>
          <p:cNvSpPr txBox="1"/>
          <p:nvPr/>
        </p:nvSpPr>
        <p:spPr>
          <a:xfrm>
            <a:off x="194982" y="5709798"/>
            <a:ext cx="7645998" cy="1200329"/>
          </a:xfrm>
          <a:prstGeom prst="rect">
            <a:avLst/>
          </a:prstGeom>
          <a:noFill/>
        </p:spPr>
        <p:txBody>
          <a:bodyPr wrap="square">
            <a:spAutoFit/>
          </a:bodyPr>
          <a:lstStyle/>
          <a:p>
            <a:r>
              <a:rPr lang="en-US" dirty="0"/>
              <a:t>Other control signals: </a:t>
            </a:r>
          </a:p>
          <a:p>
            <a:r>
              <a:rPr lang="en-US" dirty="0"/>
              <a:t>Pass data from Read data 2 to ALU: </a:t>
            </a:r>
            <a:r>
              <a:rPr lang="en-US" b="1" dirty="0">
                <a:solidFill>
                  <a:schemeClr val="accent6">
                    <a:lumMod val="75000"/>
                  </a:schemeClr>
                </a:solidFill>
              </a:rPr>
              <a:t>ALUSrc = 0</a:t>
            </a:r>
          </a:p>
          <a:p>
            <a:r>
              <a:rPr lang="en-US" dirty="0"/>
              <a:t>No memory participation: </a:t>
            </a:r>
            <a:r>
              <a:rPr lang="en-US" b="1" dirty="0" err="1">
                <a:solidFill>
                  <a:schemeClr val="accent6">
                    <a:lumMod val="75000"/>
                  </a:schemeClr>
                </a:solidFill>
              </a:rPr>
              <a:t>MemtoReg</a:t>
            </a:r>
            <a:r>
              <a:rPr lang="en-US" b="1" dirty="0">
                <a:solidFill>
                  <a:schemeClr val="accent6">
                    <a:lumMod val="75000"/>
                  </a:schemeClr>
                </a:solidFill>
              </a:rPr>
              <a:t> = 0, MemRead = 0, MemWrite = 0.</a:t>
            </a:r>
          </a:p>
          <a:p>
            <a:r>
              <a:rPr lang="en-US" dirty="0"/>
              <a:t>Not branch instruction:  </a:t>
            </a:r>
            <a:r>
              <a:rPr lang="en-US" b="1" dirty="0">
                <a:solidFill>
                  <a:schemeClr val="accent6">
                    <a:lumMod val="75000"/>
                  </a:schemeClr>
                </a:solidFill>
              </a:rPr>
              <a:t>Branch = 0</a:t>
            </a:r>
          </a:p>
        </p:txBody>
      </p:sp>
      <p:sp>
        <p:nvSpPr>
          <p:cNvPr id="22" name="TextBox 21">
            <a:extLst>
              <a:ext uri="{FF2B5EF4-FFF2-40B4-BE49-F238E27FC236}">
                <a16:creationId xmlns:a16="http://schemas.microsoft.com/office/drawing/2014/main" id="{B6227A23-71BB-48BA-9907-2BD7913F97A0}"/>
              </a:ext>
            </a:extLst>
          </p:cNvPr>
          <p:cNvSpPr txBox="1"/>
          <p:nvPr/>
        </p:nvSpPr>
        <p:spPr>
          <a:xfrm>
            <a:off x="7241805" y="6505614"/>
            <a:ext cx="4457611" cy="276999"/>
          </a:xfrm>
          <a:prstGeom prst="rect">
            <a:avLst/>
          </a:prstGeom>
          <a:noFill/>
        </p:spPr>
        <p:txBody>
          <a:bodyPr wrap="square">
            <a:spAutoFit/>
          </a:bodyPr>
          <a:lstStyle/>
          <a:p>
            <a:r>
              <a:rPr lang="en-US" sz="1200" dirty="0">
                <a:highlight>
                  <a:srgbClr val="FFFF00"/>
                </a:highlight>
              </a:rPr>
              <a:t>Datapath shown in yellow. Relevant control line assertions in green.</a:t>
            </a:r>
          </a:p>
        </p:txBody>
      </p:sp>
    </p:spTree>
    <p:extLst>
      <p:ext uri="{BB962C8B-B14F-4D97-AF65-F5344CB8AC3E}">
        <p14:creationId xmlns:p14="http://schemas.microsoft.com/office/powerpoint/2010/main" val="36220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E6EC-F3E2-460A-8ED2-3E1204A5D9DE}"/>
              </a:ext>
            </a:extLst>
          </p:cNvPr>
          <p:cNvSpPr>
            <a:spLocks noGrp="1"/>
          </p:cNvSpPr>
          <p:nvPr>
            <p:ph type="title"/>
          </p:nvPr>
        </p:nvSpPr>
        <p:spPr/>
        <p:txBody>
          <a:bodyPr/>
          <a:lstStyle/>
          <a:p>
            <a:r>
              <a:rPr lang="en-US" altLang="zh-CN" dirty="0"/>
              <a:t>lw Instruction </a:t>
            </a:r>
            <a:r>
              <a:rPr lang="en-US" altLang="zh-CN" b="1" dirty="0">
                <a:solidFill>
                  <a:srgbClr val="C00000"/>
                </a:solidFill>
              </a:rPr>
              <a:t>lw $rt, immed ($rs)</a:t>
            </a:r>
            <a:endParaRPr lang="en-US" b="1" dirty="0">
              <a:solidFill>
                <a:srgbClr val="C00000"/>
              </a:solidFill>
            </a:endParaRPr>
          </a:p>
        </p:txBody>
      </p:sp>
      <p:pic>
        <p:nvPicPr>
          <p:cNvPr id="5" name="Content Placeholder 4" descr="Diagram&#10;&#10;Description automatically generated">
            <a:extLst>
              <a:ext uri="{FF2B5EF4-FFF2-40B4-BE49-F238E27FC236}">
                <a16:creationId xmlns:a16="http://schemas.microsoft.com/office/drawing/2014/main" id="{8F5CF631-834B-4320-93F2-394A1F5C5A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6986" y="2839293"/>
            <a:ext cx="5139965" cy="3653582"/>
          </a:xfrm>
        </p:spPr>
      </p:pic>
      <p:pic>
        <p:nvPicPr>
          <p:cNvPr id="4" name="Picture 3" descr="Table&#10;&#10;Description automatically generated">
            <a:extLst>
              <a:ext uri="{FF2B5EF4-FFF2-40B4-BE49-F238E27FC236}">
                <a16:creationId xmlns:a16="http://schemas.microsoft.com/office/drawing/2014/main" id="{AD730D80-5783-4130-A81A-0A4E951C3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745" y="1935444"/>
            <a:ext cx="5646151" cy="854977"/>
          </a:xfrm>
          <a:prstGeom prst="rect">
            <a:avLst/>
          </a:prstGeom>
        </p:spPr>
      </p:pic>
      <p:sp>
        <p:nvSpPr>
          <p:cNvPr id="6" name="TextBox 5">
            <a:extLst>
              <a:ext uri="{FF2B5EF4-FFF2-40B4-BE49-F238E27FC236}">
                <a16:creationId xmlns:a16="http://schemas.microsoft.com/office/drawing/2014/main" id="{982D21E9-6B17-4FD3-A383-1265372949C0}"/>
              </a:ext>
            </a:extLst>
          </p:cNvPr>
          <p:cNvSpPr txBox="1"/>
          <p:nvPr/>
        </p:nvSpPr>
        <p:spPr>
          <a:xfrm>
            <a:off x="838200" y="1332470"/>
            <a:ext cx="10622280" cy="400110"/>
          </a:xfrm>
          <a:prstGeom prst="rect">
            <a:avLst/>
          </a:prstGeom>
          <a:noFill/>
        </p:spPr>
        <p:txBody>
          <a:bodyPr wrap="square" rtlCol="0">
            <a:spAutoFit/>
          </a:bodyPr>
          <a:lstStyle/>
          <a:p>
            <a:r>
              <a:rPr lang="en-US" sz="2000" dirty="0"/>
              <a:t>lw loads data with address </a:t>
            </a:r>
            <a:r>
              <a:rPr lang="en-US" sz="2000" b="1" dirty="0">
                <a:solidFill>
                  <a:srgbClr val="0070C0"/>
                </a:solidFill>
              </a:rPr>
              <a:t>sign-extend (immed) + value in </a:t>
            </a:r>
            <a:r>
              <a:rPr lang="en-US" sz="2000" b="1" dirty="0">
                <a:solidFill>
                  <a:srgbClr val="C00000"/>
                </a:solidFill>
              </a:rPr>
              <a:t>$rs </a:t>
            </a:r>
            <a:r>
              <a:rPr lang="en-US" sz="2000" dirty="0"/>
              <a:t>in Data memory to </a:t>
            </a:r>
            <a:r>
              <a:rPr lang="en-US" sz="2000" b="1" dirty="0">
                <a:solidFill>
                  <a:srgbClr val="C00000"/>
                </a:solidFill>
              </a:rPr>
              <a:t>$rt </a:t>
            </a:r>
          </a:p>
        </p:txBody>
      </p:sp>
      <p:sp>
        <p:nvSpPr>
          <p:cNvPr id="7" name="TextBox 6">
            <a:extLst>
              <a:ext uri="{FF2B5EF4-FFF2-40B4-BE49-F238E27FC236}">
                <a16:creationId xmlns:a16="http://schemas.microsoft.com/office/drawing/2014/main" id="{80CBF8EA-A52A-4933-B99B-EA2181BD03CA}"/>
              </a:ext>
            </a:extLst>
          </p:cNvPr>
          <p:cNvSpPr txBox="1"/>
          <p:nvPr/>
        </p:nvSpPr>
        <p:spPr>
          <a:xfrm>
            <a:off x="236764" y="1929462"/>
            <a:ext cx="6784521" cy="4278094"/>
          </a:xfrm>
          <a:prstGeom prst="rect">
            <a:avLst/>
          </a:prstGeom>
          <a:noFill/>
        </p:spPr>
        <p:txBody>
          <a:bodyPr wrap="square" rtlCol="0">
            <a:spAutoFit/>
          </a:bodyPr>
          <a:lstStyle/>
          <a:p>
            <a:r>
              <a:rPr lang="en-US" sz="1600" dirty="0"/>
              <a:t>Steps: </a:t>
            </a:r>
          </a:p>
          <a:p>
            <a:r>
              <a:rPr lang="en-US" sz="1600" dirty="0"/>
              <a:t>1. Grab instruction address from PC</a:t>
            </a:r>
          </a:p>
          <a:p>
            <a:r>
              <a:rPr lang="en-US" sz="1600" dirty="0"/>
              <a:t>2. Fetch instructions from instruction memory</a:t>
            </a:r>
          </a:p>
          <a:p>
            <a:r>
              <a:rPr lang="en-US" sz="1600" dirty="0"/>
              <a:t>3. Decode instructions </a:t>
            </a:r>
          </a:p>
          <a:p>
            <a:r>
              <a:rPr lang="en-US" sz="1600" dirty="0"/>
              <a:t>4. Pass rs, rt into read register and write register arguments </a:t>
            </a:r>
          </a:p>
          <a:p>
            <a:r>
              <a:rPr lang="en-US" sz="1600" dirty="0"/>
              <a:t>	</a:t>
            </a:r>
            <a:r>
              <a:rPr lang="en-US" sz="1600" dirty="0">
                <a:solidFill>
                  <a:srgbClr val="0070C0"/>
                </a:solidFill>
              </a:rPr>
              <a:t>rs: Instruction [25 - 21] -&gt; Read register 1</a:t>
            </a:r>
          </a:p>
          <a:p>
            <a:r>
              <a:rPr lang="en-US" sz="1600" dirty="0">
                <a:solidFill>
                  <a:srgbClr val="0070C0"/>
                </a:solidFill>
              </a:rPr>
              <a:t>	rt: Instruction [20 - 16] -&gt; Write register </a:t>
            </a:r>
            <a:r>
              <a:rPr lang="en-US" sz="1600" dirty="0"/>
              <a:t>(</a:t>
            </a:r>
            <a:r>
              <a:rPr lang="en-US" sz="1600" b="1" dirty="0">
                <a:solidFill>
                  <a:schemeClr val="accent6">
                    <a:lumMod val="75000"/>
                  </a:schemeClr>
                </a:solidFill>
              </a:rPr>
              <a:t>RegDst = 0</a:t>
            </a:r>
            <a:r>
              <a:rPr lang="en-US" sz="1600" dirty="0"/>
              <a:t>) </a:t>
            </a:r>
          </a:p>
          <a:p>
            <a:r>
              <a:rPr lang="en-US" sz="1600" dirty="0"/>
              <a:t>   Pass immed into Sign-extend to sign-extend the 16-bit immediate to 32-bits</a:t>
            </a:r>
            <a:endParaRPr lang="en-US" sz="1600" dirty="0">
              <a:solidFill>
                <a:srgbClr val="0070C0"/>
              </a:solidFill>
            </a:endParaRPr>
          </a:p>
          <a:p>
            <a:r>
              <a:rPr lang="en-US" sz="1600" dirty="0"/>
              <a:t>5. Retrieve data from </a:t>
            </a:r>
            <a:r>
              <a:rPr lang="en-US" sz="1600" dirty="0">
                <a:solidFill>
                  <a:srgbClr val="0070C0"/>
                </a:solidFill>
              </a:rPr>
              <a:t>Read data 1 (rs)</a:t>
            </a:r>
            <a:r>
              <a:rPr lang="en-US" sz="1600" dirty="0"/>
              <a:t>  and data from Sign-extend </a:t>
            </a:r>
            <a:r>
              <a:rPr lang="en-US" sz="1600" b="1" dirty="0">
                <a:solidFill>
                  <a:schemeClr val="accent6">
                    <a:lumMod val="75000"/>
                  </a:schemeClr>
                </a:solidFill>
              </a:rPr>
              <a:t>(ALUSrc = 1).</a:t>
            </a:r>
            <a:endParaRPr lang="en-US" sz="1600" dirty="0"/>
          </a:p>
          <a:p>
            <a:r>
              <a:rPr lang="en-US" sz="1600" dirty="0"/>
              <a:t>    Pass them to ALU.</a:t>
            </a:r>
          </a:p>
          <a:p>
            <a:r>
              <a:rPr lang="en-US" sz="1600" dirty="0"/>
              <a:t>6. Add data in rs and sign-extend immed in ALU (</a:t>
            </a:r>
            <a:r>
              <a:rPr lang="en-US" sz="1600" b="1" dirty="0">
                <a:solidFill>
                  <a:schemeClr val="accent6">
                    <a:lumMod val="75000"/>
                  </a:schemeClr>
                </a:solidFill>
              </a:rPr>
              <a:t>ALUop = 00</a:t>
            </a:r>
            <a:r>
              <a:rPr lang="en-US" sz="1600" dirty="0"/>
              <a:t>)</a:t>
            </a:r>
          </a:p>
          <a:p>
            <a:r>
              <a:rPr lang="en-US" sz="1600" dirty="0"/>
              <a:t>7. Retrieve result by ALU, </a:t>
            </a:r>
            <a:r>
              <a:rPr lang="en-US" sz="1600" b="1" dirty="0">
                <a:solidFill>
                  <a:srgbClr val="C00000"/>
                </a:solidFill>
              </a:rPr>
              <a:t>which is the address of data, </a:t>
            </a:r>
            <a:r>
              <a:rPr lang="en-US" sz="1600" dirty="0"/>
              <a:t>and pass it to </a:t>
            </a:r>
            <a:r>
              <a:rPr lang="en-US" sz="1600" dirty="0">
                <a:solidFill>
                  <a:schemeClr val="accent1"/>
                </a:solidFill>
              </a:rPr>
              <a:t>Address</a:t>
            </a:r>
            <a:r>
              <a:rPr lang="en-US" sz="1600" dirty="0"/>
              <a:t> in  Data memory</a:t>
            </a:r>
          </a:p>
          <a:p>
            <a:r>
              <a:rPr lang="en-US" sz="1600" dirty="0"/>
              <a:t>8, Retrieve associated data from </a:t>
            </a:r>
            <a:r>
              <a:rPr lang="en-US" sz="1600" dirty="0">
                <a:solidFill>
                  <a:srgbClr val="0070C0"/>
                </a:solidFill>
              </a:rPr>
              <a:t>Read data </a:t>
            </a:r>
            <a:r>
              <a:rPr lang="en-US" sz="1600" dirty="0"/>
              <a:t>in Data memory and write it into </a:t>
            </a:r>
            <a:r>
              <a:rPr lang="en-US" sz="1600" dirty="0">
                <a:solidFill>
                  <a:srgbClr val="0070C0"/>
                </a:solidFill>
              </a:rPr>
              <a:t>$rt.</a:t>
            </a:r>
          </a:p>
          <a:p>
            <a:r>
              <a:rPr lang="en-US" sz="1600" dirty="0"/>
              <a:t>(</a:t>
            </a:r>
            <a:r>
              <a:rPr lang="en-US" sz="1600" b="1" dirty="0">
                <a:solidFill>
                  <a:schemeClr val="accent6">
                    <a:lumMod val="75000"/>
                  </a:schemeClr>
                </a:solidFill>
              </a:rPr>
              <a:t>MemRead = 1, MemWrite = 0, </a:t>
            </a:r>
            <a:r>
              <a:rPr lang="en-US" sz="1600" b="1" dirty="0" err="1">
                <a:solidFill>
                  <a:schemeClr val="accent6">
                    <a:lumMod val="75000"/>
                  </a:schemeClr>
                </a:solidFill>
              </a:rPr>
              <a:t>MemtoReg</a:t>
            </a:r>
            <a:r>
              <a:rPr lang="en-US" sz="1600" b="1" dirty="0">
                <a:solidFill>
                  <a:schemeClr val="accent6">
                    <a:lumMod val="75000"/>
                  </a:schemeClr>
                </a:solidFill>
              </a:rPr>
              <a:t> = 1, RegWrite = 1</a:t>
            </a:r>
            <a:r>
              <a:rPr lang="en-US" sz="1600" dirty="0"/>
              <a:t>)</a:t>
            </a:r>
            <a:endParaRPr lang="en-US" sz="1600" dirty="0">
              <a:solidFill>
                <a:srgbClr val="0070C0"/>
              </a:solidFill>
            </a:endParaRPr>
          </a:p>
          <a:p>
            <a:r>
              <a:rPr lang="en-US" sz="1600" dirty="0"/>
              <a:t>9. Add 4 bytes to the PC value to obtain the word-aligned address of the next instruction.</a:t>
            </a:r>
          </a:p>
        </p:txBody>
      </p:sp>
      <p:sp>
        <p:nvSpPr>
          <p:cNvPr id="8" name="Oval 7">
            <a:extLst>
              <a:ext uri="{FF2B5EF4-FFF2-40B4-BE49-F238E27FC236}">
                <a16:creationId xmlns:a16="http://schemas.microsoft.com/office/drawing/2014/main" id="{A5F42059-EDB4-4A7D-A276-F20853518D4E}"/>
              </a:ext>
            </a:extLst>
          </p:cNvPr>
          <p:cNvSpPr/>
          <p:nvPr/>
        </p:nvSpPr>
        <p:spPr>
          <a:xfrm>
            <a:off x="7078435" y="4531179"/>
            <a:ext cx="310243" cy="6939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6495235-76EE-4A03-BAF3-F6D2AEA2BE24}"/>
              </a:ext>
            </a:extLst>
          </p:cNvPr>
          <p:cNvSpPr/>
          <p:nvPr/>
        </p:nvSpPr>
        <p:spPr>
          <a:xfrm>
            <a:off x="7290706" y="4586032"/>
            <a:ext cx="734787" cy="93949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9ED25D5-6985-41A9-B1DF-EECBF8CF093B}"/>
              </a:ext>
            </a:extLst>
          </p:cNvPr>
          <p:cNvSpPr/>
          <p:nvPr/>
        </p:nvSpPr>
        <p:spPr>
          <a:xfrm>
            <a:off x="7929833" y="4554115"/>
            <a:ext cx="1254988" cy="93949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E5E91F-D111-48EC-81D4-7E23BE8FC75F}"/>
              </a:ext>
            </a:extLst>
          </p:cNvPr>
          <p:cNvSpPr/>
          <p:nvPr/>
        </p:nvSpPr>
        <p:spPr>
          <a:xfrm>
            <a:off x="7845880" y="5657850"/>
            <a:ext cx="1567542" cy="54970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88B852-6EDF-444C-9B13-74A5DD3D0FEF}"/>
              </a:ext>
            </a:extLst>
          </p:cNvPr>
          <p:cNvSpPr/>
          <p:nvPr/>
        </p:nvSpPr>
        <p:spPr>
          <a:xfrm>
            <a:off x="9350421" y="4710792"/>
            <a:ext cx="1034550" cy="39158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B4A6C7-2437-41A9-8C78-6B21B2142A8F}"/>
              </a:ext>
            </a:extLst>
          </p:cNvPr>
          <p:cNvSpPr/>
          <p:nvPr/>
        </p:nvSpPr>
        <p:spPr>
          <a:xfrm>
            <a:off x="9413422" y="5157229"/>
            <a:ext cx="1034550" cy="133564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231831-F0BD-4EC1-897F-DAD3DCA3FC71}"/>
              </a:ext>
            </a:extLst>
          </p:cNvPr>
          <p:cNvSpPr/>
          <p:nvPr/>
        </p:nvSpPr>
        <p:spPr>
          <a:xfrm>
            <a:off x="10550570" y="5102375"/>
            <a:ext cx="650830" cy="26972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30360B-B5BC-47BB-9317-AEB1277216D8}"/>
              </a:ext>
            </a:extLst>
          </p:cNvPr>
          <p:cNvSpPr/>
          <p:nvPr/>
        </p:nvSpPr>
        <p:spPr>
          <a:xfrm>
            <a:off x="11177591" y="5055781"/>
            <a:ext cx="774922" cy="6592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A3CF1B-2C3C-4D0A-97E9-735F0EE5D8BE}"/>
              </a:ext>
            </a:extLst>
          </p:cNvPr>
          <p:cNvSpPr/>
          <p:nvPr/>
        </p:nvSpPr>
        <p:spPr>
          <a:xfrm>
            <a:off x="8908457" y="5372100"/>
            <a:ext cx="410527" cy="2857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F4C4EC-7A1A-45FC-A948-5AA08AEC7AFA}"/>
              </a:ext>
            </a:extLst>
          </p:cNvPr>
          <p:cNvSpPr txBox="1"/>
          <p:nvPr/>
        </p:nvSpPr>
        <p:spPr>
          <a:xfrm>
            <a:off x="236764" y="6081005"/>
            <a:ext cx="7645998" cy="584775"/>
          </a:xfrm>
          <a:prstGeom prst="rect">
            <a:avLst/>
          </a:prstGeom>
          <a:noFill/>
        </p:spPr>
        <p:txBody>
          <a:bodyPr wrap="square">
            <a:spAutoFit/>
          </a:bodyPr>
          <a:lstStyle/>
          <a:p>
            <a:r>
              <a:rPr lang="en-US" sz="1600" dirty="0"/>
              <a:t>Other control signals: </a:t>
            </a:r>
          </a:p>
          <a:p>
            <a:r>
              <a:rPr lang="en-US" sz="1600" dirty="0"/>
              <a:t>Not branch instruction:  </a:t>
            </a:r>
            <a:r>
              <a:rPr lang="en-US" sz="1600" b="1" dirty="0">
                <a:solidFill>
                  <a:schemeClr val="accent6">
                    <a:lumMod val="75000"/>
                  </a:schemeClr>
                </a:solidFill>
              </a:rPr>
              <a:t>Branch = 0</a:t>
            </a:r>
          </a:p>
        </p:txBody>
      </p:sp>
      <p:sp>
        <p:nvSpPr>
          <p:cNvPr id="18" name="TextBox 17">
            <a:extLst>
              <a:ext uri="{FF2B5EF4-FFF2-40B4-BE49-F238E27FC236}">
                <a16:creationId xmlns:a16="http://schemas.microsoft.com/office/drawing/2014/main" id="{A7F00A71-D3C5-42E3-8E2E-ED91C6CE07BB}"/>
              </a:ext>
            </a:extLst>
          </p:cNvPr>
          <p:cNvSpPr txBox="1"/>
          <p:nvPr/>
        </p:nvSpPr>
        <p:spPr>
          <a:xfrm>
            <a:off x="7388678" y="6524792"/>
            <a:ext cx="4457611" cy="276999"/>
          </a:xfrm>
          <a:prstGeom prst="rect">
            <a:avLst/>
          </a:prstGeom>
          <a:noFill/>
        </p:spPr>
        <p:txBody>
          <a:bodyPr wrap="square">
            <a:spAutoFit/>
          </a:bodyPr>
          <a:lstStyle/>
          <a:p>
            <a:r>
              <a:rPr lang="en-US" sz="1200" dirty="0">
                <a:highlight>
                  <a:srgbClr val="FFFF00"/>
                </a:highlight>
              </a:rPr>
              <a:t>Datapath shown in yellow. Relevant control line assertions in green.</a:t>
            </a:r>
          </a:p>
        </p:txBody>
      </p:sp>
    </p:spTree>
    <p:extLst>
      <p:ext uri="{BB962C8B-B14F-4D97-AF65-F5344CB8AC3E}">
        <p14:creationId xmlns:p14="http://schemas.microsoft.com/office/powerpoint/2010/main" val="304217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
                                            <p:txEl>
                                              <p:pRg st="12" end="1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
                                            <p:txEl>
                                              <p:pRg st="13" end="13"/>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8546-C828-4E05-ACC8-AEACAF3A8DE2}"/>
              </a:ext>
            </a:extLst>
          </p:cNvPr>
          <p:cNvSpPr>
            <a:spLocks noGrp="1"/>
          </p:cNvSpPr>
          <p:nvPr>
            <p:ph type="title"/>
          </p:nvPr>
        </p:nvSpPr>
        <p:spPr/>
        <p:txBody>
          <a:bodyPr/>
          <a:lstStyle/>
          <a:p>
            <a:r>
              <a:rPr lang="en-US" altLang="zh-CN" dirty="0"/>
              <a:t>sw instruction </a:t>
            </a:r>
            <a:r>
              <a:rPr lang="en-US" altLang="zh-CN" b="1" dirty="0">
                <a:solidFill>
                  <a:srgbClr val="C00000"/>
                </a:solidFill>
              </a:rPr>
              <a:t>sw $rt, immed ($rs)</a:t>
            </a:r>
            <a:endParaRPr lang="en-US" dirty="0"/>
          </a:p>
        </p:txBody>
      </p:sp>
      <p:pic>
        <p:nvPicPr>
          <p:cNvPr id="5" name="Content Placeholder 4" descr="Diagram&#10;&#10;Description automatically generated">
            <a:extLst>
              <a:ext uri="{FF2B5EF4-FFF2-40B4-BE49-F238E27FC236}">
                <a16:creationId xmlns:a16="http://schemas.microsoft.com/office/drawing/2014/main" id="{6B918C6D-D0C9-4263-89C5-4E9098EBD2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3395" y="2697385"/>
            <a:ext cx="5268037" cy="3795490"/>
          </a:xfrm>
        </p:spPr>
      </p:pic>
      <p:sp>
        <p:nvSpPr>
          <p:cNvPr id="4" name="TextBox 3">
            <a:extLst>
              <a:ext uri="{FF2B5EF4-FFF2-40B4-BE49-F238E27FC236}">
                <a16:creationId xmlns:a16="http://schemas.microsoft.com/office/drawing/2014/main" id="{C16B8B9C-EEF8-43AD-B891-C8452BB602C8}"/>
              </a:ext>
            </a:extLst>
          </p:cNvPr>
          <p:cNvSpPr txBox="1"/>
          <p:nvPr/>
        </p:nvSpPr>
        <p:spPr>
          <a:xfrm>
            <a:off x="838200" y="1290578"/>
            <a:ext cx="10622280" cy="400110"/>
          </a:xfrm>
          <a:prstGeom prst="rect">
            <a:avLst/>
          </a:prstGeom>
          <a:noFill/>
        </p:spPr>
        <p:txBody>
          <a:bodyPr wrap="square" rtlCol="0">
            <a:spAutoFit/>
          </a:bodyPr>
          <a:lstStyle/>
          <a:p>
            <a:r>
              <a:rPr lang="en-US" sz="2000" dirty="0"/>
              <a:t>sw writes data in </a:t>
            </a:r>
            <a:r>
              <a:rPr lang="en-US" sz="2000" b="1" dirty="0">
                <a:solidFill>
                  <a:srgbClr val="C00000"/>
                </a:solidFill>
              </a:rPr>
              <a:t>$rt </a:t>
            </a:r>
            <a:r>
              <a:rPr lang="en-US" sz="2000" dirty="0"/>
              <a:t>to Data memory with address </a:t>
            </a:r>
            <a:r>
              <a:rPr lang="en-US" sz="2000" b="1" dirty="0">
                <a:solidFill>
                  <a:srgbClr val="0070C0"/>
                </a:solidFill>
              </a:rPr>
              <a:t>sign-extend (immed) + value in </a:t>
            </a:r>
            <a:r>
              <a:rPr lang="en-US" sz="2000" b="1" dirty="0">
                <a:solidFill>
                  <a:srgbClr val="C00000"/>
                </a:solidFill>
              </a:rPr>
              <a:t>$rs</a:t>
            </a:r>
          </a:p>
        </p:txBody>
      </p:sp>
      <p:pic>
        <p:nvPicPr>
          <p:cNvPr id="3" name="Picture 2">
            <a:extLst>
              <a:ext uri="{FF2B5EF4-FFF2-40B4-BE49-F238E27FC236}">
                <a16:creationId xmlns:a16="http://schemas.microsoft.com/office/drawing/2014/main" id="{427B2676-FF50-4ACB-9B4D-AF545CA8F10B}"/>
              </a:ext>
            </a:extLst>
          </p:cNvPr>
          <p:cNvPicPr>
            <a:picLocks noChangeAspect="1"/>
          </p:cNvPicPr>
          <p:nvPr/>
        </p:nvPicPr>
        <p:blipFill>
          <a:blip r:embed="rId3"/>
          <a:stretch>
            <a:fillRect/>
          </a:stretch>
        </p:blipFill>
        <p:spPr>
          <a:xfrm>
            <a:off x="6336048" y="1785177"/>
            <a:ext cx="5645385" cy="859611"/>
          </a:xfrm>
          <a:prstGeom prst="rect">
            <a:avLst/>
          </a:prstGeom>
        </p:spPr>
      </p:pic>
      <p:sp>
        <p:nvSpPr>
          <p:cNvPr id="6" name="TextBox 5">
            <a:extLst>
              <a:ext uri="{FF2B5EF4-FFF2-40B4-BE49-F238E27FC236}">
                <a16:creationId xmlns:a16="http://schemas.microsoft.com/office/drawing/2014/main" id="{E4A2B36F-D10A-485B-88A9-8F1BDDCB67F5}"/>
              </a:ext>
            </a:extLst>
          </p:cNvPr>
          <p:cNvSpPr txBox="1"/>
          <p:nvPr/>
        </p:nvSpPr>
        <p:spPr>
          <a:xfrm>
            <a:off x="81643" y="1588163"/>
            <a:ext cx="6694714" cy="4524315"/>
          </a:xfrm>
          <a:prstGeom prst="rect">
            <a:avLst/>
          </a:prstGeom>
          <a:noFill/>
        </p:spPr>
        <p:txBody>
          <a:bodyPr wrap="square" rtlCol="0">
            <a:spAutoFit/>
          </a:bodyPr>
          <a:lstStyle/>
          <a:p>
            <a:r>
              <a:rPr lang="en-US" sz="1600" dirty="0"/>
              <a:t>Steps: </a:t>
            </a:r>
          </a:p>
          <a:p>
            <a:r>
              <a:rPr lang="en-US" sz="1600" dirty="0"/>
              <a:t>1. Grab instruction address from PC</a:t>
            </a:r>
          </a:p>
          <a:p>
            <a:r>
              <a:rPr lang="en-US" sz="1600" dirty="0"/>
              <a:t>2. Fetch instructions from instruction memory</a:t>
            </a:r>
          </a:p>
          <a:p>
            <a:r>
              <a:rPr lang="en-US" sz="1600" dirty="0"/>
              <a:t>3. Decode instructions </a:t>
            </a:r>
          </a:p>
          <a:p>
            <a:r>
              <a:rPr lang="en-US" sz="1600" dirty="0"/>
              <a:t>4. Pass rs, rt into read register and write register arguments </a:t>
            </a:r>
          </a:p>
          <a:p>
            <a:r>
              <a:rPr lang="en-US" sz="1600" dirty="0"/>
              <a:t>	</a:t>
            </a:r>
            <a:r>
              <a:rPr lang="en-US" sz="1600" dirty="0">
                <a:solidFill>
                  <a:srgbClr val="0070C0"/>
                </a:solidFill>
              </a:rPr>
              <a:t>rs: Instruction [25 - 21] -&gt; Read register 1</a:t>
            </a:r>
          </a:p>
          <a:p>
            <a:r>
              <a:rPr lang="en-US" sz="1600" dirty="0">
                <a:solidFill>
                  <a:srgbClr val="0070C0"/>
                </a:solidFill>
              </a:rPr>
              <a:t>	rt: Instruction [20 - 16] -&gt; R</a:t>
            </a:r>
            <a:r>
              <a:rPr lang="en-US" altLang="zh-CN" sz="1600" dirty="0">
                <a:solidFill>
                  <a:srgbClr val="0070C0"/>
                </a:solidFill>
              </a:rPr>
              <a:t>ead register 2</a:t>
            </a:r>
            <a:endParaRPr lang="en-US" sz="1600" dirty="0"/>
          </a:p>
          <a:p>
            <a:r>
              <a:rPr lang="en-US" sz="1600" dirty="0"/>
              <a:t>   Pass immed into Sign-extend to sign-extend the 16-bit immediate to 32-bits</a:t>
            </a:r>
            <a:endParaRPr lang="en-US" sz="1600" dirty="0">
              <a:solidFill>
                <a:srgbClr val="0070C0"/>
              </a:solidFill>
            </a:endParaRPr>
          </a:p>
          <a:p>
            <a:r>
              <a:rPr lang="en-US" sz="1600" dirty="0"/>
              <a:t>5. Retrieve data from </a:t>
            </a:r>
            <a:r>
              <a:rPr lang="en-US" sz="1600" dirty="0">
                <a:solidFill>
                  <a:srgbClr val="0070C0"/>
                </a:solidFill>
              </a:rPr>
              <a:t>Read data 1 (rs)</a:t>
            </a:r>
            <a:r>
              <a:rPr lang="en-US" sz="1600" dirty="0"/>
              <a:t>  and data from Sign-extend </a:t>
            </a:r>
            <a:r>
              <a:rPr lang="en-US" sz="1600" b="1" dirty="0">
                <a:solidFill>
                  <a:schemeClr val="accent6">
                    <a:lumMod val="75000"/>
                  </a:schemeClr>
                </a:solidFill>
              </a:rPr>
              <a:t>(ALUSrc = 1).</a:t>
            </a:r>
            <a:endParaRPr lang="en-US" sz="1600" dirty="0"/>
          </a:p>
          <a:p>
            <a:r>
              <a:rPr lang="en-US" sz="1600" dirty="0"/>
              <a:t>    Pass them to ALU.</a:t>
            </a:r>
          </a:p>
          <a:p>
            <a:r>
              <a:rPr lang="en-US" sz="1600" dirty="0"/>
              <a:t>6. Add data in rs and sign-extend immed in ALU (</a:t>
            </a:r>
            <a:r>
              <a:rPr lang="en-US" sz="1600" b="1" dirty="0">
                <a:solidFill>
                  <a:schemeClr val="accent6">
                    <a:lumMod val="75000"/>
                  </a:schemeClr>
                </a:solidFill>
              </a:rPr>
              <a:t>ALUop = 00</a:t>
            </a:r>
            <a:r>
              <a:rPr lang="en-US" sz="1600" dirty="0"/>
              <a:t>)</a:t>
            </a:r>
          </a:p>
          <a:p>
            <a:r>
              <a:rPr lang="en-US" sz="1600" dirty="0"/>
              <a:t>7. Retrieve result by ALU, </a:t>
            </a:r>
            <a:r>
              <a:rPr lang="en-US" sz="1600" b="1" dirty="0">
                <a:solidFill>
                  <a:srgbClr val="C00000"/>
                </a:solidFill>
              </a:rPr>
              <a:t>which is the address of data, </a:t>
            </a:r>
            <a:r>
              <a:rPr lang="en-US" sz="1600" dirty="0"/>
              <a:t>and pass it to </a:t>
            </a:r>
            <a:r>
              <a:rPr lang="en-US" sz="1600" dirty="0">
                <a:solidFill>
                  <a:schemeClr val="accent1"/>
                </a:solidFill>
              </a:rPr>
              <a:t>Address</a:t>
            </a:r>
            <a:r>
              <a:rPr lang="en-US" sz="1600" dirty="0"/>
              <a:t> in Data memory.</a:t>
            </a:r>
          </a:p>
          <a:p>
            <a:r>
              <a:rPr lang="en-US" sz="1600" dirty="0"/>
              <a:t>  Retrieve data from </a:t>
            </a:r>
            <a:r>
              <a:rPr lang="en-US" sz="1600" dirty="0">
                <a:solidFill>
                  <a:schemeClr val="accent1"/>
                </a:solidFill>
              </a:rPr>
              <a:t>Read data 2 (rt) </a:t>
            </a:r>
            <a:r>
              <a:rPr lang="en-US" sz="1600" dirty="0"/>
              <a:t>and pass it to </a:t>
            </a:r>
            <a:r>
              <a:rPr lang="en-US" sz="1600" dirty="0">
                <a:solidFill>
                  <a:schemeClr val="accent1"/>
                </a:solidFill>
              </a:rPr>
              <a:t>Write data </a:t>
            </a:r>
            <a:r>
              <a:rPr lang="en-US" sz="1600" dirty="0"/>
              <a:t>in Data memory.</a:t>
            </a:r>
          </a:p>
          <a:p>
            <a:r>
              <a:rPr lang="en-US" sz="1600" dirty="0"/>
              <a:t> 8. Write data of </a:t>
            </a:r>
            <a:r>
              <a:rPr lang="en-US" sz="1600" dirty="0">
                <a:solidFill>
                  <a:schemeClr val="accent1"/>
                </a:solidFill>
              </a:rPr>
              <a:t>Write data </a:t>
            </a:r>
            <a:r>
              <a:rPr lang="en-US" sz="1600" dirty="0"/>
              <a:t>into the address indicated by </a:t>
            </a:r>
            <a:r>
              <a:rPr lang="en-US" sz="1600" dirty="0">
                <a:solidFill>
                  <a:schemeClr val="accent1"/>
                </a:solidFill>
              </a:rPr>
              <a:t>Address</a:t>
            </a:r>
            <a:r>
              <a:rPr lang="en-US" sz="1600" dirty="0"/>
              <a:t> in Data memory. (</a:t>
            </a:r>
            <a:r>
              <a:rPr lang="en-US" sz="1600" b="1" dirty="0">
                <a:solidFill>
                  <a:schemeClr val="accent6">
                    <a:lumMod val="75000"/>
                  </a:schemeClr>
                </a:solidFill>
              </a:rPr>
              <a:t>MemRead = 0, MemWrite = 1</a:t>
            </a:r>
            <a:r>
              <a:rPr lang="en-US" sz="1600" dirty="0"/>
              <a:t>)</a:t>
            </a:r>
            <a:endParaRPr lang="en-US" sz="1600" dirty="0">
              <a:solidFill>
                <a:srgbClr val="0070C0"/>
              </a:solidFill>
            </a:endParaRPr>
          </a:p>
          <a:p>
            <a:r>
              <a:rPr lang="en-US" sz="1600" dirty="0"/>
              <a:t>9. Add 4 bytes to the PC value to obtain the word-aligned address of the next instruction.</a:t>
            </a:r>
          </a:p>
        </p:txBody>
      </p:sp>
      <p:sp>
        <p:nvSpPr>
          <p:cNvPr id="7" name="TextBox 6">
            <a:extLst>
              <a:ext uri="{FF2B5EF4-FFF2-40B4-BE49-F238E27FC236}">
                <a16:creationId xmlns:a16="http://schemas.microsoft.com/office/drawing/2014/main" id="{BE5FA32E-5CCF-488B-BF5F-967C1F520AF8}"/>
              </a:ext>
            </a:extLst>
          </p:cNvPr>
          <p:cNvSpPr txBox="1"/>
          <p:nvPr/>
        </p:nvSpPr>
        <p:spPr>
          <a:xfrm>
            <a:off x="81643" y="6010289"/>
            <a:ext cx="7645998" cy="1107996"/>
          </a:xfrm>
          <a:prstGeom prst="rect">
            <a:avLst/>
          </a:prstGeom>
          <a:noFill/>
        </p:spPr>
        <p:txBody>
          <a:bodyPr wrap="square">
            <a:spAutoFit/>
          </a:bodyPr>
          <a:lstStyle/>
          <a:p>
            <a:r>
              <a:rPr lang="en-US" sz="1600" dirty="0"/>
              <a:t>Other control signals: </a:t>
            </a:r>
          </a:p>
          <a:p>
            <a:r>
              <a:rPr lang="en-US" sz="1600" dirty="0"/>
              <a:t>Do not write data into register: </a:t>
            </a:r>
            <a:r>
              <a:rPr lang="en-US" sz="1600" b="1" dirty="0">
                <a:solidFill>
                  <a:schemeClr val="accent6">
                    <a:lumMod val="75000"/>
                  </a:schemeClr>
                </a:solidFill>
              </a:rPr>
              <a:t>RegWrite = 0, RegDst = X, </a:t>
            </a:r>
            <a:r>
              <a:rPr lang="en-US" sz="1600" b="1" dirty="0" err="1">
                <a:solidFill>
                  <a:schemeClr val="accent6">
                    <a:lumMod val="75000"/>
                  </a:schemeClr>
                </a:solidFill>
              </a:rPr>
              <a:t>MemtoReg</a:t>
            </a:r>
            <a:r>
              <a:rPr lang="en-US" sz="1600" b="1" dirty="0">
                <a:solidFill>
                  <a:schemeClr val="accent6">
                    <a:lumMod val="75000"/>
                  </a:schemeClr>
                </a:solidFill>
              </a:rPr>
              <a:t> = X</a:t>
            </a:r>
          </a:p>
          <a:p>
            <a:r>
              <a:rPr lang="en-US" sz="1600" dirty="0"/>
              <a:t>Not branch instruction:  </a:t>
            </a:r>
            <a:r>
              <a:rPr lang="en-US" sz="1600" b="1" dirty="0">
                <a:solidFill>
                  <a:schemeClr val="accent6">
                    <a:lumMod val="75000"/>
                  </a:schemeClr>
                </a:solidFill>
              </a:rPr>
              <a:t>Branch = 0</a:t>
            </a:r>
          </a:p>
          <a:p>
            <a:endParaRPr lang="en-US" sz="1600" b="1" dirty="0">
              <a:solidFill>
                <a:schemeClr val="accent6">
                  <a:lumMod val="75000"/>
                </a:schemeClr>
              </a:solidFill>
            </a:endParaRPr>
          </a:p>
        </p:txBody>
      </p:sp>
      <p:sp>
        <p:nvSpPr>
          <p:cNvPr id="8" name="Oval 7">
            <a:extLst>
              <a:ext uri="{FF2B5EF4-FFF2-40B4-BE49-F238E27FC236}">
                <a16:creationId xmlns:a16="http://schemas.microsoft.com/office/drawing/2014/main" id="{14EABE49-EF20-4FBA-BF52-169A6E25D543}"/>
              </a:ext>
            </a:extLst>
          </p:cNvPr>
          <p:cNvSpPr/>
          <p:nvPr/>
        </p:nvSpPr>
        <p:spPr>
          <a:xfrm>
            <a:off x="6841672" y="4482193"/>
            <a:ext cx="310243" cy="6939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F4C2AB-C121-429C-9DC3-2E19F4E44FE0}"/>
              </a:ext>
            </a:extLst>
          </p:cNvPr>
          <p:cNvSpPr/>
          <p:nvPr/>
        </p:nvSpPr>
        <p:spPr>
          <a:xfrm>
            <a:off x="7151915" y="4661807"/>
            <a:ext cx="693964" cy="84092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B0DB952-5C7B-4A82-A9C9-02CC7DB580D1}"/>
              </a:ext>
            </a:extLst>
          </p:cNvPr>
          <p:cNvSpPr/>
          <p:nvPr/>
        </p:nvSpPr>
        <p:spPr>
          <a:xfrm>
            <a:off x="7750263" y="4520293"/>
            <a:ext cx="1532529" cy="6939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40C73C3-06AA-41DA-8E7D-2C500BE56091}"/>
              </a:ext>
            </a:extLst>
          </p:cNvPr>
          <p:cNvSpPr/>
          <p:nvPr/>
        </p:nvSpPr>
        <p:spPr>
          <a:xfrm>
            <a:off x="7831302" y="5502729"/>
            <a:ext cx="1532529" cy="6939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632EFD-EA0C-4483-A83D-CDD60470EBDF}"/>
              </a:ext>
            </a:extLst>
          </p:cNvPr>
          <p:cNvSpPr/>
          <p:nvPr/>
        </p:nvSpPr>
        <p:spPr>
          <a:xfrm>
            <a:off x="9467492" y="4661807"/>
            <a:ext cx="951284" cy="188366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92E6B5-E0D5-409C-838F-D865D5630865}"/>
              </a:ext>
            </a:extLst>
          </p:cNvPr>
          <p:cNvSpPr/>
          <p:nvPr/>
        </p:nvSpPr>
        <p:spPr>
          <a:xfrm>
            <a:off x="10328679" y="4996542"/>
            <a:ext cx="693964" cy="42031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476083-F95A-4BD4-AB4D-201A76BC33C3}"/>
              </a:ext>
            </a:extLst>
          </p:cNvPr>
          <p:cNvSpPr/>
          <p:nvPr/>
        </p:nvSpPr>
        <p:spPr>
          <a:xfrm>
            <a:off x="9451195" y="5393483"/>
            <a:ext cx="1571448" cy="42031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997DB5-BD4C-444F-A6C9-97C6B114C782}"/>
              </a:ext>
            </a:extLst>
          </p:cNvPr>
          <p:cNvSpPr/>
          <p:nvPr/>
        </p:nvSpPr>
        <p:spPr>
          <a:xfrm>
            <a:off x="9432721" y="4993904"/>
            <a:ext cx="310243" cy="6939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88C8ED0-9583-41FB-827A-14EE9D7DA8EB}"/>
              </a:ext>
            </a:extLst>
          </p:cNvPr>
          <p:cNvSpPr/>
          <p:nvPr/>
        </p:nvSpPr>
        <p:spPr>
          <a:xfrm>
            <a:off x="10597990" y="4972039"/>
            <a:ext cx="693964" cy="84092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BEE88F-A6C3-4593-812B-6DA2CA05709C}"/>
              </a:ext>
            </a:extLst>
          </p:cNvPr>
          <p:cNvSpPr txBox="1"/>
          <p:nvPr/>
        </p:nvSpPr>
        <p:spPr>
          <a:xfrm>
            <a:off x="7388678" y="6524792"/>
            <a:ext cx="4457611" cy="276999"/>
          </a:xfrm>
          <a:prstGeom prst="rect">
            <a:avLst/>
          </a:prstGeom>
          <a:noFill/>
        </p:spPr>
        <p:txBody>
          <a:bodyPr wrap="square">
            <a:spAutoFit/>
          </a:bodyPr>
          <a:lstStyle/>
          <a:p>
            <a:r>
              <a:rPr lang="en-US" sz="1200" dirty="0">
                <a:highlight>
                  <a:srgbClr val="FFFF00"/>
                </a:highlight>
              </a:rPr>
              <a:t>Datapath shown in yellow. Relevant control line assertions in green.</a:t>
            </a:r>
          </a:p>
        </p:txBody>
      </p:sp>
    </p:spTree>
    <p:extLst>
      <p:ext uri="{BB962C8B-B14F-4D97-AF65-F5344CB8AC3E}">
        <p14:creationId xmlns:p14="http://schemas.microsoft.com/office/powerpoint/2010/main" val="39931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xEl>
                                              <p:pRg st="1" end="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4" grpId="1" animBg="1"/>
      <p:bldP spid="15"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8148-55FE-4487-840B-90F58E93BB2F}"/>
              </a:ext>
            </a:extLst>
          </p:cNvPr>
          <p:cNvSpPr>
            <a:spLocks noGrp="1"/>
          </p:cNvSpPr>
          <p:nvPr>
            <p:ph type="title"/>
          </p:nvPr>
        </p:nvSpPr>
        <p:spPr/>
        <p:txBody>
          <a:bodyPr/>
          <a:lstStyle/>
          <a:p>
            <a:r>
              <a:rPr lang="en-US" altLang="zh-CN" dirty="0"/>
              <a:t>Beq instruction </a:t>
            </a:r>
            <a:r>
              <a:rPr lang="en-US" altLang="zh-CN" b="1" dirty="0">
                <a:solidFill>
                  <a:srgbClr val="C00000"/>
                </a:solidFill>
              </a:rPr>
              <a:t>beq $rs, $rs, target</a:t>
            </a:r>
            <a:endParaRPr lang="en-US" b="1" dirty="0">
              <a:solidFill>
                <a:srgbClr val="C00000"/>
              </a:solidFill>
            </a:endParaRPr>
          </a:p>
        </p:txBody>
      </p:sp>
      <p:pic>
        <p:nvPicPr>
          <p:cNvPr id="5" name="Content Placeholder 4" descr="Diagram&#10;&#10;Description automatically generated">
            <a:extLst>
              <a:ext uri="{FF2B5EF4-FFF2-40B4-BE49-F238E27FC236}">
                <a16:creationId xmlns:a16="http://schemas.microsoft.com/office/drawing/2014/main" id="{46473053-99D8-4BC0-8A0E-A9258B4544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0493" y="2806019"/>
            <a:ext cx="5186470" cy="3686856"/>
          </a:xfrm>
        </p:spPr>
      </p:pic>
      <p:pic>
        <p:nvPicPr>
          <p:cNvPr id="3" name="Picture 2">
            <a:extLst>
              <a:ext uri="{FF2B5EF4-FFF2-40B4-BE49-F238E27FC236}">
                <a16:creationId xmlns:a16="http://schemas.microsoft.com/office/drawing/2014/main" id="{0E38B9C7-31D4-4419-B246-7054E3C953F4}"/>
              </a:ext>
            </a:extLst>
          </p:cNvPr>
          <p:cNvPicPr>
            <a:picLocks noChangeAspect="1"/>
          </p:cNvPicPr>
          <p:nvPr/>
        </p:nvPicPr>
        <p:blipFill>
          <a:blip r:embed="rId3"/>
          <a:stretch>
            <a:fillRect/>
          </a:stretch>
        </p:blipFill>
        <p:spPr>
          <a:xfrm>
            <a:off x="6311578" y="1904516"/>
            <a:ext cx="5645385" cy="859611"/>
          </a:xfrm>
          <a:prstGeom prst="rect">
            <a:avLst/>
          </a:prstGeom>
        </p:spPr>
      </p:pic>
      <p:sp>
        <p:nvSpPr>
          <p:cNvPr id="6" name="TextBox 5">
            <a:extLst>
              <a:ext uri="{FF2B5EF4-FFF2-40B4-BE49-F238E27FC236}">
                <a16:creationId xmlns:a16="http://schemas.microsoft.com/office/drawing/2014/main" id="{E5954525-52E4-4365-A669-3FD2DF4654F2}"/>
              </a:ext>
            </a:extLst>
          </p:cNvPr>
          <p:cNvSpPr txBox="1"/>
          <p:nvPr/>
        </p:nvSpPr>
        <p:spPr>
          <a:xfrm>
            <a:off x="172445" y="1904516"/>
            <a:ext cx="7255751" cy="4001095"/>
          </a:xfrm>
          <a:prstGeom prst="rect">
            <a:avLst/>
          </a:prstGeom>
          <a:noFill/>
        </p:spPr>
        <p:txBody>
          <a:bodyPr wrap="square" rtlCol="0">
            <a:spAutoFit/>
          </a:bodyPr>
          <a:lstStyle/>
          <a:p>
            <a:r>
              <a:rPr lang="en-US" sz="1600" dirty="0"/>
              <a:t>Steps: </a:t>
            </a:r>
          </a:p>
          <a:p>
            <a:r>
              <a:rPr lang="en-US" sz="1600" dirty="0"/>
              <a:t>1. Grab instruction address from PC</a:t>
            </a:r>
          </a:p>
          <a:p>
            <a:r>
              <a:rPr lang="en-US" sz="1600" dirty="0"/>
              <a:t>2. Fetch instructions from instruction memory</a:t>
            </a:r>
          </a:p>
          <a:p>
            <a:r>
              <a:rPr lang="en-US" sz="1600" dirty="0"/>
              <a:t>3. Decode instructions </a:t>
            </a:r>
          </a:p>
          <a:p>
            <a:r>
              <a:rPr lang="en-US" sz="1600" dirty="0"/>
              <a:t>4. Pass rs, rt into read register and write register arguments </a:t>
            </a:r>
          </a:p>
          <a:p>
            <a:r>
              <a:rPr lang="en-US" sz="1400" dirty="0">
                <a:solidFill>
                  <a:srgbClr val="0070C0"/>
                </a:solidFill>
              </a:rPr>
              <a:t>rs: Instruction [25 - 21] -&gt; Read register 1, rt: Instruction [20 - 16] -&gt; R</a:t>
            </a:r>
            <a:r>
              <a:rPr lang="en-US" altLang="zh-CN" sz="1400" dirty="0">
                <a:solidFill>
                  <a:srgbClr val="0070C0"/>
                </a:solidFill>
              </a:rPr>
              <a:t>ead register 2</a:t>
            </a:r>
          </a:p>
          <a:p>
            <a:r>
              <a:rPr lang="en-US" sz="1600" dirty="0"/>
              <a:t>    Pass immed into Sign-extend to sign-extend the 16-bit immediate to 32-bits</a:t>
            </a:r>
          </a:p>
          <a:p>
            <a:r>
              <a:rPr lang="en-US" sz="1600" dirty="0"/>
              <a:t>5. A. compute the target address:</a:t>
            </a:r>
          </a:p>
          <a:p>
            <a:r>
              <a:rPr lang="en-US" sz="1600" b="1" dirty="0">
                <a:solidFill>
                  <a:srgbClr val="C00000"/>
                </a:solidFill>
              </a:rPr>
              <a:t>Note:  </a:t>
            </a:r>
            <a:r>
              <a:rPr lang="en-US" sz="1600" dirty="0">
                <a:solidFill>
                  <a:srgbClr val="C00000"/>
                </a:solidFill>
              </a:rPr>
              <a:t>immed field represents the number of </a:t>
            </a:r>
            <a:r>
              <a:rPr lang="en-US" sz="1600" b="1" dirty="0">
                <a:solidFill>
                  <a:srgbClr val="0070C0"/>
                </a:solidFill>
              </a:rPr>
              <a:t>words offset </a:t>
            </a:r>
            <a:r>
              <a:rPr lang="en-US" sz="1600" dirty="0">
                <a:solidFill>
                  <a:srgbClr val="C00000"/>
                </a:solidFill>
              </a:rPr>
              <a:t>from </a:t>
            </a:r>
            <a:r>
              <a:rPr lang="en-US" sz="1600" b="1" dirty="0">
                <a:solidFill>
                  <a:srgbClr val="0070C0"/>
                </a:solidFill>
              </a:rPr>
              <a:t>PC+4</a:t>
            </a:r>
          </a:p>
          <a:p>
            <a:pPr marL="342900" indent="-342900">
              <a:buAutoNum type="arabicParenBoth"/>
            </a:pPr>
            <a:r>
              <a:rPr lang="en-US" sz="1600" dirty="0"/>
              <a:t>Sign-extended value is left-shifted by two, which is then added to PC+4</a:t>
            </a:r>
          </a:p>
          <a:p>
            <a:r>
              <a:rPr lang="en-US" sz="1600" dirty="0"/>
              <a:t>5. B. compare the data values in rs and rt.</a:t>
            </a:r>
          </a:p>
          <a:p>
            <a:r>
              <a:rPr lang="en-US" sz="1600" dirty="0"/>
              <a:t>(1) Retrieve data from Read data 1 (rs) and Read data 2 (rt)</a:t>
            </a:r>
          </a:p>
          <a:p>
            <a:r>
              <a:rPr lang="en-US" sz="1600" dirty="0"/>
              <a:t>(2) Pass data in rs and rt into the ALU for comparison (</a:t>
            </a:r>
            <a:r>
              <a:rPr lang="en-US" sz="1600" b="1" dirty="0">
                <a:solidFill>
                  <a:schemeClr val="accent6">
                    <a:lumMod val="75000"/>
                  </a:schemeClr>
                </a:solidFill>
              </a:rPr>
              <a:t>ALUSrc = 0</a:t>
            </a:r>
            <a:r>
              <a:rPr lang="en-US" sz="1600" dirty="0"/>
              <a:t>, </a:t>
            </a:r>
            <a:r>
              <a:rPr lang="en-US" sz="1600" b="1" dirty="0">
                <a:solidFill>
                  <a:schemeClr val="accent6">
                    <a:lumMod val="75000"/>
                  </a:schemeClr>
                </a:solidFill>
              </a:rPr>
              <a:t>ALUop = 01</a:t>
            </a:r>
            <a:r>
              <a:rPr lang="en-US" sz="1600" dirty="0"/>
              <a:t>)</a:t>
            </a:r>
          </a:p>
          <a:p>
            <a:r>
              <a:rPr lang="en-US" sz="1600" dirty="0"/>
              <a:t>(3) This output for ALU is specifically hardwired to be set when data values are equal</a:t>
            </a:r>
          </a:p>
          <a:p>
            <a:r>
              <a:rPr lang="en-US" sz="1600" dirty="0"/>
              <a:t>6. Update the word-aligned address of the next instruction for PC: </a:t>
            </a:r>
          </a:p>
          <a:p>
            <a:r>
              <a:rPr lang="en-US" sz="1600" dirty="0"/>
              <a:t>PC + 4 + left-shifted value if equal, PC + 4 if not equal </a:t>
            </a:r>
          </a:p>
        </p:txBody>
      </p:sp>
      <p:sp>
        <p:nvSpPr>
          <p:cNvPr id="7" name="TextBox 6">
            <a:extLst>
              <a:ext uri="{FF2B5EF4-FFF2-40B4-BE49-F238E27FC236}">
                <a16:creationId xmlns:a16="http://schemas.microsoft.com/office/drawing/2014/main" id="{4A335A00-D313-4D8B-8331-327558B3C086}"/>
              </a:ext>
            </a:extLst>
          </p:cNvPr>
          <p:cNvSpPr txBox="1"/>
          <p:nvPr/>
        </p:nvSpPr>
        <p:spPr>
          <a:xfrm>
            <a:off x="838200" y="1332470"/>
            <a:ext cx="10453008" cy="707886"/>
          </a:xfrm>
          <a:prstGeom prst="rect">
            <a:avLst/>
          </a:prstGeom>
          <a:noFill/>
        </p:spPr>
        <p:txBody>
          <a:bodyPr wrap="square" rtlCol="0">
            <a:spAutoFit/>
          </a:bodyPr>
          <a:lstStyle/>
          <a:p>
            <a:r>
              <a:rPr lang="en-US" sz="2000" dirty="0"/>
              <a:t>beq compares the contents of </a:t>
            </a:r>
            <a:r>
              <a:rPr lang="en-US" sz="2000" b="1" dirty="0">
                <a:solidFill>
                  <a:srgbClr val="C00000"/>
                </a:solidFill>
              </a:rPr>
              <a:t>$rs </a:t>
            </a:r>
            <a:r>
              <a:rPr lang="en-US" sz="2000" dirty="0"/>
              <a:t>and </a:t>
            </a:r>
            <a:r>
              <a:rPr lang="en-US" sz="2000" b="1" dirty="0">
                <a:solidFill>
                  <a:srgbClr val="C00000"/>
                </a:solidFill>
              </a:rPr>
              <a:t>$rt </a:t>
            </a:r>
            <a:r>
              <a:rPr lang="en-US" sz="2000" dirty="0"/>
              <a:t>for equality and uses the 16-bitimmediate field to compute the target address of the branch </a:t>
            </a:r>
            <a:r>
              <a:rPr lang="en-US" sz="2000" b="1" dirty="0">
                <a:solidFill>
                  <a:srgbClr val="C00000"/>
                </a:solidFill>
              </a:rPr>
              <a:t>relative</a:t>
            </a:r>
            <a:r>
              <a:rPr lang="en-US" sz="2000" dirty="0"/>
              <a:t> to the current address</a:t>
            </a:r>
            <a:endParaRPr lang="en-US" sz="2000" b="1" dirty="0">
              <a:solidFill>
                <a:srgbClr val="C00000"/>
              </a:solidFill>
            </a:endParaRPr>
          </a:p>
        </p:txBody>
      </p:sp>
      <p:sp>
        <p:nvSpPr>
          <p:cNvPr id="8" name="TextBox 7">
            <a:extLst>
              <a:ext uri="{FF2B5EF4-FFF2-40B4-BE49-F238E27FC236}">
                <a16:creationId xmlns:a16="http://schemas.microsoft.com/office/drawing/2014/main" id="{6EDD3041-5860-4BE5-A4A2-5101530F4FF2}"/>
              </a:ext>
            </a:extLst>
          </p:cNvPr>
          <p:cNvSpPr txBox="1"/>
          <p:nvPr/>
        </p:nvSpPr>
        <p:spPr>
          <a:xfrm>
            <a:off x="172445" y="5708745"/>
            <a:ext cx="10515600" cy="1323439"/>
          </a:xfrm>
          <a:prstGeom prst="rect">
            <a:avLst/>
          </a:prstGeom>
          <a:noFill/>
        </p:spPr>
        <p:txBody>
          <a:bodyPr wrap="square">
            <a:spAutoFit/>
          </a:bodyPr>
          <a:lstStyle/>
          <a:p>
            <a:r>
              <a:rPr lang="en-US" sz="1600" dirty="0"/>
              <a:t>Control signals: </a:t>
            </a:r>
          </a:p>
          <a:p>
            <a:r>
              <a:rPr lang="en-US" sz="1600" dirty="0"/>
              <a:t>Branch instruction: Branch = 1</a:t>
            </a:r>
          </a:p>
          <a:p>
            <a:r>
              <a:rPr lang="en-US" sz="1600" dirty="0"/>
              <a:t>Do not write data into register: </a:t>
            </a:r>
            <a:r>
              <a:rPr lang="en-US" sz="1600" b="1" dirty="0">
                <a:solidFill>
                  <a:schemeClr val="accent6">
                    <a:lumMod val="75000"/>
                  </a:schemeClr>
                </a:solidFill>
              </a:rPr>
              <a:t>RegWrite = 0, RegDst = X, </a:t>
            </a:r>
            <a:r>
              <a:rPr lang="en-US" sz="1600" b="1" dirty="0" err="1">
                <a:solidFill>
                  <a:schemeClr val="accent6">
                    <a:lumMod val="75000"/>
                  </a:schemeClr>
                </a:solidFill>
              </a:rPr>
              <a:t>MemtoReg</a:t>
            </a:r>
            <a:r>
              <a:rPr lang="en-US" sz="1600" b="1" dirty="0">
                <a:solidFill>
                  <a:schemeClr val="accent6">
                    <a:lumMod val="75000"/>
                  </a:schemeClr>
                </a:solidFill>
              </a:rPr>
              <a:t> = X</a:t>
            </a:r>
          </a:p>
          <a:p>
            <a:r>
              <a:rPr lang="en-US" sz="1600" dirty="0"/>
              <a:t>Not use data memory: </a:t>
            </a:r>
            <a:r>
              <a:rPr lang="en-US" sz="1600" b="1" dirty="0">
                <a:solidFill>
                  <a:schemeClr val="accent6">
                    <a:lumMod val="75000"/>
                  </a:schemeClr>
                </a:solidFill>
              </a:rPr>
              <a:t>MemRead = 0, MemWrite = 0</a:t>
            </a:r>
          </a:p>
          <a:p>
            <a:endParaRPr lang="en-US" sz="1600" b="1" dirty="0">
              <a:solidFill>
                <a:schemeClr val="accent6">
                  <a:lumMod val="75000"/>
                </a:schemeClr>
              </a:solidFill>
            </a:endParaRPr>
          </a:p>
        </p:txBody>
      </p:sp>
      <p:sp>
        <p:nvSpPr>
          <p:cNvPr id="9" name="Oval 8">
            <a:extLst>
              <a:ext uri="{FF2B5EF4-FFF2-40B4-BE49-F238E27FC236}">
                <a16:creationId xmlns:a16="http://schemas.microsoft.com/office/drawing/2014/main" id="{3316AD2E-8C17-4B5C-8BA5-4FFEAB954B39}"/>
              </a:ext>
            </a:extLst>
          </p:cNvPr>
          <p:cNvSpPr/>
          <p:nvPr/>
        </p:nvSpPr>
        <p:spPr>
          <a:xfrm>
            <a:off x="6890658" y="4499554"/>
            <a:ext cx="310243" cy="6939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B7C4FDC-3D50-4B0F-930F-EA27329A88B4}"/>
              </a:ext>
            </a:extLst>
          </p:cNvPr>
          <p:cNvSpPr/>
          <p:nvPr/>
        </p:nvSpPr>
        <p:spPr>
          <a:xfrm>
            <a:off x="7231600" y="4618064"/>
            <a:ext cx="663264" cy="91811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7B4A85-0AD8-4BCE-8375-816FA0EF4635}"/>
              </a:ext>
            </a:extLst>
          </p:cNvPr>
          <p:cNvSpPr/>
          <p:nvPr/>
        </p:nvSpPr>
        <p:spPr>
          <a:xfrm>
            <a:off x="7889302" y="4499555"/>
            <a:ext cx="1434311" cy="76641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30F4A5B-91CE-4E9A-99E9-3B7E6B83C0F9}"/>
              </a:ext>
            </a:extLst>
          </p:cNvPr>
          <p:cNvSpPr/>
          <p:nvPr/>
        </p:nvSpPr>
        <p:spPr>
          <a:xfrm>
            <a:off x="9609364" y="4769765"/>
            <a:ext cx="595993" cy="176500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88593D9-6DC0-4132-B1D8-91BB5F00D6AE}"/>
              </a:ext>
            </a:extLst>
          </p:cNvPr>
          <p:cNvSpPr/>
          <p:nvPr/>
        </p:nvSpPr>
        <p:spPr>
          <a:xfrm>
            <a:off x="10100216" y="4727872"/>
            <a:ext cx="660313" cy="82531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B5E2651-99DA-4DBD-95C6-71A531565896}"/>
              </a:ext>
            </a:extLst>
          </p:cNvPr>
          <p:cNvSpPr/>
          <p:nvPr/>
        </p:nvSpPr>
        <p:spPr>
          <a:xfrm>
            <a:off x="7796893" y="5553184"/>
            <a:ext cx="1812471" cy="76641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B1BDB6F-34A3-4C3A-B8E4-DCB69B666FA7}"/>
              </a:ext>
            </a:extLst>
          </p:cNvPr>
          <p:cNvSpPr/>
          <p:nvPr/>
        </p:nvSpPr>
        <p:spPr>
          <a:xfrm>
            <a:off x="9609364" y="3159579"/>
            <a:ext cx="1208315" cy="90623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90C86B-1A07-44CB-92BE-7D0897C2640D}"/>
              </a:ext>
            </a:extLst>
          </p:cNvPr>
          <p:cNvSpPr txBox="1"/>
          <p:nvPr/>
        </p:nvSpPr>
        <p:spPr>
          <a:xfrm>
            <a:off x="7388678" y="6524792"/>
            <a:ext cx="4457611" cy="276999"/>
          </a:xfrm>
          <a:prstGeom prst="rect">
            <a:avLst/>
          </a:prstGeom>
          <a:noFill/>
        </p:spPr>
        <p:txBody>
          <a:bodyPr wrap="square">
            <a:spAutoFit/>
          </a:bodyPr>
          <a:lstStyle/>
          <a:p>
            <a:r>
              <a:rPr lang="en-US" sz="1200" dirty="0">
                <a:highlight>
                  <a:srgbClr val="FFFF00"/>
                </a:highlight>
              </a:rPr>
              <a:t>Datapath shown in yellow. Relevant control line assertions in green.</a:t>
            </a:r>
          </a:p>
        </p:txBody>
      </p:sp>
    </p:spTree>
    <p:extLst>
      <p:ext uri="{BB962C8B-B14F-4D97-AF65-F5344CB8AC3E}">
        <p14:creationId xmlns:p14="http://schemas.microsoft.com/office/powerpoint/2010/main" val="32396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14" end="14"/>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animBg="1"/>
      <p:bldP spid="10" grpId="1" animBg="1"/>
      <p:bldP spid="11" grpId="0" animBg="1"/>
      <p:bldP spid="11" grpId="1" animBg="1"/>
      <p:bldP spid="12" grpId="0" animBg="1"/>
      <p:bldP spid="13" grpId="0" animBg="1"/>
      <p:bldP spid="14" grpId="0" animBg="1"/>
      <p:bldP spid="14" grpId="1"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7360-2030-4CD9-8EBF-88526B777979}"/>
              </a:ext>
            </a:extLst>
          </p:cNvPr>
          <p:cNvSpPr>
            <a:spLocks noGrp="1"/>
          </p:cNvSpPr>
          <p:nvPr>
            <p:ph type="title"/>
          </p:nvPr>
        </p:nvSpPr>
        <p:spPr/>
        <p:txBody>
          <a:bodyPr/>
          <a:lstStyle/>
          <a:p>
            <a:r>
              <a:rPr lang="en-US" dirty="0"/>
              <a:t>J-format instructions </a:t>
            </a:r>
            <a:r>
              <a:rPr lang="en-US" b="1" dirty="0">
                <a:solidFill>
                  <a:srgbClr val="C00000"/>
                </a:solidFill>
              </a:rPr>
              <a:t>j targaddr</a:t>
            </a:r>
          </a:p>
        </p:txBody>
      </p:sp>
      <p:pic>
        <p:nvPicPr>
          <p:cNvPr id="5" name="Content Placeholder 4" descr="Diagram&#10;&#10;Description automatically generated">
            <a:extLst>
              <a:ext uri="{FF2B5EF4-FFF2-40B4-BE49-F238E27FC236}">
                <a16:creationId xmlns:a16="http://schemas.microsoft.com/office/drawing/2014/main" id="{AE3B01AE-17AF-4F7B-AD36-F6253F4499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4470" y="2605413"/>
            <a:ext cx="5694181" cy="4031560"/>
          </a:xfrm>
        </p:spPr>
      </p:pic>
      <p:pic>
        <p:nvPicPr>
          <p:cNvPr id="7" name="Picture 6" descr="Table&#10;&#10;Description automatically generated">
            <a:extLst>
              <a:ext uri="{FF2B5EF4-FFF2-40B4-BE49-F238E27FC236}">
                <a16:creationId xmlns:a16="http://schemas.microsoft.com/office/drawing/2014/main" id="{B0CDC405-7BA5-4698-9068-112B7696E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48" y="1781800"/>
            <a:ext cx="5547223" cy="860287"/>
          </a:xfrm>
          <a:prstGeom prst="rect">
            <a:avLst/>
          </a:prstGeom>
        </p:spPr>
      </p:pic>
      <p:sp>
        <p:nvSpPr>
          <p:cNvPr id="9" name="TextBox 8">
            <a:extLst>
              <a:ext uri="{FF2B5EF4-FFF2-40B4-BE49-F238E27FC236}">
                <a16:creationId xmlns:a16="http://schemas.microsoft.com/office/drawing/2014/main" id="{379A9B5B-F78F-48B3-A366-549A8E822F2C}"/>
              </a:ext>
            </a:extLst>
          </p:cNvPr>
          <p:cNvSpPr txBox="1"/>
          <p:nvPr/>
        </p:nvSpPr>
        <p:spPr>
          <a:xfrm>
            <a:off x="838200" y="1290578"/>
            <a:ext cx="7011080" cy="400110"/>
          </a:xfrm>
          <a:prstGeom prst="rect">
            <a:avLst/>
          </a:prstGeom>
          <a:noFill/>
        </p:spPr>
        <p:txBody>
          <a:bodyPr wrap="square">
            <a:spAutoFit/>
          </a:bodyPr>
          <a:lstStyle/>
          <a:p>
            <a:r>
              <a:rPr lang="en-US" dirty="0"/>
              <a:t>The next </a:t>
            </a:r>
            <a:r>
              <a:rPr lang="en-US" sz="2000" dirty="0"/>
              <a:t>instruction</a:t>
            </a:r>
            <a:r>
              <a:rPr lang="en-US" dirty="0"/>
              <a:t> to be executed is at the address of </a:t>
            </a:r>
            <a:r>
              <a:rPr lang="en-US" b="1" dirty="0">
                <a:solidFill>
                  <a:srgbClr val="0070C0"/>
                </a:solidFill>
              </a:rPr>
              <a:t>label targaddr</a:t>
            </a:r>
          </a:p>
        </p:txBody>
      </p:sp>
      <p:sp>
        <p:nvSpPr>
          <p:cNvPr id="11" name="TextBox 10">
            <a:extLst>
              <a:ext uri="{FF2B5EF4-FFF2-40B4-BE49-F238E27FC236}">
                <a16:creationId xmlns:a16="http://schemas.microsoft.com/office/drawing/2014/main" id="{02995889-E043-4E1E-8C76-FF933739900D}"/>
              </a:ext>
            </a:extLst>
          </p:cNvPr>
          <p:cNvSpPr txBox="1"/>
          <p:nvPr/>
        </p:nvSpPr>
        <p:spPr>
          <a:xfrm>
            <a:off x="216351" y="1691369"/>
            <a:ext cx="6372227" cy="3970318"/>
          </a:xfrm>
          <a:prstGeom prst="rect">
            <a:avLst/>
          </a:prstGeom>
          <a:noFill/>
        </p:spPr>
        <p:txBody>
          <a:bodyPr wrap="square">
            <a:spAutoFit/>
          </a:bodyPr>
          <a:lstStyle/>
          <a:p>
            <a:r>
              <a:rPr lang="en-US" dirty="0"/>
              <a:t>Steps: </a:t>
            </a:r>
          </a:p>
          <a:p>
            <a:r>
              <a:rPr lang="en-US" dirty="0"/>
              <a:t>1. Grab instruction address from PC</a:t>
            </a:r>
          </a:p>
          <a:p>
            <a:r>
              <a:rPr lang="en-US" dirty="0"/>
              <a:t>2. Fetch instructions from instruction memory</a:t>
            </a:r>
          </a:p>
          <a:p>
            <a:r>
              <a:rPr lang="en-US" dirty="0"/>
              <a:t>3. Decode instructions </a:t>
            </a:r>
          </a:p>
          <a:p>
            <a:r>
              <a:rPr lang="en-US" dirty="0"/>
              <a:t>4. Update the word-aligned address of the next instruction for PC</a:t>
            </a:r>
          </a:p>
          <a:p>
            <a:endParaRPr lang="en-US" dirty="0"/>
          </a:p>
          <a:p>
            <a:endParaRPr lang="en-US" dirty="0"/>
          </a:p>
          <a:p>
            <a:endParaRPr lang="en-US" dirty="0"/>
          </a:p>
          <a:p>
            <a:endParaRPr lang="en-US" dirty="0"/>
          </a:p>
          <a:p>
            <a:endParaRPr lang="en-US" dirty="0"/>
          </a:p>
          <a:p>
            <a:pPr marL="342900" indent="-342900">
              <a:buAutoNum type="arabicParenBoth"/>
            </a:pPr>
            <a:r>
              <a:rPr lang="en-US" dirty="0"/>
              <a:t>Take the 26-bit target address field of the j instruction </a:t>
            </a:r>
          </a:p>
          <a:p>
            <a:pPr marL="342900" indent="-342900">
              <a:buAutoNum type="arabicParenBoth"/>
            </a:pPr>
            <a:r>
              <a:rPr lang="en-US" dirty="0"/>
              <a:t>Left-shift by two (instructions are word-aligned)</a:t>
            </a:r>
          </a:p>
          <a:p>
            <a:pPr marL="342900" indent="-342900">
              <a:buAutoNum type="arabicParenBoth"/>
            </a:pPr>
            <a:r>
              <a:rPr lang="en-US" dirty="0"/>
              <a:t>Concatenate the result with the upper 4 bits of PC+4</a:t>
            </a:r>
          </a:p>
          <a:p>
            <a:r>
              <a:rPr lang="en-US" dirty="0"/>
              <a:t>	</a:t>
            </a:r>
          </a:p>
        </p:txBody>
      </p:sp>
      <p:graphicFrame>
        <p:nvGraphicFramePr>
          <p:cNvPr id="13" name="Table 13">
            <a:extLst>
              <a:ext uri="{FF2B5EF4-FFF2-40B4-BE49-F238E27FC236}">
                <a16:creationId xmlns:a16="http://schemas.microsoft.com/office/drawing/2014/main" id="{DE0910FB-BFB1-4A66-8CCB-EB0E3754A83D}"/>
              </a:ext>
            </a:extLst>
          </p:cNvPr>
          <p:cNvGraphicFramePr>
            <a:graphicFrameLocks noGrp="1"/>
          </p:cNvGraphicFramePr>
          <p:nvPr>
            <p:extLst>
              <p:ext uri="{D42A27DB-BD31-4B8C-83A1-F6EECF244321}">
                <p14:modId xmlns:p14="http://schemas.microsoft.com/office/powerpoint/2010/main" val="2114201527"/>
              </p:ext>
            </p:extLst>
          </p:nvPr>
        </p:nvGraphicFramePr>
        <p:xfrm>
          <a:off x="596215" y="3200179"/>
          <a:ext cx="5408391" cy="640080"/>
        </p:xfrm>
        <a:graphic>
          <a:graphicData uri="http://schemas.openxmlformats.org/drawingml/2006/table">
            <a:tbl>
              <a:tblPr firstRow="1" bandRow="1">
                <a:tableStyleId>{7DF18680-E054-41AD-8BC1-D1AEF772440D}</a:tableStyleId>
              </a:tblPr>
              <a:tblGrid>
                <a:gridCol w="2477350">
                  <a:extLst>
                    <a:ext uri="{9D8B030D-6E8A-4147-A177-3AD203B41FA5}">
                      <a16:colId xmlns:a16="http://schemas.microsoft.com/office/drawing/2014/main" val="1590859652"/>
                    </a:ext>
                  </a:extLst>
                </a:gridCol>
                <a:gridCol w="2299667">
                  <a:extLst>
                    <a:ext uri="{9D8B030D-6E8A-4147-A177-3AD203B41FA5}">
                      <a16:colId xmlns:a16="http://schemas.microsoft.com/office/drawing/2014/main" val="4095925349"/>
                    </a:ext>
                  </a:extLst>
                </a:gridCol>
                <a:gridCol w="631374">
                  <a:extLst>
                    <a:ext uri="{9D8B030D-6E8A-4147-A177-3AD203B41FA5}">
                      <a16:colId xmlns:a16="http://schemas.microsoft.com/office/drawing/2014/main" val="3182232655"/>
                    </a:ext>
                  </a:extLst>
                </a:gridCol>
              </a:tblGrid>
              <a:tr h="529543">
                <a:tc>
                  <a:txBody>
                    <a:bodyPr/>
                    <a:lstStyle/>
                    <a:p>
                      <a:pPr algn="ctr"/>
                      <a:r>
                        <a:rPr lang="en-US" sz="1600" b="0" dirty="0">
                          <a:solidFill>
                            <a:schemeClr val="tx1"/>
                          </a:solidFill>
                        </a:rPr>
                        <a:t>[31-28]</a:t>
                      </a:r>
                    </a:p>
                    <a:p>
                      <a:pPr algn="ctr"/>
                      <a:r>
                        <a:rPr lang="en-US" sz="1600" b="0" dirty="0">
                          <a:solidFill>
                            <a:schemeClr val="tx1"/>
                          </a:solidFill>
                        </a:rPr>
                        <a:t>Upper 4 bits of PC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[27-2]</a:t>
                      </a:r>
                    </a:p>
                    <a:p>
                      <a:pPr algn="ctr"/>
                      <a:r>
                        <a:rPr lang="en-US" sz="1600" b="0" dirty="0">
                          <a:solidFill>
                            <a:schemeClr val="tx1"/>
                          </a:solidFill>
                        </a:rPr>
                        <a:t>26-bit target_addr [25-0]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[1-0]</a:t>
                      </a:r>
                    </a:p>
                    <a:p>
                      <a:pPr algn="ctr"/>
                      <a:r>
                        <a:rPr lang="en-US" b="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0879313"/>
                  </a:ext>
                </a:extLst>
              </a:tr>
            </a:tbl>
          </a:graphicData>
        </a:graphic>
      </p:graphicFrame>
      <p:sp>
        <p:nvSpPr>
          <p:cNvPr id="15" name="TextBox 14">
            <a:extLst>
              <a:ext uri="{FF2B5EF4-FFF2-40B4-BE49-F238E27FC236}">
                <a16:creationId xmlns:a16="http://schemas.microsoft.com/office/drawing/2014/main" id="{8DDDCE06-4339-44CD-963B-FDDFD2007CC8}"/>
              </a:ext>
            </a:extLst>
          </p:cNvPr>
          <p:cNvSpPr txBox="1"/>
          <p:nvPr/>
        </p:nvSpPr>
        <p:spPr>
          <a:xfrm>
            <a:off x="1296421" y="3874581"/>
            <a:ext cx="4434908" cy="369332"/>
          </a:xfrm>
          <a:prstGeom prst="rect">
            <a:avLst/>
          </a:prstGeom>
          <a:noFill/>
        </p:spPr>
        <p:txBody>
          <a:bodyPr wrap="square">
            <a:spAutoFit/>
          </a:bodyPr>
          <a:lstStyle/>
          <a:p>
            <a:r>
              <a:rPr lang="en-US" dirty="0"/>
              <a:t>word-aligned address of the next instruction</a:t>
            </a:r>
          </a:p>
        </p:txBody>
      </p:sp>
      <p:sp>
        <p:nvSpPr>
          <p:cNvPr id="16" name="Oval 15">
            <a:extLst>
              <a:ext uri="{FF2B5EF4-FFF2-40B4-BE49-F238E27FC236}">
                <a16:creationId xmlns:a16="http://schemas.microsoft.com/office/drawing/2014/main" id="{D07E5BCB-AAA8-4A6B-A799-9A0246344F69}"/>
              </a:ext>
            </a:extLst>
          </p:cNvPr>
          <p:cNvSpPr/>
          <p:nvPr/>
        </p:nvSpPr>
        <p:spPr>
          <a:xfrm>
            <a:off x="6486747" y="4433207"/>
            <a:ext cx="354924" cy="73342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478207-217E-4042-B67D-59AF3C82AA21}"/>
              </a:ext>
            </a:extLst>
          </p:cNvPr>
          <p:cNvSpPr/>
          <p:nvPr/>
        </p:nvSpPr>
        <p:spPr>
          <a:xfrm>
            <a:off x="6831547" y="4524635"/>
            <a:ext cx="728581" cy="104278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CCC8AB0-0C3B-41CB-8B08-E3785CF36A0D}"/>
              </a:ext>
            </a:extLst>
          </p:cNvPr>
          <p:cNvSpPr/>
          <p:nvPr/>
        </p:nvSpPr>
        <p:spPr>
          <a:xfrm>
            <a:off x="7326847" y="2604732"/>
            <a:ext cx="2380489" cy="77142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CD5A7C-6880-4D5B-9491-082C6B1337E6}"/>
              </a:ext>
            </a:extLst>
          </p:cNvPr>
          <p:cNvSpPr txBox="1"/>
          <p:nvPr/>
        </p:nvSpPr>
        <p:spPr>
          <a:xfrm>
            <a:off x="7388678" y="6577405"/>
            <a:ext cx="4457611" cy="276999"/>
          </a:xfrm>
          <a:prstGeom prst="rect">
            <a:avLst/>
          </a:prstGeom>
          <a:noFill/>
        </p:spPr>
        <p:txBody>
          <a:bodyPr wrap="square">
            <a:spAutoFit/>
          </a:bodyPr>
          <a:lstStyle/>
          <a:p>
            <a:r>
              <a:rPr lang="en-US" sz="1200" dirty="0">
                <a:highlight>
                  <a:srgbClr val="FFFF00"/>
                </a:highlight>
              </a:rPr>
              <a:t>Datapath shown in yellow. Relevant control line assertions in green.</a:t>
            </a:r>
          </a:p>
        </p:txBody>
      </p:sp>
    </p:spTree>
    <p:extLst>
      <p:ext uri="{BB962C8B-B14F-4D97-AF65-F5344CB8AC3E}">
        <p14:creationId xmlns:p14="http://schemas.microsoft.com/office/powerpoint/2010/main" val="24300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P spid="17" grpId="0" animBg="1"/>
      <p:bldP spid="17" grpId="1"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3CA8-33DC-45E8-87AA-D2A3CDE63A97}"/>
              </a:ext>
            </a:extLst>
          </p:cNvPr>
          <p:cNvSpPr>
            <a:spLocks noGrp="1"/>
          </p:cNvSpPr>
          <p:nvPr>
            <p:ph type="title"/>
          </p:nvPr>
        </p:nvSpPr>
        <p:spPr>
          <a:xfrm>
            <a:off x="165847" y="96183"/>
            <a:ext cx="10515600" cy="1325563"/>
          </a:xfrm>
        </p:spPr>
        <p:txBody>
          <a:bodyPr/>
          <a:lstStyle/>
          <a:p>
            <a:r>
              <a:rPr lang="en-US" dirty="0"/>
              <a:t>Pipelining</a:t>
            </a:r>
          </a:p>
        </p:txBody>
      </p:sp>
      <p:sp>
        <p:nvSpPr>
          <p:cNvPr id="3" name="Content Placeholder 2">
            <a:extLst>
              <a:ext uri="{FF2B5EF4-FFF2-40B4-BE49-F238E27FC236}">
                <a16:creationId xmlns:a16="http://schemas.microsoft.com/office/drawing/2014/main" id="{C50F6373-D671-4953-B125-33F6B27AB4C5}"/>
              </a:ext>
            </a:extLst>
          </p:cNvPr>
          <p:cNvSpPr>
            <a:spLocks noGrp="1"/>
          </p:cNvSpPr>
          <p:nvPr>
            <p:ph idx="1"/>
          </p:nvPr>
        </p:nvSpPr>
        <p:spPr>
          <a:xfrm>
            <a:off x="165847" y="1293672"/>
            <a:ext cx="5748883" cy="5302110"/>
          </a:xfrm>
        </p:spPr>
        <p:txBody>
          <a:bodyPr>
            <a:normAutofit fontScale="92500" lnSpcReduction="20000"/>
          </a:bodyPr>
          <a:lstStyle/>
          <a:p>
            <a:pPr lvl="1"/>
            <a:r>
              <a:rPr lang="en-US" sz="1700" dirty="0"/>
              <a:t> Execute an instruction over multiple cycles</a:t>
            </a:r>
          </a:p>
          <a:p>
            <a:pPr lvl="1"/>
            <a:r>
              <a:rPr lang="en-US" sz="1700" dirty="0"/>
              <a:t> </a:t>
            </a:r>
            <a:r>
              <a:rPr lang="en-US" sz="1700" b="1" dirty="0">
                <a:solidFill>
                  <a:schemeClr val="accent1"/>
                </a:solidFill>
              </a:rPr>
              <a:t>Execute multiple instructions per cycle (overlap) as long as they are at different stages</a:t>
            </a:r>
          </a:p>
          <a:p>
            <a:pPr lvl="1"/>
            <a:r>
              <a:rPr lang="en-US" sz="1700" dirty="0"/>
              <a:t>Increase the throughput, but not the instruction latency</a:t>
            </a:r>
          </a:p>
          <a:p>
            <a:pPr lvl="2">
              <a:buFont typeface="Courier New" panose="02070309020205020404" pitchFamily="49" charset="0"/>
              <a:buChar char="o"/>
            </a:pPr>
            <a:r>
              <a:rPr lang="en-US" sz="1700" dirty="0"/>
              <a:t>The speedup is </a:t>
            </a:r>
            <a:r>
              <a:rPr lang="en-US" sz="1700" b="1" dirty="0">
                <a:solidFill>
                  <a:srgbClr val="C00000"/>
                </a:solidFill>
              </a:rPr>
              <a:t>ideally</a:t>
            </a:r>
            <a:r>
              <a:rPr lang="en-US" sz="1700" dirty="0"/>
              <a:t> the same as the number of stages in the pipeline, as long as the number of instructions is much larger than the number of stages.</a:t>
            </a:r>
          </a:p>
          <a:p>
            <a:pPr lvl="1"/>
            <a:r>
              <a:rPr lang="en-US" sz="1700" dirty="0">
                <a:solidFill>
                  <a:srgbClr val="C00000"/>
                </a:solidFill>
              </a:rPr>
              <a:t>Pipelining Stages</a:t>
            </a:r>
            <a:r>
              <a:rPr lang="en-US" sz="1700" dirty="0"/>
              <a:t>: IF, ID, EX, MEM, WB</a:t>
            </a:r>
          </a:p>
          <a:p>
            <a:pPr lvl="1"/>
            <a:r>
              <a:rPr lang="en-US" sz="1700" dirty="0">
                <a:solidFill>
                  <a:srgbClr val="C00000"/>
                </a:solidFill>
              </a:rPr>
              <a:t>Pipeline register</a:t>
            </a:r>
            <a:r>
              <a:rPr lang="en-US" sz="1700" dirty="0"/>
              <a:t>: store data across cycles.</a:t>
            </a:r>
          </a:p>
          <a:p>
            <a:pPr lvl="1"/>
            <a:r>
              <a:rPr lang="en-US" sz="1700" dirty="0">
                <a:solidFill>
                  <a:srgbClr val="C00000"/>
                </a:solidFill>
              </a:rPr>
              <a:t>Dependencies</a:t>
            </a:r>
            <a:r>
              <a:rPr lang="en-US" sz="1700" dirty="0"/>
              <a:t>: relationships between instructions that prevent one instruction from being moved past another</a:t>
            </a:r>
          </a:p>
          <a:p>
            <a:pPr lvl="1"/>
            <a:r>
              <a:rPr lang="en-US" sz="1700" dirty="0">
                <a:solidFill>
                  <a:srgbClr val="C00000"/>
                </a:solidFill>
              </a:rPr>
              <a:t>Hazards</a:t>
            </a:r>
            <a:r>
              <a:rPr lang="en-US" sz="1700" dirty="0"/>
              <a:t>:  situation where next instruction cannot execute in the following cycle. </a:t>
            </a:r>
          </a:p>
          <a:p>
            <a:pPr lvl="2">
              <a:buFont typeface="Courier New" panose="02070309020205020404" pitchFamily="49" charset="0"/>
              <a:buChar char="o"/>
            </a:pPr>
            <a:r>
              <a:rPr lang="en-US" sz="1700" dirty="0"/>
              <a:t>Three types: structural, data, and control. </a:t>
            </a:r>
          </a:p>
          <a:p>
            <a:pPr lvl="1"/>
            <a:r>
              <a:rPr lang="en-US" sz="1700" dirty="0">
                <a:solidFill>
                  <a:srgbClr val="C00000"/>
                </a:solidFill>
              </a:rPr>
              <a:t>Forwarding:</a:t>
            </a:r>
            <a:r>
              <a:rPr lang="en-US" sz="1700" dirty="0"/>
              <a:t> forward the needed data as soon as possible to the instruction which depends on it</a:t>
            </a:r>
          </a:p>
          <a:p>
            <a:pPr lvl="2">
              <a:buFont typeface="Courier New" panose="02070309020205020404" pitchFamily="49" charset="0"/>
              <a:buChar char="o"/>
            </a:pPr>
            <a:r>
              <a:rPr lang="en-US" sz="1700" dirty="0"/>
              <a:t>Ls, R format; </a:t>
            </a:r>
          </a:p>
          <a:p>
            <a:pPr lvl="2">
              <a:buFont typeface="Courier New" panose="02070309020205020404" pitchFamily="49" charset="0"/>
              <a:buChar char="o"/>
            </a:pPr>
            <a:r>
              <a:rPr lang="en-US" sz="1700" dirty="0"/>
              <a:t>R format; R format</a:t>
            </a:r>
          </a:p>
          <a:p>
            <a:pPr lvl="1"/>
            <a:r>
              <a:rPr lang="en-US" sz="1700" dirty="0">
                <a:solidFill>
                  <a:srgbClr val="C00000"/>
                </a:solidFill>
              </a:rPr>
              <a:t>Stalls</a:t>
            </a:r>
            <a:r>
              <a:rPr lang="en-US" sz="1700" dirty="0"/>
              <a:t>: technique of stalling an instruction until a pipeline hazard no longer exists. </a:t>
            </a:r>
          </a:p>
          <a:p>
            <a:pPr lvl="1"/>
            <a:r>
              <a:rPr lang="en-US" sz="1700" dirty="0">
                <a:solidFill>
                  <a:srgbClr val="C00000"/>
                </a:solidFill>
              </a:rPr>
              <a:t>Bubble</a:t>
            </a:r>
            <a:r>
              <a:rPr lang="en-US" sz="1700" dirty="0"/>
              <a:t>: the nickname of pipeline stall</a:t>
            </a:r>
          </a:p>
          <a:p>
            <a:pPr lvl="1"/>
            <a:r>
              <a:rPr lang="en-US" sz="1700" dirty="0">
                <a:solidFill>
                  <a:srgbClr val="C00000"/>
                </a:solidFill>
              </a:rPr>
              <a:t>Flushing</a:t>
            </a:r>
            <a:r>
              <a:rPr lang="en-US" sz="1700" dirty="0"/>
              <a:t>:  zeroing the instruction pipeline when there is a stall </a:t>
            </a:r>
          </a:p>
          <a:p>
            <a:pPr lvl="2"/>
            <a:endParaRPr lang="en-US" dirty="0"/>
          </a:p>
        </p:txBody>
      </p:sp>
      <p:pic>
        <p:nvPicPr>
          <p:cNvPr id="4" name="Picture 3">
            <a:extLst>
              <a:ext uri="{FF2B5EF4-FFF2-40B4-BE49-F238E27FC236}">
                <a16:creationId xmlns:a16="http://schemas.microsoft.com/office/drawing/2014/main" id="{11400FAE-1B67-4120-AF3E-A936AB2D2C20}"/>
              </a:ext>
            </a:extLst>
          </p:cNvPr>
          <p:cNvPicPr>
            <a:picLocks noChangeAspect="1"/>
          </p:cNvPicPr>
          <p:nvPr/>
        </p:nvPicPr>
        <p:blipFill>
          <a:blip r:embed="rId2"/>
          <a:stretch>
            <a:fillRect/>
          </a:stretch>
        </p:blipFill>
        <p:spPr>
          <a:xfrm>
            <a:off x="5914730" y="96183"/>
            <a:ext cx="6181203" cy="4084969"/>
          </a:xfrm>
          <a:prstGeom prst="rect">
            <a:avLst/>
          </a:prstGeom>
        </p:spPr>
      </p:pic>
      <p:pic>
        <p:nvPicPr>
          <p:cNvPr id="6" name="Picture 5" descr="Diagram, schematic&#10;&#10;Description automatically generated">
            <a:extLst>
              <a:ext uri="{FF2B5EF4-FFF2-40B4-BE49-F238E27FC236}">
                <a16:creationId xmlns:a16="http://schemas.microsoft.com/office/drawing/2014/main" id="{DF4D713A-13C9-4931-BBD9-FEA212FD1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739" y="4228937"/>
            <a:ext cx="4048619" cy="2532880"/>
          </a:xfrm>
          <a:prstGeom prst="rect">
            <a:avLst/>
          </a:prstGeom>
        </p:spPr>
      </p:pic>
    </p:spTree>
    <p:extLst>
      <p:ext uri="{BB962C8B-B14F-4D97-AF65-F5344CB8AC3E}">
        <p14:creationId xmlns:p14="http://schemas.microsoft.com/office/powerpoint/2010/main" val="308586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03C0-5BC1-46AB-8341-E4C316D7A9CE}"/>
              </a:ext>
            </a:extLst>
          </p:cNvPr>
          <p:cNvSpPr>
            <a:spLocks noGrp="1"/>
          </p:cNvSpPr>
          <p:nvPr>
            <p:ph type="title"/>
          </p:nvPr>
        </p:nvSpPr>
        <p:spPr>
          <a:xfrm>
            <a:off x="14471" y="180625"/>
            <a:ext cx="10515600" cy="1325563"/>
          </a:xfrm>
        </p:spPr>
        <p:txBody>
          <a:bodyPr/>
          <a:lstStyle/>
          <a:p>
            <a:r>
              <a:rPr lang="en-US" dirty="0"/>
              <a:t>IF Stage</a:t>
            </a:r>
          </a:p>
        </p:txBody>
      </p:sp>
      <p:sp>
        <p:nvSpPr>
          <p:cNvPr id="7" name="TextBox 6">
            <a:extLst>
              <a:ext uri="{FF2B5EF4-FFF2-40B4-BE49-F238E27FC236}">
                <a16:creationId xmlns:a16="http://schemas.microsoft.com/office/drawing/2014/main" id="{429D91F1-51E8-4664-A064-AF5B7A79BAEB}"/>
              </a:ext>
            </a:extLst>
          </p:cNvPr>
          <p:cNvSpPr txBox="1"/>
          <p:nvPr/>
        </p:nvSpPr>
        <p:spPr>
          <a:xfrm>
            <a:off x="102534" y="1338770"/>
            <a:ext cx="5283013" cy="1569660"/>
          </a:xfrm>
          <a:prstGeom prst="rect">
            <a:avLst/>
          </a:prstGeom>
          <a:noFill/>
        </p:spPr>
        <p:txBody>
          <a:bodyPr wrap="square">
            <a:spAutoFit/>
          </a:bodyPr>
          <a:lstStyle/>
          <a:p>
            <a:r>
              <a:rPr lang="en-US" sz="1600" b="1" dirty="0">
                <a:solidFill>
                  <a:srgbClr val="C00000"/>
                </a:solidFill>
              </a:rPr>
              <a:t>Datapath: </a:t>
            </a:r>
          </a:p>
          <a:p>
            <a:pPr marL="342900" indent="-342900">
              <a:buAutoNum type="arabicParenBoth"/>
            </a:pPr>
            <a:r>
              <a:rPr lang="en-US" sz="1600" dirty="0"/>
              <a:t>Instruction is read from memory using the contents of PC and placed in the IF/ID; </a:t>
            </a:r>
          </a:p>
          <a:p>
            <a:pPr marL="342900" indent="-342900">
              <a:buAutoNum type="arabicParenBoth"/>
            </a:pPr>
            <a:r>
              <a:rPr lang="en-US" sz="1600" dirty="0"/>
              <a:t>The PC address is incremented by 4 and written back to the PC register (yellow line), as well as placed in the IF/ID register in case the instruction needs it later.</a:t>
            </a:r>
          </a:p>
        </p:txBody>
      </p:sp>
      <p:sp>
        <p:nvSpPr>
          <p:cNvPr id="8" name="TextBox 7">
            <a:extLst>
              <a:ext uri="{FF2B5EF4-FFF2-40B4-BE49-F238E27FC236}">
                <a16:creationId xmlns:a16="http://schemas.microsoft.com/office/drawing/2014/main" id="{F5BDE015-0CA0-4833-A916-2173EE904819}"/>
              </a:ext>
            </a:extLst>
          </p:cNvPr>
          <p:cNvSpPr txBox="1"/>
          <p:nvPr/>
        </p:nvSpPr>
        <p:spPr>
          <a:xfrm>
            <a:off x="102534" y="2812177"/>
            <a:ext cx="5000625" cy="338554"/>
          </a:xfrm>
          <a:prstGeom prst="rect">
            <a:avLst/>
          </a:prstGeom>
          <a:noFill/>
        </p:spPr>
        <p:txBody>
          <a:bodyPr wrap="square">
            <a:spAutoFit/>
          </a:bodyPr>
          <a:lstStyle/>
          <a:p>
            <a:r>
              <a:rPr lang="en-US" sz="1600" b="1" dirty="0">
                <a:solidFill>
                  <a:srgbClr val="C00000"/>
                </a:solidFill>
              </a:rPr>
              <a:t>Control signal: None</a:t>
            </a:r>
          </a:p>
        </p:txBody>
      </p:sp>
      <p:sp>
        <p:nvSpPr>
          <p:cNvPr id="17" name="TextBox 16">
            <a:extLst>
              <a:ext uri="{FF2B5EF4-FFF2-40B4-BE49-F238E27FC236}">
                <a16:creationId xmlns:a16="http://schemas.microsoft.com/office/drawing/2014/main" id="{E81AB318-5B53-4A77-8B52-BF1768C1D554}"/>
              </a:ext>
            </a:extLst>
          </p:cNvPr>
          <p:cNvSpPr txBox="1"/>
          <p:nvPr/>
        </p:nvSpPr>
        <p:spPr>
          <a:xfrm>
            <a:off x="102534" y="3061030"/>
            <a:ext cx="5330079" cy="861774"/>
          </a:xfrm>
          <a:prstGeom prst="rect">
            <a:avLst/>
          </a:prstGeom>
          <a:noFill/>
        </p:spPr>
        <p:txBody>
          <a:bodyPr wrap="square">
            <a:spAutoFit/>
          </a:bodyPr>
          <a:lstStyle/>
          <a:p>
            <a:r>
              <a:rPr lang="en-US" sz="1600" b="1" dirty="0">
                <a:solidFill>
                  <a:srgbClr val="C00000"/>
                </a:solidFill>
              </a:rPr>
              <a:t>Handle control hazard: if </a:t>
            </a:r>
            <a:r>
              <a:rPr lang="en-US" sz="1600" b="1" i="0" dirty="0">
                <a:solidFill>
                  <a:srgbClr val="C00000"/>
                </a:solidFill>
                <a:effectLst/>
                <a:latin typeface="TwCenMT-Regular"/>
              </a:rPr>
              <a:t>the</a:t>
            </a:r>
            <a:r>
              <a:rPr lang="en-US" sz="1600" b="1" dirty="0">
                <a:solidFill>
                  <a:srgbClr val="C00000"/>
                </a:solidFill>
                <a:latin typeface="TwCenMT-Regular"/>
              </a:rPr>
              <a:t> </a:t>
            </a:r>
            <a:r>
              <a:rPr lang="en-US" sz="1600" b="1" i="0" dirty="0">
                <a:solidFill>
                  <a:srgbClr val="C00000"/>
                </a:solidFill>
                <a:effectLst/>
                <a:latin typeface="TwCenMT-Regular"/>
              </a:rPr>
              <a:t>branch is taken</a:t>
            </a:r>
            <a:r>
              <a:rPr lang="en-US" sz="1600" b="1" dirty="0">
                <a:solidFill>
                  <a:srgbClr val="C00000"/>
                </a:solidFill>
              </a:rPr>
              <a:t> </a:t>
            </a:r>
          </a:p>
          <a:p>
            <a:r>
              <a:rPr lang="en-US" sz="1600" dirty="0"/>
              <a:t>Purple line: branch target address is written to PC; </a:t>
            </a:r>
          </a:p>
          <a:p>
            <a:r>
              <a:rPr lang="en-US" sz="1600" dirty="0"/>
              <a:t>Green line: create a stall - zero out the content in IF/ID.</a:t>
            </a:r>
          </a:p>
        </p:txBody>
      </p:sp>
      <p:pic>
        <p:nvPicPr>
          <p:cNvPr id="21" name="Picture 20" descr="Diagram, schematic&#10;&#10;Description automatically generated">
            <a:extLst>
              <a:ext uri="{FF2B5EF4-FFF2-40B4-BE49-F238E27FC236}">
                <a16:creationId xmlns:a16="http://schemas.microsoft.com/office/drawing/2014/main" id="{57A355A9-8D39-4E39-A732-200F9C53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408" y="1027906"/>
            <a:ext cx="7003121" cy="4632991"/>
          </a:xfrm>
          <a:prstGeom prst="rect">
            <a:avLst/>
          </a:prstGeom>
        </p:spPr>
      </p:pic>
      <p:sp>
        <p:nvSpPr>
          <p:cNvPr id="22" name="TextBox 21">
            <a:extLst>
              <a:ext uri="{FF2B5EF4-FFF2-40B4-BE49-F238E27FC236}">
                <a16:creationId xmlns:a16="http://schemas.microsoft.com/office/drawing/2014/main" id="{5499090D-C872-4CB3-B30C-FB841E8706C9}"/>
              </a:ext>
            </a:extLst>
          </p:cNvPr>
          <p:cNvSpPr txBox="1"/>
          <p:nvPr/>
        </p:nvSpPr>
        <p:spPr>
          <a:xfrm>
            <a:off x="102534" y="5463154"/>
            <a:ext cx="10836648" cy="830997"/>
          </a:xfrm>
          <a:prstGeom prst="rect">
            <a:avLst/>
          </a:prstGeom>
          <a:noFill/>
        </p:spPr>
        <p:txBody>
          <a:bodyPr wrap="square" rtlCol="0">
            <a:spAutoFit/>
          </a:bodyPr>
          <a:lstStyle/>
          <a:p>
            <a:r>
              <a:rPr lang="en-US" sz="1600" b="1" dirty="0">
                <a:solidFill>
                  <a:srgbClr val="C00000"/>
                </a:solidFill>
              </a:rPr>
              <a:t>Handel exception: exception is detected </a:t>
            </a:r>
          </a:p>
          <a:p>
            <a:r>
              <a:rPr lang="en-US" sz="1600" dirty="0"/>
              <a:t>Blue line: the address of the exception handler routine for the instruction is written to PC. (Details will be shown in EX stage)</a:t>
            </a:r>
          </a:p>
          <a:p>
            <a:r>
              <a:rPr lang="en-US" sz="1600" dirty="0"/>
              <a:t>                  800000180 is the address when it is the overflow exception</a:t>
            </a:r>
          </a:p>
        </p:txBody>
      </p:sp>
      <p:pic>
        <p:nvPicPr>
          <p:cNvPr id="24" name="Picture 23" descr="Text&#10;&#10;Description automatically generated">
            <a:extLst>
              <a:ext uri="{FF2B5EF4-FFF2-40B4-BE49-F238E27FC236}">
                <a16:creationId xmlns:a16="http://schemas.microsoft.com/office/drawing/2014/main" id="{947943CD-7257-4E99-8B84-058D8C86A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04" y="3890278"/>
            <a:ext cx="2139285" cy="1572876"/>
          </a:xfrm>
          <a:prstGeom prst="rect">
            <a:avLst/>
          </a:prstGeom>
        </p:spPr>
      </p:pic>
      <p:sp>
        <p:nvSpPr>
          <p:cNvPr id="25" name="TextBox 24">
            <a:extLst>
              <a:ext uri="{FF2B5EF4-FFF2-40B4-BE49-F238E27FC236}">
                <a16:creationId xmlns:a16="http://schemas.microsoft.com/office/drawing/2014/main" id="{05311E06-587B-4C5F-A602-606EA0AAE9A0}"/>
              </a:ext>
            </a:extLst>
          </p:cNvPr>
          <p:cNvSpPr txBox="1"/>
          <p:nvPr/>
        </p:nvSpPr>
        <p:spPr>
          <a:xfrm>
            <a:off x="2387027" y="3845015"/>
            <a:ext cx="3116835" cy="1815882"/>
          </a:xfrm>
          <a:prstGeom prst="rect">
            <a:avLst/>
          </a:prstGeom>
          <a:noFill/>
        </p:spPr>
        <p:txBody>
          <a:bodyPr wrap="square" rtlCol="0">
            <a:spAutoFit/>
          </a:bodyPr>
          <a:lstStyle/>
          <a:p>
            <a:r>
              <a:rPr lang="en-US" sz="1400" dirty="0"/>
              <a:t>For example: </a:t>
            </a:r>
          </a:p>
          <a:p>
            <a:r>
              <a:rPr lang="en-US" sz="1400" dirty="0"/>
              <a:t>CC3: IF: and. </a:t>
            </a:r>
          </a:p>
          <a:p>
            <a:r>
              <a:rPr lang="en-US" sz="1400" dirty="0"/>
              <a:t>         ID: beq, beq is taken. 72 is written    to PC. IF.Flush zeros out and in IF/ID. </a:t>
            </a:r>
          </a:p>
          <a:p>
            <a:r>
              <a:rPr lang="en-US" sz="1400" dirty="0"/>
              <a:t>CC4: IF: lw. </a:t>
            </a:r>
          </a:p>
          <a:p>
            <a:r>
              <a:rPr lang="en-US" sz="1400" dirty="0"/>
              <a:t>         ID: bubble (and is zeroed out)</a:t>
            </a:r>
          </a:p>
          <a:p>
            <a:r>
              <a:rPr lang="en-US" sz="1400" dirty="0"/>
              <a:t>         EX: beq</a:t>
            </a:r>
          </a:p>
          <a:p>
            <a:r>
              <a:rPr lang="en-US" sz="1400" dirty="0"/>
              <a:t>         </a:t>
            </a:r>
          </a:p>
        </p:txBody>
      </p:sp>
    </p:spTree>
    <p:extLst>
      <p:ext uri="{BB962C8B-B14F-4D97-AF65-F5344CB8AC3E}">
        <p14:creationId xmlns:p14="http://schemas.microsoft.com/office/powerpoint/2010/main" val="60835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2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6D99-193E-4ACE-B865-0F77F8FEEFA8}"/>
              </a:ext>
            </a:extLst>
          </p:cNvPr>
          <p:cNvSpPr>
            <a:spLocks noGrp="1"/>
          </p:cNvSpPr>
          <p:nvPr>
            <p:ph type="title"/>
          </p:nvPr>
        </p:nvSpPr>
        <p:spPr>
          <a:xfrm>
            <a:off x="121920" y="204141"/>
            <a:ext cx="10515600" cy="1325563"/>
          </a:xfrm>
        </p:spPr>
        <p:txBody>
          <a:bodyPr/>
          <a:lstStyle/>
          <a:p>
            <a:r>
              <a:rPr lang="en-US" dirty="0"/>
              <a:t>ID Stage</a:t>
            </a:r>
          </a:p>
        </p:txBody>
      </p:sp>
      <p:sp>
        <p:nvSpPr>
          <p:cNvPr id="5" name="TextBox 4">
            <a:extLst>
              <a:ext uri="{FF2B5EF4-FFF2-40B4-BE49-F238E27FC236}">
                <a16:creationId xmlns:a16="http://schemas.microsoft.com/office/drawing/2014/main" id="{CF8840DA-66D1-4B3C-839A-4AE26FD15912}"/>
              </a:ext>
            </a:extLst>
          </p:cNvPr>
          <p:cNvSpPr txBox="1"/>
          <p:nvPr/>
        </p:nvSpPr>
        <p:spPr>
          <a:xfrm>
            <a:off x="195827" y="3189398"/>
            <a:ext cx="5900173" cy="984885"/>
          </a:xfrm>
          <a:prstGeom prst="rect">
            <a:avLst/>
          </a:prstGeom>
          <a:noFill/>
        </p:spPr>
        <p:txBody>
          <a:bodyPr wrap="square">
            <a:spAutoFit/>
          </a:bodyPr>
          <a:lstStyle/>
          <a:p>
            <a:r>
              <a:rPr lang="en-US" sz="1600" b="1" dirty="0">
                <a:solidFill>
                  <a:srgbClr val="C00000"/>
                </a:solidFill>
              </a:rPr>
              <a:t>Control signals: generated given opcode and passed to ID/EX. </a:t>
            </a:r>
          </a:p>
          <a:p>
            <a:r>
              <a:rPr lang="en-US" sz="1400" dirty="0"/>
              <a:t>RegDst, ALUop, ALUSrc (EX)</a:t>
            </a:r>
          </a:p>
          <a:p>
            <a:r>
              <a:rPr lang="en-US" sz="1400" dirty="0"/>
              <a:t>Branch MemRead MemWrite  (MEM)</a:t>
            </a:r>
          </a:p>
          <a:p>
            <a:r>
              <a:rPr lang="en-US" sz="1400" dirty="0"/>
              <a:t>RegWrite, MemToReg (WB)</a:t>
            </a:r>
          </a:p>
        </p:txBody>
      </p:sp>
      <p:sp>
        <p:nvSpPr>
          <p:cNvPr id="8" name="Content Placeholder 3">
            <a:extLst>
              <a:ext uri="{FF2B5EF4-FFF2-40B4-BE49-F238E27FC236}">
                <a16:creationId xmlns:a16="http://schemas.microsoft.com/office/drawing/2014/main" id="{3FBA929C-293E-4566-8089-339C27F4C78B}"/>
              </a:ext>
            </a:extLst>
          </p:cNvPr>
          <p:cNvSpPr txBox="1">
            <a:spLocks/>
          </p:cNvSpPr>
          <p:nvPr/>
        </p:nvSpPr>
        <p:spPr>
          <a:xfrm>
            <a:off x="206189" y="1415104"/>
            <a:ext cx="5394512" cy="236731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C00000"/>
                </a:solidFill>
              </a:rPr>
              <a:t>Datapath: </a:t>
            </a:r>
          </a:p>
          <a:p>
            <a:pPr marL="0" indent="0">
              <a:spcBef>
                <a:spcPts val="0"/>
              </a:spcBef>
              <a:buFont typeface="Arial" panose="020B0604020202020204" pitchFamily="34" charset="0"/>
              <a:buNone/>
            </a:pPr>
            <a:r>
              <a:rPr lang="en-US" sz="1600" dirty="0">
                <a:solidFill>
                  <a:srgbClr val="000000"/>
                </a:solidFill>
              </a:rPr>
              <a:t>The registers $rs and $rt are read from the register file and stored in the ID/EX.</a:t>
            </a:r>
          </a:p>
          <a:p>
            <a:pPr marL="0" indent="0">
              <a:spcBef>
                <a:spcPts val="0"/>
              </a:spcBef>
              <a:buFont typeface="Arial" panose="020B0604020202020204" pitchFamily="34" charset="0"/>
              <a:buNone/>
            </a:pPr>
            <a:r>
              <a:rPr lang="en-US" sz="1600" dirty="0">
                <a:solidFill>
                  <a:srgbClr val="000000"/>
                </a:solidFill>
              </a:rPr>
              <a:t>The 16-bit immediate field is sign-extended to 32-bits</a:t>
            </a:r>
            <a:r>
              <a:rPr lang="en-US" sz="1600" b="1" dirty="0">
                <a:solidFill>
                  <a:srgbClr val="000000"/>
                </a:solidFill>
              </a:rPr>
              <a:t> </a:t>
            </a:r>
            <a:r>
              <a:rPr lang="en-US" sz="1600" dirty="0">
                <a:solidFill>
                  <a:srgbClr val="000000"/>
                </a:solidFill>
              </a:rPr>
              <a:t>and stored in the ID/EX. </a:t>
            </a:r>
          </a:p>
          <a:p>
            <a:pPr marL="0" indent="0">
              <a:spcBef>
                <a:spcPts val="0"/>
              </a:spcBef>
              <a:buFont typeface="Arial" panose="020B0604020202020204" pitchFamily="34" charset="0"/>
              <a:buNone/>
            </a:pPr>
            <a:r>
              <a:rPr lang="en-US" sz="1600" dirty="0">
                <a:solidFill>
                  <a:srgbClr val="000000"/>
                </a:solidFill>
              </a:rPr>
              <a:t>The register $</a:t>
            </a:r>
            <a:r>
              <a:rPr lang="en-US" sz="1600" dirty="0" err="1">
                <a:solidFill>
                  <a:srgbClr val="000000"/>
                </a:solidFill>
              </a:rPr>
              <a:t>rd</a:t>
            </a:r>
            <a:r>
              <a:rPr lang="en-US" sz="1600" dirty="0">
                <a:solidFill>
                  <a:srgbClr val="000000"/>
                </a:solidFill>
              </a:rPr>
              <a:t> is passed to ID/EX (R-format)</a:t>
            </a:r>
          </a:p>
          <a:p>
            <a:pPr marL="0" indent="0">
              <a:spcBef>
                <a:spcPts val="0"/>
              </a:spcBef>
              <a:buFont typeface="Arial" panose="020B0604020202020204" pitchFamily="34" charset="0"/>
              <a:buNone/>
            </a:pPr>
            <a:r>
              <a:rPr lang="en-US" sz="1600" dirty="0">
                <a:solidFill>
                  <a:srgbClr val="000000"/>
                </a:solidFill>
              </a:rPr>
              <a:t>The PC+4 value is copied from the IF/ID register into the ID/EX register</a:t>
            </a:r>
            <a:r>
              <a:rPr lang="en-US" sz="1600" b="1" dirty="0">
                <a:solidFill>
                  <a:srgbClr val="000000"/>
                </a:solidFill>
              </a:rPr>
              <a:t> </a:t>
            </a:r>
            <a:r>
              <a:rPr lang="en-US" sz="1600" dirty="0">
                <a:solidFill>
                  <a:srgbClr val="000000"/>
                </a:solidFill>
              </a:rPr>
              <a:t>in case the instruction needs it later.</a:t>
            </a:r>
            <a:r>
              <a:rPr lang="en-US" sz="1600" dirty="0"/>
              <a:t> </a:t>
            </a:r>
          </a:p>
          <a:p>
            <a:pPr marL="0" indent="0">
              <a:buNone/>
            </a:pPr>
            <a:br>
              <a:rPr lang="en-US" sz="1100" dirty="0"/>
            </a:br>
            <a:endParaRPr lang="en-US" sz="1600" dirty="0"/>
          </a:p>
        </p:txBody>
      </p:sp>
      <p:sp>
        <p:nvSpPr>
          <p:cNvPr id="9" name="TextBox 8">
            <a:extLst>
              <a:ext uri="{FF2B5EF4-FFF2-40B4-BE49-F238E27FC236}">
                <a16:creationId xmlns:a16="http://schemas.microsoft.com/office/drawing/2014/main" id="{02F71130-5074-48EA-BC1B-D70972C1877C}"/>
              </a:ext>
            </a:extLst>
          </p:cNvPr>
          <p:cNvSpPr txBox="1"/>
          <p:nvPr/>
        </p:nvSpPr>
        <p:spPr>
          <a:xfrm>
            <a:off x="195827" y="4116886"/>
            <a:ext cx="5394512" cy="830997"/>
          </a:xfrm>
          <a:prstGeom prst="rect">
            <a:avLst/>
          </a:prstGeom>
          <a:noFill/>
        </p:spPr>
        <p:txBody>
          <a:bodyPr wrap="square">
            <a:spAutoFit/>
          </a:bodyPr>
          <a:lstStyle/>
          <a:p>
            <a:r>
              <a:rPr lang="en-US" sz="1600" b="1" dirty="0">
                <a:solidFill>
                  <a:srgbClr val="C00000"/>
                </a:solidFill>
              </a:rPr>
              <a:t>Handle data hazard brought by lw:</a:t>
            </a:r>
          </a:p>
          <a:p>
            <a:r>
              <a:rPr lang="en-US" sz="1600" dirty="0"/>
              <a:t>In the event that we have a lw immediately followed by an</a:t>
            </a:r>
          </a:p>
          <a:p>
            <a:r>
              <a:rPr lang="en-US" sz="1600" dirty="0"/>
              <a:t>instruction that reads its result, we must perform a stall. </a:t>
            </a:r>
          </a:p>
        </p:txBody>
      </p:sp>
      <p:pic>
        <p:nvPicPr>
          <p:cNvPr id="11" name="Picture 10">
            <a:extLst>
              <a:ext uri="{FF2B5EF4-FFF2-40B4-BE49-F238E27FC236}">
                <a16:creationId xmlns:a16="http://schemas.microsoft.com/office/drawing/2014/main" id="{FE65AF12-AF28-4F38-9DFF-7105D637E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64" y="5360666"/>
            <a:ext cx="5709099" cy="666239"/>
          </a:xfrm>
          <a:prstGeom prst="rect">
            <a:avLst/>
          </a:prstGeom>
        </p:spPr>
      </p:pic>
      <p:grpSp>
        <p:nvGrpSpPr>
          <p:cNvPr id="20" name="Group 19">
            <a:extLst>
              <a:ext uri="{FF2B5EF4-FFF2-40B4-BE49-F238E27FC236}">
                <a16:creationId xmlns:a16="http://schemas.microsoft.com/office/drawing/2014/main" id="{CF4E4986-00C5-4038-A1C1-AEADEE501F22}"/>
              </a:ext>
            </a:extLst>
          </p:cNvPr>
          <p:cNvGrpSpPr/>
          <p:nvPr/>
        </p:nvGrpSpPr>
        <p:grpSpPr>
          <a:xfrm>
            <a:off x="5535386" y="1238268"/>
            <a:ext cx="6450425" cy="4362431"/>
            <a:chOff x="5701144" y="1442376"/>
            <a:chExt cx="6283268" cy="4165378"/>
          </a:xfrm>
        </p:grpSpPr>
        <p:pic>
          <p:nvPicPr>
            <p:cNvPr id="13" name="Picture 12" descr="Diagram&#10;&#10;Description automatically generated">
              <a:extLst>
                <a:ext uri="{FF2B5EF4-FFF2-40B4-BE49-F238E27FC236}">
                  <a16:creationId xmlns:a16="http://schemas.microsoft.com/office/drawing/2014/main" id="{55B14D86-1847-4040-9027-2C91A52BA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44" y="1442376"/>
              <a:ext cx="6283268" cy="4165378"/>
            </a:xfrm>
            <a:prstGeom prst="rect">
              <a:avLst/>
            </a:prstGeom>
            <a:ln>
              <a:solidFill>
                <a:schemeClr val="accent2">
                  <a:lumMod val="75000"/>
                </a:schemeClr>
              </a:solidFill>
            </a:ln>
          </p:spPr>
        </p:pic>
        <p:sp>
          <p:nvSpPr>
            <p:cNvPr id="14" name="TextBox 13">
              <a:extLst>
                <a:ext uri="{FF2B5EF4-FFF2-40B4-BE49-F238E27FC236}">
                  <a16:creationId xmlns:a16="http://schemas.microsoft.com/office/drawing/2014/main" id="{1E5F0FC6-6F0E-4CC2-B886-846981E7E788}"/>
                </a:ext>
              </a:extLst>
            </p:cNvPr>
            <p:cNvSpPr txBox="1"/>
            <p:nvPr/>
          </p:nvSpPr>
          <p:spPr>
            <a:xfrm>
              <a:off x="8293100" y="1888963"/>
              <a:ext cx="1468120" cy="261610"/>
            </a:xfrm>
            <a:prstGeom prst="rect">
              <a:avLst/>
            </a:prstGeom>
            <a:noFill/>
            <a:ln>
              <a:solidFill>
                <a:schemeClr val="accent2">
                  <a:lumMod val="75000"/>
                </a:schemeClr>
              </a:solidFill>
            </a:ln>
          </p:spPr>
          <p:txBody>
            <a:bodyPr wrap="square" rtlCol="0">
              <a:spAutoFit/>
            </a:bodyPr>
            <a:lstStyle/>
            <a:p>
              <a:r>
                <a:rPr lang="en-US" sz="1100" b="1" dirty="0">
                  <a:solidFill>
                    <a:srgbClr val="C00000"/>
                  </a:solidFill>
                </a:rPr>
                <a:t>ID/EX.MemRead</a:t>
              </a:r>
            </a:p>
          </p:txBody>
        </p:sp>
        <p:sp>
          <p:nvSpPr>
            <p:cNvPr id="16" name="TextBox 15">
              <a:extLst>
                <a:ext uri="{FF2B5EF4-FFF2-40B4-BE49-F238E27FC236}">
                  <a16:creationId xmlns:a16="http://schemas.microsoft.com/office/drawing/2014/main" id="{0B7D399E-7981-4427-8157-D23BB500F883}"/>
                </a:ext>
              </a:extLst>
            </p:cNvPr>
            <p:cNvSpPr txBox="1"/>
            <p:nvPr/>
          </p:nvSpPr>
          <p:spPr>
            <a:xfrm>
              <a:off x="7884868" y="4707427"/>
              <a:ext cx="1269292" cy="276999"/>
            </a:xfrm>
            <a:prstGeom prst="rect">
              <a:avLst/>
            </a:prstGeom>
            <a:noFill/>
            <a:ln>
              <a:solidFill>
                <a:schemeClr val="accent2">
                  <a:lumMod val="75000"/>
                </a:schemeClr>
              </a:solidFill>
            </a:ln>
          </p:spPr>
          <p:txBody>
            <a:bodyPr wrap="square">
              <a:spAutoFit/>
            </a:bodyPr>
            <a:lstStyle/>
            <a:p>
              <a:r>
                <a:rPr lang="en-US" sz="1200" b="1" dirty="0">
                  <a:solidFill>
                    <a:srgbClr val="C00000"/>
                  </a:solidFill>
                </a:rPr>
                <a:t>ID/EX.RegisterRt</a:t>
              </a:r>
            </a:p>
          </p:txBody>
        </p:sp>
        <p:sp>
          <p:nvSpPr>
            <p:cNvPr id="17" name="TextBox 16">
              <a:extLst>
                <a:ext uri="{FF2B5EF4-FFF2-40B4-BE49-F238E27FC236}">
                  <a16:creationId xmlns:a16="http://schemas.microsoft.com/office/drawing/2014/main" id="{78D62C83-7D8E-44E2-86EC-9296B36B954B}"/>
                </a:ext>
              </a:extLst>
            </p:cNvPr>
            <p:cNvSpPr txBox="1"/>
            <p:nvPr/>
          </p:nvSpPr>
          <p:spPr>
            <a:xfrm>
              <a:off x="6962368" y="2019768"/>
              <a:ext cx="353943" cy="812064"/>
            </a:xfrm>
            <a:prstGeom prst="rect">
              <a:avLst/>
            </a:prstGeom>
            <a:noFill/>
            <a:ln>
              <a:solidFill>
                <a:schemeClr val="accent2">
                  <a:lumMod val="75000"/>
                </a:schemeClr>
              </a:solidFill>
            </a:ln>
          </p:spPr>
          <p:txBody>
            <a:bodyPr vert="vert270" wrap="square" rtlCol="0">
              <a:spAutoFit/>
            </a:bodyPr>
            <a:lstStyle/>
            <a:p>
              <a:r>
                <a:rPr lang="en-US" sz="1100" b="1" dirty="0">
                  <a:solidFill>
                    <a:srgbClr val="C00000"/>
                  </a:solidFill>
                </a:rPr>
                <a:t>IF/IDWrite</a:t>
              </a:r>
            </a:p>
          </p:txBody>
        </p:sp>
        <p:sp>
          <p:nvSpPr>
            <p:cNvPr id="18" name="TextBox 17">
              <a:extLst>
                <a:ext uri="{FF2B5EF4-FFF2-40B4-BE49-F238E27FC236}">
                  <a16:creationId xmlns:a16="http://schemas.microsoft.com/office/drawing/2014/main" id="{2281313F-A0AA-4333-893E-46E3038B9D5D}"/>
                </a:ext>
              </a:extLst>
            </p:cNvPr>
            <p:cNvSpPr txBox="1"/>
            <p:nvPr/>
          </p:nvSpPr>
          <p:spPr>
            <a:xfrm>
              <a:off x="6223228" y="2813314"/>
              <a:ext cx="353943" cy="615686"/>
            </a:xfrm>
            <a:prstGeom prst="rect">
              <a:avLst/>
            </a:prstGeom>
            <a:noFill/>
            <a:ln>
              <a:solidFill>
                <a:schemeClr val="accent2">
                  <a:lumMod val="75000"/>
                </a:schemeClr>
              </a:solidFill>
            </a:ln>
          </p:spPr>
          <p:txBody>
            <a:bodyPr vert="vert270" wrap="square" rtlCol="0">
              <a:spAutoFit/>
            </a:bodyPr>
            <a:lstStyle/>
            <a:p>
              <a:r>
                <a:rPr lang="en-US" sz="1100" b="1" dirty="0">
                  <a:solidFill>
                    <a:srgbClr val="C00000"/>
                  </a:solidFill>
                </a:rPr>
                <a:t>PCWrite</a:t>
              </a:r>
            </a:p>
          </p:txBody>
        </p:sp>
        <p:sp>
          <p:nvSpPr>
            <p:cNvPr id="19" name="Rectangle 18">
              <a:extLst>
                <a:ext uri="{FF2B5EF4-FFF2-40B4-BE49-F238E27FC236}">
                  <a16:creationId xmlns:a16="http://schemas.microsoft.com/office/drawing/2014/main" id="{183B608A-0B0E-4B37-81B1-23DFC97296A1}"/>
                </a:ext>
              </a:extLst>
            </p:cNvPr>
            <p:cNvSpPr/>
            <p:nvPr/>
          </p:nvSpPr>
          <p:spPr>
            <a:xfrm>
              <a:off x="7481186" y="1888963"/>
              <a:ext cx="711471" cy="412278"/>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C5B622D-CF98-4977-AEE7-134B3ABA2C8B}"/>
              </a:ext>
            </a:extLst>
          </p:cNvPr>
          <p:cNvSpPr txBox="1"/>
          <p:nvPr/>
        </p:nvSpPr>
        <p:spPr>
          <a:xfrm>
            <a:off x="195827" y="4838376"/>
            <a:ext cx="6094638" cy="646331"/>
          </a:xfrm>
          <a:prstGeom prst="rect">
            <a:avLst/>
          </a:prstGeom>
          <a:noFill/>
        </p:spPr>
        <p:txBody>
          <a:bodyPr wrap="square">
            <a:spAutoFit/>
          </a:bodyPr>
          <a:lstStyle/>
          <a:p>
            <a:r>
              <a:rPr lang="en-US" dirty="0">
                <a:solidFill>
                  <a:schemeClr val="accent6">
                    <a:lumMod val="75000"/>
                  </a:schemeClr>
                </a:solidFill>
              </a:rPr>
              <a:t>How to detect such hazard: add Hazard detection unit with the following condition </a:t>
            </a:r>
          </a:p>
        </p:txBody>
      </p:sp>
      <p:sp>
        <p:nvSpPr>
          <p:cNvPr id="23" name="TextBox 22">
            <a:extLst>
              <a:ext uri="{FF2B5EF4-FFF2-40B4-BE49-F238E27FC236}">
                <a16:creationId xmlns:a16="http://schemas.microsoft.com/office/drawing/2014/main" id="{500824D8-72AF-4480-A857-6ECBF5CCD52D}"/>
              </a:ext>
            </a:extLst>
          </p:cNvPr>
          <p:cNvSpPr txBox="1"/>
          <p:nvPr/>
        </p:nvSpPr>
        <p:spPr>
          <a:xfrm>
            <a:off x="6253038" y="5594246"/>
            <a:ext cx="6034212" cy="1077218"/>
          </a:xfrm>
          <a:prstGeom prst="rect">
            <a:avLst/>
          </a:prstGeom>
          <a:noFill/>
        </p:spPr>
        <p:txBody>
          <a:bodyPr wrap="square">
            <a:spAutoFit/>
          </a:bodyPr>
          <a:lstStyle/>
          <a:p>
            <a:r>
              <a:rPr lang="en-US" sz="1600" dirty="0"/>
              <a:t>What happens when stalling the pipeline: </a:t>
            </a:r>
          </a:p>
          <a:p>
            <a:r>
              <a:rPr lang="en-US" sz="1600" dirty="0"/>
              <a:t>(1) Pink line: have the control unit output all nine control lines as 0’s, as if inserting an instruction that does nothing. ()</a:t>
            </a:r>
          </a:p>
          <a:p>
            <a:r>
              <a:rPr lang="en-US" sz="1600" dirty="0"/>
              <a:t>(2) PCWrite and IF/IDWrite: keep PC and IF/ID registers unchanged</a:t>
            </a:r>
          </a:p>
        </p:txBody>
      </p:sp>
      <p:sp>
        <p:nvSpPr>
          <p:cNvPr id="25" name="TextBox 24">
            <a:extLst>
              <a:ext uri="{FF2B5EF4-FFF2-40B4-BE49-F238E27FC236}">
                <a16:creationId xmlns:a16="http://schemas.microsoft.com/office/drawing/2014/main" id="{CA37F6F3-2363-4F01-9DBA-CA37B018357B}"/>
              </a:ext>
            </a:extLst>
          </p:cNvPr>
          <p:cNvSpPr txBox="1"/>
          <p:nvPr/>
        </p:nvSpPr>
        <p:spPr>
          <a:xfrm>
            <a:off x="7413546" y="1027906"/>
            <a:ext cx="1565501" cy="338554"/>
          </a:xfrm>
          <a:prstGeom prst="rect">
            <a:avLst/>
          </a:prstGeom>
          <a:noFill/>
        </p:spPr>
        <p:txBody>
          <a:bodyPr wrap="square">
            <a:spAutoFit/>
          </a:bodyPr>
          <a:lstStyle/>
          <a:p>
            <a:r>
              <a:rPr lang="en-US" sz="1600" dirty="0"/>
              <a:t>and $4, $2, $5 </a:t>
            </a:r>
          </a:p>
        </p:txBody>
      </p:sp>
      <p:sp>
        <p:nvSpPr>
          <p:cNvPr id="27" name="TextBox 26">
            <a:extLst>
              <a:ext uri="{FF2B5EF4-FFF2-40B4-BE49-F238E27FC236}">
                <a16:creationId xmlns:a16="http://schemas.microsoft.com/office/drawing/2014/main" id="{40EA543E-580E-42D6-BF7F-6F28F12B6146}"/>
              </a:ext>
            </a:extLst>
          </p:cNvPr>
          <p:cNvSpPr txBox="1"/>
          <p:nvPr/>
        </p:nvSpPr>
        <p:spPr>
          <a:xfrm>
            <a:off x="9080265" y="1027906"/>
            <a:ext cx="1402216" cy="338554"/>
          </a:xfrm>
          <a:prstGeom prst="rect">
            <a:avLst/>
          </a:prstGeom>
          <a:noFill/>
        </p:spPr>
        <p:txBody>
          <a:bodyPr wrap="square">
            <a:spAutoFit/>
          </a:bodyPr>
          <a:lstStyle/>
          <a:p>
            <a:r>
              <a:rPr lang="en-US" sz="1600" dirty="0"/>
              <a:t>lw $2, 20($1)</a:t>
            </a:r>
          </a:p>
        </p:txBody>
      </p:sp>
      <p:sp>
        <p:nvSpPr>
          <p:cNvPr id="3" name="Rectangle 2">
            <a:extLst>
              <a:ext uri="{FF2B5EF4-FFF2-40B4-BE49-F238E27FC236}">
                <a16:creationId xmlns:a16="http://schemas.microsoft.com/office/drawing/2014/main" id="{1B5386FB-CAF5-4A58-9451-F080F61082C1}"/>
              </a:ext>
            </a:extLst>
          </p:cNvPr>
          <p:cNvSpPr/>
          <p:nvPr/>
        </p:nvSpPr>
        <p:spPr>
          <a:xfrm>
            <a:off x="7780564" y="2522764"/>
            <a:ext cx="514350" cy="666634"/>
          </a:xfrm>
          <a:prstGeom prst="rect">
            <a:avLst/>
          </a:prstGeom>
          <a:noFill/>
          <a:ln w="3810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366878-F15A-4B60-910D-E6BA79EAA44D}"/>
              </a:ext>
            </a:extLst>
          </p:cNvPr>
          <p:cNvSpPr/>
          <p:nvPr/>
        </p:nvSpPr>
        <p:spPr>
          <a:xfrm>
            <a:off x="8604201" y="2985556"/>
            <a:ext cx="251017" cy="666634"/>
          </a:xfrm>
          <a:prstGeom prst="rect">
            <a:avLst/>
          </a:prstGeom>
          <a:noFill/>
          <a:ln w="3810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EEA2187-A689-4ECE-BE52-04F9C3CBF0CC}"/>
              </a:ext>
            </a:extLst>
          </p:cNvPr>
          <p:cNvSpPr txBox="1"/>
          <p:nvPr/>
        </p:nvSpPr>
        <p:spPr>
          <a:xfrm>
            <a:off x="195827" y="5994715"/>
            <a:ext cx="6204856" cy="707886"/>
          </a:xfrm>
          <a:prstGeom prst="rect">
            <a:avLst/>
          </a:prstGeom>
          <a:noFill/>
        </p:spPr>
        <p:txBody>
          <a:bodyPr wrap="square">
            <a:spAutoFit/>
          </a:bodyPr>
          <a:lstStyle/>
          <a:p>
            <a:r>
              <a:rPr lang="en-US" sz="1600" b="1" dirty="0">
                <a:solidFill>
                  <a:srgbClr val="C00000"/>
                </a:solidFill>
              </a:rPr>
              <a:t>Handle control hazard (brown box):</a:t>
            </a:r>
          </a:p>
          <a:p>
            <a:pPr marL="342900" indent="-342900">
              <a:buAutoNum type="arabicParenBoth"/>
            </a:pPr>
            <a:r>
              <a:rPr lang="en-US" sz="1200" dirty="0"/>
              <a:t>Calculate the branch target address;  (2) Compare data values in two registers</a:t>
            </a:r>
          </a:p>
          <a:p>
            <a:r>
              <a:rPr lang="en-US" sz="1200" dirty="0"/>
              <a:t>(3)     If the branch is taken, the address 72 is written to the PC (discussed in IF Stage)</a:t>
            </a:r>
          </a:p>
        </p:txBody>
      </p:sp>
    </p:spTree>
    <p:extLst>
      <p:ext uri="{BB962C8B-B14F-4D97-AF65-F5344CB8AC3E}">
        <p14:creationId xmlns:p14="http://schemas.microsoft.com/office/powerpoint/2010/main" val="41825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453A-D026-4C3D-BE6A-7E88C027E3E3}"/>
              </a:ext>
            </a:extLst>
          </p:cNvPr>
          <p:cNvSpPr>
            <a:spLocks noGrp="1"/>
          </p:cNvSpPr>
          <p:nvPr>
            <p:ph type="title"/>
          </p:nvPr>
        </p:nvSpPr>
        <p:spPr>
          <a:xfrm>
            <a:off x="364672" y="88187"/>
            <a:ext cx="10515600" cy="1325563"/>
          </a:xfrm>
        </p:spPr>
        <p:txBody>
          <a:bodyPr/>
          <a:lstStyle/>
          <a:p>
            <a:r>
              <a:rPr lang="en-US" dirty="0"/>
              <a:t>D</a:t>
            </a:r>
            <a:r>
              <a:rPr lang="en-US" altLang="zh-CN" dirty="0"/>
              <a:t>ata hazard brought by lw</a:t>
            </a:r>
            <a:endParaRPr lang="en-US" dirty="0"/>
          </a:p>
        </p:txBody>
      </p:sp>
      <p:pic>
        <p:nvPicPr>
          <p:cNvPr id="5" name="Content Placeholder 4" descr="Calendar&#10;&#10;Description automatically generated">
            <a:extLst>
              <a:ext uri="{FF2B5EF4-FFF2-40B4-BE49-F238E27FC236}">
                <a16:creationId xmlns:a16="http://schemas.microsoft.com/office/drawing/2014/main" id="{1AF23C40-F265-4AF4-9E77-47B00E3EBA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420" y="1295651"/>
            <a:ext cx="2393099" cy="1661736"/>
          </a:xfrm>
        </p:spPr>
      </p:pic>
      <p:sp>
        <p:nvSpPr>
          <p:cNvPr id="8" name="TextBox 7">
            <a:extLst>
              <a:ext uri="{FF2B5EF4-FFF2-40B4-BE49-F238E27FC236}">
                <a16:creationId xmlns:a16="http://schemas.microsoft.com/office/drawing/2014/main" id="{501EFCBF-BC5A-499A-B1A3-89D11E74F251}"/>
              </a:ext>
            </a:extLst>
          </p:cNvPr>
          <p:cNvSpPr txBox="1"/>
          <p:nvPr/>
        </p:nvSpPr>
        <p:spPr>
          <a:xfrm>
            <a:off x="3703987" y="1281435"/>
            <a:ext cx="2987489" cy="307777"/>
          </a:xfrm>
          <a:prstGeom prst="rect">
            <a:avLst/>
          </a:prstGeom>
          <a:noFill/>
        </p:spPr>
        <p:txBody>
          <a:bodyPr wrap="square" rtlCol="0">
            <a:spAutoFit/>
          </a:bodyPr>
          <a:lstStyle/>
          <a:p>
            <a:r>
              <a:rPr lang="en-US" sz="1400" dirty="0"/>
              <a:t>W</a:t>
            </a:r>
            <a:r>
              <a:rPr lang="en-US" altLang="zh-CN" sz="1400" dirty="0"/>
              <a:t>ithout handling data hazard</a:t>
            </a:r>
            <a:endParaRPr lang="en-US" sz="1400" dirty="0"/>
          </a:p>
        </p:txBody>
      </p:sp>
      <p:sp>
        <p:nvSpPr>
          <p:cNvPr id="9" name="TextBox 8">
            <a:extLst>
              <a:ext uri="{FF2B5EF4-FFF2-40B4-BE49-F238E27FC236}">
                <a16:creationId xmlns:a16="http://schemas.microsoft.com/office/drawing/2014/main" id="{EB85E0CF-E105-4FF2-A282-ECC0E267C7C9}"/>
              </a:ext>
            </a:extLst>
          </p:cNvPr>
          <p:cNvSpPr txBox="1"/>
          <p:nvPr/>
        </p:nvSpPr>
        <p:spPr>
          <a:xfrm>
            <a:off x="151175" y="2954112"/>
            <a:ext cx="3270342" cy="584775"/>
          </a:xfrm>
          <a:prstGeom prst="rect">
            <a:avLst/>
          </a:prstGeom>
          <a:noFill/>
        </p:spPr>
        <p:txBody>
          <a:bodyPr wrap="square" rtlCol="0">
            <a:spAutoFit/>
          </a:bodyPr>
          <a:lstStyle/>
          <a:p>
            <a:r>
              <a:rPr lang="en-US" sz="1600" dirty="0"/>
              <a:t>K</a:t>
            </a:r>
            <a:r>
              <a:rPr lang="en-US" altLang="zh-CN" sz="1600" dirty="0"/>
              <a:t>ey point: the data from data memory is written into $2 after MEM</a:t>
            </a:r>
            <a:endParaRPr lang="en-US" sz="1600" dirty="0"/>
          </a:p>
        </p:txBody>
      </p:sp>
      <p:sp>
        <p:nvSpPr>
          <p:cNvPr id="13" name="TextBox 12">
            <a:extLst>
              <a:ext uri="{FF2B5EF4-FFF2-40B4-BE49-F238E27FC236}">
                <a16:creationId xmlns:a16="http://schemas.microsoft.com/office/drawing/2014/main" id="{77CA6FE3-2728-4D67-BE8C-FBB94D81A43D}"/>
              </a:ext>
            </a:extLst>
          </p:cNvPr>
          <p:cNvSpPr txBox="1"/>
          <p:nvPr/>
        </p:nvSpPr>
        <p:spPr>
          <a:xfrm>
            <a:off x="7276623" y="1489633"/>
            <a:ext cx="4108076" cy="1200329"/>
          </a:xfrm>
          <a:prstGeom prst="rect">
            <a:avLst/>
          </a:prstGeom>
          <a:noFill/>
        </p:spPr>
        <p:txBody>
          <a:bodyPr wrap="square">
            <a:spAutoFit/>
          </a:bodyPr>
          <a:lstStyle/>
          <a:p>
            <a:r>
              <a:rPr lang="en-US" dirty="0"/>
              <a:t>Even with forwarding, the dependency from a load word instruction goes backward in CC4. </a:t>
            </a:r>
          </a:p>
          <a:p>
            <a:pPr algn="ctr"/>
            <a:r>
              <a:rPr lang="en-US" dirty="0"/>
              <a:t>It is impossible!!!</a:t>
            </a:r>
          </a:p>
        </p:txBody>
      </p:sp>
      <p:sp>
        <p:nvSpPr>
          <p:cNvPr id="14" name="TextBox 13">
            <a:extLst>
              <a:ext uri="{FF2B5EF4-FFF2-40B4-BE49-F238E27FC236}">
                <a16:creationId xmlns:a16="http://schemas.microsoft.com/office/drawing/2014/main" id="{7592BAF4-FB95-435B-B9FF-8000582FD247}"/>
              </a:ext>
            </a:extLst>
          </p:cNvPr>
          <p:cNvSpPr txBox="1"/>
          <p:nvPr/>
        </p:nvSpPr>
        <p:spPr>
          <a:xfrm>
            <a:off x="108199" y="3929035"/>
            <a:ext cx="7191576" cy="369332"/>
          </a:xfrm>
          <a:prstGeom prst="rect">
            <a:avLst/>
          </a:prstGeom>
          <a:noFill/>
        </p:spPr>
        <p:txBody>
          <a:bodyPr wrap="square" rtlCol="0">
            <a:spAutoFit/>
          </a:bodyPr>
          <a:lstStyle/>
          <a:p>
            <a:r>
              <a:rPr lang="en-US" altLang="zh-CN" dirty="0"/>
              <a:t>Handling data hazard: </a:t>
            </a:r>
            <a:r>
              <a:rPr lang="en-US" dirty="0"/>
              <a:t>adding a hazard detection unit in the ID stage</a:t>
            </a:r>
            <a:r>
              <a:rPr lang="en-US" altLang="zh-CN" dirty="0"/>
              <a:t> </a:t>
            </a:r>
          </a:p>
        </p:txBody>
      </p:sp>
      <p:pic>
        <p:nvPicPr>
          <p:cNvPr id="15" name="Picture 14">
            <a:extLst>
              <a:ext uri="{FF2B5EF4-FFF2-40B4-BE49-F238E27FC236}">
                <a16:creationId xmlns:a16="http://schemas.microsoft.com/office/drawing/2014/main" id="{DADABCED-C1A7-439F-BD39-63730DA08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71" y="4221204"/>
            <a:ext cx="6891448" cy="894323"/>
          </a:xfrm>
          <a:prstGeom prst="rect">
            <a:avLst/>
          </a:prstGeom>
        </p:spPr>
      </p:pic>
      <p:grpSp>
        <p:nvGrpSpPr>
          <p:cNvPr id="20" name="Group 19">
            <a:extLst>
              <a:ext uri="{FF2B5EF4-FFF2-40B4-BE49-F238E27FC236}">
                <a16:creationId xmlns:a16="http://schemas.microsoft.com/office/drawing/2014/main" id="{E859A955-58F0-4F37-B157-6BE61198B222}"/>
              </a:ext>
            </a:extLst>
          </p:cNvPr>
          <p:cNvGrpSpPr/>
          <p:nvPr/>
        </p:nvGrpSpPr>
        <p:grpSpPr>
          <a:xfrm>
            <a:off x="3468664" y="1547704"/>
            <a:ext cx="3447604" cy="2364009"/>
            <a:chOff x="3760245" y="1578674"/>
            <a:chExt cx="3700777" cy="2406093"/>
          </a:xfrm>
        </p:grpSpPr>
        <p:grpSp>
          <p:nvGrpSpPr>
            <p:cNvPr id="11" name="Group 10">
              <a:extLst>
                <a:ext uri="{FF2B5EF4-FFF2-40B4-BE49-F238E27FC236}">
                  <a16:creationId xmlns:a16="http://schemas.microsoft.com/office/drawing/2014/main" id="{0F5EA2B4-E7A1-4ACA-8FDB-DFBFA0C2FC62}"/>
                </a:ext>
              </a:extLst>
            </p:cNvPr>
            <p:cNvGrpSpPr/>
            <p:nvPr/>
          </p:nvGrpSpPr>
          <p:grpSpPr>
            <a:xfrm>
              <a:off x="3760245" y="1578674"/>
              <a:ext cx="3700777" cy="2406093"/>
              <a:chOff x="4316690" y="1688536"/>
              <a:chExt cx="4070388" cy="2743375"/>
            </a:xfrm>
          </p:grpSpPr>
          <p:pic>
            <p:nvPicPr>
              <p:cNvPr id="7" name="Picture 6" descr="Chart&#10;&#10;Description automatically generated">
                <a:extLst>
                  <a:ext uri="{FF2B5EF4-FFF2-40B4-BE49-F238E27FC236}">
                    <a16:creationId xmlns:a16="http://schemas.microsoft.com/office/drawing/2014/main" id="{7A63BC0E-F30E-4101-9DC8-AB6E10C9D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690" y="1688536"/>
                <a:ext cx="4070388" cy="2743375"/>
              </a:xfrm>
              <a:prstGeom prst="rect">
                <a:avLst/>
              </a:prstGeom>
            </p:spPr>
          </p:pic>
          <p:sp>
            <p:nvSpPr>
              <p:cNvPr id="10" name="Rectangle 9">
                <a:extLst>
                  <a:ext uri="{FF2B5EF4-FFF2-40B4-BE49-F238E27FC236}">
                    <a16:creationId xmlns:a16="http://schemas.microsoft.com/office/drawing/2014/main" id="{AAD744DF-71A2-4DBA-92BA-913C1FD53E95}"/>
                  </a:ext>
                </a:extLst>
              </p:cNvPr>
              <p:cNvSpPr/>
              <p:nvPr/>
            </p:nvSpPr>
            <p:spPr>
              <a:xfrm>
                <a:off x="6209819" y="2366683"/>
                <a:ext cx="354962" cy="6474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40B0A1F3-DF5F-4A70-BDE3-B12A7F3D2782}"/>
                </a:ext>
              </a:extLst>
            </p:cNvPr>
            <p:cNvSpPr/>
            <p:nvPr/>
          </p:nvSpPr>
          <p:spPr>
            <a:xfrm>
              <a:off x="5125571" y="1586183"/>
              <a:ext cx="322729" cy="228657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FA5ADD3D-D432-4321-BDA4-5C2ADA5E6093}"/>
              </a:ext>
            </a:extLst>
          </p:cNvPr>
          <p:cNvSpPr txBox="1"/>
          <p:nvPr/>
        </p:nvSpPr>
        <p:spPr>
          <a:xfrm>
            <a:off x="154572" y="5101519"/>
            <a:ext cx="7473018" cy="461665"/>
          </a:xfrm>
          <a:prstGeom prst="rect">
            <a:avLst/>
          </a:prstGeom>
          <a:noFill/>
        </p:spPr>
        <p:txBody>
          <a:bodyPr wrap="square" rtlCol="0">
            <a:spAutoFit/>
          </a:bodyPr>
          <a:lstStyle/>
          <a:p>
            <a:r>
              <a:rPr lang="en-US" sz="1200" dirty="0"/>
              <a:t>ID/EX.MemRead = 1: </a:t>
            </a:r>
            <a:r>
              <a:rPr lang="en-US" sz="1200" dirty="0">
                <a:solidFill>
                  <a:srgbClr val="C00000"/>
                </a:solidFill>
              </a:rPr>
              <a:t>lw is in EX stage, the instruction next to lw is in ID stage;</a:t>
            </a:r>
            <a:r>
              <a:rPr lang="en-US" sz="1200" dirty="0"/>
              <a:t>	ID/EX.RegisterRt: $rt in lw</a:t>
            </a:r>
          </a:p>
          <a:p>
            <a:r>
              <a:rPr lang="en-US" sz="1200" dirty="0"/>
              <a:t>IF/ID. RegisterRs: $rs in the instruction next to lw; 	IF/ID. RegisterRt: $rt in the instruction next to lw</a:t>
            </a:r>
          </a:p>
        </p:txBody>
      </p:sp>
      <p:sp>
        <p:nvSpPr>
          <p:cNvPr id="21" name="TextBox 20">
            <a:extLst>
              <a:ext uri="{FF2B5EF4-FFF2-40B4-BE49-F238E27FC236}">
                <a16:creationId xmlns:a16="http://schemas.microsoft.com/office/drawing/2014/main" id="{06E797F3-C366-4919-A5D8-F27137C43220}"/>
              </a:ext>
            </a:extLst>
          </p:cNvPr>
          <p:cNvSpPr txBox="1"/>
          <p:nvPr/>
        </p:nvSpPr>
        <p:spPr>
          <a:xfrm>
            <a:off x="151175" y="4221204"/>
            <a:ext cx="678078" cy="369332"/>
          </a:xfrm>
          <a:prstGeom prst="rect">
            <a:avLst/>
          </a:prstGeom>
          <a:noFill/>
        </p:spPr>
        <p:txBody>
          <a:bodyPr wrap="square" rtlCol="0">
            <a:spAutoFit/>
          </a:bodyPr>
          <a:lstStyle/>
          <a:p>
            <a:r>
              <a:rPr lang="en-US" altLang="zh-CN" dirty="0"/>
              <a:t>CC3:</a:t>
            </a:r>
            <a:endParaRPr lang="en-US" dirty="0"/>
          </a:p>
        </p:txBody>
      </p:sp>
      <p:sp>
        <p:nvSpPr>
          <p:cNvPr id="22" name="TextBox 21">
            <a:extLst>
              <a:ext uri="{FF2B5EF4-FFF2-40B4-BE49-F238E27FC236}">
                <a16:creationId xmlns:a16="http://schemas.microsoft.com/office/drawing/2014/main" id="{1D92799D-B277-483D-8387-6B27483AD166}"/>
              </a:ext>
            </a:extLst>
          </p:cNvPr>
          <p:cNvSpPr txBox="1"/>
          <p:nvPr/>
        </p:nvSpPr>
        <p:spPr>
          <a:xfrm>
            <a:off x="237303" y="5577013"/>
            <a:ext cx="7027852" cy="1077218"/>
          </a:xfrm>
          <a:prstGeom prst="rect">
            <a:avLst/>
          </a:prstGeom>
          <a:noFill/>
        </p:spPr>
        <p:txBody>
          <a:bodyPr wrap="square" rtlCol="0">
            <a:spAutoFit/>
          </a:bodyPr>
          <a:lstStyle/>
          <a:p>
            <a:r>
              <a:rPr lang="en-US" sz="1600" dirty="0"/>
              <a:t>S</a:t>
            </a:r>
            <a:r>
              <a:rPr lang="en-US" altLang="zh-CN" sz="1600" dirty="0"/>
              <a:t>tall the pipeline</a:t>
            </a:r>
            <a:r>
              <a:rPr lang="zh-CN" altLang="en-US" sz="1600" dirty="0"/>
              <a:t>：</a:t>
            </a:r>
            <a:endParaRPr lang="en-US" altLang="zh-CN" sz="1600" dirty="0"/>
          </a:p>
          <a:p>
            <a:r>
              <a:rPr lang="zh-CN" altLang="en-US" sz="1600" dirty="0"/>
              <a:t>（</a:t>
            </a:r>
            <a:r>
              <a:rPr lang="en-US" altLang="zh-CN" sz="1600" dirty="0"/>
              <a:t>1</a:t>
            </a:r>
            <a:r>
              <a:rPr lang="zh-CN" altLang="en-US" sz="1600" dirty="0"/>
              <a:t>）</a:t>
            </a:r>
            <a:r>
              <a:rPr lang="en-US" sz="1600" dirty="0"/>
              <a:t>Insert an instruction which does nothing</a:t>
            </a:r>
            <a:r>
              <a:rPr lang="zh-CN" altLang="en-US" sz="1600" dirty="0"/>
              <a:t>：</a:t>
            </a:r>
            <a:endParaRPr lang="en-US" altLang="zh-CN" sz="1600" dirty="0"/>
          </a:p>
          <a:p>
            <a:r>
              <a:rPr lang="en-US" sz="1600" dirty="0"/>
              <a:t>	have the control unit output all nine control lines as 0’s.</a:t>
            </a:r>
          </a:p>
          <a:p>
            <a:r>
              <a:rPr lang="zh-CN" altLang="en-US" sz="1600" dirty="0"/>
              <a:t>（</a:t>
            </a:r>
            <a:r>
              <a:rPr lang="en-US" altLang="zh-CN" sz="1600" dirty="0"/>
              <a:t>2</a:t>
            </a:r>
            <a:r>
              <a:rPr lang="zh-CN" altLang="en-US" sz="1600" dirty="0"/>
              <a:t>）</a:t>
            </a:r>
            <a:r>
              <a:rPr lang="en-US" altLang="zh-CN" sz="1600" dirty="0"/>
              <a:t>Keep PC and IF/ID registers to remain unchanged</a:t>
            </a:r>
            <a:endParaRPr lang="en-US" sz="1600" dirty="0"/>
          </a:p>
        </p:txBody>
      </p:sp>
      <p:grpSp>
        <p:nvGrpSpPr>
          <p:cNvPr id="24" name="Group 23">
            <a:extLst>
              <a:ext uri="{FF2B5EF4-FFF2-40B4-BE49-F238E27FC236}">
                <a16:creationId xmlns:a16="http://schemas.microsoft.com/office/drawing/2014/main" id="{F49E1773-5ED5-4337-B43C-25F5750A9823}"/>
              </a:ext>
            </a:extLst>
          </p:cNvPr>
          <p:cNvGrpSpPr/>
          <p:nvPr/>
        </p:nvGrpSpPr>
        <p:grpSpPr>
          <a:xfrm>
            <a:off x="7614041" y="3348318"/>
            <a:ext cx="3906243" cy="2553225"/>
            <a:chOff x="7604438" y="3617259"/>
            <a:chExt cx="3906243" cy="2553225"/>
          </a:xfrm>
        </p:grpSpPr>
        <p:pic>
          <p:nvPicPr>
            <p:cNvPr id="19" name="Picture 18" descr="Diagram&#10;&#10;Description automatically generated">
              <a:extLst>
                <a:ext uri="{FF2B5EF4-FFF2-40B4-BE49-F238E27FC236}">
                  <a16:creationId xmlns:a16="http://schemas.microsoft.com/office/drawing/2014/main" id="{D267C1C4-34F7-4EB4-A11C-F5F278DC6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4438" y="3617259"/>
              <a:ext cx="3906243" cy="2553225"/>
            </a:xfrm>
            <a:prstGeom prst="rect">
              <a:avLst/>
            </a:prstGeom>
          </p:spPr>
        </p:pic>
        <p:sp>
          <p:nvSpPr>
            <p:cNvPr id="23" name="Rectangle 22">
              <a:extLst>
                <a:ext uri="{FF2B5EF4-FFF2-40B4-BE49-F238E27FC236}">
                  <a16:creationId xmlns:a16="http://schemas.microsoft.com/office/drawing/2014/main" id="{3A531015-AA88-43FD-B1EE-898E3D2FC31E}"/>
                </a:ext>
              </a:extLst>
            </p:cNvPr>
            <p:cNvSpPr/>
            <p:nvPr/>
          </p:nvSpPr>
          <p:spPr>
            <a:xfrm>
              <a:off x="7668100" y="4605618"/>
              <a:ext cx="3042481" cy="74991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7B5B7B5-AD50-47CE-AED3-03EEA4124BAA}"/>
              </a:ext>
            </a:extLst>
          </p:cNvPr>
          <p:cNvSpPr txBox="1"/>
          <p:nvPr/>
        </p:nvSpPr>
        <p:spPr>
          <a:xfrm>
            <a:off x="7915686" y="5901543"/>
            <a:ext cx="3042482" cy="738664"/>
          </a:xfrm>
          <a:prstGeom prst="rect">
            <a:avLst/>
          </a:prstGeom>
          <a:noFill/>
        </p:spPr>
        <p:txBody>
          <a:bodyPr wrap="square" rtlCol="0">
            <a:spAutoFit/>
          </a:bodyPr>
          <a:lstStyle/>
          <a:p>
            <a:pPr algn="ctr"/>
            <a:r>
              <a:rPr lang="en-US" sz="1400" dirty="0"/>
              <a:t>Bubbles are inserted.</a:t>
            </a:r>
          </a:p>
          <a:p>
            <a:pPr algn="ctr"/>
            <a:r>
              <a:rPr lang="en-US" sz="1400" dirty="0"/>
              <a:t>and instruction reads data from the $2 and pass it to ALU in CC5.</a:t>
            </a:r>
          </a:p>
        </p:txBody>
      </p:sp>
    </p:spTree>
    <p:extLst>
      <p:ext uri="{BB962C8B-B14F-4D97-AF65-F5344CB8AC3E}">
        <p14:creationId xmlns:p14="http://schemas.microsoft.com/office/powerpoint/2010/main" val="23408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7" grpId="0"/>
      <p:bldP spid="21" grpId="0"/>
      <p:bldP spid="2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E039-D8E1-4311-9402-4A0894CCA392}"/>
              </a:ext>
            </a:extLst>
          </p:cNvPr>
          <p:cNvSpPr>
            <a:spLocks noGrp="1"/>
          </p:cNvSpPr>
          <p:nvPr>
            <p:ph type="title"/>
          </p:nvPr>
        </p:nvSpPr>
        <p:spPr/>
        <p:txBody>
          <a:bodyPr/>
          <a:lstStyle/>
          <a:p>
            <a:r>
              <a:rPr lang="en-US" dirty="0"/>
              <a:t>What are Single-Cycle and Pipeline?  </a:t>
            </a:r>
          </a:p>
        </p:txBody>
      </p:sp>
      <p:sp>
        <p:nvSpPr>
          <p:cNvPr id="3" name="Content Placeholder 2">
            <a:extLst>
              <a:ext uri="{FF2B5EF4-FFF2-40B4-BE49-F238E27FC236}">
                <a16:creationId xmlns:a16="http://schemas.microsoft.com/office/drawing/2014/main" id="{8326E47E-6902-40E3-B974-80E1A8F12E61}"/>
              </a:ext>
            </a:extLst>
          </p:cNvPr>
          <p:cNvSpPr>
            <a:spLocks noGrp="1"/>
          </p:cNvSpPr>
          <p:nvPr>
            <p:ph idx="1"/>
          </p:nvPr>
        </p:nvSpPr>
        <p:spPr>
          <a:xfrm>
            <a:off x="838199" y="1757045"/>
            <a:ext cx="6835141" cy="4351338"/>
          </a:xfrm>
        </p:spPr>
        <p:txBody>
          <a:bodyPr>
            <a:normAutofit lnSpcReduction="10000"/>
          </a:bodyPr>
          <a:lstStyle/>
          <a:p>
            <a:pPr marL="0" indent="0">
              <a:buNone/>
            </a:pPr>
            <a:r>
              <a:rPr lang="en-US" sz="3200" b="1" dirty="0">
                <a:solidFill>
                  <a:srgbClr val="0070C0"/>
                </a:solidFill>
              </a:rPr>
              <a:t>In general:</a:t>
            </a:r>
          </a:p>
          <a:p>
            <a:pPr marL="0" indent="0">
              <a:buNone/>
            </a:pPr>
            <a:r>
              <a:rPr lang="en-US" sz="2400" dirty="0">
                <a:solidFill>
                  <a:schemeClr val="bg2">
                    <a:lumMod val="25000"/>
                  </a:schemeClr>
                </a:solidFill>
              </a:rPr>
              <a:t>1. High-level language is compiled into assembly language. </a:t>
            </a:r>
          </a:p>
          <a:p>
            <a:pPr marL="0" indent="0">
              <a:buNone/>
            </a:pPr>
            <a:r>
              <a:rPr lang="en-US" sz="2400" dirty="0">
                <a:solidFill>
                  <a:schemeClr val="bg2">
                    <a:lumMod val="25000"/>
                  </a:schemeClr>
                </a:solidFill>
              </a:rPr>
              <a:t>2, Assembly language is encoded into binary  machine language</a:t>
            </a:r>
          </a:p>
          <a:p>
            <a:pPr marL="0" indent="0">
              <a:buNone/>
              <a:defRPr/>
            </a:pPr>
            <a:r>
              <a:rPr lang="en-US" sz="2400" b="1" dirty="0">
                <a:solidFill>
                  <a:schemeClr val="bg2">
                    <a:lumMod val="25000"/>
                  </a:schemeClr>
                </a:solidFill>
              </a:rPr>
              <a:t>3,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Single-Cycle </a:t>
            </a:r>
            <a:r>
              <a:rPr kumimoji="0" lang="en-US" sz="24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and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Pipeline</a:t>
            </a:r>
            <a:r>
              <a:rPr kumimoji="0" lang="en-US" sz="24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 are two different versions of the processor to </a:t>
            </a:r>
            <a:r>
              <a:rPr kumimoji="0" lang="en-US" sz="24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implement above instructions.</a:t>
            </a:r>
          </a:p>
          <a:p>
            <a:pPr lvl="1">
              <a:defRPr/>
            </a:pPr>
            <a:r>
              <a:rPr kumimoji="0" lang="en-US" sz="2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Each binary machine language is stored in the instruction memory.</a:t>
            </a:r>
          </a:p>
          <a:p>
            <a:pPr lvl="1">
              <a:defRPr/>
            </a:pPr>
            <a:r>
              <a:rPr kumimoji="0" lang="en-US" sz="2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The reference to each binary machine language is stored in the program counter.</a:t>
            </a:r>
          </a:p>
          <a:p>
            <a:pPr marL="0" indent="0">
              <a:buNone/>
              <a:defRPr/>
            </a:pPr>
            <a:endParaRPr kumimoji="0" lang="en-US" sz="24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a:p>
            <a:endParaRPr lang="en-US" sz="2400" b="1" dirty="0">
              <a:solidFill>
                <a:schemeClr val="accent6">
                  <a:lumMod val="75000"/>
                </a:schemeClr>
              </a:solidFill>
            </a:endParaRPr>
          </a:p>
        </p:txBody>
      </p:sp>
      <p:pic>
        <p:nvPicPr>
          <p:cNvPr id="9" name="Picture 8">
            <a:extLst>
              <a:ext uri="{FF2B5EF4-FFF2-40B4-BE49-F238E27FC236}">
                <a16:creationId xmlns:a16="http://schemas.microsoft.com/office/drawing/2014/main" id="{A6877750-407E-41EA-8F2E-FE590B1D5E7A}"/>
              </a:ext>
            </a:extLst>
          </p:cNvPr>
          <p:cNvPicPr>
            <a:picLocks noChangeAspect="1"/>
          </p:cNvPicPr>
          <p:nvPr/>
        </p:nvPicPr>
        <p:blipFill>
          <a:blip r:embed="rId2"/>
          <a:stretch>
            <a:fillRect/>
          </a:stretch>
        </p:blipFill>
        <p:spPr>
          <a:xfrm>
            <a:off x="8005408" y="1469708"/>
            <a:ext cx="3785944" cy="5243014"/>
          </a:xfrm>
          <a:prstGeom prst="rect">
            <a:avLst/>
          </a:prstGeom>
        </p:spPr>
      </p:pic>
    </p:spTree>
    <p:extLst>
      <p:ext uri="{BB962C8B-B14F-4D97-AF65-F5344CB8AC3E}">
        <p14:creationId xmlns:p14="http://schemas.microsoft.com/office/powerpoint/2010/main" val="372924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150D-36DE-441D-90D4-03EFCEAC14C7}"/>
              </a:ext>
            </a:extLst>
          </p:cNvPr>
          <p:cNvSpPr>
            <a:spLocks noGrp="1"/>
          </p:cNvSpPr>
          <p:nvPr>
            <p:ph type="title"/>
          </p:nvPr>
        </p:nvSpPr>
        <p:spPr>
          <a:xfrm>
            <a:off x="84043" y="0"/>
            <a:ext cx="10515600" cy="1325563"/>
          </a:xfrm>
        </p:spPr>
        <p:txBody>
          <a:bodyPr/>
          <a:lstStyle/>
          <a:p>
            <a:r>
              <a:rPr lang="en-US" dirty="0"/>
              <a:t>EX Stage</a:t>
            </a:r>
          </a:p>
        </p:txBody>
      </p:sp>
      <p:sp>
        <p:nvSpPr>
          <p:cNvPr id="4" name="Content Placeholder 3">
            <a:extLst>
              <a:ext uri="{FF2B5EF4-FFF2-40B4-BE49-F238E27FC236}">
                <a16:creationId xmlns:a16="http://schemas.microsoft.com/office/drawing/2014/main" id="{CF3C6FD3-F152-4595-B802-1CA6F41E6470}"/>
              </a:ext>
            </a:extLst>
          </p:cNvPr>
          <p:cNvSpPr txBox="1">
            <a:spLocks noGrp="1"/>
          </p:cNvSpPr>
          <p:nvPr>
            <p:ph idx="1"/>
          </p:nvPr>
        </p:nvSpPr>
        <p:spPr>
          <a:xfrm>
            <a:off x="84043" y="884801"/>
            <a:ext cx="5777495" cy="2776145"/>
          </a:xfrm>
          <a:prstGeom prst="rect">
            <a:avLst/>
          </a:prstGeom>
          <a:noFill/>
        </p:spPr>
        <p:txBody>
          <a:bodyPr wrap="square">
            <a:spAutoFit/>
          </a:bodyPr>
          <a:lstStyle/>
          <a:p>
            <a:pPr marL="0" indent="0">
              <a:buNone/>
            </a:pPr>
            <a:r>
              <a:rPr lang="en-US" sz="1600" b="1" dirty="0">
                <a:solidFill>
                  <a:srgbClr val="C00000"/>
                </a:solidFill>
              </a:rPr>
              <a:t>Datapath: </a:t>
            </a:r>
          </a:p>
          <a:p>
            <a:pPr marL="0" indent="0">
              <a:lnSpc>
                <a:spcPct val="100000"/>
              </a:lnSpc>
              <a:spcBef>
                <a:spcPts val="0"/>
              </a:spcBef>
              <a:buNone/>
            </a:pPr>
            <a:r>
              <a:rPr lang="en-US" sz="1600" b="0" i="0" dirty="0">
                <a:solidFill>
                  <a:srgbClr val="000000"/>
                </a:solidFill>
                <a:effectLst/>
                <a:latin typeface="TwCenMT-Regular"/>
              </a:rPr>
              <a:t>Calculates addresses for accessing memory. The result is placed in EX/MEM (lw, sw)</a:t>
            </a:r>
          </a:p>
          <a:p>
            <a:pPr marL="0" indent="0">
              <a:lnSpc>
                <a:spcPct val="100000"/>
              </a:lnSpc>
              <a:spcBef>
                <a:spcPts val="0"/>
              </a:spcBef>
              <a:buNone/>
            </a:pPr>
            <a:r>
              <a:rPr lang="en-US" sz="1600" dirty="0">
                <a:solidFill>
                  <a:srgbClr val="000000"/>
                </a:solidFill>
                <a:latin typeface="TwCenMT-Regular"/>
              </a:rPr>
              <a:t>P</a:t>
            </a:r>
            <a:r>
              <a:rPr lang="en-US" sz="1600" b="0" i="0" dirty="0">
                <a:solidFill>
                  <a:srgbClr val="000000"/>
                </a:solidFill>
                <a:effectLst/>
                <a:latin typeface="TwCenMT-Regular"/>
              </a:rPr>
              <a:t>erform arithmetic/logical operations on either two register values or a register and an </a:t>
            </a:r>
            <a:r>
              <a:rPr lang="en-US" sz="1600" dirty="0">
                <a:solidFill>
                  <a:srgbClr val="000000"/>
                </a:solidFill>
                <a:latin typeface="TwCenMT-Regular"/>
              </a:rPr>
              <a:t>immediate (R-format). The result is placed in EX/MEM</a:t>
            </a:r>
          </a:p>
          <a:p>
            <a:pPr marL="0" indent="0">
              <a:lnSpc>
                <a:spcPct val="100000"/>
              </a:lnSpc>
              <a:spcBef>
                <a:spcPts val="0"/>
              </a:spcBef>
              <a:buNone/>
            </a:pPr>
            <a:r>
              <a:rPr lang="en-US" sz="1600" b="0" i="0" dirty="0">
                <a:solidFill>
                  <a:srgbClr val="000000"/>
                </a:solidFill>
                <a:effectLst/>
                <a:latin typeface="TwCenMT-Regular"/>
              </a:rPr>
              <a:t>The contents </a:t>
            </a:r>
            <a:r>
              <a:rPr lang="en-US" sz="1600" dirty="0">
                <a:solidFill>
                  <a:srgbClr val="000000"/>
                </a:solidFill>
                <a:latin typeface="TwCenMT-Regular"/>
              </a:rPr>
              <a:t>of the $rt register are copied from the ID/EX to the EX/MEM. (sw)</a:t>
            </a:r>
          </a:p>
          <a:p>
            <a:pPr marL="0" indent="0">
              <a:lnSpc>
                <a:spcPct val="100000"/>
              </a:lnSpc>
              <a:spcBef>
                <a:spcPts val="0"/>
              </a:spcBef>
              <a:buNone/>
            </a:pPr>
            <a:r>
              <a:rPr lang="en-US" sz="1600" dirty="0"/>
              <a:t>The write register number is passed into EX/MEM. ($</a:t>
            </a:r>
            <a:r>
              <a:rPr lang="en-US" sz="1600" dirty="0" err="1"/>
              <a:t>rd</a:t>
            </a:r>
            <a:r>
              <a:rPr lang="en-US" sz="1600" dirty="0"/>
              <a:t> for R-format, $rt for lw)</a:t>
            </a:r>
            <a:br>
              <a:rPr lang="en-US" sz="1100" dirty="0"/>
            </a:br>
            <a:endParaRPr lang="en-US" sz="1600" dirty="0"/>
          </a:p>
        </p:txBody>
      </p:sp>
      <p:sp>
        <p:nvSpPr>
          <p:cNvPr id="5" name="TextBox 4">
            <a:extLst>
              <a:ext uri="{FF2B5EF4-FFF2-40B4-BE49-F238E27FC236}">
                <a16:creationId xmlns:a16="http://schemas.microsoft.com/office/drawing/2014/main" id="{961FBDAA-6BF8-4B19-A0AF-EAF2ECC6AE6F}"/>
              </a:ext>
            </a:extLst>
          </p:cNvPr>
          <p:cNvSpPr txBox="1"/>
          <p:nvPr/>
        </p:nvSpPr>
        <p:spPr>
          <a:xfrm>
            <a:off x="84043" y="3362379"/>
            <a:ext cx="5164951" cy="830997"/>
          </a:xfrm>
          <a:prstGeom prst="rect">
            <a:avLst/>
          </a:prstGeom>
          <a:noFill/>
        </p:spPr>
        <p:txBody>
          <a:bodyPr wrap="square">
            <a:spAutoFit/>
          </a:bodyPr>
          <a:lstStyle/>
          <a:p>
            <a:r>
              <a:rPr lang="en-US" sz="1600" b="1" dirty="0">
                <a:solidFill>
                  <a:srgbClr val="C00000"/>
                </a:solidFill>
              </a:rPr>
              <a:t>Control signals: passed to EX/MEM</a:t>
            </a:r>
          </a:p>
          <a:p>
            <a:r>
              <a:rPr lang="en-US" sz="1600" dirty="0"/>
              <a:t>Branch MemRead MemWrite  (MEM) </a:t>
            </a:r>
          </a:p>
          <a:p>
            <a:r>
              <a:rPr lang="en-US" sz="1600" dirty="0"/>
              <a:t>RegWrite, MemToReg (WB) are passed to EX/MEM</a:t>
            </a:r>
          </a:p>
        </p:txBody>
      </p:sp>
      <p:sp>
        <p:nvSpPr>
          <p:cNvPr id="6" name="TextBox 5">
            <a:extLst>
              <a:ext uri="{FF2B5EF4-FFF2-40B4-BE49-F238E27FC236}">
                <a16:creationId xmlns:a16="http://schemas.microsoft.com/office/drawing/2014/main" id="{6A37FB48-3DA5-4253-A330-8C8518709ADC}"/>
              </a:ext>
            </a:extLst>
          </p:cNvPr>
          <p:cNvSpPr txBox="1"/>
          <p:nvPr/>
        </p:nvSpPr>
        <p:spPr>
          <a:xfrm>
            <a:off x="84043" y="4140842"/>
            <a:ext cx="5668737" cy="830997"/>
          </a:xfrm>
          <a:prstGeom prst="rect">
            <a:avLst/>
          </a:prstGeom>
          <a:noFill/>
        </p:spPr>
        <p:txBody>
          <a:bodyPr wrap="square">
            <a:spAutoFit/>
          </a:bodyPr>
          <a:lstStyle/>
          <a:p>
            <a:r>
              <a:rPr lang="en-US" sz="1600" b="1" dirty="0">
                <a:solidFill>
                  <a:srgbClr val="C00000"/>
                </a:solidFill>
              </a:rPr>
              <a:t>Handle data hazard brough by R-format: add forwarding unit</a:t>
            </a:r>
          </a:p>
          <a:p>
            <a:r>
              <a:rPr lang="en-US" sz="1600" dirty="0"/>
              <a:t>In the event that we have a R-format immediately followed by an instruction that reads its result, we must perform forwarding. </a:t>
            </a:r>
          </a:p>
        </p:txBody>
      </p:sp>
      <p:pic>
        <p:nvPicPr>
          <p:cNvPr id="8" name="Picture 7" descr="Text&#10;&#10;Description automatically generated">
            <a:extLst>
              <a:ext uri="{FF2B5EF4-FFF2-40B4-BE49-F238E27FC236}">
                <a16:creationId xmlns:a16="http://schemas.microsoft.com/office/drawing/2014/main" id="{47C401CB-55E6-479F-A1D1-26143EE5D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48" y="5954594"/>
            <a:ext cx="6076952" cy="892701"/>
          </a:xfrm>
          <a:prstGeom prst="rect">
            <a:avLst/>
          </a:prstGeom>
        </p:spPr>
      </p:pic>
      <p:pic>
        <p:nvPicPr>
          <p:cNvPr id="10" name="Picture 9" descr="Text&#10;&#10;Description automatically generated">
            <a:extLst>
              <a:ext uri="{FF2B5EF4-FFF2-40B4-BE49-F238E27FC236}">
                <a16:creationId xmlns:a16="http://schemas.microsoft.com/office/drawing/2014/main" id="{7BD3D16C-8FD5-417B-9DB2-EBF40B23B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43" y="5954594"/>
            <a:ext cx="5886192" cy="837321"/>
          </a:xfrm>
          <a:prstGeom prst="rect">
            <a:avLst/>
          </a:prstGeom>
        </p:spPr>
      </p:pic>
      <p:pic>
        <p:nvPicPr>
          <p:cNvPr id="12" name="Picture 11">
            <a:extLst>
              <a:ext uri="{FF2B5EF4-FFF2-40B4-BE49-F238E27FC236}">
                <a16:creationId xmlns:a16="http://schemas.microsoft.com/office/drawing/2014/main" id="{61666593-E8B4-4070-A56E-1EB3B8BD3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43" y="5510165"/>
            <a:ext cx="4470139" cy="410636"/>
          </a:xfrm>
          <a:prstGeom prst="rect">
            <a:avLst/>
          </a:prstGeom>
        </p:spPr>
      </p:pic>
      <p:pic>
        <p:nvPicPr>
          <p:cNvPr id="14" name="Picture 13">
            <a:extLst>
              <a:ext uri="{FF2B5EF4-FFF2-40B4-BE49-F238E27FC236}">
                <a16:creationId xmlns:a16="http://schemas.microsoft.com/office/drawing/2014/main" id="{C49EC29E-7D08-470E-8078-172DABF1D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53" y="5049019"/>
            <a:ext cx="4645215" cy="306787"/>
          </a:xfrm>
          <a:prstGeom prst="rect">
            <a:avLst/>
          </a:prstGeom>
        </p:spPr>
      </p:pic>
      <p:grpSp>
        <p:nvGrpSpPr>
          <p:cNvPr id="29" name="Group 28">
            <a:extLst>
              <a:ext uri="{FF2B5EF4-FFF2-40B4-BE49-F238E27FC236}">
                <a16:creationId xmlns:a16="http://schemas.microsoft.com/office/drawing/2014/main" id="{35C0FFBF-539C-4CBE-AF31-F37FA45CA3D8}"/>
              </a:ext>
            </a:extLst>
          </p:cNvPr>
          <p:cNvGrpSpPr/>
          <p:nvPr/>
        </p:nvGrpSpPr>
        <p:grpSpPr>
          <a:xfrm>
            <a:off x="5861538" y="662781"/>
            <a:ext cx="5777495" cy="3830085"/>
            <a:chOff x="6096000" y="1121080"/>
            <a:chExt cx="5777495" cy="3830085"/>
          </a:xfrm>
        </p:grpSpPr>
        <p:pic>
          <p:nvPicPr>
            <p:cNvPr id="16" name="Picture 15" descr="Diagram, schematic&#10;&#10;Description automatically generated">
              <a:extLst>
                <a:ext uri="{FF2B5EF4-FFF2-40B4-BE49-F238E27FC236}">
                  <a16:creationId xmlns:a16="http://schemas.microsoft.com/office/drawing/2014/main" id="{BD82A827-6318-4B98-9706-07B39AA21D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121080"/>
              <a:ext cx="5777495" cy="3830085"/>
            </a:xfrm>
            <a:prstGeom prst="rect">
              <a:avLst/>
            </a:prstGeom>
          </p:spPr>
        </p:pic>
        <p:sp>
          <p:nvSpPr>
            <p:cNvPr id="17" name="TextBox 16">
              <a:extLst>
                <a:ext uri="{FF2B5EF4-FFF2-40B4-BE49-F238E27FC236}">
                  <a16:creationId xmlns:a16="http://schemas.microsoft.com/office/drawing/2014/main" id="{9C8EB884-2CD9-4C70-8BD7-40144367031B}"/>
                </a:ext>
              </a:extLst>
            </p:cNvPr>
            <p:cNvSpPr txBox="1"/>
            <p:nvPr/>
          </p:nvSpPr>
          <p:spPr>
            <a:xfrm>
              <a:off x="9417626" y="4063898"/>
              <a:ext cx="779839" cy="153888"/>
            </a:xfrm>
            <a:prstGeom prst="rect">
              <a:avLst/>
            </a:prstGeom>
            <a:noFill/>
          </p:spPr>
          <p:txBody>
            <a:bodyPr wrap="square" rtlCol="0">
              <a:spAutoFit/>
            </a:bodyPr>
            <a:lstStyle/>
            <a:p>
              <a:r>
                <a:rPr lang="en-US" sz="400" b="1" dirty="0">
                  <a:solidFill>
                    <a:srgbClr val="C00000"/>
                  </a:solidFill>
                </a:rPr>
                <a:t>ID/EX.RegisterRs</a:t>
              </a:r>
            </a:p>
          </p:txBody>
        </p:sp>
        <p:sp>
          <p:nvSpPr>
            <p:cNvPr id="18" name="TextBox 17">
              <a:extLst>
                <a:ext uri="{FF2B5EF4-FFF2-40B4-BE49-F238E27FC236}">
                  <a16:creationId xmlns:a16="http://schemas.microsoft.com/office/drawing/2014/main" id="{DCFA1544-4533-46EA-B448-6F6BAAD96BD7}"/>
                </a:ext>
              </a:extLst>
            </p:cNvPr>
            <p:cNvSpPr txBox="1"/>
            <p:nvPr/>
          </p:nvSpPr>
          <p:spPr>
            <a:xfrm>
              <a:off x="9417626" y="4193376"/>
              <a:ext cx="556954" cy="153888"/>
            </a:xfrm>
            <a:prstGeom prst="rect">
              <a:avLst/>
            </a:prstGeom>
            <a:noFill/>
          </p:spPr>
          <p:txBody>
            <a:bodyPr wrap="square" rtlCol="0">
              <a:spAutoFit/>
            </a:bodyPr>
            <a:lstStyle/>
            <a:p>
              <a:r>
                <a:rPr lang="en-US" sz="400" b="1" dirty="0">
                  <a:solidFill>
                    <a:srgbClr val="C00000"/>
                  </a:solidFill>
                </a:rPr>
                <a:t>ID/EX.RegisterRt</a:t>
              </a:r>
            </a:p>
          </p:txBody>
        </p:sp>
        <p:sp>
          <p:nvSpPr>
            <p:cNvPr id="19" name="TextBox 18">
              <a:extLst>
                <a:ext uri="{FF2B5EF4-FFF2-40B4-BE49-F238E27FC236}">
                  <a16:creationId xmlns:a16="http://schemas.microsoft.com/office/drawing/2014/main" id="{82995629-41E9-4D14-BD3B-84AF201F18EC}"/>
                </a:ext>
              </a:extLst>
            </p:cNvPr>
            <p:cNvSpPr txBox="1"/>
            <p:nvPr/>
          </p:nvSpPr>
          <p:spPr>
            <a:xfrm>
              <a:off x="10515326" y="4116432"/>
              <a:ext cx="659824" cy="153888"/>
            </a:xfrm>
            <a:prstGeom prst="rect">
              <a:avLst/>
            </a:prstGeom>
            <a:noFill/>
          </p:spPr>
          <p:txBody>
            <a:bodyPr wrap="square" rtlCol="0">
              <a:spAutoFit/>
            </a:bodyPr>
            <a:lstStyle/>
            <a:p>
              <a:r>
                <a:rPr lang="en-US" sz="400" b="1" dirty="0">
                  <a:solidFill>
                    <a:srgbClr val="C00000"/>
                  </a:solidFill>
                </a:rPr>
                <a:t>MEM/</a:t>
              </a:r>
              <a:r>
                <a:rPr lang="en-US" sz="400" b="1" dirty="0" err="1">
                  <a:solidFill>
                    <a:srgbClr val="C00000"/>
                  </a:solidFill>
                </a:rPr>
                <a:t>WB.WriteReg</a:t>
              </a:r>
              <a:endParaRPr lang="en-US" sz="400" b="1" dirty="0">
                <a:solidFill>
                  <a:srgbClr val="C00000"/>
                </a:solidFill>
              </a:endParaRPr>
            </a:p>
          </p:txBody>
        </p:sp>
        <p:sp>
          <p:nvSpPr>
            <p:cNvPr id="20" name="TextBox 19">
              <a:extLst>
                <a:ext uri="{FF2B5EF4-FFF2-40B4-BE49-F238E27FC236}">
                  <a16:creationId xmlns:a16="http://schemas.microsoft.com/office/drawing/2014/main" id="{02808527-E465-4E7C-841A-A6BA12918D1D}"/>
                </a:ext>
              </a:extLst>
            </p:cNvPr>
            <p:cNvSpPr txBox="1"/>
            <p:nvPr/>
          </p:nvSpPr>
          <p:spPr>
            <a:xfrm>
              <a:off x="10515326" y="3848408"/>
              <a:ext cx="659824" cy="153888"/>
            </a:xfrm>
            <a:prstGeom prst="rect">
              <a:avLst/>
            </a:prstGeom>
            <a:noFill/>
          </p:spPr>
          <p:txBody>
            <a:bodyPr wrap="square" rtlCol="0">
              <a:spAutoFit/>
            </a:bodyPr>
            <a:lstStyle/>
            <a:p>
              <a:r>
                <a:rPr lang="en-US" sz="400" b="1" dirty="0">
                  <a:solidFill>
                    <a:srgbClr val="C00000"/>
                  </a:solidFill>
                </a:rPr>
                <a:t>EX/</a:t>
              </a:r>
              <a:r>
                <a:rPr lang="en-US" sz="400" b="1" dirty="0" err="1">
                  <a:solidFill>
                    <a:srgbClr val="C00000"/>
                  </a:solidFill>
                </a:rPr>
                <a:t>MEM.WriteReg</a:t>
              </a:r>
              <a:endParaRPr lang="en-US" sz="400" b="1" dirty="0">
                <a:solidFill>
                  <a:srgbClr val="C00000"/>
                </a:solidFill>
              </a:endParaRPr>
            </a:p>
          </p:txBody>
        </p:sp>
        <p:sp>
          <p:nvSpPr>
            <p:cNvPr id="24" name="TextBox 23">
              <a:extLst>
                <a:ext uri="{FF2B5EF4-FFF2-40B4-BE49-F238E27FC236}">
                  <a16:creationId xmlns:a16="http://schemas.microsoft.com/office/drawing/2014/main" id="{FABF413A-CB28-4CA2-964D-65ECE6BE282A}"/>
                </a:ext>
              </a:extLst>
            </p:cNvPr>
            <p:cNvSpPr txBox="1"/>
            <p:nvPr/>
          </p:nvSpPr>
          <p:spPr>
            <a:xfrm>
              <a:off x="11286501" y="3201280"/>
              <a:ext cx="246221" cy="1016506"/>
            </a:xfrm>
            <a:prstGeom prst="rect">
              <a:avLst/>
            </a:prstGeom>
            <a:noFill/>
          </p:spPr>
          <p:txBody>
            <a:bodyPr vert="eaVert" wrap="square" rtlCol="0">
              <a:spAutoFit/>
            </a:bodyPr>
            <a:lstStyle>
              <a:defPPr>
                <a:defRPr lang="en-US"/>
              </a:defPPr>
              <a:lvl1pPr>
                <a:defRPr sz="400" b="1">
                  <a:solidFill>
                    <a:srgbClr val="C00000"/>
                  </a:solidFill>
                </a:defRPr>
              </a:lvl1pPr>
            </a:lstStyle>
            <a:p>
              <a:r>
                <a:rPr lang="en-US" dirty="0"/>
                <a:t>MEM/</a:t>
              </a:r>
              <a:r>
                <a:rPr lang="en-US" dirty="0" err="1"/>
                <a:t>WB.RegWrite</a:t>
              </a:r>
              <a:r>
                <a:rPr lang="en-US" dirty="0"/>
                <a:t>,  MEM/WB.WriteReg </a:t>
              </a:r>
            </a:p>
          </p:txBody>
        </p:sp>
        <p:sp>
          <p:nvSpPr>
            <p:cNvPr id="25" name="TextBox 24">
              <a:extLst>
                <a:ext uri="{FF2B5EF4-FFF2-40B4-BE49-F238E27FC236}">
                  <a16:creationId xmlns:a16="http://schemas.microsoft.com/office/drawing/2014/main" id="{BA63B010-5E51-4149-B990-3B5A9A517305}"/>
                </a:ext>
              </a:extLst>
            </p:cNvPr>
            <p:cNvSpPr txBox="1"/>
            <p:nvPr/>
          </p:nvSpPr>
          <p:spPr>
            <a:xfrm>
              <a:off x="10444528" y="2270967"/>
              <a:ext cx="246221" cy="941201"/>
            </a:xfrm>
            <a:prstGeom prst="rect">
              <a:avLst/>
            </a:prstGeom>
            <a:noFill/>
          </p:spPr>
          <p:txBody>
            <a:bodyPr vert="eaVert" wrap="square" rtlCol="0">
              <a:spAutoFit/>
            </a:bodyPr>
            <a:lstStyle>
              <a:defPPr>
                <a:defRPr lang="en-US"/>
              </a:defPPr>
              <a:lvl1pPr>
                <a:defRPr sz="400" b="1">
                  <a:solidFill>
                    <a:srgbClr val="C00000"/>
                  </a:solidFill>
                </a:defRPr>
              </a:lvl1pPr>
            </a:lstStyle>
            <a:p>
              <a:r>
                <a:rPr lang="en-US" dirty="0"/>
                <a:t>EX/</a:t>
              </a:r>
              <a:r>
                <a:rPr lang="en-US" dirty="0" err="1"/>
                <a:t>MEM.RegWrite</a:t>
              </a:r>
              <a:r>
                <a:rPr lang="en-US" dirty="0"/>
                <a:t>,  EX/</a:t>
              </a:r>
              <a:r>
                <a:rPr lang="en-US" dirty="0" err="1"/>
                <a:t>MEM.WriteReg</a:t>
              </a:r>
              <a:r>
                <a:rPr lang="en-US" dirty="0"/>
                <a:t> </a:t>
              </a:r>
            </a:p>
          </p:txBody>
        </p:sp>
        <p:sp>
          <p:nvSpPr>
            <p:cNvPr id="27" name="TextBox 26">
              <a:extLst>
                <a:ext uri="{FF2B5EF4-FFF2-40B4-BE49-F238E27FC236}">
                  <a16:creationId xmlns:a16="http://schemas.microsoft.com/office/drawing/2014/main" id="{A5DAAE8E-BAF8-49AB-BFD6-8E1634B924AE}"/>
                </a:ext>
              </a:extLst>
            </p:cNvPr>
            <p:cNvSpPr txBox="1"/>
            <p:nvPr/>
          </p:nvSpPr>
          <p:spPr>
            <a:xfrm>
              <a:off x="9830213" y="3572559"/>
              <a:ext cx="261610" cy="410635"/>
            </a:xfrm>
            <a:prstGeom prst="rect">
              <a:avLst/>
            </a:prstGeom>
            <a:noFill/>
          </p:spPr>
          <p:txBody>
            <a:bodyPr vert="eaVert" wrap="square" rtlCol="0">
              <a:spAutoFit/>
            </a:bodyPr>
            <a:lstStyle>
              <a:defPPr>
                <a:defRPr lang="en-US"/>
              </a:defPPr>
              <a:lvl1pPr>
                <a:defRPr sz="400" b="1">
                  <a:solidFill>
                    <a:srgbClr val="C00000"/>
                  </a:solidFill>
                </a:defRPr>
              </a:lvl1pPr>
            </a:lstStyle>
            <a:p>
              <a:r>
                <a:rPr lang="en-US" sz="500" dirty="0"/>
                <a:t>ForwardA</a:t>
              </a:r>
            </a:p>
          </p:txBody>
        </p:sp>
        <p:sp>
          <p:nvSpPr>
            <p:cNvPr id="28" name="TextBox 27">
              <a:extLst>
                <a:ext uri="{FF2B5EF4-FFF2-40B4-BE49-F238E27FC236}">
                  <a16:creationId xmlns:a16="http://schemas.microsoft.com/office/drawing/2014/main" id="{C08FEDB9-5132-4600-8083-8C2EE715914A}"/>
                </a:ext>
              </a:extLst>
            </p:cNvPr>
            <p:cNvSpPr txBox="1"/>
            <p:nvPr/>
          </p:nvSpPr>
          <p:spPr>
            <a:xfrm>
              <a:off x="9656377" y="3666573"/>
              <a:ext cx="261610" cy="410635"/>
            </a:xfrm>
            <a:prstGeom prst="rect">
              <a:avLst/>
            </a:prstGeom>
            <a:noFill/>
          </p:spPr>
          <p:txBody>
            <a:bodyPr vert="eaVert" wrap="square" rtlCol="0">
              <a:spAutoFit/>
            </a:bodyPr>
            <a:lstStyle>
              <a:defPPr>
                <a:defRPr lang="en-US"/>
              </a:defPPr>
              <a:lvl1pPr>
                <a:defRPr sz="400" b="1">
                  <a:solidFill>
                    <a:srgbClr val="C00000"/>
                  </a:solidFill>
                </a:defRPr>
              </a:lvl1pPr>
            </a:lstStyle>
            <a:p>
              <a:r>
                <a:rPr lang="en-US" sz="500" dirty="0" err="1"/>
                <a:t>Forwardb</a:t>
              </a:r>
              <a:endParaRPr lang="en-US" sz="500" dirty="0"/>
            </a:p>
          </p:txBody>
        </p:sp>
      </p:grpSp>
      <p:sp>
        <p:nvSpPr>
          <p:cNvPr id="30" name="TextBox 29">
            <a:extLst>
              <a:ext uri="{FF2B5EF4-FFF2-40B4-BE49-F238E27FC236}">
                <a16:creationId xmlns:a16="http://schemas.microsoft.com/office/drawing/2014/main" id="{D7436CC4-8727-4760-837D-CD14B7238C98}"/>
              </a:ext>
            </a:extLst>
          </p:cNvPr>
          <p:cNvSpPr txBox="1"/>
          <p:nvPr/>
        </p:nvSpPr>
        <p:spPr>
          <a:xfrm>
            <a:off x="5683829" y="4375753"/>
            <a:ext cx="6328418" cy="1677382"/>
          </a:xfrm>
          <a:prstGeom prst="rect">
            <a:avLst/>
          </a:prstGeom>
          <a:noFill/>
        </p:spPr>
        <p:txBody>
          <a:bodyPr wrap="square">
            <a:spAutoFit/>
          </a:bodyPr>
          <a:lstStyle/>
          <a:p>
            <a:r>
              <a:rPr lang="en-US" sz="1600" b="1" dirty="0">
                <a:solidFill>
                  <a:srgbClr val="C00000"/>
                </a:solidFill>
              </a:rPr>
              <a:t>Handle exception : </a:t>
            </a:r>
            <a:r>
              <a:rPr lang="en-US" sz="1600" dirty="0"/>
              <a:t>any unexpected change in control flow, e.g. overflow</a:t>
            </a:r>
          </a:p>
          <a:p>
            <a:pPr algn="ctr"/>
            <a:r>
              <a:rPr lang="en-US" sz="1100" b="1" dirty="0">
                <a:solidFill>
                  <a:srgbClr val="C00000"/>
                </a:solidFill>
              </a:rPr>
              <a:t>(Please visit P15-18 in Pipeline 6 - Branch and Exception (update))</a:t>
            </a:r>
          </a:p>
          <a:p>
            <a:r>
              <a:rPr lang="en-US" sz="1600" b="1" dirty="0">
                <a:solidFill>
                  <a:srgbClr val="C00000"/>
                </a:solidFill>
              </a:rPr>
              <a:t>When an exception is detected:</a:t>
            </a:r>
          </a:p>
          <a:p>
            <a:r>
              <a:rPr lang="en-US" sz="1200" b="1" dirty="0">
                <a:solidFill>
                  <a:srgbClr val="7030A0"/>
                </a:solidFill>
              </a:rPr>
              <a:t>EPC (Exception Program Counter):  </a:t>
            </a:r>
            <a:r>
              <a:rPr lang="en-US" sz="1200" dirty="0"/>
              <a:t>store the address of the exception-causing instruction </a:t>
            </a:r>
          </a:p>
          <a:p>
            <a:r>
              <a:rPr lang="en-US" sz="1200" b="1" dirty="0">
                <a:solidFill>
                  <a:srgbClr val="7030A0"/>
                </a:solidFill>
              </a:rPr>
              <a:t>Cause:</a:t>
            </a:r>
            <a:r>
              <a:rPr lang="en-US" sz="1200" dirty="0"/>
              <a:t> record the cause of the exception</a:t>
            </a:r>
          </a:p>
          <a:p>
            <a:r>
              <a:rPr lang="en-US" sz="1200" dirty="0"/>
              <a:t>Flush the instructions from the pipeline by asserting IF. Flush, ID. Flush, EX.Flush  – this includes the instruction causing the exception and any subsequent instructions</a:t>
            </a:r>
          </a:p>
          <a:p>
            <a:r>
              <a:rPr lang="en-US" sz="1200" dirty="0"/>
              <a:t>Begin fetching instructions at the address of the exception handler routine to PC (IF)</a:t>
            </a:r>
          </a:p>
        </p:txBody>
      </p:sp>
      <p:sp>
        <p:nvSpPr>
          <p:cNvPr id="31" name="Rectangle 30">
            <a:extLst>
              <a:ext uri="{FF2B5EF4-FFF2-40B4-BE49-F238E27FC236}">
                <a16:creationId xmlns:a16="http://schemas.microsoft.com/office/drawing/2014/main" id="{CE85A6AE-892D-4FC5-AB70-359C8248539F}"/>
              </a:ext>
            </a:extLst>
          </p:cNvPr>
          <p:cNvSpPr/>
          <p:nvPr/>
        </p:nvSpPr>
        <p:spPr>
          <a:xfrm>
            <a:off x="9229199" y="1812668"/>
            <a:ext cx="366552" cy="27835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2" name="Rectangle 21">
            <a:extLst>
              <a:ext uri="{FF2B5EF4-FFF2-40B4-BE49-F238E27FC236}">
                <a16:creationId xmlns:a16="http://schemas.microsoft.com/office/drawing/2014/main" id="{9C42E9CF-BDEB-4B77-ACAF-75AD0BE8B773}"/>
              </a:ext>
            </a:extLst>
          </p:cNvPr>
          <p:cNvSpPr/>
          <p:nvPr/>
        </p:nvSpPr>
        <p:spPr>
          <a:xfrm>
            <a:off x="6197957" y="884800"/>
            <a:ext cx="366552" cy="139175"/>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3" name="Rectangle 22">
            <a:extLst>
              <a:ext uri="{FF2B5EF4-FFF2-40B4-BE49-F238E27FC236}">
                <a16:creationId xmlns:a16="http://schemas.microsoft.com/office/drawing/2014/main" id="{5160B387-C39E-4A6A-AD40-F22D5554F019}"/>
              </a:ext>
            </a:extLst>
          </p:cNvPr>
          <p:cNvSpPr/>
          <p:nvPr/>
        </p:nvSpPr>
        <p:spPr>
          <a:xfrm>
            <a:off x="8336279" y="1023975"/>
            <a:ext cx="330333" cy="98705"/>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6" name="Rectangle 25">
            <a:extLst>
              <a:ext uri="{FF2B5EF4-FFF2-40B4-BE49-F238E27FC236}">
                <a16:creationId xmlns:a16="http://schemas.microsoft.com/office/drawing/2014/main" id="{87801F05-1791-4B5D-B5DB-99F60C278449}"/>
              </a:ext>
            </a:extLst>
          </p:cNvPr>
          <p:cNvSpPr/>
          <p:nvPr/>
        </p:nvSpPr>
        <p:spPr>
          <a:xfrm>
            <a:off x="9603356" y="799785"/>
            <a:ext cx="330333" cy="98705"/>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80541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9823FA9-927F-4D8F-8A95-865F03C557CA}"/>
              </a:ext>
            </a:extLst>
          </p:cNvPr>
          <p:cNvGrpSpPr/>
          <p:nvPr/>
        </p:nvGrpSpPr>
        <p:grpSpPr>
          <a:xfrm>
            <a:off x="337275" y="3815654"/>
            <a:ext cx="4256941" cy="3042346"/>
            <a:chOff x="337275" y="3815654"/>
            <a:chExt cx="4256941" cy="3042346"/>
          </a:xfrm>
        </p:grpSpPr>
        <p:pic>
          <p:nvPicPr>
            <p:cNvPr id="31" name="Picture 30" descr="Chart&#10;&#10;Description automatically generated">
              <a:extLst>
                <a:ext uri="{FF2B5EF4-FFF2-40B4-BE49-F238E27FC236}">
                  <a16:creationId xmlns:a16="http://schemas.microsoft.com/office/drawing/2014/main" id="{E22E6F21-E9EC-4D8E-86C9-8B343FD8A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75" y="3815654"/>
              <a:ext cx="4256941" cy="3042346"/>
            </a:xfrm>
            <a:prstGeom prst="rect">
              <a:avLst/>
            </a:prstGeom>
          </p:spPr>
        </p:pic>
        <p:sp>
          <p:nvSpPr>
            <p:cNvPr id="33" name="Rectangle 32">
              <a:extLst>
                <a:ext uri="{FF2B5EF4-FFF2-40B4-BE49-F238E27FC236}">
                  <a16:creationId xmlns:a16="http://schemas.microsoft.com/office/drawing/2014/main" id="{77F0DA80-71B7-48CD-9D31-0EDD89BC4869}"/>
                </a:ext>
              </a:extLst>
            </p:cNvPr>
            <p:cNvSpPr/>
            <p:nvPr/>
          </p:nvSpPr>
          <p:spPr>
            <a:xfrm>
              <a:off x="2120304" y="4846320"/>
              <a:ext cx="216496" cy="54864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FB9C9E-F98D-437B-8BA3-69B746B26687}"/>
                </a:ext>
              </a:extLst>
            </p:cNvPr>
            <p:cNvSpPr/>
            <p:nvPr/>
          </p:nvSpPr>
          <p:spPr>
            <a:xfrm>
              <a:off x="2450505" y="4963160"/>
              <a:ext cx="216495" cy="91948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grpSp>
      <p:sp>
        <p:nvSpPr>
          <p:cNvPr id="2" name="Title 1">
            <a:extLst>
              <a:ext uri="{FF2B5EF4-FFF2-40B4-BE49-F238E27FC236}">
                <a16:creationId xmlns:a16="http://schemas.microsoft.com/office/drawing/2014/main" id="{BFF8580C-E924-4E6A-9019-B029B6E14DB2}"/>
              </a:ext>
            </a:extLst>
          </p:cNvPr>
          <p:cNvSpPr>
            <a:spLocks noGrp="1"/>
          </p:cNvSpPr>
          <p:nvPr>
            <p:ph type="title"/>
          </p:nvPr>
        </p:nvSpPr>
        <p:spPr>
          <a:xfrm>
            <a:off x="137161" y="-57368"/>
            <a:ext cx="10515600" cy="1325563"/>
          </a:xfrm>
        </p:spPr>
        <p:txBody>
          <a:bodyPr/>
          <a:lstStyle/>
          <a:p>
            <a:r>
              <a:rPr lang="en-US" dirty="0"/>
              <a:t>Data hazard brought by R-format</a:t>
            </a:r>
          </a:p>
        </p:txBody>
      </p:sp>
      <p:sp>
        <p:nvSpPr>
          <p:cNvPr id="15" name="TextBox 14">
            <a:extLst>
              <a:ext uri="{FF2B5EF4-FFF2-40B4-BE49-F238E27FC236}">
                <a16:creationId xmlns:a16="http://schemas.microsoft.com/office/drawing/2014/main" id="{B9EAC055-FE3F-4E99-868E-B1F5B5FEBD59}"/>
              </a:ext>
            </a:extLst>
          </p:cNvPr>
          <p:cNvSpPr txBox="1"/>
          <p:nvPr/>
        </p:nvSpPr>
        <p:spPr>
          <a:xfrm>
            <a:off x="7651602" y="1014002"/>
            <a:ext cx="4403237" cy="1661993"/>
          </a:xfrm>
          <a:prstGeom prst="rect">
            <a:avLst/>
          </a:prstGeom>
          <a:noFill/>
        </p:spPr>
        <p:txBody>
          <a:bodyPr wrap="square">
            <a:spAutoFit/>
          </a:bodyPr>
          <a:lstStyle/>
          <a:p>
            <a:r>
              <a:rPr lang="en-US" b="1" dirty="0"/>
              <a:t>add is not affected (red box):</a:t>
            </a:r>
          </a:p>
          <a:p>
            <a:r>
              <a:rPr lang="en-US" sz="1400" dirty="0"/>
              <a:t>sub is writing the value of $2 to the register file in the same cycle that add is reading the value of $2.</a:t>
            </a:r>
          </a:p>
          <a:p>
            <a:r>
              <a:rPr lang="en-US" sz="1400" dirty="0"/>
              <a:t>We assume that </a:t>
            </a:r>
            <a:r>
              <a:rPr lang="en-US" sz="1400" b="1" dirty="0"/>
              <a:t>the write operation takes place in the first half </a:t>
            </a:r>
            <a:r>
              <a:rPr lang="en-US" sz="1400" dirty="0"/>
              <a:t>of the clock cycle, while the </a:t>
            </a:r>
            <a:r>
              <a:rPr lang="en-US" sz="1400" b="1" dirty="0"/>
              <a:t>read operation takes place in the second half</a:t>
            </a:r>
            <a:r>
              <a:rPr lang="en-US" sz="1400" dirty="0"/>
              <a:t>. Therefore, the updated $2 value is available. Add is not affected.</a:t>
            </a:r>
          </a:p>
        </p:txBody>
      </p:sp>
      <p:grpSp>
        <p:nvGrpSpPr>
          <p:cNvPr id="19" name="Group 18">
            <a:extLst>
              <a:ext uri="{FF2B5EF4-FFF2-40B4-BE49-F238E27FC236}">
                <a16:creationId xmlns:a16="http://schemas.microsoft.com/office/drawing/2014/main" id="{CFABE166-56A4-436A-8785-0A677BD31571}"/>
              </a:ext>
            </a:extLst>
          </p:cNvPr>
          <p:cNvGrpSpPr/>
          <p:nvPr/>
        </p:nvGrpSpPr>
        <p:grpSpPr>
          <a:xfrm>
            <a:off x="3158441" y="888581"/>
            <a:ext cx="4343400" cy="2822322"/>
            <a:chOff x="2566042" y="873875"/>
            <a:chExt cx="4424117" cy="3126625"/>
          </a:xfrm>
        </p:grpSpPr>
        <p:pic>
          <p:nvPicPr>
            <p:cNvPr id="13" name="Picture 12" descr="Diagram&#10;&#10;Description automatically generated">
              <a:extLst>
                <a:ext uri="{FF2B5EF4-FFF2-40B4-BE49-F238E27FC236}">
                  <a16:creationId xmlns:a16="http://schemas.microsoft.com/office/drawing/2014/main" id="{2117DBCA-5587-40B7-857B-AB5CB10D4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042" y="873875"/>
              <a:ext cx="4424117" cy="3126625"/>
            </a:xfrm>
            <a:prstGeom prst="rect">
              <a:avLst/>
            </a:prstGeom>
          </p:spPr>
        </p:pic>
        <p:sp>
          <p:nvSpPr>
            <p:cNvPr id="16" name="Rectangle 15">
              <a:extLst>
                <a:ext uri="{FF2B5EF4-FFF2-40B4-BE49-F238E27FC236}">
                  <a16:creationId xmlns:a16="http://schemas.microsoft.com/office/drawing/2014/main" id="{8A50DEF2-C525-419B-B712-43DF8FDE39CF}"/>
                </a:ext>
              </a:extLst>
            </p:cNvPr>
            <p:cNvSpPr/>
            <p:nvPr/>
          </p:nvSpPr>
          <p:spPr>
            <a:xfrm>
              <a:off x="4281248" y="2141220"/>
              <a:ext cx="801292" cy="8382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79E35A-6205-4380-AF58-E325A6E06C12}"/>
                </a:ext>
              </a:extLst>
            </p:cNvPr>
            <p:cNvSpPr/>
            <p:nvPr/>
          </p:nvSpPr>
          <p:spPr>
            <a:xfrm>
              <a:off x="4105468" y="1600200"/>
              <a:ext cx="580832" cy="599238"/>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Calendar&#10;&#10;Description automatically generated">
            <a:extLst>
              <a:ext uri="{FF2B5EF4-FFF2-40B4-BE49-F238E27FC236}">
                <a16:creationId xmlns:a16="http://schemas.microsoft.com/office/drawing/2014/main" id="{FBEFF581-3334-415D-8EE7-425BAAC2C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59" y="1140056"/>
            <a:ext cx="2572921" cy="1578838"/>
          </a:xfrm>
          <a:prstGeom prst="rect">
            <a:avLst/>
          </a:prstGeom>
        </p:spPr>
      </p:pic>
      <p:sp>
        <p:nvSpPr>
          <p:cNvPr id="23" name="TextBox 22">
            <a:extLst>
              <a:ext uri="{FF2B5EF4-FFF2-40B4-BE49-F238E27FC236}">
                <a16:creationId xmlns:a16="http://schemas.microsoft.com/office/drawing/2014/main" id="{6B347D7E-684F-463B-9BBA-73087B1A6BD6}"/>
              </a:ext>
            </a:extLst>
          </p:cNvPr>
          <p:cNvSpPr txBox="1"/>
          <p:nvPr/>
        </p:nvSpPr>
        <p:spPr>
          <a:xfrm>
            <a:off x="337275" y="2590285"/>
            <a:ext cx="3030765" cy="954107"/>
          </a:xfrm>
          <a:prstGeom prst="rect">
            <a:avLst/>
          </a:prstGeom>
          <a:noFill/>
        </p:spPr>
        <p:txBody>
          <a:bodyPr wrap="square">
            <a:spAutoFit/>
          </a:bodyPr>
          <a:lstStyle/>
          <a:p>
            <a:r>
              <a:rPr lang="en-US" sz="1400" dirty="0"/>
              <a:t>Key point: The last four instructions, which read from $2, are all dependent on the first instruction, which writes a value to $2.</a:t>
            </a:r>
          </a:p>
        </p:txBody>
      </p:sp>
      <p:sp>
        <p:nvSpPr>
          <p:cNvPr id="25" name="TextBox 24">
            <a:extLst>
              <a:ext uri="{FF2B5EF4-FFF2-40B4-BE49-F238E27FC236}">
                <a16:creationId xmlns:a16="http://schemas.microsoft.com/office/drawing/2014/main" id="{E1D2B375-8045-4E0F-A3BB-6B1BE57E57EB}"/>
              </a:ext>
            </a:extLst>
          </p:cNvPr>
          <p:cNvSpPr txBox="1"/>
          <p:nvPr/>
        </p:nvSpPr>
        <p:spPr>
          <a:xfrm>
            <a:off x="7669479" y="2590285"/>
            <a:ext cx="4343399" cy="646331"/>
          </a:xfrm>
          <a:prstGeom prst="rect">
            <a:avLst/>
          </a:prstGeom>
          <a:noFill/>
        </p:spPr>
        <p:txBody>
          <a:bodyPr wrap="square">
            <a:spAutoFit/>
          </a:bodyPr>
          <a:lstStyle/>
          <a:p>
            <a:r>
              <a:rPr lang="en-US" b="1" dirty="0"/>
              <a:t>The only data hazards occur for instructions 2 and 3 </a:t>
            </a:r>
            <a:r>
              <a:rPr lang="en-US" dirty="0"/>
              <a:t>(</a:t>
            </a:r>
            <a:r>
              <a:rPr lang="en-US" sz="1600" dirty="0"/>
              <a:t>Dependency lines go back in time)</a:t>
            </a:r>
          </a:p>
        </p:txBody>
      </p:sp>
      <p:sp>
        <p:nvSpPr>
          <p:cNvPr id="29" name="TextBox 28">
            <a:extLst>
              <a:ext uri="{FF2B5EF4-FFF2-40B4-BE49-F238E27FC236}">
                <a16:creationId xmlns:a16="http://schemas.microsoft.com/office/drawing/2014/main" id="{1C97F969-F6AE-4E77-B8BB-D0AA1145F2B5}"/>
              </a:ext>
            </a:extLst>
          </p:cNvPr>
          <p:cNvSpPr txBox="1"/>
          <p:nvPr/>
        </p:nvSpPr>
        <p:spPr>
          <a:xfrm>
            <a:off x="7669479" y="3167089"/>
            <a:ext cx="3336438" cy="769441"/>
          </a:xfrm>
          <a:prstGeom prst="rect">
            <a:avLst/>
          </a:prstGeom>
          <a:noFill/>
        </p:spPr>
        <p:txBody>
          <a:bodyPr wrap="square">
            <a:spAutoFit/>
          </a:bodyPr>
          <a:lstStyle/>
          <a:p>
            <a:r>
              <a:rPr lang="en-US" sz="1600" dirty="0"/>
              <a:t>Sub writes $2 in CC5</a:t>
            </a:r>
          </a:p>
          <a:p>
            <a:r>
              <a:rPr lang="en-US" sz="1400" dirty="0"/>
              <a:t>and reads $2 in CC3 </a:t>
            </a:r>
          </a:p>
          <a:p>
            <a:r>
              <a:rPr lang="en-US" sz="1400" dirty="0"/>
              <a:t> or reads $2 in CC4</a:t>
            </a:r>
          </a:p>
        </p:txBody>
      </p:sp>
      <p:sp>
        <p:nvSpPr>
          <p:cNvPr id="32" name="TextBox 31">
            <a:extLst>
              <a:ext uri="{FF2B5EF4-FFF2-40B4-BE49-F238E27FC236}">
                <a16:creationId xmlns:a16="http://schemas.microsoft.com/office/drawing/2014/main" id="{6EF2FEAB-6AF1-4AD8-A0D6-AE06F2E9FC70}"/>
              </a:ext>
            </a:extLst>
          </p:cNvPr>
          <p:cNvSpPr txBox="1"/>
          <p:nvPr/>
        </p:nvSpPr>
        <p:spPr>
          <a:xfrm>
            <a:off x="1406590" y="3628753"/>
            <a:ext cx="1961450" cy="338554"/>
          </a:xfrm>
          <a:prstGeom prst="rect">
            <a:avLst/>
          </a:prstGeom>
          <a:noFill/>
        </p:spPr>
        <p:txBody>
          <a:bodyPr wrap="square">
            <a:spAutoFit/>
          </a:bodyPr>
          <a:lstStyle/>
          <a:p>
            <a:r>
              <a:rPr lang="en-US" sz="1600" b="1" dirty="0">
                <a:solidFill>
                  <a:srgbClr val="C00000"/>
                </a:solidFill>
              </a:rPr>
              <a:t>Solution: forwarding</a:t>
            </a:r>
          </a:p>
        </p:txBody>
      </p:sp>
      <p:sp>
        <p:nvSpPr>
          <p:cNvPr id="36" name="TextBox 35">
            <a:extLst>
              <a:ext uri="{FF2B5EF4-FFF2-40B4-BE49-F238E27FC236}">
                <a16:creationId xmlns:a16="http://schemas.microsoft.com/office/drawing/2014/main" id="{21B3E20F-D11F-436A-84DF-6564F1565FA6}"/>
              </a:ext>
            </a:extLst>
          </p:cNvPr>
          <p:cNvSpPr txBox="1"/>
          <p:nvPr/>
        </p:nvSpPr>
        <p:spPr>
          <a:xfrm>
            <a:off x="4410625" y="3876099"/>
            <a:ext cx="6350070" cy="1600438"/>
          </a:xfrm>
          <a:prstGeom prst="rect">
            <a:avLst/>
          </a:prstGeom>
          <a:noFill/>
        </p:spPr>
        <p:txBody>
          <a:bodyPr wrap="square">
            <a:spAutoFit/>
          </a:bodyPr>
          <a:lstStyle/>
          <a:p>
            <a:pPr marL="285750" indent="-285750">
              <a:buFont typeface="Arial" panose="020B0604020202020204" pitchFamily="34" charset="0"/>
              <a:buChar char="•"/>
            </a:pPr>
            <a:r>
              <a:rPr lang="en-US" sz="1400" dirty="0"/>
              <a:t>sub calculates new values in CC3, which is to be written to $2 in CC5</a:t>
            </a:r>
          </a:p>
          <a:p>
            <a:pPr marL="285750" indent="-285750">
              <a:buFont typeface="Arial" panose="020B0604020202020204" pitchFamily="34" charset="0"/>
              <a:buChar char="•"/>
            </a:pPr>
            <a:r>
              <a:rPr lang="en-US" sz="1400" dirty="0"/>
              <a:t>If we simply forward the data as soon as it is calculated, then we will have it in time for the subsequent instructions to execute.</a:t>
            </a:r>
          </a:p>
          <a:p>
            <a:pPr marL="800100" lvl="1" indent="-342900">
              <a:buFont typeface="+mj-lt"/>
              <a:buAutoNum type="arabicPeriod"/>
            </a:pPr>
            <a:r>
              <a:rPr lang="en-US" sz="1400" dirty="0"/>
              <a:t>The new value calculated in CC3 is passed into EX/MEM.</a:t>
            </a:r>
          </a:p>
          <a:p>
            <a:pPr marL="800100" lvl="1" indent="-342900">
              <a:buFont typeface="+mj-lt"/>
              <a:buAutoNum type="arabicPeriod"/>
            </a:pPr>
            <a:r>
              <a:rPr lang="en-US" sz="1400" dirty="0"/>
              <a:t>In CC4, EX/MEM passes it to input of ALU for and. Meanwhile, EX/MEM passes it to MEM/WB.</a:t>
            </a:r>
          </a:p>
          <a:p>
            <a:pPr marL="800100" lvl="1" indent="-342900">
              <a:buFont typeface="+mj-lt"/>
              <a:buAutoNum type="arabicPeriod"/>
            </a:pPr>
            <a:r>
              <a:rPr lang="en-US" sz="1400" dirty="0"/>
              <a:t>In CC5, MEM/WB passes it to input of ALU for or</a:t>
            </a:r>
          </a:p>
        </p:txBody>
      </p:sp>
      <p:sp>
        <p:nvSpPr>
          <p:cNvPr id="37" name="TextBox 36">
            <a:extLst>
              <a:ext uri="{FF2B5EF4-FFF2-40B4-BE49-F238E27FC236}">
                <a16:creationId xmlns:a16="http://schemas.microsoft.com/office/drawing/2014/main" id="{47FEFAE2-129B-4003-A57F-3A1B7D509295}"/>
              </a:ext>
            </a:extLst>
          </p:cNvPr>
          <p:cNvSpPr txBox="1"/>
          <p:nvPr/>
        </p:nvSpPr>
        <p:spPr>
          <a:xfrm>
            <a:off x="4501682" y="5422900"/>
            <a:ext cx="7301598" cy="553998"/>
          </a:xfrm>
          <a:prstGeom prst="rect">
            <a:avLst/>
          </a:prstGeom>
          <a:noFill/>
        </p:spPr>
        <p:txBody>
          <a:bodyPr wrap="square">
            <a:spAutoFit/>
          </a:bodyPr>
          <a:lstStyle/>
          <a:p>
            <a:r>
              <a:rPr lang="en-US" sz="1600" b="1" dirty="0">
                <a:solidFill>
                  <a:srgbClr val="C00000"/>
                </a:solidFill>
              </a:rPr>
              <a:t>Question: </a:t>
            </a:r>
            <a:r>
              <a:rPr lang="en-US" sz="1600" b="1" dirty="0">
                <a:solidFill>
                  <a:srgbClr val="0070C0"/>
                </a:solidFill>
              </a:rPr>
              <a:t>how to detect this data forward </a:t>
            </a:r>
            <a:r>
              <a:rPr lang="en-US" sz="1600" b="1" dirty="0">
                <a:solidFill>
                  <a:srgbClr val="C00000"/>
                </a:solidFill>
              </a:rPr>
              <a:t>and </a:t>
            </a:r>
            <a:r>
              <a:rPr lang="en-US" sz="1600" b="1" dirty="0">
                <a:solidFill>
                  <a:srgbClr val="0070C0"/>
                </a:solidFill>
              </a:rPr>
              <a:t>how to decide the input of ALU </a:t>
            </a:r>
            <a:r>
              <a:rPr lang="en-US" sz="1400" dirty="0"/>
              <a:t>(Register file, prior ALU result, prior </a:t>
            </a:r>
            <a:r>
              <a:rPr lang="en-US" sz="1400" dirty="0" err="1"/>
              <a:t>prior</a:t>
            </a:r>
            <a:r>
              <a:rPr lang="en-US" sz="1400" dirty="0"/>
              <a:t> ALU result) </a:t>
            </a:r>
            <a:endParaRPr lang="en-US" sz="1600" dirty="0"/>
          </a:p>
        </p:txBody>
      </p:sp>
      <p:sp>
        <p:nvSpPr>
          <p:cNvPr id="39" name="TextBox 38">
            <a:extLst>
              <a:ext uri="{FF2B5EF4-FFF2-40B4-BE49-F238E27FC236}">
                <a16:creationId xmlns:a16="http://schemas.microsoft.com/office/drawing/2014/main" id="{6AEA4966-E5B0-4CC4-888B-E2A4935A3F2E}"/>
              </a:ext>
            </a:extLst>
          </p:cNvPr>
          <p:cNvSpPr txBox="1"/>
          <p:nvPr/>
        </p:nvSpPr>
        <p:spPr>
          <a:xfrm>
            <a:off x="4427508" y="5976898"/>
            <a:ext cx="7375772" cy="461665"/>
          </a:xfrm>
          <a:prstGeom prst="rect">
            <a:avLst/>
          </a:prstGeom>
          <a:noFill/>
        </p:spPr>
        <p:txBody>
          <a:bodyPr wrap="square">
            <a:spAutoFit/>
          </a:bodyPr>
          <a:lstStyle/>
          <a:p>
            <a:r>
              <a:rPr lang="en-US" sz="1200" dirty="0"/>
              <a:t>In cycle 4, when and is in its EX stage and sub is in its MEM stage, ID/</a:t>
            </a:r>
            <a:r>
              <a:rPr lang="en-US" sz="1200" dirty="0" err="1"/>
              <a:t>EX.RegisterRs</a:t>
            </a:r>
            <a:r>
              <a:rPr lang="en-US" sz="1200" dirty="0"/>
              <a:t> will be $2. In this same cycle, EX/</a:t>
            </a:r>
            <a:r>
              <a:rPr lang="en-US" sz="1200" dirty="0" err="1"/>
              <a:t>MEM.WriteReg</a:t>
            </a:r>
            <a:r>
              <a:rPr lang="en-US" sz="1200" dirty="0"/>
              <a:t> will be $2. The fact that they refer to the same register means we have a potential data hazard.</a:t>
            </a:r>
          </a:p>
        </p:txBody>
      </p:sp>
      <p:pic>
        <p:nvPicPr>
          <p:cNvPr id="41" name="Picture 40">
            <a:extLst>
              <a:ext uri="{FF2B5EF4-FFF2-40B4-BE49-F238E27FC236}">
                <a16:creationId xmlns:a16="http://schemas.microsoft.com/office/drawing/2014/main" id="{EA810AF8-5D3A-40F1-AACE-A1E33A2659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8652" y="6438563"/>
            <a:ext cx="5741895" cy="300475"/>
          </a:xfrm>
          <a:prstGeom prst="rect">
            <a:avLst/>
          </a:prstGeom>
        </p:spPr>
      </p:pic>
    </p:spTree>
    <p:extLst>
      <p:ext uri="{BB962C8B-B14F-4D97-AF65-F5344CB8AC3E}">
        <p14:creationId xmlns:p14="http://schemas.microsoft.com/office/powerpoint/2010/main" val="24825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5" grpId="0"/>
      <p:bldP spid="29" grpId="0"/>
      <p:bldP spid="32" grpId="0"/>
      <p:bldP spid="36" grpId="0"/>
      <p:bldP spid="37"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8377-FE97-4565-AE7B-C90D61303EDC}"/>
              </a:ext>
            </a:extLst>
          </p:cNvPr>
          <p:cNvSpPr>
            <a:spLocks noGrp="1"/>
          </p:cNvSpPr>
          <p:nvPr>
            <p:ph type="title"/>
          </p:nvPr>
        </p:nvSpPr>
        <p:spPr>
          <a:xfrm>
            <a:off x="0" y="-13513"/>
            <a:ext cx="11999259" cy="1325563"/>
          </a:xfrm>
        </p:spPr>
        <p:txBody>
          <a:bodyPr/>
          <a:lstStyle/>
          <a:p>
            <a:r>
              <a:rPr lang="en-US" dirty="0"/>
              <a:t>Data hazard (R-format)– detection and forwarding</a:t>
            </a:r>
          </a:p>
        </p:txBody>
      </p:sp>
      <p:grpSp>
        <p:nvGrpSpPr>
          <p:cNvPr id="55" name="Group 54">
            <a:extLst>
              <a:ext uri="{FF2B5EF4-FFF2-40B4-BE49-F238E27FC236}">
                <a16:creationId xmlns:a16="http://schemas.microsoft.com/office/drawing/2014/main" id="{AF1BD6F6-E948-4BB0-BCC5-9B42CB556E83}"/>
              </a:ext>
            </a:extLst>
          </p:cNvPr>
          <p:cNvGrpSpPr/>
          <p:nvPr/>
        </p:nvGrpSpPr>
        <p:grpSpPr>
          <a:xfrm>
            <a:off x="733892" y="4096228"/>
            <a:ext cx="3672644" cy="2665684"/>
            <a:chOff x="6279776" y="920990"/>
            <a:chExt cx="3196919" cy="2366841"/>
          </a:xfrm>
        </p:grpSpPr>
        <p:pic>
          <p:nvPicPr>
            <p:cNvPr id="15" name="Picture 14" descr="Chart&#10;&#10;Description automatically generated">
              <a:extLst>
                <a:ext uri="{FF2B5EF4-FFF2-40B4-BE49-F238E27FC236}">
                  <a16:creationId xmlns:a16="http://schemas.microsoft.com/office/drawing/2014/main" id="{9B778568-D7AA-486B-A765-67123D259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776" y="920990"/>
              <a:ext cx="3196919" cy="2366841"/>
            </a:xfrm>
            <a:prstGeom prst="rect">
              <a:avLst/>
            </a:prstGeom>
          </p:spPr>
        </p:pic>
        <p:sp>
          <p:nvSpPr>
            <p:cNvPr id="16" name="Rectangle 15">
              <a:extLst>
                <a:ext uri="{FF2B5EF4-FFF2-40B4-BE49-F238E27FC236}">
                  <a16:creationId xmlns:a16="http://schemas.microsoft.com/office/drawing/2014/main" id="{85137A51-21E7-4300-8691-D827C8060AD9}"/>
                </a:ext>
              </a:extLst>
            </p:cNvPr>
            <p:cNvSpPr/>
            <p:nvPr/>
          </p:nvSpPr>
          <p:spPr>
            <a:xfrm>
              <a:off x="7618812" y="1722813"/>
              <a:ext cx="162586" cy="4268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618590-0CC2-4E2F-AA23-75B74E22BBF4}"/>
                </a:ext>
              </a:extLst>
            </p:cNvPr>
            <p:cNvSpPr/>
            <p:nvPr/>
          </p:nvSpPr>
          <p:spPr>
            <a:xfrm>
              <a:off x="7866790" y="1813710"/>
              <a:ext cx="162586" cy="71532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grpSp>
      <p:grpSp>
        <p:nvGrpSpPr>
          <p:cNvPr id="43" name="Group 42">
            <a:extLst>
              <a:ext uri="{FF2B5EF4-FFF2-40B4-BE49-F238E27FC236}">
                <a16:creationId xmlns:a16="http://schemas.microsoft.com/office/drawing/2014/main" id="{B80551EF-1BFB-464B-9E59-6C1E930D3B4D}"/>
              </a:ext>
            </a:extLst>
          </p:cNvPr>
          <p:cNvGrpSpPr/>
          <p:nvPr/>
        </p:nvGrpSpPr>
        <p:grpSpPr>
          <a:xfrm>
            <a:off x="5182660" y="3851802"/>
            <a:ext cx="4645215" cy="306787"/>
            <a:chOff x="261459" y="4420840"/>
            <a:chExt cx="4645215" cy="306787"/>
          </a:xfrm>
        </p:grpSpPr>
        <p:pic>
          <p:nvPicPr>
            <p:cNvPr id="7" name="Picture 6">
              <a:extLst>
                <a:ext uri="{FF2B5EF4-FFF2-40B4-BE49-F238E27FC236}">
                  <a16:creationId xmlns:a16="http://schemas.microsoft.com/office/drawing/2014/main" id="{3ED7855E-7123-46B7-9996-487E2DDCE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59" y="4420840"/>
              <a:ext cx="4645215" cy="306787"/>
            </a:xfrm>
            <a:prstGeom prst="rect">
              <a:avLst/>
            </a:prstGeom>
          </p:spPr>
        </p:pic>
        <p:sp>
          <p:nvSpPr>
            <p:cNvPr id="19" name="Rectangle 18">
              <a:extLst>
                <a:ext uri="{FF2B5EF4-FFF2-40B4-BE49-F238E27FC236}">
                  <a16:creationId xmlns:a16="http://schemas.microsoft.com/office/drawing/2014/main" id="{2A04AD82-17E4-47D6-99AD-14570034F1B2}"/>
                </a:ext>
              </a:extLst>
            </p:cNvPr>
            <p:cNvSpPr/>
            <p:nvPr/>
          </p:nvSpPr>
          <p:spPr>
            <a:xfrm>
              <a:off x="587816" y="4565526"/>
              <a:ext cx="1358153" cy="1621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6A958E80-314B-4B8C-96EA-DE92FFB97DDE}"/>
              </a:ext>
            </a:extLst>
          </p:cNvPr>
          <p:cNvGrpSpPr/>
          <p:nvPr/>
        </p:nvGrpSpPr>
        <p:grpSpPr>
          <a:xfrm>
            <a:off x="5152401" y="4222091"/>
            <a:ext cx="4470139" cy="410636"/>
            <a:chOff x="211298" y="4732148"/>
            <a:chExt cx="4470139" cy="410636"/>
          </a:xfrm>
        </p:grpSpPr>
        <p:pic>
          <p:nvPicPr>
            <p:cNvPr id="6" name="Picture 5">
              <a:extLst>
                <a:ext uri="{FF2B5EF4-FFF2-40B4-BE49-F238E27FC236}">
                  <a16:creationId xmlns:a16="http://schemas.microsoft.com/office/drawing/2014/main" id="{457AAE7F-A8CF-4A0F-B729-3066919C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98" y="4732148"/>
              <a:ext cx="4470139" cy="410636"/>
            </a:xfrm>
            <a:prstGeom prst="rect">
              <a:avLst/>
            </a:prstGeom>
          </p:spPr>
        </p:pic>
        <p:sp>
          <p:nvSpPr>
            <p:cNvPr id="20" name="Rectangle 19">
              <a:extLst>
                <a:ext uri="{FF2B5EF4-FFF2-40B4-BE49-F238E27FC236}">
                  <a16:creationId xmlns:a16="http://schemas.microsoft.com/office/drawing/2014/main" id="{252691AC-4B0F-4AC9-B2A3-697DB2019A4A}"/>
                </a:ext>
              </a:extLst>
            </p:cNvPr>
            <p:cNvSpPr/>
            <p:nvPr/>
          </p:nvSpPr>
          <p:spPr>
            <a:xfrm>
              <a:off x="538510" y="4915366"/>
              <a:ext cx="1358153" cy="1621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F5007A-9AA2-477A-B087-5F33803AFCF1}"/>
              </a:ext>
            </a:extLst>
          </p:cNvPr>
          <p:cNvGrpSpPr/>
          <p:nvPr/>
        </p:nvGrpSpPr>
        <p:grpSpPr>
          <a:xfrm>
            <a:off x="5152401" y="5486690"/>
            <a:ext cx="5664780" cy="691147"/>
            <a:chOff x="211298" y="5097227"/>
            <a:chExt cx="5886192" cy="837321"/>
          </a:xfrm>
        </p:grpSpPr>
        <p:pic>
          <p:nvPicPr>
            <p:cNvPr id="5" name="Picture 4" descr="Text&#10;&#10;Description automatically generated">
              <a:extLst>
                <a:ext uri="{FF2B5EF4-FFF2-40B4-BE49-F238E27FC236}">
                  <a16:creationId xmlns:a16="http://schemas.microsoft.com/office/drawing/2014/main" id="{C0ED6D5E-BC10-4110-A501-69698A113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298" y="5097227"/>
              <a:ext cx="5886192" cy="837321"/>
            </a:xfrm>
            <a:prstGeom prst="rect">
              <a:avLst/>
            </a:prstGeom>
          </p:spPr>
        </p:pic>
        <p:sp>
          <p:nvSpPr>
            <p:cNvPr id="21" name="Rectangle 20">
              <a:extLst>
                <a:ext uri="{FF2B5EF4-FFF2-40B4-BE49-F238E27FC236}">
                  <a16:creationId xmlns:a16="http://schemas.microsoft.com/office/drawing/2014/main" id="{11847C52-1968-4EE6-830C-D8D894F4D443}"/>
                </a:ext>
              </a:extLst>
            </p:cNvPr>
            <p:cNvSpPr/>
            <p:nvPr/>
          </p:nvSpPr>
          <p:spPr>
            <a:xfrm>
              <a:off x="659533" y="5310279"/>
              <a:ext cx="1683124" cy="192157"/>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507B60FD-2789-4D88-ACBD-03D970A8502E}"/>
              </a:ext>
            </a:extLst>
          </p:cNvPr>
          <p:cNvGrpSpPr/>
          <p:nvPr/>
        </p:nvGrpSpPr>
        <p:grpSpPr>
          <a:xfrm>
            <a:off x="5182660" y="6155459"/>
            <a:ext cx="5738739" cy="691147"/>
            <a:chOff x="211298" y="5917593"/>
            <a:chExt cx="6076952" cy="892701"/>
          </a:xfrm>
        </p:grpSpPr>
        <p:pic>
          <p:nvPicPr>
            <p:cNvPr id="4" name="Picture 3" descr="Text&#10;&#10;Description automatically generated">
              <a:extLst>
                <a:ext uri="{FF2B5EF4-FFF2-40B4-BE49-F238E27FC236}">
                  <a16:creationId xmlns:a16="http://schemas.microsoft.com/office/drawing/2014/main" id="{97AB74EE-A297-412A-B513-30F7B7776E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298" y="5917593"/>
              <a:ext cx="6076952" cy="892701"/>
            </a:xfrm>
            <a:prstGeom prst="rect">
              <a:avLst/>
            </a:prstGeom>
          </p:spPr>
        </p:pic>
        <p:sp>
          <p:nvSpPr>
            <p:cNvPr id="23" name="Rectangle 22">
              <a:extLst>
                <a:ext uri="{FF2B5EF4-FFF2-40B4-BE49-F238E27FC236}">
                  <a16:creationId xmlns:a16="http://schemas.microsoft.com/office/drawing/2014/main" id="{F3C7C722-2350-4375-B833-D182D252E64B}"/>
                </a:ext>
              </a:extLst>
            </p:cNvPr>
            <p:cNvSpPr/>
            <p:nvPr/>
          </p:nvSpPr>
          <p:spPr>
            <a:xfrm>
              <a:off x="659533" y="6157548"/>
              <a:ext cx="1683124" cy="192157"/>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7E01AC0D-A43C-4103-8D12-70B77ABCE413}"/>
              </a:ext>
            </a:extLst>
          </p:cNvPr>
          <p:cNvGrpSpPr/>
          <p:nvPr/>
        </p:nvGrpSpPr>
        <p:grpSpPr>
          <a:xfrm>
            <a:off x="171540" y="897548"/>
            <a:ext cx="4667423" cy="3094183"/>
            <a:chOff x="6096000" y="1121080"/>
            <a:chExt cx="5777495" cy="3830085"/>
          </a:xfrm>
        </p:grpSpPr>
        <p:pic>
          <p:nvPicPr>
            <p:cNvPr id="27" name="Picture 26" descr="Diagram, schematic&#10;&#10;Description automatically generated">
              <a:extLst>
                <a:ext uri="{FF2B5EF4-FFF2-40B4-BE49-F238E27FC236}">
                  <a16:creationId xmlns:a16="http://schemas.microsoft.com/office/drawing/2014/main" id="{64FBE502-0ED0-426A-B797-A1A50682ED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121080"/>
              <a:ext cx="5777495" cy="3830085"/>
            </a:xfrm>
            <a:prstGeom prst="rect">
              <a:avLst/>
            </a:prstGeom>
          </p:spPr>
        </p:pic>
        <p:sp>
          <p:nvSpPr>
            <p:cNvPr id="28" name="TextBox 27">
              <a:extLst>
                <a:ext uri="{FF2B5EF4-FFF2-40B4-BE49-F238E27FC236}">
                  <a16:creationId xmlns:a16="http://schemas.microsoft.com/office/drawing/2014/main" id="{39C28DF4-EECF-430F-8D0F-3AF51BDA2CC0}"/>
                </a:ext>
              </a:extLst>
            </p:cNvPr>
            <p:cNvSpPr txBox="1"/>
            <p:nvPr/>
          </p:nvSpPr>
          <p:spPr>
            <a:xfrm>
              <a:off x="9417626" y="4063898"/>
              <a:ext cx="779839" cy="153888"/>
            </a:xfrm>
            <a:prstGeom prst="rect">
              <a:avLst/>
            </a:prstGeom>
            <a:noFill/>
          </p:spPr>
          <p:txBody>
            <a:bodyPr wrap="square" rtlCol="0">
              <a:spAutoFit/>
            </a:bodyPr>
            <a:lstStyle/>
            <a:p>
              <a:r>
                <a:rPr lang="en-US" sz="400" b="1" dirty="0">
                  <a:solidFill>
                    <a:srgbClr val="C00000"/>
                  </a:solidFill>
                </a:rPr>
                <a:t>ID/EX.RegisterRs</a:t>
              </a:r>
            </a:p>
          </p:txBody>
        </p:sp>
        <p:sp>
          <p:nvSpPr>
            <p:cNvPr id="29" name="TextBox 28">
              <a:extLst>
                <a:ext uri="{FF2B5EF4-FFF2-40B4-BE49-F238E27FC236}">
                  <a16:creationId xmlns:a16="http://schemas.microsoft.com/office/drawing/2014/main" id="{8FC2A1DA-D7AB-43DB-B148-249BCB49EA69}"/>
                </a:ext>
              </a:extLst>
            </p:cNvPr>
            <p:cNvSpPr txBox="1"/>
            <p:nvPr/>
          </p:nvSpPr>
          <p:spPr>
            <a:xfrm>
              <a:off x="9417626" y="4193376"/>
              <a:ext cx="556954" cy="153888"/>
            </a:xfrm>
            <a:prstGeom prst="rect">
              <a:avLst/>
            </a:prstGeom>
            <a:noFill/>
          </p:spPr>
          <p:txBody>
            <a:bodyPr wrap="square" rtlCol="0">
              <a:spAutoFit/>
            </a:bodyPr>
            <a:lstStyle/>
            <a:p>
              <a:r>
                <a:rPr lang="en-US" sz="400" b="1" dirty="0">
                  <a:solidFill>
                    <a:srgbClr val="C00000"/>
                  </a:solidFill>
                </a:rPr>
                <a:t>ID/EX.RegisterRt</a:t>
              </a:r>
            </a:p>
          </p:txBody>
        </p:sp>
        <p:sp>
          <p:nvSpPr>
            <p:cNvPr id="30" name="TextBox 29">
              <a:extLst>
                <a:ext uri="{FF2B5EF4-FFF2-40B4-BE49-F238E27FC236}">
                  <a16:creationId xmlns:a16="http://schemas.microsoft.com/office/drawing/2014/main" id="{26CBB1D8-1F46-498B-9CA3-486EC4020F9C}"/>
                </a:ext>
              </a:extLst>
            </p:cNvPr>
            <p:cNvSpPr txBox="1"/>
            <p:nvPr/>
          </p:nvSpPr>
          <p:spPr>
            <a:xfrm>
              <a:off x="10515326" y="4116432"/>
              <a:ext cx="659824" cy="153888"/>
            </a:xfrm>
            <a:prstGeom prst="rect">
              <a:avLst/>
            </a:prstGeom>
            <a:noFill/>
          </p:spPr>
          <p:txBody>
            <a:bodyPr wrap="square" rtlCol="0">
              <a:spAutoFit/>
            </a:bodyPr>
            <a:lstStyle/>
            <a:p>
              <a:r>
                <a:rPr lang="en-US" sz="400" b="1" dirty="0">
                  <a:solidFill>
                    <a:srgbClr val="C00000"/>
                  </a:solidFill>
                </a:rPr>
                <a:t>MEM/</a:t>
              </a:r>
              <a:r>
                <a:rPr lang="en-US" sz="400" b="1" dirty="0" err="1">
                  <a:solidFill>
                    <a:srgbClr val="C00000"/>
                  </a:solidFill>
                </a:rPr>
                <a:t>WB.WriteReg</a:t>
              </a:r>
              <a:endParaRPr lang="en-US" sz="400" b="1" dirty="0">
                <a:solidFill>
                  <a:srgbClr val="C00000"/>
                </a:solidFill>
              </a:endParaRPr>
            </a:p>
          </p:txBody>
        </p:sp>
        <p:sp>
          <p:nvSpPr>
            <p:cNvPr id="31" name="TextBox 30">
              <a:extLst>
                <a:ext uri="{FF2B5EF4-FFF2-40B4-BE49-F238E27FC236}">
                  <a16:creationId xmlns:a16="http://schemas.microsoft.com/office/drawing/2014/main" id="{1771A2C2-839E-481E-A04B-5B42FAAAE22F}"/>
                </a:ext>
              </a:extLst>
            </p:cNvPr>
            <p:cNvSpPr txBox="1"/>
            <p:nvPr/>
          </p:nvSpPr>
          <p:spPr>
            <a:xfrm>
              <a:off x="10515326" y="3848408"/>
              <a:ext cx="659824" cy="153888"/>
            </a:xfrm>
            <a:prstGeom prst="rect">
              <a:avLst/>
            </a:prstGeom>
            <a:noFill/>
          </p:spPr>
          <p:txBody>
            <a:bodyPr wrap="square" rtlCol="0">
              <a:spAutoFit/>
            </a:bodyPr>
            <a:lstStyle/>
            <a:p>
              <a:r>
                <a:rPr lang="en-US" sz="400" b="1" dirty="0">
                  <a:solidFill>
                    <a:srgbClr val="C00000"/>
                  </a:solidFill>
                </a:rPr>
                <a:t>EX/</a:t>
              </a:r>
              <a:r>
                <a:rPr lang="en-US" sz="400" b="1" dirty="0" err="1">
                  <a:solidFill>
                    <a:srgbClr val="C00000"/>
                  </a:solidFill>
                </a:rPr>
                <a:t>MEM.WriteReg</a:t>
              </a:r>
              <a:endParaRPr lang="en-US" sz="400" b="1" dirty="0">
                <a:solidFill>
                  <a:srgbClr val="C00000"/>
                </a:solidFill>
              </a:endParaRPr>
            </a:p>
          </p:txBody>
        </p:sp>
        <p:sp>
          <p:nvSpPr>
            <p:cNvPr id="32" name="TextBox 31">
              <a:extLst>
                <a:ext uri="{FF2B5EF4-FFF2-40B4-BE49-F238E27FC236}">
                  <a16:creationId xmlns:a16="http://schemas.microsoft.com/office/drawing/2014/main" id="{2C88DBE3-6D3F-4D33-862C-32EE0B8445EE}"/>
                </a:ext>
              </a:extLst>
            </p:cNvPr>
            <p:cNvSpPr txBox="1"/>
            <p:nvPr/>
          </p:nvSpPr>
          <p:spPr>
            <a:xfrm>
              <a:off x="11286501" y="3201280"/>
              <a:ext cx="246221" cy="1016506"/>
            </a:xfrm>
            <a:prstGeom prst="rect">
              <a:avLst/>
            </a:prstGeom>
            <a:noFill/>
          </p:spPr>
          <p:txBody>
            <a:bodyPr vert="eaVert" wrap="square" rtlCol="0">
              <a:spAutoFit/>
            </a:bodyPr>
            <a:lstStyle>
              <a:defPPr>
                <a:defRPr lang="en-US"/>
              </a:defPPr>
              <a:lvl1pPr>
                <a:defRPr sz="400" b="1">
                  <a:solidFill>
                    <a:srgbClr val="C00000"/>
                  </a:solidFill>
                </a:defRPr>
              </a:lvl1pPr>
            </a:lstStyle>
            <a:p>
              <a:r>
                <a:rPr lang="en-US" dirty="0"/>
                <a:t>MEM/</a:t>
              </a:r>
              <a:r>
                <a:rPr lang="en-US" dirty="0" err="1"/>
                <a:t>WB.RegWrite</a:t>
              </a:r>
              <a:r>
                <a:rPr lang="en-US" dirty="0"/>
                <a:t>,  MEM/WB.WriteReg </a:t>
              </a:r>
            </a:p>
          </p:txBody>
        </p:sp>
        <p:sp>
          <p:nvSpPr>
            <p:cNvPr id="33" name="TextBox 32">
              <a:extLst>
                <a:ext uri="{FF2B5EF4-FFF2-40B4-BE49-F238E27FC236}">
                  <a16:creationId xmlns:a16="http://schemas.microsoft.com/office/drawing/2014/main" id="{A6828F04-B2C6-43B2-93A3-2136E8C94F4F}"/>
                </a:ext>
              </a:extLst>
            </p:cNvPr>
            <p:cNvSpPr txBox="1"/>
            <p:nvPr/>
          </p:nvSpPr>
          <p:spPr>
            <a:xfrm>
              <a:off x="10444528" y="2270967"/>
              <a:ext cx="246221" cy="941201"/>
            </a:xfrm>
            <a:prstGeom prst="rect">
              <a:avLst/>
            </a:prstGeom>
            <a:noFill/>
          </p:spPr>
          <p:txBody>
            <a:bodyPr vert="eaVert" wrap="square" rtlCol="0">
              <a:spAutoFit/>
            </a:bodyPr>
            <a:lstStyle>
              <a:defPPr>
                <a:defRPr lang="en-US"/>
              </a:defPPr>
              <a:lvl1pPr>
                <a:defRPr sz="400" b="1">
                  <a:solidFill>
                    <a:srgbClr val="C00000"/>
                  </a:solidFill>
                </a:defRPr>
              </a:lvl1pPr>
            </a:lstStyle>
            <a:p>
              <a:r>
                <a:rPr lang="en-US" dirty="0"/>
                <a:t>EX/</a:t>
              </a:r>
              <a:r>
                <a:rPr lang="en-US" dirty="0" err="1"/>
                <a:t>MEM.RegWrite</a:t>
              </a:r>
              <a:r>
                <a:rPr lang="en-US" dirty="0"/>
                <a:t>,  EX/</a:t>
              </a:r>
              <a:r>
                <a:rPr lang="en-US" dirty="0" err="1"/>
                <a:t>MEM.WriteReg</a:t>
              </a:r>
              <a:r>
                <a:rPr lang="en-US" dirty="0"/>
                <a:t> </a:t>
              </a:r>
            </a:p>
          </p:txBody>
        </p:sp>
        <p:sp>
          <p:nvSpPr>
            <p:cNvPr id="34" name="TextBox 33">
              <a:extLst>
                <a:ext uri="{FF2B5EF4-FFF2-40B4-BE49-F238E27FC236}">
                  <a16:creationId xmlns:a16="http://schemas.microsoft.com/office/drawing/2014/main" id="{1B45215B-B2FE-4850-A145-7AF11128E146}"/>
                </a:ext>
              </a:extLst>
            </p:cNvPr>
            <p:cNvSpPr txBox="1"/>
            <p:nvPr/>
          </p:nvSpPr>
          <p:spPr>
            <a:xfrm>
              <a:off x="9830213" y="3572559"/>
              <a:ext cx="261610" cy="410635"/>
            </a:xfrm>
            <a:prstGeom prst="rect">
              <a:avLst/>
            </a:prstGeom>
            <a:noFill/>
          </p:spPr>
          <p:txBody>
            <a:bodyPr vert="eaVert" wrap="square" rtlCol="0">
              <a:spAutoFit/>
            </a:bodyPr>
            <a:lstStyle>
              <a:defPPr>
                <a:defRPr lang="en-US"/>
              </a:defPPr>
              <a:lvl1pPr>
                <a:defRPr sz="400" b="1">
                  <a:solidFill>
                    <a:srgbClr val="C00000"/>
                  </a:solidFill>
                </a:defRPr>
              </a:lvl1pPr>
            </a:lstStyle>
            <a:p>
              <a:r>
                <a:rPr lang="en-US" sz="500" dirty="0"/>
                <a:t>ForwardA</a:t>
              </a:r>
            </a:p>
          </p:txBody>
        </p:sp>
        <p:sp>
          <p:nvSpPr>
            <p:cNvPr id="35" name="TextBox 34">
              <a:extLst>
                <a:ext uri="{FF2B5EF4-FFF2-40B4-BE49-F238E27FC236}">
                  <a16:creationId xmlns:a16="http://schemas.microsoft.com/office/drawing/2014/main" id="{71B2BC8C-51B7-46E2-884A-00315E7689BA}"/>
                </a:ext>
              </a:extLst>
            </p:cNvPr>
            <p:cNvSpPr txBox="1"/>
            <p:nvPr/>
          </p:nvSpPr>
          <p:spPr>
            <a:xfrm>
              <a:off x="9656377" y="3666573"/>
              <a:ext cx="261610" cy="410635"/>
            </a:xfrm>
            <a:prstGeom prst="rect">
              <a:avLst/>
            </a:prstGeom>
            <a:noFill/>
          </p:spPr>
          <p:txBody>
            <a:bodyPr vert="eaVert" wrap="square" rtlCol="0">
              <a:spAutoFit/>
            </a:bodyPr>
            <a:lstStyle>
              <a:defPPr>
                <a:defRPr lang="en-US"/>
              </a:defPPr>
              <a:lvl1pPr>
                <a:defRPr sz="400" b="1">
                  <a:solidFill>
                    <a:srgbClr val="C00000"/>
                  </a:solidFill>
                </a:defRPr>
              </a:lvl1pPr>
            </a:lstStyle>
            <a:p>
              <a:r>
                <a:rPr lang="en-US" sz="500" dirty="0" err="1"/>
                <a:t>Forwardb</a:t>
              </a:r>
              <a:endParaRPr lang="en-US" sz="500" dirty="0"/>
            </a:p>
          </p:txBody>
        </p:sp>
      </p:grpSp>
      <p:sp>
        <p:nvSpPr>
          <p:cNvPr id="36" name="TextBox 35">
            <a:extLst>
              <a:ext uri="{FF2B5EF4-FFF2-40B4-BE49-F238E27FC236}">
                <a16:creationId xmlns:a16="http://schemas.microsoft.com/office/drawing/2014/main" id="{3C129242-BC63-4AFF-BE0B-2FD74876587A}"/>
              </a:ext>
            </a:extLst>
          </p:cNvPr>
          <p:cNvSpPr txBox="1"/>
          <p:nvPr/>
        </p:nvSpPr>
        <p:spPr>
          <a:xfrm>
            <a:off x="4805913" y="2853915"/>
            <a:ext cx="6400310" cy="276999"/>
          </a:xfrm>
          <a:prstGeom prst="rect">
            <a:avLst/>
          </a:prstGeom>
          <a:noFill/>
        </p:spPr>
        <p:txBody>
          <a:bodyPr wrap="square" rtlCol="0">
            <a:spAutoFit/>
          </a:bodyPr>
          <a:lstStyle/>
          <a:p>
            <a:r>
              <a:rPr lang="en-US" sz="1200" b="1" dirty="0">
                <a:solidFill>
                  <a:srgbClr val="C00000"/>
                </a:solidFill>
              </a:rPr>
              <a:t>The current instruction is in EX. We check whether data hazard happens.</a:t>
            </a:r>
          </a:p>
        </p:txBody>
      </p:sp>
      <p:sp>
        <p:nvSpPr>
          <p:cNvPr id="38" name="TextBox 37">
            <a:extLst>
              <a:ext uri="{FF2B5EF4-FFF2-40B4-BE49-F238E27FC236}">
                <a16:creationId xmlns:a16="http://schemas.microsoft.com/office/drawing/2014/main" id="{A4DF1C7E-5645-4887-BD8E-5FF93973FD1C}"/>
              </a:ext>
            </a:extLst>
          </p:cNvPr>
          <p:cNvSpPr txBox="1"/>
          <p:nvPr/>
        </p:nvSpPr>
        <p:spPr>
          <a:xfrm>
            <a:off x="5182660" y="3115218"/>
            <a:ext cx="1091813" cy="738664"/>
          </a:xfrm>
          <a:prstGeom prst="rect">
            <a:avLst/>
          </a:prstGeom>
          <a:noFill/>
        </p:spPr>
        <p:txBody>
          <a:bodyPr wrap="square">
            <a:spAutoFit/>
          </a:bodyPr>
          <a:lstStyle/>
          <a:p>
            <a:r>
              <a:rPr lang="en-US" sz="1400" dirty="0"/>
              <a:t>Type 1:</a:t>
            </a:r>
          </a:p>
          <a:p>
            <a:r>
              <a:rPr lang="en-US" sz="1400" dirty="0"/>
              <a:t>CC4 </a:t>
            </a:r>
          </a:p>
          <a:p>
            <a:endParaRPr lang="en-US" sz="1400" dirty="0"/>
          </a:p>
        </p:txBody>
      </p:sp>
      <p:pic>
        <p:nvPicPr>
          <p:cNvPr id="40" name="Picture 39" descr="A picture containing text&#10;&#10;Description automatically generated">
            <a:extLst>
              <a:ext uri="{FF2B5EF4-FFF2-40B4-BE49-F238E27FC236}">
                <a16:creationId xmlns:a16="http://schemas.microsoft.com/office/drawing/2014/main" id="{7D1EDDE1-4040-48C0-AA80-97F8FE063F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4659" y="4636645"/>
            <a:ext cx="1659349" cy="582122"/>
          </a:xfrm>
          <a:prstGeom prst="rect">
            <a:avLst/>
          </a:prstGeom>
        </p:spPr>
      </p:pic>
      <p:pic>
        <p:nvPicPr>
          <p:cNvPr id="42" name="Picture 41" descr="A picture containing text&#10;&#10;Description automatically generated">
            <a:extLst>
              <a:ext uri="{FF2B5EF4-FFF2-40B4-BE49-F238E27FC236}">
                <a16:creationId xmlns:a16="http://schemas.microsoft.com/office/drawing/2014/main" id="{22971956-2FDE-4BF9-A65F-CFB2559083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6286" y="3140094"/>
            <a:ext cx="2055180" cy="493398"/>
          </a:xfrm>
          <a:prstGeom prst="rect">
            <a:avLst/>
          </a:prstGeom>
        </p:spPr>
      </p:pic>
      <p:sp>
        <p:nvSpPr>
          <p:cNvPr id="49" name="TextBox 48">
            <a:extLst>
              <a:ext uri="{FF2B5EF4-FFF2-40B4-BE49-F238E27FC236}">
                <a16:creationId xmlns:a16="http://schemas.microsoft.com/office/drawing/2014/main" id="{4716FCC4-D54C-476F-81EF-E5EB91681BD9}"/>
              </a:ext>
            </a:extLst>
          </p:cNvPr>
          <p:cNvSpPr txBox="1"/>
          <p:nvPr/>
        </p:nvSpPr>
        <p:spPr>
          <a:xfrm>
            <a:off x="8323711" y="3140093"/>
            <a:ext cx="1091813" cy="523220"/>
          </a:xfrm>
          <a:prstGeom prst="rect">
            <a:avLst/>
          </a:prstGeom>
          <a:noFill/>
        </p:spPr>
        <p:txBody>
          <a:bodyPr wrap="square">
            <a:spAutoFit/>
          </a:bodyPr>
          <a:lstStyle/>
          <a:p>
            <a:r>
              <a:rPr lang="en-US" sz="1400" dirty="0"/>
              <a:t>and: EX </a:t>
            </a:r>
          </a:p>
          <a:p>
            <a:r>
              <a:rPr lang="en-US" sz="1400" dirty="0"/>
              <a:t>sub: MEM</a:t>
            </a:r>
          </a:p>
        </p:txBody>
      </p:sp>
      <p:sp>
        <p:nvSpPr>
          <p:cNvPr id="50" name="TextBox 49">
            <a:extLst>
              <a:ext uri="{FF2B5EF4-FFF2-40B4-BE49-F238E27FC236}">
                <a16:creationId xmlns:a16="http://schemas.microsoft.com/office/drawing/2014/main" id="{E7B17B3D-759C-4561-986A-06661719939C}"/>
              </a:ext>
            </a:extLst>
          </p:cNvPr>
          <p:cNvSpPr txBox="1"/>
          <p:nvPr/>
        </p:nvSpPr>
        <p:spPr>
          <a:xfrm>
            <a:off x="5104473" y="4623096"/>
            <a:ext cx="1091813" cy="738664"/>
          </a:xfrm>
          <a:prstGeom prst="rect">
            <a:avLst/>
          </a:prstGeom>
          <a:noFill/>
        </p:spPr>
        <p:txBody>
          <a:bodyPr wrap="square">
            <a:spAutoFit/>
          </a:bodyPr>
          <a:lstStyle/>
          <a:p>
            <a:r>
              <a:rPr lang="en-US" sz="1400" dirty="0"/>
              <a:t>Type 2:</a:t>
            </a:r>
          </a:p>
          <a:p>
            <a:r>
              <a:rPr lang="en-US" sz="1400" dirty="0"/>
              <a:t>CC5 </a:t>
            </a:r>
          </a:p>
          <a:p>
            <a:endParaRPr lang="en-US" sz="1400" dirty="0"/>
          </a:p>
        </p:txBody>
      </p:sp>
      <p:sp>
        <p:nvSpPr>
          <p:cNvPr id="52" name="TextBox 51">
            <a:extLst>
              <a:ext uri="{FF2B5EF4-FFF2-40B4-BE49-F238E27FC236}">
                <a16:creationId xmlns:a16="http://schemas.microsoft.com/office/drawing/2014/main" id="{A66B68B3-215E-49F5-96B5-E84A9A9AEC86}"/>
              </a:ext>
            </a:extLst>
          </p:cNvPr>
          <p:cNvSpPr txBox="1"/>
          <p:nvPr/>
        </p:nvSpPr>
        <p:spPr>
          <a:xfrm>
            <a:off x="7824813" y="4626862"/>
            <a:ext cx="1091813" cy="523220"/>
          </a:xfrm>
          <a:prstGeom prst="rect">
            <a:avLst/>
          </a:prstGeom>
          <a:noFill/>
        </p:spPr>
        <p:txBody>
          <a:bodyPr wrap="square">
            <a:spAutoFit/>
          </a:bodyPr>
          <a:lstStyle/>
          <a:p>
            <a:r>
              <a:rPr lang="en-US" sz="1400" dirty="0"/>
              <a:t>or: EX </a:t>
            </a:r>
          </a:p>
          <a:p>
            <a:r>
              <a:rPr lang="en-US" sz="1400" dirty="0"/>
              <a:t>sub: WB</a:t>
            </a:r>
          </a:p>
        </p:txBody>
      </p:sp>
      <p:pic>
        <p:nvPicPr>
          <p:cNvPr id="54" name="Picture 53" descr="Table&#10;&#10;Description automatically generated">
            <a:extLst>
              <a:ext uri="{FF2B5EF4-FFF2-40B4-BE49-F238E27FC236}">
                <a16:creationId xmlns:a16="http://schemas.microsoft.com/office/drawing/2014/main" id="{03C365CF-3866-41E4-8A7F-B97A9C8BD7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8963" y="968309"/>
            <a:ext cx="4492455" cy="1970534"/>
          </a:xfrm>
          <a:prstGeom prst="rect">
            <a:avLst/>
          </a:prstGeom>
        </p:spPr>
      </p:pic>
      <p:sp>
        <p:nvSpPr>
          <p:cNvPr id="56" name="TextBox 55">
            <a:extLst>
              <a:ext uri="{FF2B5EF4-FFF2-40B4-BE49-F238E27FC236}">
                <a16:creationId xmlns:a16="http://schemas.microsoft.com/office/drawing/2014/main" id="{34306348-A308-4415-942E-564A6EC101C3}"/>
              </a:ext>
            </a:extLst>
          </p:cNvPr>
          <p:cNvSpPr txBox="1"/>
          <p:nvPr/>
        </p:nvSpPr>
        <p:spPr>
          <a:xfrm>
            <a:off x="5120923" y="3603602"/>
            <a:ext cx="1809470" cy="276999"/>
          </a:xfrm>
          <a:prstGeom prst="rect">
            <a:avLst/>
          </a:prstGeom>
          <a:noFill/>
        </p:spPr>
        <p:txBody>
          <a:bodyPr wrap="square">
            <a:spAutoFit/>
          </a:bodyPr>
          <a:lstStyle/>
          <a:p>
            <a:r>
              <a:rPr lang="en-US" sz="1200" b="1" dirty="0">
                <a:solidFill>
                  <a:srgbClr val="0070C0"/>
                </a:solidFill>
              </a:rPr>
              <a:t>Detection condition</a:t>
            </a:r>
          </a:p>
        </p:txBody>
      </p:sp>
      <p:sp>
        <p:nvSpPr>
          <p:cNvPr id="57" name="TextBox 56">
            <a:extLst>
              <a:ext uri="{FF2B5EF4-FFF2-40B4-BE49-F238E27FC236}">
                <a16:creationId xmlns:a16="http://schemas.microsoft.com/office/drawing/2014/main" id="{783FAFCE-FD3A-4C4D-A789-44F1DDF62CB7}"/>
              </a:ext>
            </a:extLst>
          </p:cNvPr>
          <p:cNvSpPr txBox="1"/>
          <p:nvPr/>
        </p:nvSpPr>
        <p:spPr>
          <a:xfrm>
            <a:off x="5119924" y="5232316"/>
            <a:ext cx="1809470" cy="276999"/>
          </a:xfrm>
          <a:prstGeom prst="rect">
            <a:avLst/>
          </a:prstGeom>
          <a:noFill/>
        </p:spPr>
        <p:txBody>
          <a:bodyPr wrap="square">
            <a:spAutoFit/>
          </a:bodyPr>
          <a:lstStyle/>
          <a:p>
            <a:r>
              <a:rPr lang="en-US" sz="1200" b="1" dirty="0">
                <a:solidFill>
                  <a:srgbClr val="0070C0"/>
                </a:solidFill>
              </a:rPr>
              <a:t>Detection condition</a:t>
            </a:r>
          </a:p>
        </p:txBody>
      </p:sp>
      <p:pic>
        <p:nvPicPr>
          <p:cNvPr id="59" name="Picture 58" descr="A picture containing circle&#10;&#10;Description automatically generated">
            <a:extLst>
              <a:ext uri="{FF2B5EF4-FFF2-40B4-BE49-F238E27FC236}">
                <a16:creationId xmlns:a16="http://schemas.microsoft.com/office/drawing/2014/main" id="{BB1D7165-4075-48F2-86B3-E0C3FAC9C6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7336" y="2963681"/>
            <a:ext cx="2005334" cy="778542"/>
          </a:xfrm>
          <a:prstGeom prst="rect">
            <a:avLst/>
          </a:prstGeom>
        </p:spPr>
      </p:pic>
      <p:sp>
        <p:nvSpPr>
          <p:cNvPr id="61" name="TextBox 60">
            <a:extLst>
              <a:ext uri="{FF2B5EF4-FFF2-40B4-BE49-F238E27FC236}">
                <a16:creationId xmlns:a16="http://schemas.microsoft.com/office/drawing/2014/main" id="{FDD11DCD-75AB-40E0-BF0E-F2FD506CBE9A}"/>
              </a:ext>
            </a:extLst>
          </p:cNvPr>
          <p:cNvSpPr txBox="1"/>
          <p:nvPr/>
        </p:nvSpPr>
        <p:spPr>
          <a:xfrm>
            <a:off x="9952017" y="2460879"/>
            <a:ext cx="2097741" cy="461665"/>
          </a:xfrm>
          <a:prstGeom prst="rect">
            <a:avLst/>
          </a:prstGeom>
          <a:noFill/>
        </p:spPr>
        <p:txBody>
          <a:bodyPr wrap="square">
            <a:spAutoFit/>
          </a:bodyPr>
          <a:lstStyle/>
          <a:p>
            <a:r>
              <a:rPr lang="en-US" sz="1200" dirty="0"/>
              <a:t>The second data hazard is both a 1a and 2a data hazard. </a:t>
            </a:r>
          </a:p>
        </p:txBody>
      </p:sp>
      <p:sp>
        <p:nvSpPr>
          <p:cNvPr id="63" name="TextBox 62">
            <a:extLst>
              <a:ext uri="{FF2B5EF4-FFF2-40B4-BE49-F238E27FC236}">
                <a16:creationId xmlns:a16="http://schemas.microsoft.com/office/drawing/2014/main" id="{8D80C866-5E84-41F7-8A5B-1CAB64CBA2DA}"/>
              </a:ext>
            </a:extLst>
          </p:cNvPr>
          <p:cNvSpPr txBox="1"/>
          <p:nvPr/>
        </p:nvSpPr>
        <p:spPr>
          <a:xfrm>
            <a:off x="9848361" y="3759496"/>
            <a:ext cx="2334994" cy="1615827"/>
          </a:xfrm>
          <a:prstGeom prst="rect">
            <a:avLst/>
          </a:prstGeom>
          <a:noFill/>
        </p:spPr>
        <p:txBody>
          <a:bodyPr wrap="square">
            <a:spAutoFit/>
          </a:bodyPr>
          <a:lstStyle/>
          <a:p>
            <a:r>
              <a:rPr lang="en-US" sz="1100" dirty="0"/>
              <a:t>We want to forward the value from the second instruction, not the first! This is the only way to simulate synchronous execution. Generally, we should never resolve as if</a:t>
            </a:r>
          </a:p>
          <a:p>
            <a:r>
              <a:rPr lang="en-US" sz="1100" dirty="0"/>
              <a:t>it’s a type 2 hazard if there is also a type 1 hazard for that source register.</a:t>
            </a:r>
          </a:p>
          <a:p>
            <a:r>
              <a:rPr lang="en-US" sz="1100" b="1" dirty="0">
                <a:solidFill>
                  <a:srgbClr val="7030A0"/>
                </a:solidFill>
              </a:rPr>
              <a:t>That is the reason why we have blue conditions in Type 2 hazard </a:t>
            </a:r>
          </a:p>
        </p:txBody>
      </p:sp>
    </p:spTree>
    <p:extLst>
      <p:ext uri="{BB962C8B-B14F-4D97-AF65-F5344CB8AC3E}">
        <p14:creationId xmlns:p14="http://schemas.microsoft.com/office/powerpoint/2010/main" val="7471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9" grpId="0"/>
      <p:bldP spid="50" grpId="0"/>
      <p:bldP spid="52" grpId="0"/>
      <p:bldP spid="56" grpId="0"/>
      <p:bldP spid="57" grpId="0"/>
      <p:bldP spid="61"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283E-8C28-4218-AF43-7A80E6081FC3}"/>
              </a:ext>
            </a:extLst>
          </p:cNvPr>
          <p:cNvSpPr>
            <a:spLocks noGrp="1"/>
          </p:cNvSpPr>
          <p:nvPr>
            <p:ph type="title"/>
          </p:nvPr>
        </p:nvSpPr>
        <p:spPr>
          <a:xfrm>
            <a:off x="291193" y="62650"/>
            <a:ext cx="10515600" cy="1325563"/>
          </a:xfrm>
        </p:spPr>
        <p:txBody>
          <a:bodyPr/>
          <a:lstStyle/>
          <a:p>
            <a:r>
              <a:rPr lang="en-US" dirty="0"/>
              <a:t>MEM and EX Stage</a:t>
            </a:r>
          </a:p>
        </p:txBody>
      </p:sp>
      <p:sp>
        <p:nvSpPr>
          <p:cNvPr id="4" name="Content Placeholder 3">
            <a:extLst>
              <a:ext uri="{FF2B5EF4-FFF2-40B4-BE49-F238E27FC236}">
                <a16:creationId xmlns:a16="http://schemas.microsoft.com/office/drawing/2014/main" id="{8262A4A9-1F76-4F2B-9011-F4E9B088509D}"/>
              </a:ext>
            </a:extLst>
          </p:cNvPr>
          <p:cNvSpPr txBox="1">
            <a:spLocks noGrp="1"/>
          </p:cNvSpPr>
          <p:nvPr>
            <p:ph idx="1"/>
          </p:nvPr>
        </p:nvSpPr>
        <p:spPr>
          <a:xfrm>
            <a:off x="191181" y="1333253"/>
            <a:ext cx="5975681" cy="2931572"/>
          </a:xfrm>
          <a:prstGeom prst="rect">
            <a:avLst/>
          </a:prstGeom>
          <a:noFill/>
        </p:spPr>
        <p:txBody>
          <a:bodyPr wrap="square">
            <a:spAutoFit/>
          </a:bodyPr>
          <a:lstStyle/>
          <a:p>
            <a:pPr marL="0" indent="0">
              <a:spcBef>
                <a:spcPts val="0"/>
              </a:spcBef>
              <a:buNone/>
            </a:pPr>
            <a:r>
              <a:rPr lang="en-US" sz="1600" b="1" dirty="0">
                <a:solidFill>
                  <a:srgbClr val="C00000"/>
                </a:solidFill>
              </a:rPr>
              <a:t>Datapath: </a:t>
            </a:r>
          </a:p>
          <a:p>
            <a:pPr marL="0" indent="0">
              <a:spcBef>
                <a:spcPts val="0"/>
              </a:spcBef>
              <a:buNone/>
            </a:pPr>
            <a:r>
              <a:rPr lang="en-US" sz="1800" dirty="0">
                <a:solidFill>
                  <a:srgbClr val="000000"/>
                </a:solidFill>
                <a:latin typeface="TwCenMT-Regular"/>
              </a:rPr>
              <a:t>Take the address stored in the EX/MEM and use it to access data memory. (lw, sw)</a:t>
            </a:r>
          </a:p>
          <a:p>
            <a:pPr marL="0" indent="0">
              <a:spcBef>
                <a:spcPts val="0"/>
              </a:spcBef>
              <a:buNone/>
            </a:pPr>
            <a:r>
              <a:rPr lang="en-US" sz="1800" dirty="0">
                <a:solidFill>
                  <a:srgbClr val="000000"/>
                </a:solidFill>
                <a:latin typeface="TwCenMT-Regular"/>
              </a:rPr>
              <a:t>Take the contents of $rt from the EX/MEM pipeline and write it to data memory at the address specified. (sw)</a:t>
            </a:r>
          </a:p>
          <a:p>
            <a:pPr marL="0" indent="0">
              <a:spcBef>
                <a:spcPts val="0"/>
              </a:spcBef>
              <a:buNone/>
            </a:pPr>
            <a:r>
              <a:rPr lang="en-US" sz="1800" dirty="0">
                <a:solidFill>
                  <a:srgbClr val="000000"/>
                </a:solidFill>
                <a:latin typeface="TwCenMT-Regular"/>
              </a:rPr>
              <a:t>The data read from memory is stored in the MEM/WB. (lw)</a:t>
            </a:r>
          </a:p>
          <a:p>
            <a:pPr marL="0" indent="0">
              <a:spcBef>
                <a:spcPts val="0"/>
              </a:spcBef>
              <a:buNone/>
            </a:pPr>
            <a:r>
              <a:rPr lang="en-US" sz="1800" dirty="0">
                <a:solidFill>
                  <a:srgbClr val="000000"/>
                </a:solidFill>
                <a:latin typeface="TwCenMT-Regular"/>
              </a:rPr>
              <a:t>Pass data calculated in ALU from EX/MEM to MEM/WB. (R-format)</a:t>
            </a:r>
          </a:p>
          <a:p>
            <a:pPr marL="0" indent="0">
              <a:spcBef>
                <a:spcPts val="0"/>
              </a:spcBef>
              <a:buNone/>
            </a:pPr>
            <a:r>
              <a:rPr lang="en-US" sz="1800" dirty="0">
                <a:solidFill>
                  <a:srgbClr val="000000"/>
                </a:solidFill>
                <a:latin typeface="TwCenMT-Regular"/>
              </a:rPr>
              <a:t>The write register number is passed into MEM/WB. (lw, R-format) </a:t>
            </a:r>
            <a:br>
              <a:rPr lang="en-US" sz="1100" dirty="0"/>
            </a:br>
            <a:br>
              <a:rPr lang="en-US" sz="1100" dirty="0"/>
            </a:br>
            <a:endParaRPr lang="en-US" sz="1600" dirty="0"/>
          </a:p>
        </p:txBody>
      </p:sp>
      <p:sp>
        <p:nvSpPr>
          <p:cNvPr id="5" name="TextBox 4">
            <a:extLst>
              <a:ext uri="{FF2B5EF4-FFF2-40B4-BE49-F238E27FC236}">
                <a16:creationId xmlns:a16="http://schemas.microsoft.com/office/drawing/2014/main" id="{C091D8E5-6226-4164-920F-01A578D9AE7E}"/>
              </a:ext>
            </a:extLst>
          </p:cNvPr>
          <p:cNvSpPr txBox="1"/>
          <p:nvPr/>
        </p:nvSpPr>
        <p:spPr>
          <a:xfrm>
            <a:off x="191181" y="3751939"/>
            <a:ext cx="5257800" cy="584775"/>
          </a:xfrm>
          <a:prstGeom prst="rect">
            <a:avLst/>
          </a:prstGeom>
          <a:noFill/>
        </p:spPr>
        <p:txBody>
          <a:bodyPr wrap="square">
            <a:spAutoFit/>
          </a:bodyPr>
          <a:lstStyle/>
          <a:p>
            <a:r>
              <a:rPr lang="en-US" sz="1600" b="1" dirty="0">
                <a:solidFill>
                  <a:srgbClr val="C00000"/>
                </a:solidFill>
              </a:rPr>
              <a:t>Control signals:</a:t>
            </a:r>
          </a:p>
          <a:p>
            <a:r>
              <a:rPr lang="en-US" sz="1600" dirty="0"/>
              <a:t>RegWrite, MemToReg (WB) are passed to MEM/WB</a:t>
            </a:r>
          </a:p>
        </p:txBody>
      </p:sp>
      <p:sp>
        <p:nvSpPr>
          <p:cNvPr id="6" name="TextBox 5">
            <a:extLst>
              <a:ext uri="{FF2B5EF4-FFF2-40B4-BE49-F238E27FC236}">
                <a16:creationId xmlns:a16="http://schemas.microsoft.com/office/drawing/2014/main" id="{E63ABF4C-4890-4717-B8BC-F08EC6D60FF5}"/>
              </a:ext>
            </a:extLst>
          </p:cNvPr>
          <p:cNvSpPr txBox="1"/>
          <p:nvPr/>
        </p:nvSpPr>
        <p:spPr>
          <a:xfrm>
            <a:off x="191181" y="990680"/>
            <a:ext cx="6094638" cy="369332"/>
          </a:xfrm>
          <a:prstGeom prst="rect">
            <a:avLst/>
          </a:prstGeom>
          <a:noFill/>
        </p:spPr>
        <p:txBody>
          <a:bodyPr wrap="square">
            <a:spAutoFit/>
          </a:bodyPr>
          <a:lstStyle/>
          <a:p>
            <a:r>
              <a:rPr lang="en-US" dirty="0">
                <a:highlight>
                  <a:srgbClr val="FFFF00"/>
                </a:highlight>
              </a:rPr>
              <a:t>MEM Stage</a:t>
            </a:r>
          </a:p>
        </p:txBody>
      </p:sp>
      <p:sp>
        <p:nvSpPr>
          <p:cNvPr id="8" name="TextBox 7">
            <a:extLst>
              <a:ext uri="{FF2B5EF4-FFF2-40B4-BE49-F238E27FC236}">
                <a16:creationId xmlns:a16="http://schemas.microsoft.com/office/drawing/2014/main" id="{ADA87ACE-77E9-4070-969B-682E7860F83C}"/>
              </a:ext>
            </a:extLst>
          </p:cNvPr>
          <p:cNvSpPr txBox="1"/>
          <p:nvPr/>
        </p:nvSpPr>
        <p:spPr>
          <a:xfrm>
            <a:off x="191181" y="4514287"/>
            <a:ext cx="6094638" cy="369332"/>
          </a:xfrm>
          <a:prstGeom prst="rect">
            <a:avLst/>
          </a:prstGeom>
          <a:noFill/>
        </p:spPr>
        <p:txBody>
          <a:bodyPr wrap="square">
            <a:spAutoFit/>
          </a:bodyPr>
          <a:lstStyle/>
          <a:p>
            <a:r>
              <a:rPr lang="en-US" dirty="0">
                <a:highlight>
                  <a:srgbClr val="FFFF00"/>
                </a:highlight>
              </a:rPr>
              <a:t>EX Stage</a:t>
            </a:r>
          </a:p>
        </p:txBody>
      </p:sp>
      <p:sp>
        <p:nvSpPr>
          <p:cNvPr id="10" name="TextBox 9">
            <a:extLst>
              <a:ext uri="{FF2B5EF4-FFF2-40B4-BE49-F238E27FC236}">
                <a16:creationId xmlns:a16="http://schemas.microsoft.com/office/drawing/2014/main" id="{F3692D46-E5D7-4705-9195-D73B40864C34}"/>
              </a:ext>
            </a:extLst>
          </p:cNvPr>
          <p:cNvSpPr txBox="1"/>
          <p:nvPr/>
        </p:nvSpPr>
        <p:spPr>
          <a:xfrm>
            <a:off x="191181" y="4869432"/>
            <a:ext cx="6094638" cy="923330"/>
          </a:xfrm>
          <a:prstGeom prst="rect">
            <a:avLst/>
          </a:prstGeom>
          <a:noFill/>
        </p:spPr>
        <p:txBody>
          <a:bodyPr wrap="square">
            <a:spAutoFit/>
          </a:bodyPr>
          <a:lstStyle/>
          <a:p>
            <a:r>
              <a:rPr lang="en-US" b="1" dirty="0">
                <a:solidFill>
                  <a:srgbClr val="C00000"/>
                </a:solidFill>
              </a:rPr>
              <a:t>Datapath: </a:t>
            </a:r>
          </a:p>
          <a:p>
            <a:r>
              <a:rPr lang="en-US" dirty="0"/>
              <a:t>Read the data from the MEM/WB and write it back to the register file. </a:t>
            </a:r>
          </a:p>
        </p:txBody>
      </p:sp>
      <p:pic>
        <p:nvPicPr>
          <p:cNvPr id="12" name="Picture 11" descr="Diagram, schematic&#10;&#10;Description automatically generated">
            <a:extLst>
              <a:ext uri="{FF2B5EF4-FFF2-40B4-BE49-F238E27FC236}">
                <a16:creationId xmlns:a16="http://schemas.microsoft.com/office/drawing/2014/main" id="{0C585512-1512-4C61-BAAC-5637AB40C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862" y="1240142"/>
            <a:ext cx="6113856" cy="4053070"/>
          </a:xfrm>
          <a:prstGeom prst="rect">
            <a:avLst/>
          </a:prstGeom>
        </p:spPr>
      </p:pic>
    </p:spTree>
    <p:extLst>
      <p:ext uri="{BB962C8B-B14F-4D97-AF65-F5344CB8AC3E}">
        <p14:creationId xmlns:p14="http://schemas.microsoft.com/office/powerpoint/2010/main" val="320601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8EF5-27BF-485C-9CA4-84F68EB56F9F}"/>
              </a:ext>
            </a:extLst>
          </p:cNvPr>
          <p:cNvSpPr>
            <a:spLocks noGrp="1"/>
          </p:cNvSpPr>
          <p:nvPr>
            <p:ph type="title"/>
          </p:nvPr>
        </p:nvSpPr>
        <p:spPr/>
        <p:txBody>
          <a:bodyPr/>
          <a:lstStyle/>
          <a:p>
            <a:r>
              <a:rPr lang="en-US" dirty="0"/>
              <a:t>Control Hazard brought by beq</a:t>
            </a:r>
          </a:p>
        </p:txBody>
      </p:sp>
      <p:sp>
        <p:nvSpPr>
          <p:cNvPr id="3" name="Content Placeholder 2">
            <a:extLst>
              <a:ext uri="{FF2B5EF4-FFF2-40B4-BE49-F238E27FC236}">
                <a16:creationId xmlns:a16="http://schemas.microsoft.com/office/drawing/2014/main" id="{71E6F745-D4ED-45FB-B7AB-3AA488E8587A}"/>
              </a:ext>
            </a:extLst>
          </p:cNvPr>
          <p:cNvSpPr>
            <a:spLocks noGrp="1"/>
          </p:cNvSpPr>
          <p:nvPr>
            <p:ph idx="1"/>
          </p:nvPr>
        </p:nvSpPr>
        <p:spPr>
          <a:xfrm>
            <a:off x="6037729" y="4271530"/>
            <a:ext cx="5688106" cy="2434756"/>
          </a:xfrm>
        </p:spPr>
        <p:txBody>
          <a:bodyPr>
            <a:normAutofit/>
          </a:bodyPr>
          <a:lstStyle/>
          <a:p>
            <a:r>
              <a:rPr lang="en-US" sz="1800" dirty="0"/>
              <a:t>Assuming branch not taken – the simplest approach</a:t>
            </a:r>
          </a:p>
          <a:p>
            <a:pPr lvl="1"/>
            <a:r>
              <a:rPr lang="en-US" sz="1600" dirty="0"/>
              <a:t>the correct instructions will already be executing anyway</a:t>
            </a:r>
          </a:p>
          <a:p>
            <a:pPr lvl="1"/>
            <a:r>
              <a:rPr lang="en-US" sz="1600" dirty="0"/>
              <a:t>If we’re proven wrong in the </a:t>
            </a:r>
            <a:r>
              <a:rPr lang="en-US" sz="1600" b="1" dirty="0">
                <a:solidFill>
                  <a:srgbClr val="C00000"/>
                </a:solidFill>
              </a:rPr>
              <a:t>4th stage </a:t>
            </a:r>
            <a:r>
              <a:rPr lang="en-US" sz="1600" dirty="0"/>
              <a:t>of the branch instruction, then the other three instructions need to be flushed from the </a:t>
            </a:r>
            <a:r>
              <a:rPr lang="en-US" sz="1600" dirty="0" err="1"/>
              <a:t>datapath</a:t>
            </a:r>
            <a:r>
              <a:rPr lang="en-US" sz="1600" dirty="0"/>
              <a:t>. This is done by setting their control lines to 0 when the reach the EX stage. The next significant instruction will be the branch target .</a:t>
            </a:r>
          </a:p>
        </p:txBody>
      </p:sp>
      <p:pic>
        <p:nvPicPr>
          <p:cNvPr id="5" name="Picture 4" descr="Text, letter&#10;&#10;Description automatically generated">
            <a:extLst>
              <a:ext uri="{FF2B5EF4-FFF2-40B4-BE49-F238E27FC236}">
                <a16:creationId xmlns:a16="http://schemas.microsoft.com/office/drawing/2014/main" id="{7A3E0153-EF53-4D90-8E1A-D1F083088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17073"/>
            <a:ext cx="4349659" cy="1756157"/>
          </a:xfrm>
          <a:prstGeom prst="rect">
            <a:avLst/>
          </a:prstGeom>
        </p:spPr>
      </p:pic>
      <p:sp>
        <p:nvSpPr>
          <p:cNvPr id="6" name="TextBox 5">
            <a:extLst>
              <a:ext uri="{FF2B5EF4-FFF2-40B4-BE49-F238E27FC236}">
                <a16:creationId xmlns:a16="http://schemas.microsoft.com/office/drawing/2014/main" id="{455BC5F0-C6C4-40F1-BA0C-D33B06ED36E5}"/>
              </a:ext>
            </a:extLst>
          </p:cNvPr>
          <p:cNvSpPr txBox="1"/>
          <p:nvPr/>
        </p:nvSpPr>
        <p:spPr>
          <a:xfrm>
            <a:off x="457200" y="3013501"/>
            <a:ext cx="5976866" cy="830997"/>
          </a:xfrm>
          <a:prstGeom prst="rect">
            <a:avLst/>
          </a:prstGeom>
          <a:noFill/>
        </p:spPr>
        <p:txBody>
          <a:bodyPr wrap="square" rtlCol="0">
            <a:spAutoFit/>
          </a:bodyPr>
          <a:lstStyle/>
          <a:p>
            <a:r>
              <a:rPr lang="en-US" sz="1600" dirty="0"/>
              <a:t>The branch target is not written back to the PC until the 4th cycle. </a:t>
            </a:r>
          </a:p>
          <a:p>
            <a:r>
              <a:rPr lang="en-US" sz="1600" dirty="0"/>
              <a:t>By this point, the subsequent three instructions have already started executing.  If branch is taken, control hazard happens. </a:t>
            </a:r>
          </a:p>
        </p:txBody>
      </p:sp>
      <p:pic>
        <p:nvPicPr>
          <p:cNvPr id="8" name="Picture 7" descr="A picture containing diagram&#10;&#10;Description automatically generated">
            <a:extLst>
              <a:ext uri="{FF2B5EF4-FFF2-40B4-BE49-F238E27FC236}">
                <a16:creationId xmlns:a16="http://schemas.microsoft.com/office/drawing/2014/main" id="{97CCD963-8543-4D7F-A536-EFCFFD25C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756" y="1320895"/>
            <a:ext cx="4175148" cy="2788843"/>
          </a:xfrm>
          <a:prstGeom prst="rect">
            <a:avLst/>
          </a:prstGeom>
        </p:spPr>
      </p:pic>
      <p:sp>
        <p:nvSpPr>
          <p:cNvPr id="9" name="TextBox 8">
            <a:extLst>
              <a:ext uri="{FF2B5EF4-FFF2-40B4-BE49-F238E27FC236}">
                <a16:creationId xmlns:a16="http://schemas.microsoft.com/office/drawing/2014/main" id="{5249DD63-B883-4DF2-BE8C-B81DC40D6049}"/>
              </a:ext>
            </a:extLst>
          </p:cNvPr>
          <p:cNvSpPr txBox="1"/>
          <p:nvPr/>
        </p:nvSpPr>
        <p:spPr>
          <a:xfrm>
            <a:off x="537882" y="3902198"/>
            <a:ext cx="2655794" cy="369332"/>
          </a:xfrm>
          <a:prstGeom prst="rect">
            <a:avLst/>
          </a:prstGeom>
          <a:noFill/>
        </p:spPr>
        <p:txBody>
          <a:bodyPr wrap="square" rtlCol="0">
            <a:spAutoFit/>
          </a:bodyPr>
          <a:lstStyle/>
          <a:p>
            <a:r>
              <a:rPr lang="en-US" b="1" dirty="0">
                <a:solidFill>
                  <a:srgbClr val="C00000"/>
                </a:solidFill>
              </a:rPr>
              <a:t>Solution: </a:t>
            </a:r>
          </a:p>
        </p:txBody>
      </p:sp>
      <p:sp>
        <p:nvSpPr>
          <p:cNvPr id="10" name="Content Placeholder 2">
            <a:extLst>
              <a:ext uri="{FF2B5EF4-FFF2-40B4-BE49-F238E27FC236}">
                <a16:creationId xmlns:a16="http://schemas.microsoft.com/office/drawing/2014/main" id="{51A7BF6A-00F4-4CD1-9BCC-6E4D36E85519}"/>
              </a:ext>
            </a:extLst>
          </p:cNvPr>
          <p:cNvSpPr txBox="1">
            <a:spLocks/>
          </p:cNvSpPr>
          <p:nvPr/>
        </p:nvSpPr>
        <p:spPr>
          <a:xfrm>
            <a:off x="609600" y="4361648"/>
            <a:ext cx="4806043" cy="24347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Assuming branch not taken. </a:t>
            </a:r>
          </a:p>
          <a:p>
            <a:pPr lvl="1"/>
            <a:r>
              <a:rPr lang="en-US" sz="1600" dirty="0"/>
              <a:t>Easy to implement.</a:t>
            </a:r>
          </a:p>
          <a:p>
            <a:pPr lvl="1"/>
            <a:r>
              <a:rPr lang="en-US" sz="1600" dirty="0"/>
              <a:t>High cost – three stalls if wrong.</a:t>
            </a:r>
          </a:p>
          <a:p>
            <a:r>
              <a:rPr lang="en-US" sz="1800" dirty="0"/>
              <a:t>Performing branching in the ID stage.</a:t>
            </a:r>
          </a:p>
          <a:p>
            <a:pPr lvl="1"/>
            <a:r>
              <a:rPr lang="en-US" sz="1600" dirty="0"/>
              <a:t>Reduce the potential delay of a branch instruction</a:t>
            </a:r>
          </a:p>
          <a:p>
            <a:pPr lvl="1"/>
            <a:r>
              <a:rPr lang="en-US" sz="1600" dirty="0"/>
              <a:t>Harder to implement – must add forwarding and hazard control earlier.</a:t>
            </a:r>
          </a:p>
          <a:p>
            <a:pPr lvl="1"/>
            <a:r>
              <a:rPr lang="en-US" sz="1600" dirty="0"/>
              <a:t>Lower cost – one stall if branch is taken. </a:t>
            </a:r>
          </a:p>
          <a:p>
            <a:r>
              <a:rPr lang="en-US" sz="1800" dirty="0"/>
              <a:t>Dynamic Branch prediction: </a:t>
            </a:r>
          </a:p>
        </p:txBody>
      </p:sp>
    </p:spTree>
    <p:extLst>
      <p:ext uri="{BB962C8B-B14F-4D97-AF65-F5344CB8AC3E}">
        <p14:creationId xmlns:p14="http://schemas.microsoft.com/office/powerpoint/2010/main" val="38229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5668-336C-49AF-8A78-F59FF34F2415}"/>
              </a:ext>
            </a:extLst>
          </p:cNvPr>
          <p:cNvSpPr>
            <a:spLocks noGrp="1"/>
          </p:cNvSpPr>
          <p:nvPr>
            <p:ph type="title"/>
          </p:nvPr>
        </p:nvSpPr>
        <p:spPr/>
        <p:txBody>
          <a:bodyPr/>
          <a:lstStyle/>
          <a:p>
            <a:r>
              <a:rPr lang="en-US" sz="4400" dirty="0"/>
              <a:t>Performing branching in the ID stage.</a:t>
            </a:r>
          </a:p>
        </p:txBody>
      </p:sp>
      <p:pic>
        <p:nvPicPr>
          <p:cNvPr id="5" name="Content Placeholder 4" descr="Diagram, schematic&#10;&#10;Description automatically generated">
            <a:extLst>
              <a:ext uri="{FF2B5EF4-FFF2-40B4-BE49-F238E27FC236}">
                <a16:creationId xmlns:a16="http://schemas.microsoft.com/office/drawing/2014/main" id="{3B9D7C5C-2916-4D44-9EB4-1019F8D362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458" y="1614259"/>
            <a:ext cx="5348972" cy="3629481"/>
          </a:xfrm>
        </p:spPr>
      </p:pic>
      <p:pic>
        <p:nvPicPr>
          <p:cNvPr id="7" name="Picture 6" descr="Diagram, schematic&#10;&#10;Description automatically generated">
            <a:extLst>
              <a:ext uri="{FF2B5EF4-FFF2-40B4-BE49-F238E27FC236}">
                <a16:creationId xmlns:a16="http://schemas.microsoft.com/office/drawing/2014/main" id="{FDAFAF43-241E-4F89-A0E0-5A8DEAB9C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841" y="1690688"/>
            <a:ext cx="5026959" cy="3461566"/>
          </a:xfrm>
          <a:prstGeom prst="rect">
            <a:avLst/>
          </a:prstGeom>
        </p:spPr>
      </p:pic>
      <p:sp>
        <p:nvSpPr>
          <p:cNvPr id="8" name="Rectangle 7">
            <a:extLst>
              <a:ext uri="{FF2B5EF4-FFF2-40B4-BE49-F238E27FC236}">
                <a16:creationId xmlns:a16="http://schemas.microsoft.com/office/drawing/2014/main" id="{12D4BA35-F02C-408D-BBA1-92C55191B223}"/>
              </a:ext>
            </a:extLst>
          </p:cNvPr>
          <p:cNvSpPr/>
          <p:nvPr/>
        </p:nvSpPr>
        <p:spPr>
          <a:xfrm>
            <a:off x="7631206" y="1705745"/>
            <a:ext cx="732865" cy="2171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FED98F-96FB-44A6-BCC3-0F438CA78F09}"/>
              </a:ext>
            </a:extLst>
          </p:cNvPr>
          <p:cNvSpPr/>
          <p:nvPr/>
        </p:nvSpPr>
        <p:spPr>
          <a:xfrm>
            <a:off x="645458" y="2023782"/>
            <a:ext cx="369795" cy="201706"/>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AF769A-D448-41C5-BCA2-957DA88AAAE5}"/>
              </a:ext>
            </a:extLst>
          </p:cNvPr>
          <p:cNvSpPr txBox="1"/>
          <p:nvPr/>
        </p:nvSpPr>
        <p:spPr>
          <a:xfrm>
            <a:off x="94126" y="4874408"/>
            <a:ext cx="759760" cy="369332"/>
          </a:xfrm>
          <a:prstGeom prst="rect">
            <a:avLst/>
          </a:prstGeom>
          <a:noFill/>
        </p:spPr>
        <p:txBody>
          <a:bodyPr wrap="square" rtlCol="0">
            <a:spAutoFit/>
          </a:bodyPr>
          <a:lstStyle/>
          <a:p>
            <a:r>
              <a:rPr lang="en-US" dirty="0"/>
              <a:t>CC3: </a:t>
            </a:r>
          </a:p>
        </p:txBody>
      </p:sp>
      <p:sp>
        <p:nvSpPr>
          <p:cNvPr id="13" name="TextBox 12">
            <a:extLst>
              <a:ext uri="{FF2B5EF4-FFF2-40B4-BE49-F238E27FC236}">
                <a16:creationId xmlns:a16="http://schemas.microsoft.com/office/drawing/2014/main" id="{9AA01DB2-1B66-4B36-8283-A0BDD811FFE2}"/>
              </a:ext>
            </a:extLst>
          </p:cNvPr>
          <p:cNvSpPr txBox="1"/>
          <p:nvPr/>
        </p:nvSpPr>
        <p:spPr>
          <a:xfrm>
            <a:off x="94126" y="5207502"/>
            <a:ext cx="5900304" cy="1384995"/>
          </a:xfrm>
          <a:prstGeom prst="rect">
            <a:avLst/>
          </a:prstGeom>
          <a:noFill/>
        </p:spPr>
        <p:txBody>
          <a:bodyPr wrap="square">
            <a:spAutoFit/>
          </a:bodyPr>
          <a:lstStyle/>
          <a:p>
            <a:r>
              <a:rPr lang="en-US" sz="1400" dirty="0"/>
              <a:t>beq is in its ID stage</a:t>
            </a:r>
          </a:p>
          <a:p>
            <a:r>
              <a:rPr lang="en-US" sz="1400" dirty="0"/>
              <a:t>We calculate the branch target as well as the branch decision. At the end of this cycle, if the branch is taken, the address 72 is written to the PC to be fetched in CC4. </a:t>
            </a:r>
          </a:p>
          <a:p>
            <a:r>
              <a:rPr lang="en-US" sz="1400" dirty="0"/>
              <a:t>Add a new control to the IF/ID register which is responsible for zeroing out its contents – creating a stall. </a:t>
            </a:r>
          </a:p>
        </p:txBody>
      </p:sp>
      <p:sp>
        <p:nvSpPr>
          <p:cNvPr id="14" name="TextBox 13">
            <a:extLst>
              <a:ext uri="{FF2B5EF4-FFF2-40B4-BE49-F238E27FC236}">
                <a16:creationId xmlns:a16="http://schemas.microsoft.com/office/drawing/2014/main" id="{2B9043D2-311C-404D-8105-F13D0881631F}"/>
              </a:ext>
            </a:extLst>
          </p:cNvPr>
          <p:cNvSpPr txBox="1"/>
          <p:nvPr/>
        </p:nvSpPr>
        <p:spPr>
          <a:xfrm>
            <a:off x="6326841" y="4967588"/>
            <a:ext cx="759760" cy="369332"/>
          </a:xfrm>
          <a:prstGeom prst="rect">
            <a:avLst/>
          </a:prstGeom>
          <a:noFill/>
        </p:spPr>
        <p:txBody>
          <a:bodyPr wrap="square" rtlCol="0">
            <a:spAutoFit/>
          </a:bodyPr>
          <a:lstStyle/>
          <a:p>
            <a:r>
              <a:rPr lang="en-US" dirty="0"/>
              <a:t>CC4: </a:t>
            </a:r>
          </a:p>
        </p:txBody>
      </p:sp>
      <p:sp>
        <p:nvSpPr>
          <p:cNvPr id="15" name="TextBox 14">
            <a:extLst>
              <a:ext uri="{FF2B5EF4-FFF2-40B4-BE49-F238E27FC236}">
                <a16:creationId xmlns:a16="http://schemas.microsoft.com/office/drawing/2014/main" id="{9223CC32-F955-4DF6-8514-3D95C210B088}"/>
              </a:ext>
            </a:extLst>
          </p:cNvPr>
          <p:cNvSpPr txBox="1"/>
          <p:nvPr/>
        </p:nvSpPr>
        <p:spPr>
          <a:xfrm>
            <a:off x="6197572" y="5243740"/>
            <a:ext cx="4418881" cy="738664"/>
          </a:xfrm>
          <a:prstGeom prst="rect">
            <a:avLst/>
          </a:prstGeom>
          <a:noFill/>
        </p:spPr>
        <p:txBody>
          <a:bodyPr wrap="square">
            <a:spAutoFit/>
          </a:bodyPr>
          <a:lstStyle/>
          <a:p>
            <a:r>
              <a:rPr lang="en-US" sz="1400" dirty="0"/>
              <a:t>beq is in its EX stage</a:t>
            </a:r>
          </a:p>
          <a:p>
            <a:r>
              <a:rPr lang="en-US" sz="1400" dirty="0"/>
              <a:t>A bubble appears in ID stage</a:t>
            </a:r>
          </a:p>
          <a:p>
            <a:r>
              <a:rPr lang="en-US" sz="1400" dirty="0"/>
              <a:t>The branch target instruction is fetched in IF stage</a:t>
            </a:r>
          </a:p>
        </p:txBody>
      </p:sp>
    </p:spTree>
    <p:extLst>
      <p:ext uri="{BB962C8B-B14F-4D97-AF65-F5344CB8AC3E}">
        <p14:creationId xmlns:p14="http://schemas.microsoft.com/office/powerpoint/2010/main" val="217922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99855A1-C4B9-454D-8DDA-B57C10DE2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926" y="2026040"/>
            <a:ext cx="3337715" cy="2139840"/>
          </a:xfrm>
          <a:prstGeom prst="rect">
            <a:avLst/>
          </a:prstGeom>
        </p:spPr>
      </p:pic>
      <p:sp>
        <p:nvSpPr>
          <p:cNvPr id="2" name="Title 1">
            <a:extLst>
              <a:ext uri="{FF2B5EF4-FFF2-40B4-BE49-F238E27FC236}">
                <a16:creationId xmlns:a16="http://schemas.microsoft.com/office/drawing/2014/main" id="{E7E175E7-6741-4D66-AE3C-BB2C93DC77B6}"/>
              </a:ext>
            </a:extLst>
          </p:cNvPr>
          <p:cNvSpPr>
            <a:spLocks noGrp="1"/>
          </p:cNvSpPr>
          <p:nvPr>
            <p:ph type="title"/>
          </p:nvPr>
        </p:nvSpPr>
        <p:spPr>
          <a:xfrm>
            <a:off x="0" y="0"/>
            <a:ext cx="10515600" cy="1325563"/>
          </a:xfrm>
        </p:spPr>
        <p:txBody>
          <a:bodyPr/>
          <a:lstStyle/>
          <a:p>
            <a:r>
              <a:rPr lang="en-US" dirty="0"/>
              <a:t>Dynamic Branch Prediction</a:t>
            </a:r>
          </a:p>
        </p:txBody>
      </p:sp>
      <p:sp>
        <p:nvSpPr>
          <p:cNvPr id="3" name="Content Placeholder 2">
            <a:extLst>
              <a:ext uri="{FF2B5EF4-FFF2-40B4-BE49-F238E27FC236}">
                <a16:creationId xmlns:a16="http://schemas.microsoft.com/office/drawing/2014/main" id="{1D5D3ED9-39A9-4C97-9F13-33691B127F93}"/>
              </a:ext>
            </a:extLst>
          </p:cNvPr>
          <p:cNvSpPr>
            <a:spLocks noGrp="1"/>
          </p:cNvSpPr>
          <p:nvPr>
            <p:ph idx="1"/>
          </p:nvPr>
        </p:nvSpPr>
        <p:spPr>
          <a:xfrm>
            <a:off x="85164" y="944843"/>
            <a:ext cx="11943229" cy="1325563"/>
          </a:xfrm>
        </p:spPr>
        <p:txBody>
          <a:bodyPr>
            <a:normAutofit/>
          </a:bodyPr>
          <a:lstStyle/>
          <a:p>
            <a:r>
              <a:rPr lang="en-US" sz="1800" dirty="0"/>
              <a:t>we look up the address of the instruction to see if the branch was taken last time. If so, we will predict that the branch will be taken again and optimistically fetch the instructions from the branch target rather than the subsequent instructions. </a:t>
            </a:r>
          </a:p>
          <a:p>
            <a:r>
              <a:rPr lang="en-US" sz="1600" dirty="0"/>
              <a:t>3 types of buffers to see if the branch was taken last time:  </a:t>
            </a:r>
          </a:p>
        </p:txBody>
      </p:sp>
      <p:pic>
        <p:nvPicPr>
          <p:cNvPr id="5" name="Picture 4" descr="Chart&#10;&#10;Description automatically generated">
            <a:extLst>
              <a:ext uri="{FF2B5EF4-FFF2-40B4-BE49-F238E27FC236}">
                <a16:creationId xmlns:a16="http://schemas.microsoft.com/office/drawing/2014/main" id="{4EF4EEB6-3ED2-4102-AEA6-4AF06D1E8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7" y="1976368"/>
            <a:ext cx="3845742" cy="1467454"/>
          </a:xfrm>
          <a:prstGeom prst="rect">
            <a:avLst/>
          </a:prstGeom>
        </p:spPr>
      </p:pic>
      <p:pic>
        <p:nvPicPr>
          <p:cNvPr id="7" name="Picture 6" descr="Diagram&#10;&#10;Description automatically generated">
            <a:extLst>
              <a:ext uri="{FF2B5EF4-FFF2-40B4-BE49-F238E27FC236}">
                <a16:creationId xmlns:a16="http://schemas.microsoft.com/office/drawing/2014/main" id="{91C412E1-E5C1-4629-A6E8-FBCF345F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8468" y="2138548"/>
            <a:ext cx="4410693" cy="1320567"/>
          </a:xfrm>
          <a:prstGeom prst="rect">
            <a:avLst/>
          </a:prstGeom>
        </p:spPr>
      </p:pic>
      <p:sp>
        <p:nvSpPr>
          <p:cNvPr id="11" name="TextBox 10">
            <a:extLst>
              <a:ext uri="{FF2B5EF4-FFF2-40B4-BE49-F238E27FC236}">
                <a16:creationId xmlns:a16="http://schemas.microsoft.com/office/drawing/2014/main" id="{AF169801-80F3-4A12-8D12-D21F9EE01CF5}"/>
              </a:ext>
            </a:extLst>
          </p:cNvPr>
          <p:cNvSpPr txBox="1"/>
          <p:nvPr/>
        </p:nvSpPr>
        <p:spPr>
          <a:xfrm>
            <a:off x="513530" y="1807091"/>
            <a:ext cx="3171022" cy="338554"/>
          </a:xfrm>
          <a:prstGeom prst="rect">
            <a:avLst/>
          </a:prstGeom>
          <a:noFill/>
        </p:spPr>
        <p:txBody>
          <a:bodyPr wrap="square">
            <a:spAutoFit/>
          </a:bodyPr>
          <a:lstStyle/>
          <a:p>
            <a:r>
              <a:rPr lang="en-US" sz="1600" dirty="0">
                <a:solidFill>
                  <a:srgbClr val="C00000"/>
                </a:solidFill>
              </a:rPr>
              <a:t>1-bit branch prediction buffer (BPB)</a:t>
            </a:r>
          </a:p>
        </p:txBody>
      </p:sp>
      <p:sp>
        <p:nvSpPr>
          <p:cNvPr id="13" name="TextBox 12">
            <a:extLst>
              <a:ext uri="{FF2B5EF4-FFF2-40B4-BE49-F238E27FC236}">
                <a16:creationId xmlns:a16="http://schemas.microsoft.com/office/drawing/2014/main" id="{D9A86DA9-06EE-4F37-B4B5-79F64A2AF37A}"/>
              </a:ext>
            </a:extLst>
          </p:cNvPr>
          <p:cNvSpPr txBox="1"/>
          <p:nvPr/>
        </p:nvSpPr>
        <p:spPr>
          <a:xfrm>
            <a:off x="8197826" y="1789442"/>
            <a:ext cx="2916079" cy="338554"/>
          </a:xfrm>
          <a:prstGeom prst="rect">
            <a:avLst/>
          </a:prstGeom>
          <a:noFill/>
        </p:spPr>
        <p:txBody>
          <a:bodyPr wrap="square">
            <a:spAutoFit/>
          </a:bodyPr>
          <a:lstStyle/>
          <a:p>
            <a:pPr lvl="1"/>
            <a:r>
              <a:rPr lang="en-US" sz="1600" dirty="0">
                <a:solidFill>
                  <a:srgbClr val="C00000"/>
                </a:solidFill>
              </a:rPr>
              <a:t>branch target buffer (BTB)</a:t>
            </a:r>
          </a:p>
        </p:txBody>
      </p:sp>
      <p:sp>
        <p:nvSpPr>
          <p:cNvPr id="15" name="TextBox 14">
            <a:extLst>
              <a:ext uri="{FF2B5EF4-FFF2-40B4-BE49-F238E27FC236}">
                <a16:creationId xmlns:a16="http://schemas.microsoft.com/office/drawing/2014/main" id="{A0784C07-D23A-421E-AAE5-EF4E11C071EF}"/>
              </a:ext>
            </a:extLst>
          </p:cNvPr>
          <p:cNvSpPr txBox="1"/>
          <p:nvPr/>
        </p:nvSpPr>
        <p:spPr>
          <a:xfrm>
            <a:off x="4138661" y="1815068"/>
            <a:ext cx="3171023" cy="338554"/>
          </a:xfrm>
          <a:prstGeom prst="rect">
            <a:avLst/>
          </a:prstGeom>
          <a:noFill/>
        </p:spPr>
        <p:txBody>
          <a:bodyPr wrap="square">
            <a:spAutoFit/>
          </a:bodyPr>
          <a:lstStyle/>
          <a:p>
            <a:r>
              <a:rPr lang="en-US" sz="1600" dirty="0">
                <a:solidFill>
                  <a:srgbClr val="C00000"/>
                </a:solidFill>
              </a:rPr>
              <a:t>2-bit branch prediction buffer state</a:t>
            </a:r>
          </a:p>
        </p:txBody>
      </p:sp>
      <p:sp>
        <p:nvSpPr>
          <p:cNvPr id="16" name="TextBox 15">
            <a:extLst>
              <a:ext uri="{FF2B5EF4-FFF2-40B4-BE49-F238E27FC236}">
                <a16:creationId xmlns:a16="http://schemas.microsoft.com/office/drawing/2014/main" id="{751CEC13-4201-41CE-A5B3-D04955818DA8}"/>
              </a:ext>
            </a:extLst>
          </p:cNvPr>
          <p:cNvSpPr txBox="1"/>
          <p:nvPr/>
        </p:nvSpPr>
        <p:spPr>
          <a:xfrm>
            <a:off x="3941080" y="3906418"/>
            <a:ext cx="4166347"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t>A small memory</a:t>
            </a:r>
          </a:p>
          <a:p>
            <a:pPr marL="285750" indent="-285750">
              <a:buFont typeface="Arial" panose="020B0604020202020204" pitchFamily="34" charset="0"/>
              <a:buChar char="•"/>
            </a:pPr>
            <a:r>
              <a:rPr lang="en-US" sz="1400" dirty="0"/>
              <a:t>Index: lower portion of the branch instruction address</a:t>
            </a:r>
          </a:p>
          <a:p>
            <a:pPr marL="285750" indent="-285750">
              <a:buFont typeface="Arial" panose="020B0604020202020204" pitchFamily="34" charset="0"/>
              <a:buChar char="•"/>
            </a:pPr>
            <a:r>
              <a:rPr lang="en-US" sz="1400" dirty="0"/>
              <a:t>Element: </a:t>
            </a:r>
            <a:r>
              <a:rPr lang="en-US" sz="1400" b="1" dirty="0">
                <a:solidFill>
                  <a:srgbClr val="C00000"/>
                </a:solidFill>
              </a:rPr>
              <a:t>2 bits </a:t>
            </a:r>
            <a:r>
              <a:rPr lang="en-US" sz="1400" dirty="0"/>
              <a:t>indicating strongly or weakly (box) prediction taken or not taken last time</a:t>
            </a:r>
          </a:p>
          <a:p>
            <a:pPr marL="285750" indent="-285750">
              <a:buFont typeface="Arial" panose="020B0604020202020204" pitchFamily="34" charset="0"/>
              <a:buChar char="•"/>
            </a:pPr>
            <a:r>
              <a:rPr lang="en-US" sz="1400" dirty="0"/>
              <a:t>We make our prediction based on the bit found in the buffer. </a:t>
            </a:r>
          </a:p>
          <a:p>
            <a:pPr marL="285750" indent="-285750">
              <a:buFont typeface="Arial" panose="020B0604020202020204" pitchFamily="34" charset="0"/>
              <a:buChar char="•"/>
            </a:pPr>
            <a:r>
              <a:rPr lang="en-US" sz="1400" dirty="0"/>
              <a:t>A branch that is strongly favors taken or not taken will be mismatched only once.</a:t>
            </a:r>
          </a:p>
          <a:p>
            <a:pPr marL="285750" indent="-285750">
              <a:buFont typeface="Arial" panose="020B0604020202020204" pitchFamily="34" charset="0"/>
              <a:buChar char="•"/>
            </a:pPr>
            <a:r>
              <a:rPr lang="en-US" sz="1400" dirty="0"/>
              <a:t>We can access the buffer during the IF stage to determine whether the next instruction needs to be calculated or we can continue with sequential execution.</a:t>
            </a:r>
          </a:p>
          <a:p>
            <a:endParaRPr lang="en-US" sz="1400" dirty="0"/>
          </a:p>
        </p:txBody>
      </p:sp>
      <p:sp>
        <p:nvSpPr>
          <p:cNvPr id="17" name="TextBox 16">
            <a:extLst>
              <a:ext uri="{FF2B5EF4-FFF2-40B4-BE49-F238E27FC236}">
                <a16:creationId xmlns:a16="http://schemas.microsoft.com/office/drawing/2014/main" id="{1B352F1B-F04A-4277-8F92-706ADF1F6742}"/>
              </a:ext>
            </a:extLst>
          </p:cNvPr>
          <p:cNvSpPr txBox="1"/>
          <p:nvPr/>
        </p:nvSpPr>
        <p:spPr>
          <a:xfrm>
            <a:off x="286205" y="3375440"/>
            <a:ext cx="3441297"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A small memory</a:t>
            </a:r>
          </a:p>
          <a:p>
            <a:pPr marL="285750" indent="-285750">
              <a:buFont typeface="Arial" panose="020B0604020202020204" pitchFamily="34" charset="0"/>
              <a:buChar char="•"/>
            </a:pPr>
            <a:r>
              <a:rPr lang="en-US" sz="1400" dirty="0"/>
              <a:t>Index: lower portion of the branch instruction address</a:t>
            </a:r>
          </a:p>
          <a:p>
            <a:pPr marL="285750" indent="-285750">
              <a:buFont typeface="Arial" panose="020B0604020202020204" pitchFamily="34" charset="0"/>
              <a:buChar char="•"/>
            </a:pPr>
            <a:r>
              <a:rPr lang="en-US" sz="1400" dirty="0"/>
              <a:t>Element: </a:t>
            </a:r>
            <a:r>
              <a:rPr lang="en-US" sz="1400" b="1" dirty="0">
                <a:solidFill>
                  <a:srgbClr val="C00000"/>
                </a:solidFill>
              </a:rPr>
              <a:t>1 bit</a:t>
            </a:r>
            <a:r>
              <a:rPr lang="en-US" sz="1400" dirty="0"/>
              <a:t> indicating whether the branch prediction was taken last time. </a:t>
            </a:r>
          </a:p>
          <a:p>
            <a:pPr marL="285750" indent="-285750">
              <a:buFont typeface="Arial" panose="020B0604020202020204" pitchFamily="34" charset="0"/>
              <a:buChar char="•"/>
            </a:pPr>
            <a:r>
              <a:rPr lang="en-US" sz="1400" dirty="0"/>
              <a:t>We make our prediction based on the bit found in the buffer. </a:t>
            </a:r>
          </a:p>
          <a:p>
            <a:pPr marL="285750" indent="-285750">
              <a:buFont typeface="Arial" panose="020B0604020202020204" pitchFamily="34" charset="0"/>
              <a:buChar char="•"/>
            </a:pPr>
            <a:r>
              <a:rPr lang="en-US" sz="1400" dirty="0"/>
              <a:t>If the prediction turns out to be incorrect, then we flip the bit in the buffer and correct the pipeline</a:t>
            </a:r>
          </a:p>
          <a:p>
            <a:pPr marL="285750" indent="-285750">
              <a:buFont typeface="Arial" panose="020B0604020202020204" pitchFamily="34" charset="0"/>
              <a:buChar char="•"/>
            </a:pPr>
            <a:r>
              <a:rPr lang="en-US" sz="1400" dirty="0"/>
              <a:t>Disadvantage: low prediction accuracy </a:t>
            </a:r>
          </a:p>
        </p:txBody>
      </p:sp>
      <p:sp>
        <p:nvSpPr>
          <p:cNvPr id="19" name="Rectangle 18">
            <a:extLst>
              <a:ext uri="{FF2B5EF4-FFF2-40B4-BE49-F238E27FC236}">
                <a16:creationId xmlns:a16="http://schemas.microsoft.com/office/drawing/2014/main" id="{F1E22AC3-DF53-45C3-92A2-199B40F2640B}"/>
              </a:ext>
            </a:extLst>
          </p:cNvPr>
          <p:cNvSpPr/>
          <p:nvPr/>
        </p:nvSpPr>
        <p:spPr>
          <a:xfrm>
            <a:off x="5836024" y="2393576"/>
            <a:ext cx="1438835" cy="132556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2F672A8-D654-4AED-92B2-9EFE64EF1C99}"/>
              </a:ext>
            </a:extLst>
          </p:cNvPr>
          <p:cNvSpPr txBox="1"/>
          <p:nvPr/>
        </p:nvSpPr>
        <p:spPr>
          <a:xfrm>
            <a:off x="8096796" y="3877235"/>
            <a:ext cx="3931597"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A small memory</a:t>
            </a:r>
          </a:p>
          <a:p>
            <a:pPr marL="285750" indent="-285750">
              <a:buFont typeface="Arial" panose="020B0604020202020204" pitchFamily="34" charset="0"/>
              <a:buChar char="•"/>
            </a:pPr>
            <a:r>
              <a:rPr lang="en-US" sz="1400" dirty="0"/>
              <a:t>Index: lower portion of the branch instruction address</a:t>
            </a:r>
          </a:p>
          <a:p>
            <a:pPr marL="285750" indent="-285750">
              <a:buFont typeface="Arial" panose="020B0604020202020204" pitchFamily="34" charset="0"/>
              <a:buChar char="•"/>
            </a:pPr>
            <a:r>
              <a:rPr lang="en-US" sz="1400" dirty="0"/>
              <a:t>Element: </a:t>
            </a:r>
          </a:p>
          <a:p>
            <a:pPr marL="742950" lvl="1" indent="-285750">
              <a:buFont typeface="Arial" panose="020B0604020202020204" pitchFamily="34" charset="0"/>
              <a:buChar char="•"/>
            </a:pPr>
            <a:r>
              <a:rPr lang="en-US" sz="1400" dirty="0"/>
              <a:t>Tag: higher portion of the branch instruction address</a:t>
            </a:r>
          </a:p>
          <a:p>
            <a:pPr marL="742950" lvl="1" indent="-285750">
              <a:buFont typeface="Arial" panose="020B0604020202020204" pitchFamily="34" charset="0"/>
              <a:buChar char="•"/>
            </a:pPr>
            <a:r>
              <a:rPr lang="en-US" sz="1400" dirty="0"/>
              <a:t>Target: the target address of the branch.</a:t>
            </a:r>
          </a:p>
          <a:p>
            <a:pPr marL="285750" indent="-285750">
              <a:buFont typeface="Arial" panose="020B0604020202020204" pitchFamily="34" charset="0"/>
              <a:buChar char="•"/>
            </a:pPr>
            <a:r>
              <a:rPr lang="en-US" sz="1400" dirty="0"/>
              <a:t>If the BPB predicts the branch is taken, and the higher order bits of the instruction match the BTB tag, then we write the target to PC.</a:t>
            </a:r>
          </a:p>
        </p:txBody>
      </p:sp>
      <p:pic>
        <p:nvPicPr>
          <p:cNvPr id="22" name="Picture 21" descr="A picture containing graphical user interface&#10;&#10;Description automatically generated">
            <a:extLst>
              <a:ext uri="{FF2B5EF4-FFF2-40B4-BE49-F238E27FC236}">
                <a16:creationId xmlns:a16="http://schemas.microsoft.com/office/drawing/2014/main" id="{8E29DAFD-B449-4E03-9692-6C5E45E7E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055" y="5913157"/>
            <a:ext cx="3763461" cy="781704"/>
          </a:xfrm>
          <a:prstGeom prst="rect">
            <a:avLst/>
          </a:prstGeom>
        </p:spPr>
      </p:pic>
    </p:spTree>
    <p:extLst>
      <p:ext uri="{BB962C8B-B14F-4D97-AF65-F5344CB8AC3E}">
        <p14:creationId xmlns:p14="http://schemas.microsoft.com/office/powerpoint/2010/main" val="2941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5" grpId="0"/>
      <p:bldP spid="16" grpId="0"/>
      <p:bldP spid="17" grpId="0"/>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E039-D8E1-4311-9402-4A0894CCA392}"/>
              </a:ext>
            </a:extLst>
          </p:cNvPr>
          <p:cNvSpPr>
            <a:spLocks noGrp="1"/>
          </p:cNvSpPr>
          <p:nvPr>
            <p:ph type="title"/>
          </p:nvPr>
        </p:nvSpPr>
        <p:spPr/>
        <p:txBody>
          <a:bodyPr/>
          <a:lstStyle/>
          <a:p>
            <a:r>
              <a:rPr lang="en-US" dirty="0"/>
              <a:t>PROCESSORS</a:t>
            </a:r>
          </a:p>
        </p:txBody>
      </p:sp>
      <p:sp>
        <p:nvSpPr>
          <p:cNvPr id="3" name="Content Placeholder 2">
            <a:extLst>
              <a:ext uri="{FF2B5EF4-FFF2-40B4-BE49-F238E27FC236}">
                <a16:creationId xmlns:a16="http://schemas.microsoft.com/office/drawing/2014/main" id="{8326E47E-6902-40E3-B974-80E1A8F12E61}"/>
              </a:ext>
            </a:extLst>
          </p:cNvPr>
          <p:cNvSpPr>
            <a:spLocks noGrp="1"/>
          </p:cNvSpPr>
          <p:nvPr>
            <p:ph idx="1"/>
          </p:nvPr>
        </p:nvSpPr>
        <p:spPr>
          <a:xfrm>
            <a:off x="838200" y="1386840"/>
            <a:ext cx="7178041" cy="4351338"/>
          </a:xfrm>
        </p:spPr>
        <p:txBody>
          <a:bodyPr>
            <a:normAutofit fontScale="92500"/>
          </a:bodyPr>
          <a:lstStyle/>
          <a:p>
            <a:r>
              <a:rPr lang="en-US" sz="2400" b="1" dirty="0">
                <a:solidFill>
                  <a:srgbClr val="C00000"/>
                </a:solidFill>
              </a:rPr>
              <a:t>Single-Cycle </a:t>
            </a:r>
            <a:r>
              <a:rPr lang="en-US" sz="2400" dirty="0"/>
              <a:t>and </a:t>
            </a:r>
            <a:r>
              <a:rPr lang="en-US" sz="2400" b="1" dirty="0">
                <a:solidFill>
                  <a:srgbClr val="C00000"/>
                </a:solidFill>
              </a:rPr>
              <a:t>Pipeline</a:t>
            </a:r>
            <a:r>
              <a:rPr lang="en-US" sz="2400" dirty="0"/>
              <a:t> are two different versions of the processor to </a:t>
            </a:r>
            <a:r>
              <a:rPr lang="en-US" sz="2400" b="1" dirty="0">
                <a:solidFill>
                  <a:schemeClr val="accent6">
                    <a:lumMod val="75000"/>
                  </a:schemeClr>
                </a:solidFill>
              </a:rPr>
              <a:t>implement the instructions set like MIPS. </a:t>
            </a:r>
          </a:p>
          <a:p>
            <a:r>
              <a:rPr lang="en-US" sz="2400" dirty="0"/>
              <a:t>Single-Cycle: a simple version</a:t>
            </a:r>
          </a:p>
          <a:p>
            <a:pPr lvl="1"/>
            <a:r>
              <a:rPr lang="en-US" sz="2000" dirty="0"/>
              <a:t>Each instruction is implemented in one clock cycle </a:t>
            </a:r>
          </a:p>
          <a:p>
            <a:r>
              <a:rPr lang="en-US" sz="2400" dirty="0"/>
              <a:t>Pipeline: a realistic version</a:t>
            </a:r>
          </a:p>
          <a:p>
            <a:pPr lvl="1"/>
            <a:r>
              <a:rPr lang="en-US" sz="2000" dirty="0"/>
              <a:t>Multiple instructions in different stages are implemented in one clock cycle.</a:t>
            </a:r>
          </a:p>
          <a:p>
            <a:r>
              <a:rPr lang="en-US" sz="2400" dirty="0"/>
              <a:t> Two processor components: </a:t>
            </a:r>
            <a:r>
              <a:rPr lang="en-US" sz="2400" b="1" dirty="0">
                <a:solidFill>
                  <a:schemeClr val="accent1">
                    <a:lumMod val="75000"/>
                  </a:schemeClr>
                </a:solidFill>
              </a:rPr>
              <a:t>datapath</a:t>
            </a:r>
            <a:r>
              <a:rPr lang="en-US" sz="2400" dirty="0"/>
              <a:t> and </a:t>
            </a:r>
            <a:r>
              <a:rPr lang="en-US" sz="2400" b="1" dirty="0">
                <a:solidFill>
                  <a:schemeClr val="accent1">
                    <a:lumMod val="75000"/>
                  </a:schemeClr>
                </a:solidFill>
              </a:rPr>
              <a:t>control</a:t>
            </a:r>
          </a:p>
          <a:p>
            <a:pPr lvl="1"/>
            <a:r>
              <a:rPr lang="en-US" sz="2000" dirty="0"/>
              <a:t>Single-Cycle: what are the datapath and control? (</a:t>
            </a:r>
            <a:r>
              <a:rPr lang="en-US" sz="2000" dirty="0">
                <a:solidFill>
                  <a:srgbClr val="C00000"/>
                </a:solidFill>
              </a:rPr>
              <a:t>required</a:t>
            </a:r>
            <a:r>
              <a:rPr lang="en-US" sz="2000" dirty="0"/>
              <a:t>)</a:t>
            </a:r>
          </a:p>
          <a:p>
            <a:pPr lvl="1"/>
            <a:r>
              <a:rPr lang="en-US" sz="2000" dirty="0"/>
              <a:t>Pipeline: what are the datapath and control? (</a:t>
            </a:r>
            <a:r>
              <a:rPr lang="en-US" sz="2000" dirty="0">
                <a:solidFill>
                  <a:srgbClr val="C00000"/>
                </a:solidFill>
              </a:rPr>
              <a:t>required</a:t>
            </a:r>
            <a:r>
              <a:rPr lang="en-US" sz="2000" dirty="0"/>
              <a:t>)</a:t>
            </a:r>
          </a:p>
          <a:p>
            <a:r>
              <a:rPr lang="en-US" sz="2400" dirty="0"/>
              <a:t>Clock cycle: </a:t>
            </a:r>
            <a:r>
              <a:rPr lang="en-US" sz="2200" dirty="0"/>
              <a:t>the clock cycle time is the amount of time for one clock period to elapse</a:t>
            </a:r>
          </a:p>
          <a:p>
            <a:endParaRPr lang="en-US" sz="2400" dirty="0"/>
          </a:p>
        </p:txBody>
      </p:sp>
      <p:pic>
        <p:nvPicPr>
          <p:cNvPr id="6" name="Picture 5">
            <a:extLst>
              <a:ext uri="{FF2B5EF4-FFF2-40B4-BE49-F238E27FC236}">
                <a16:creationId xmlns:a16="http://schemas.microsoft.com/office/drawing/2014/main" id="{FDC0D14F-EC8E-4702-BEA7-13E995789077}"/>
              </a:ext>
            </a:extLst>
          </p:cNvPr>
          <p:cNvPicPr>
            <a:picLocks noChangeAspect="1"/>
          </p:cNvPicPr>
          <p:nvPr/>
        </p:nvPicPr>
        <p:blipFill>
          <a:blip r:embed="rId2"/>
          <a:stretch>
            <a:fillRect/>
          </a:stretch>
        </p:blipFill>
        <p:spPr>
          <a:xfrm>
            <a:off x="7923193" y="2016125"/>
            <a:ext cx="4112019" cy="3455035"/>
          </a:xfrm>
          <a:prstGeom prst="rect">
            <a:avLst/>
          </a:prstGeom>
        </p:spPr>
      </p:pic>
      <p:pic>
        <p:nvPicPr>
          <p:cNvPr id="5" name="Picture 4" descr="Diagram, shape&#10;&#10;Description automatically generated">
            <a:extLst>
              <a:ext uri="{FF2B5EF4-FFF2-40B4-BE49-F238E27FC236}">
                <a16:creationId xmlns:a16="http://schemas.microsoft.com/office/drawing/2014/main" id="{328B8D51-7626-4174-8B6F-0F0F6A5B4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744" y="5637421"/>
            <a:ext cx="4269927" cy="1045767"/>
          </a:xfrm>
          <a:prstGeom prst="rect">
            <a:avLst/>
          </a:prstGeom>
        </p:spPr>
      </p:pic>
    </p:spTree>
    <p:extLst>
      <p:ext uri="{BB962C8B-B14F-4D97-AF65-F5344CB8AC3E}">
        <p14:creationId xmlns:p14="http://schemas.microsoft.com/office/powerpoint/2010/main" val="423252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0DA7-D629-4A12-B12A-E76B5BAC9194}"/>
              </a:ext>
            </a:extLst>
          </p:cNvPr>
          <p:cNvSpPr>
            <a:spLocks noGrp="1"/>
          </p:cNvSpPr>
          <p:nvPr>
            <p:ph type="title"/>
          </p:nvPr>
        </p:nvSpPr>
        <p:spPr/>
        <p:txBody>
          <a:bodyPr/>
          <a:lstStyle/>
          <a:p>
            <a:r>
              <a:rPr lang="en-US" dirty="0"/>
              <a:t>Single-Cycle Datapath and Control</a:t>
            </a:r>
          </a:p>
        </p:txBody>
      </p:sp>
      <p:sp>
        <p:nvSpPr>
          <p:cNvPr id="3" name="Content Placeholder 2">
            <a:extLst>
              <a:ext uri="{FF2B5EF4-FFF2-40B4-BE49-F238E27FC236}">
                <a16:creationId xmlns:a16="http://schemas.microsoft.com/office/drawing/2014/main" id="{53FDB875-6B77-41BD-945D-1084E6920D1D}"/>
              </a:ext>
            </a:extLst>
          </p:cNvPr>
          <p:cNvSpPr>
            <a:spLocks noGrp="1"/>
          </p:cNvSpPr>
          <p:nvPr>
            <p:ph idx="1"/>
          </p:nvPr>
        </p:nvSpPr>
        <p:spPr>
          <a:xfrm>
            <a:off x="838200" y="1834433"/>
            <a:ext cx="10134600" cy="4351338"/>
          </a:xfrm>
        </p:spPr>
        <p:txBody>
          <a:bodyPr/>
          <a:lstStyle/>
          <a:p>
            <a:r>
              <a:rPr lang="en-US" dirty="0"/>
              <a:t>A subset of the MIPS instruction set to learn the principles and techniques</a:t>
            </a:r>
          </a:p>
          <a:p>
            <a:pPr lvl="1"/>
            <a:r>
              <a:rPr lang="en-US" dirty="0"/>
              <a:t>	R-format instruction: add, sub, and, or, slt</a:t>
            </a:r>
          </a:p>
          <a:p>
            <a:pPr lvl="1"/>
            <a:r>
              <a:rPr lang="en-US" dirty="0"/>
              <a:t>	lw, sw,</a:t>
            </a:r>
          </a:p>
          <a:p>
            <a:pPr lvl="1"/>
            <a:r>
              <a:rPr lang="en-US" dirty="0"/>
              <a:t>	beq</a:t>
            </a:r>
          </a:p>
          <a:p>
            <a:pPr lvl="1"/>
            <a:r>
              <a:rPr lang="en-US" dirty="0"/>
              <a:t>    j</a:t>
            </a:r>
          </a:p>
          <a:p>
            <a:r>
              <a:rPr lang="en-US" dirty="0">
                <a:solidFill>
                  <a:srgbClr val="C00000"/>
                </a:solidFill>
              </a:rPr>
              <a:t>Required: </a:t>
            </a:r>
            <a:r>
              <a:rPr lang="en-US" dirty="0"/>
              <a:t>know how to implement above and other MIPS instructions. </a:t>
            </a:r>
          </a:p>
          <a:p>
            <a:pPr lvl="1"/>
            <a:r>
              <a:rPr lang="en-US" dirty="0"/>
              <a:t>Datapath</a:t>
            </a:r>
          </a:p>
          <a:p>
            <a:pPr lvl="1"/>
            <a:r>
              <a:rPr lang="en-US" dirty="0"/>
              <a:t>Control</a:t>
            </a:r>
          </a:p>
        </p:txBody>
      </p:sp>
    </p:spTree>
    <p:extLst>
      <p:ext uri="{BB962C8B-B14F-4D97-AF65-F5344CB8AC3E}">
        <p14:creationId xmlns:p14="http://schemas.microsoft.com/office/powerpoint/2010/main" val="184172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6A29-64E5-4FF1-B585-B40235131DF6}"/>
              </a:ext>
            </a:extLst>
          </p:cNvPr>
          <p:cNvSpPr>
            <a:spLocks noGrp="1"/>
          </p:cNvSpPr>
          <p:nvPr>
            <p:ph type="title"/>
          </p:nvPr>
        </p:nvSpPr>
        <p:spPr/>
        <p:txBody>
          <a:bodyPr/>
          <a:lstStyle/>
          <a:p>
            <a:r>
              <a:rPr lang="en-US" dirty="0"/>
              <a:t>Single-Cycle Datapath and Control</a:t>
            </a:r>
          </a:p>
        </p:txBody>
      </p:sp>
      <p:pic>
        <p:nvPicPr>
          <p:cNvPr id="5" name="Content Placeholder 4">
            <a:extLst>
              <a:ext uri="{FF2B5EF4-FFF2-40B4-BE49-F238E27FC236}">
                <a16:creationId xmlns:a16="http://schemas.microsoft.com/office/drawing/2014/main" id="{0C14A396-774E-448C-BFC4-D9E60250BBC5}"/>
              </a:ext>
            </a:extLst>
          </p:cNvPr>
          <p:cNvPicPr>
            <a:picLocks noGrp="1" noChangeAspect="1"/>
          </p:cNvPicPr>
          <p:nvPr>
            <p:ph idx="1"/>
          </p:nvPr>
        </p:nvPicPr>
        <p:blipFill>
          <a:blip r:embed="rId2"/>
          <a:stretch>
            <a:fillRect/>
          </a:stretch>
        </p:blipFill>
        <p:spPr>
          <a:xfrm>
            <a:off x="6830105" y="2357027"/>
            <a:ext cx="5203661" cy="3621077"/>
          </a:xfrm>
          <a:prstGeom prst="rect">
            <a:avLst/>
          </a:prstGeom>
        </p:spPr>
      </p:pic>
      <p:sp>
        <p:nvSpPr>
          <p:cNvPr id="6" name="TextBox 5">
            <a:extLst>
              <a:ext uri="{FF2B5EF4-FFF2-40B4-BE49-F238E27FC236}">
                <a16:creationId xmlns:a16="http://schemas.microsoft.com/office/drawing/2014/main" id="{C132A890-61C1-4041-9E2F-E4165E2E2608}"/>
              </a:ext>
            </a:extLst>
          </p:cNvPr>
          <p:cNvSpPr txBox="1"/>
          <p:nvPr/>
        </p:nvSpPr>
        <p:spPr>
          <a:xfrm>
            <a:off x="838200" y="1747305"/>
            <a:ext cx="10180320" cy="461665"/>
          </a:xfrm>
          <a:prstGeom prst="rect">
            <a:avLst/>
          </a:prstGeom>
          <a:noFill/>
        </p:spPr>
        <p:txBody>
          <a:bodyPr wrap="square" rtlCol="0">
            <a:spAutoFit/>
          </a:bodyPr>
          <a:lstStyle/>
          <a:p>
            <a:r>
              <a:rPr lang="en-US" sz="2400" b="1" dirty="0">
                <a:solidFill>
                  <a:srgbClr val="C00000"/>
                </a:solidFill>
              </a:rPr>
              <a:t>Datapath</a:t>
            </a:r>
            <a:r>
              <a:rPr lang="en-US" sz="2400" dirty="0"/>
              <a:t> consists of the functional units of the processor</a:t>
            </a:r>
          </a:p>
        </p:txBody>
      </p:sp>
      <p:sp>
        <p:nvSpPr>
          <p:cNvPr id="7" name="TextBox 6">
            <a:extLst>
              <a:ext uri="{FF2B5EF4-FFF2-40B4-BE49-F238E27FC236}">
                <a16:creationId xmlns:a16="http://schemas.microsoft.com/office/drawing/2014/main" id="{C75EC4A2-0DBF-4264-B8D8-65FCD8EA7DDD}"/>
              </a:ext>
            </a:extLst>
          </p:cNvPr>
          <p:cNvSpPr txBox="1"/>
          <p:nvPr/>
        </p:nvSpPr>
        <p:spPr>
          <a:xfrm>
            <a:off x="838200" y="2265587"/>
            <a:ext cx="8420100" cy="4893647"/>
          </a:xfrm>
          <a:prstGeom prst="rect">
            <a:avLst/>
          </a:prstGeom>
          <a:noFill/>
        </p:spPr>
        <p:txBody>
          <a:bodyPr wrap="square" rtlCol="0">
            <a:spAutoFit/>
          </a:bodyPr>
          <a:lstStyle/>
          <a:p>
            <a:r>
              <a:rPr lang="en-US" sz="2400" b="1" dirty="0">
                <a:solidFill>
                  <a:schemeClr val="tx2"/>
                </a:solidFill>
              </a:rPr>
              <a:t>Elements that hold data</a:t>
            </a:r>
          </a:p>
          <a:p>
            <a:r>
              <a:rPr lang="en-US" b="1" dirty="0">
                <a:solidFill>
                  <a:srgbClr val="C00000"/>
                </a:solidFill>
              </a:rPr>
              <a:t>1, Program counter</a:t>
            </a:r>
          </a:p>
          <a:p>
            <a:r>
              <a:rPr lang="en-US" dirty="0"/>
              <a:t>Store address of current instruction </a:t>
            </a:r>
          </a:p>
          <a:p>
            <a:r>
              <a:rPr lang="en-US" dirty="0"/>
              <a:t>Update at the end of every clock cycle</a:t>
            </a:r>
          </a:p>
          <a:p>
            <a:r>
              <a:rPr lang="en-US" dirty="0"/>
              <a:t>Used for all instructions </a:t>
            </a:r>
          </a:p>
          <a:p>
            <a:r>
              <a:rPr lang="en-US" b="1" dirty="0">
                <a:solidFill>
                  <a:srgbClr val="C00000"/>
                </a:solidFill>
              </a:rPr>
              <a:t>2, Instruction memory </a:t>
            </a:r>
          </a:p>
          <a:p>
            <a:r>
              <a:rPr lang="en-US" dirty="0"/>
              <a:t>Store instructions (binary): supply instructions given an address </a:t>
            </a:r>
          </a:p>
          <a:p>
            <a:r>
              <a:rPr lang="en-US" dirty="0"/>
              <a:t>Used for all instructions</a:t>
            </a:r>
          </a:p>
          <a:p>
            <a:r>
              <a:rPr lang="en-US" b="1" dirty="0">
                <a:solidFill>
                  <a:srgbClr val="C00000"/>
                </a:solidFill>
              </a:rPr>
              <a:t>3, Register file </a:t>
            </a:r>
          </a:p>
          <a:p>
            <a:r>
              <a:rPr lang="en-US" dirty="0"/>
              <a:t>Store the processor’s 32 general-purpose registers</a:t>
            </a:r>
          </a:p>
          <a:p>
            <a:r>
              <a:rPr lang="en-US" dirty="0"/>
              <a:t>Used for R-format instructions, lw, sw, beq</a:t>
            </a:r>
          </a:p>
          <a:p>
            <a:r>
              <a:rPr lang="en-US" dirty="0"/>
              <a:t>S</a:t>
            </a:r>
            <a:r>
              <a:rPr lang="en-US" altLang="zh-CN" dirty="0"/>
              <a:t>upport read (R-format, lw, sw, beq) and write (R-format, lw)operations</a:t>
            </a:r>
            <a:endParaRPr lang="en-US" dirty="0"/>
          </a:p>
          <a:p>
            <a:r>
              <a:rPr lang="en-US" b="1" dirty="0">
                <a:solidFill>
                  <a:srgbClr val="C00000"/>
                </a:solidFill>
              </a:rPr>
              <a:t>4, Data memory</a:t>
            </a:r>
          </a:p>
          <a:p>
            <a:r>
              <a:rPr lang="en-US" dirty="0"/>
              <a:t>Contain data used for the program</a:t>
            </a:r>
          </a:p>
          <a:p>
            <a:r>
              <a:rPr lang="en-US" dirty="0"/>
              <a:t>Used for lw, sw</a:t>
            </a:r>
          </a:p>
          <a:p>
            <a:r>
              <a:rPr lang="en-US" dirty="0"/>
              <a:t>Support read (lw) and write (sw) operations</a:t>
            </a:r>
          </a:p>
          <a:p>
            <a:endParaRPr lang="en-US" dirty="0"/>
          </a:p>
        </p:txBody>
      </p:sp>
    </p:spTree>
    <p:extLst>
      <p:ext uri="{BB962C8B-B14F-4D97-AF65-F5344CB8AC3E}">
        <p14:creationId xmlns:p14="http://schemas.microsoft.com/office/powerpoint/2010/main" val="308130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6A29-64E5-4FF1-B585-B40235131DF6}"/>
              </a:ext>
            </a:extLst>
          </p:cNvPr>
          <p:cNvSpPr>
            <a:spLocks noGrp="1"/>
          </p:cNvSpPr>
          <p:nvPr>
            <p:ph type="title"/>
          </p:nvPr>
        </p:nvSpPr>
        <p:spPr/>
        <p:txBody>
          <a:bodyPr/>
          <a:lstStyle/>
          <a:p>
            <a:r>
              <a:rPr lang="en-US" dirty="0"/>
              <a:t>Single-Cycle Datapath and Control</a:t>
            </a:r>
          </a:p>
        </p:txBody>
      </p:sp>
      <p:pic>
        <p:nvPicPr>
          <p:cNvPr id="5" name="Content Placeholder 4">
            <a:extLst>
              <a:ext uri="{FF2B5EF4-FFF2-40B4-BE49-F238E27FC236}">
                <a16:creationId xmlns:a16="http://schemas.microsoft.com/office/drawing/2014/main" id="{0C14A396-774E-448C-BFC4-D9E60250BBC5}"/>
              </a:ext>
            </a:extLst>
          </p:cNvPr>
          <p:cNvPicPr>
            <a:picLocks noGrp="1" noChangeAspect="1"/>
          </p:cNvPicPr>
          <p:nvPr>
            <p:ph idx="1"/>
          </p:nvPr>
        </p:nvPicPr>
        <p:blipFill>
          <a:blip r:embed="rId2"/>
          <a:stretch>
            <a:fillRect/>
          </a:stretch>
        </p:blipFill>
        <p:spPr>
          <a:xfrm>
            <a:off x="6988339" y="1767548"/>
            <a:ext cx="5203661" cy="3621077"/>
          </a:xfrm>
          <a:prstGeom prst="rect">
            <a:avLst/>
          </a:prstGeom>
        </p:spPr>
      </p:pic>
      <p:sp>
        <p:nvSpPr>
          <p:cNvPr id="6" name="TextBox 5">
            <a:extLst>
              <a:ext uri="{FF2B5EF4-FFF2-40B4-BE49-F238E27FC236}">
                <a16:creationId xmlns:a16="http://schemas.microsoft.com/office/drawing/2014/main" id="{C132A890-61C1-4041-9E2F-E4165E2E2608}"/>
              </a:ext>
            </a:extLst>
          </p:cNvPr>
          <p:cNvSpPr txBox="1"/>
          <p:nvPr/>
        </p:nvSpPr>
        <p:spPr>
          <a:xfrm>
            <a:off x="838200" y="1305883"/>
            <a:ext cx="10180320" cy="461665"/>
          </a:xfrm>
          <a:prstGeom prst="rect">
            <a:avLst/>
          </a:prstGeom>
          <a:noFill/>
        </p:spPr>
        <p:txBody>
          <a:bodyPr wrap="square" rtlCol="0">
            <a:spAutoFit/>
          </a:bodyPr>
          <a:lstStyle/>
          <a:p>
            <a:r>
              <a:rPr lang="en-US" sz="2400" b="1" dirty="0">
                <a:solidFill>
                  <a:srgbClr val="C00000"/>
                </a:solidFill>
              </a:rPr>
              <a:t>Datapath</a:t>
            </a:r>
            <a:r>
              <a:rPr lang="en-US" sz="2400" dirty="0"/>
              <a:t> consists of the functional units of the processor</a:t>
            </a:r>
          </a:p>
        </p:txBody>
      </p:sp>
      <p:sp>
        <p:nvSpPr>
          <p:cNvPr id="7" name="TextBox 6">
            <a:extLst>
              <a:ext uri="{FF2B5EF4-FFF2-40B4-BE49-F238E27FC236}">
                <a16:creationId xmlns:a16="http://schemas.microsoft.com/office/drawing/2014/main" id="{C75EC4A2-0DBF-4264-B8D8-65FCD8EA7DDD}"/>
              </a:ext>
            </a:extLst>
          </p:cNvPr>
          <p:cNvSpPr txBox="1"/>
          <p:nvPr/>
        </p:nvSpPr>
        <p:spPr>
          <a:xfrm>
            <a:off x="838200" y="1690688"/>
            <a:ext cx="8420100" cy="5447645"/>
          </a:xfrm>
          <a:prstGeom prst="rect">
            <a:avLst/>
          </a:prstGeom>
          <a:noFill/>
        </p:spPr>
        <p:txBody>
          <a:bodyPr wrap="square" rtlCol="0">
            <a:spAutoFit/>
          </a:bodyPr>
          <a:lstStyle/>
          <a:p>
            <a:r>
              <a:rPr lang="en-US" sz="2400" b="1" dirty="0">
                <a:solidFill>
                  <a:schemeClr val="tx2"/>
                </a:solidFill>
              </a:rPr>
              <a:t>Elements that operate on data</a:t>
            </a:r>
          </a:p>
          <a:p>
            <a:r>
              <a:rPr lang="en-US" b="1" dirty="0">
                <a:solidFill>
                  <a:schemeClr val="accent6">
                    <a:lumMod val="75000"/>
                  </a:schemeClr>
                </a:solidFill>
              </a:rPr>
              <a:t>5, ALU (Specific operation depends on the ALU control signal)</a:t>
            </a:r>
          </a:p>
          <a:p>
            <a:r>
              <a:rPr lang="en-US" dirty="0"/>
              <a:t>R-format: operate on data in registers to get result</a:t>
            </a:r>
          </a:p>
          <a:p>
            <a:r>
              <a:rPr lang="en-US" dirty="0"/>
              <a:t>lw, sw: operate on data in rs register and immediate value to get </a:t>
            </a:r>
          </a:p>
          <a:p>
            <a:r>
              <a:rPr lang="en-US" dirty="0"/>
              <a:t>	the address of data in memory</a:t>
            </a:r>
          </a:p>
          <a:p>
            <a:r>
              <a:rPr lang="en-US" dirty="0"/>
              <a:t>beq: compare data values in rs and rt registers to decide whether</a:t>
            </a:r>
          </a:p>
          <a:p>
            <a:r>
              <a:rPr lang="en-US" dirty="0"/>
              <a:t>	to jump to the branch target address</a:t>
            </a:r>
          </a:p>
          <a:p>
            <a:r>
              <a:rPr lang="en-US" b="1" dirty="0">
                <a:solidFill>
                  <a:schemeClr val="accent6">
                    <a:lumMod val="75000"/>
                  </a:schemeClr>
                </a:solidFill>
              </a:rPr>
              <a:t>6, Sign-extend: sign-extend the 16-bit offset field to a 32-bit value</a:t>
            </a:r>
          </a:p>
          <a:p>
            <a:r>
              <a:rPr lang="en-US" dirty="0"/>
              <a:t>Lw and sw: get the offset to calculate the address of the data </a:t>
            </a:r>
          </a:p>
          <a:p>
            <a:r>
              <a:rPr lang="en-US" dirty="0"/>
              <a:t>in memory </a:t>
            </a:r>
          </a:p>
          <a:p>
            <a:r>
              <a:rPr lang="en-US" dirty="0"/>
              <a:t>beq: to compute the branch target address relative to the branch </a:t>
            </a:r>
          </a:p>
          <a:p>
            <a:r>
              <a:rPr lang="en-US" dirty="0"/>
              <a:t>instruction address.</a:t>
            </a:r>
          </a:p>
          <a:p>
            <a:r>
              <a:rPr lang="en-US" b="1" dirty="0">
                <a:solidFill>
                  <a:schemeClr val="accent6">
                    <a:lumMod val="75000"/>
                  </a:schemeClr>
                </a:solidFill>
              </a:rPr>
              <a:t>7 and 10, adder and shift left 2: </a:t>
            </a:r>
          </a:p>
          <a:p>
            <a:r>
              <a:rPr lang="en-US" b="1" dirty="0">
                <a:solidFill>
                  <a:schemeClr val="accent6">
                    <a:lumMod val="75000"/>
                  </a:schemeClr>
                </a:solidFill>
              </a:rPr>
              <a:t>beq: to compute the actual branch target address </a:t>
            </a:r>
          </a:p>
          <a:p>
            <a:r>
              <a:rPr lang="en-US" b="1" dirty="0">
                <a:solidFill>
                  <a:schemeClr val="accent6">
                    <a:lumMod val="75000"/>
                  </a:schemeClr>
                </a:solidFill>
              </a:rPr>
              <a:t>8, adder: </a:t>
            </a:r>
            <a:r>
              <a:rPr lang="en-US" dirty="0"/>
              <a:t>increment the PC to hold the address of the next instruction.</a:t>
            </a:r>
          </a:p>
          <a:p>
            <a:r>
              <a:rPr lang="en-US" dirty="0"/>
              <a:t>The target addresses in beq and j are based on the result of the adder (PC + 4);</a:t>
            </a:r>
          </a:p>
          <a:p>
            <a:r>
              <a:rPr lang="en-US" dirty="0"/>
              <a:t>All instructions.</a:t>
            </a:r>
          </a:p>
          <a:p>
            <a:r>
              <a:rPr lang="en-US" b="1" dirty="0">
                <a:solidFill>
                  <a:schemeClr val="accent6">
                    <a:lumMod val="75000"/>
                  </a:schemeClr>
                </a:solidFill>
              </a:rPr>
              <a:t>9, Shift left 2: </a:t>
            </a:r>
            <a:r>
              <a:rPr lang="en-US" dirty="0"/>
              <a:t>only used for j instruction.</a:t>
            </a:r>
          </a:p>
          <a:p>
            <a:endParaRPr lang="en-US" dirty="0"/>
          </a:p>
        </p:txBody>
      </p:sp>
    </p:spTree>
    <p:extLst>
      <p:ext uri="{BB962C8B-B14F-4D97-AF65-F5344CB8AC3E}">
        <p14:creationId xmlns:p14="http://schemas.microsoft.com/office/powerpoint/2010/main" val="188246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6A29-64E5-4FF1-B585-B40235131DF6}"/>
              </a:ext>
            </a:extLst>
          </p:cNvPr>
          <p:cNvSpPr>
            <a:spLocks noGrp="1"/>
          </p:cNvSpPr>
          <p:nvPr>
            <p:ph type="title"/>
          </p:nvPr>
        </p:nvSpPr>
        <p:spPr/>
        <p:txBody>
          <a:bodyPr/>
          <a:lstStyle/>
          <a:p>
            <a:r>
              <a:rPr lang="en-US" dirty="0"/>
              <a:t>Single-Cycle Datapath and Control</a:t>
            </a:r>
          </a:p>
        </p:txBody>
      </p:sp>
      <p:pic>
        <p:nvPicPr>
          <p:cNvPr id="5" name="Content Placeholder 4">
            <a:extLst>
              <a:ext uri="{FF2B5EF4-FFF2-40B4-BE49-F238E27FC236}">
                <a16:creationId xmlns:a16="http://schemas.microsoft.com/office/drawing/2014/main" id="{0C14A396-774E-448C-BFC4-D9E60250BBC5}"/>
              </a:ext>
            </a:extLst>
          </p:cNvPr>
          <p:cNvPicPr>
            <a:picLocks noGrp="1" noChangeAspect="1"/>
          </p:cNvPicPr>
          <p:nvPr>
            <p:ph idx="1"/>
          </p:nvPr>
        </p:nvPicPr>
        <p:blipFill>
          <a:blip r:embed="rId2"/>
          <a:stretch>
            <a:fillRect/>
          </a:stretch>
        </p:blipFill>
        <p:spPr>
          <a:xfrm>
            <a:off x="6675120" y="1714328"/>
            <a:ext cx="4777740" cy="3324691"/>
          </a:xfrm>
          <a:prstGeom prst="rect">
            <a:avLst/>
          </a:prstGeom>
        </p:spPr>
      </p:pic>
      <p:sp>
        <p:nvSpPr>
          <p:cNvPr id="6" name="TextBox 5">
            <a:extLst>
              <a:ext uri="{FF2B5EF4-FFF2-40B4-BE49-F238E27FC236}">
                <a16:creationId xmlns:a16="http://schemas.microsoft.com/office/drawing/2014/main" id="{C132A890-61C1-4041-9E2F-E4165E2E2608}"/>
              </a:ext>
            </a:extLst>
          </p:cNvPr>
          <p:cNvSpPr txBox="1"/>
          <p:nvPr/>
        </p:nvSpPr>
        <p:spPr>
          <a:xfrm>
            <a:off x="838200" y="1305883"/>
            <a:ext cx="10180320" cy="430887"/>
          </a:xfrm>
          <a:prstGeom prst="rect">
            <a:avLst/>
          </a:prstGeom>
          <a:noFill/>
        </p:spPr>
        <p:txBody>
          <a:bodyPr wrap="square" rtlCol="0">
            <a:spAutoFit/>
          </a:bodyPr>
          <a:lstStyle/>
          <a:p>
            <a:r>
              <a:rPr lang="en-US" sz="2200" b="1" dirty="0">
                <a:solidFill>
                  <a:srgbClr val="C00000"/>
                </a:solidFill>
              </a:rPr>
              <a:t>Control</a:t>
            </a:r>
            <a:r>
              <a:rPr lang="en-US" sz="2200" dirty="0"/>
              <a:t> commands the datapath regarding when and how to route and operate on data</a:t>
            </a:r>
          </a:p>
        </p:txBody>
      </p:sp>
      <p:sp>
        <p:nvSpPr>
          <p:cNvPr id="7" name="TextBox 6">
            <a:extLst>
              <a:ext uri="{FF2B5EF4-FFF2-40B4-BE49-F238E27FC236}">
                <a16:creationId xmlns:a16="http://schemas.microsoft.com/office/drawing/2014/main" id="{C75EC4A2-0DBF-4264-B8D8-65FCD8EA7DDD}"/>
              </a:ext>
            </a:extLst>
          </p:cNvPr>
          <p:cNvSpPr txBox="1"/>
          <p:nvPr/>
        </p:nvSpPr>
        <p:spPr>
          <a:xfrm>
            <a:off x="856850" y="1736770"/>
            <a:ext cx="5604909" cy="2954655"/>
          </a:xfrm>
          <a:prstGeom prst="rect">
            <a:avLst/>
          </a:prstGeom>
          <a:noFill/>
        </p:spPr>
        <p:txBody>
          <a:bodyPr wrap="square" rtlCol="0">
            <a:spAutoFit/>
          </a:bodyPr>
          <a:lstStyle/>
          <a:p>
            <a:r>
              <a:rPr lang="en-US" sz="2000" b="1" dirty="0">
                <a:solidFill>
                  <a:srgbClr val="0070C0"/>
                </a:solidFill>
              </a:rPr>
              <a:t>11, Control Unit </a:t>
            </a:r>
          </a:p>
          <a:p>
            <a:r>
              <a:rPr lang="en-US" sz="2000" dirty="0"/>
              <a:t>Input: </a:t>
            </a:r>
            <a:r>
              <a:rPr lang="en-US" sz="2000" b="1" dirty="0">
                <a:solidFill>
                  <a:srgbClr val="C00000"/>
                </a:solidFill>
              </a:rPr>
              <a:t>opcode</a:t>
            </a:r>
            <a:r>
              <a:rPr lang="en-US" sz="2000" b="1" dirty="0">
                <a:solidFill>
                  <a:schemeClr val="accent1"/>
                </a:solidFill>
              </a:rPr>
              <a:t> </a:t>
            </a:r>
            <a:r>
              <a:rPr lang="en-US" sz="2000" dirty="0"/>
              <a:t>of each instruction </a:t>
            </a:r>
          </a:p>
          <a:p>
            <a:r>
              <a:rPr lang="en-US" sz="2000" dirty="0"/>
              <a:t>Output: appropriate signals: </a:t>
            </a:r>
          </a:p>
          <a:p>
            <a:pPr lvl="1"/>
            <a:r>
              <a:rPr lang="en-US" dirty="0"/>
              <a:t>Operation to be performed by ALU: </a:t>
            </a:r>
            <a:r>
              <a:rPr lang="en-US" dirty="0" err="1"/>
              <a:t>ALUOp</a:t>
            </a:r>
            <a:endParaRPr lang="en-US" dirty="0"/>
          </a:p>
          <a:p>
            <a:pPr lvl="1"/>
            <a:r>
              <a:rPr lang="en-US" dirty="0"/>
              <a:t>Whether register file needs to be written: RegWrite</a:t>
            </a:r>
          </a:p>
          <a:p>
            <a:pPr lvl="1"/>
            <a:r>
              <a:rPr lang="en-US" dirty="0"/>
              <a:t>Signals for multiple intermediate multiplexors: RegDst, ALUSrc, Branch, MemReg</a:t>
            </a:r>
          </a:p>
          <a:p>
            <a:pPr lvl="1"/>
            <a:r>
              <a:rPr lang="en-US" dirty="0"/>
              <a:t>Whether data memory needs to be written or read: MemRead, MemWrite </a:t>
            </a:r>
          </a:p>
          <a:p>
            <a:endParaRPr lang="en-US" dirty="0"/>
          </a:p>
        </p:txBody>
      </p:sp>
      <p:pic>
        <p:nvPicPr>
          <p:cNvPr id="4" name="Picture 3" descr="Table&#10;&#10;Description automatically generated">
            <a:extLst>
              <a:ext uri="{FF2B5EF4-FFF2-40B4-BE49-F238E27FC236}">
                <a16:creationId xmlns:a16="http://schemas.microsoft.com/office/drawing/2014/main" id="{7B688198-4CCD-4FC4-AD10-289809286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1" y="4371000"/>
            <a:ext cx="6030218" cy="2225074"/>
          </a:xfrm>
          <a:prstGeom prst="rect">
            <a:avLst/>
          </a:prstGeom>
        </p:spPr>
      </p:pic>
      <p:pic>
        <p:nvPicPr>
          <p:cNvPr id="9" name="Picture 8" descr="Calendar&#10;&#10;Description automatically generated">
            <a:extLst>
              <a:ext uri="{FF2B5EF4-FFF2-40B4-BE49-F238E27FC236}">
                <a16:creationId xmlns:a16="http://schemas.microsoft.com/office/drawing/2014/main" id="{BFFEFB07-0D42-4274-BA08-D12155AEF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820" y="5362374"/>
            <a:ext cx="5385720" cy="1050046"/>
          </a:xfrm>
          <a:prstGeom prst="rect">
            <a:avLst/>
          </a:prstGeom>
        </p:spPr>
      </p:pic>
    </p:spTree>
    <p:extLst>
      <p:ext uri="{BB962C8B-B14F-4D97-AF65-F5344CB8AC3E}">
        <p14:creationId xmlns:p14="http://schemas.microsoft.com/office/powerpoint/2010/main" val="254504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6A29-64E5-4FF1-B585-B40235131DF6}"/>
              </a:ext>
            </a:extLst>
          </p:cNvPr>
          <p:cNvSpPr>
            <a:spLocks noGrp="1"/>
          </p:cNvSpPr>
          <p:nvPr>
            <p:ph type="title"/>
          </p:nvPr>
        </p:nvSpPr>
        <p:spPr/>
        <p:txBody>
          <a:bodyPr/>
          <a:lstStyle/>
          <a:p>
            <a:r>
              <a:rPr lang="en-US" dirty="0"/>
              <a:t>Single-Cycle Datapath and Control</a:t>
            </a:r>
          </a:p>
        </p:txBody>
      </p:sp>
      <p:pic>
        <p:nvPicPr>
          <p:cNvPr id="5" name="Content Placeholder 4">
            <a:extLst>
              <a:ext uri="{FF2B5EF4-FFF2-40B4-BE49-F238E27FC236}">
                <a16:creationId xmlns:a16="http://schemas.microsoft.com/office/drawing/2014/main" id="{0C14A396-774E-448C-BFC4-D9E60250BBC5}"/>
              </a:ext>
            </a:extLst>
          </p:cNvPr>
          <p:cNvPicPr>
            <a:picLocks noGrp="1" noChangeAspect="1"/>
          </p:cNvPicPr>
          <p:nvPr>
            <p:ph idx="1"/>
          </p:nvPr>
        </p:nvPicPr>
        <p:blipFill>
          <a:blip r:embed="rId2"/>
          <a:stretch>
            <a:fillRect/>
          </a:stretch>
        </p:blipFill>
        <p:spPr>
          <a:xfrm>
            <a:off x="6224189" y="1810786"/>
            <a:ext cx="4650902" cy="3236428"/>
          </a:xfrm>
          <a:prstGeom prst="rect">
            <a:avLst/>
          </a:prstGeom>
        </p:spPr>
      </p:pic>
      <p:sp>
        <p:nvSpPr>
          <p:cNvPr id="6" name="TextBox 5">
            <a:extLst>
              <a:ext uri="{FF2B5EF4-FFF2-40B4-BE49-F238E27FC236}">
                <a16:creationId xmlns:a16="http://schemas.microsoft.com/office/drawing/2014/main" id="{C132A890-61C1-4041-9E2F-E4165E2E2608}"/>
              </a:ext>
            </a:extLst>
          </p:cNvPr>
          <p:cNvSpPr txBox="1"/>
          <p:nvPr/>
        </p:nvSpPr>
        <p:spPr>
          <a:xfrm>
            <a:off x="838200" y="1305883"/>
            <a:ext cx="10180320" cy="430887"/>
          </a:xfrm>
          <a:prstGeom prst="rect">
            <a:avLst/>
          </a:prstGeom>
          <a:noFill/>
        </p:spPr>
        <p:txBody>
          <a:bodyPr wrap="square" rtlCol="0">
            <a:spAutoFit/>
          </a:bodyPr>
          <a:lstStyle/>
          <a:p>
            <a:r>
              <a:rPr lang="en-US" sz="2200" b="1" dirty="0">
                <a:solidFill>
                  <a:srgbClr val="C00000"/>
                </a:solidFill>
              </a:rPr>
              <a:t>Control</a:t>
            </a:r>
            <a:r>
              <a:rPr lang="en-US" sz="2200" dirty="0"/>
              <a:t> commands the datapath regarding when and how to route and operate on data</a:t>
            </a:r>
          </a:p>
        </p:txBody>
      </p:sp>
      <p:sp>
        <p:nvSpPr>
          <p:cNvPr id="7" name="TextBox 6">
            <a:extLst>
              <a:ext uri="{FF2B5EF4-FFF2-40B4-BE49-F238E27FC236}">
                <a16:creationId xmlns:a16="http://schemas.microsoft.com/office/drawing/2014/main" id="{C75EC4A2-0DBF-4264-B8D8-65FCD8EA7DDD}"/>
              </a:ext>
            </a:extLst>
          </p:cNvPr>
          <p:cNvSpPr txBox="1"/>
          <p:nvPr/>
        </p:nvSpPr>
        <p:spPr>
          <a:xfrm>
            <a:off x="129540" y="1736770"/>
            <a:ext cx="8420100" cy="677108"/>
          </a:xfrm>
          <a:prstGeom prst="rect">
            <a:avLst/>
          </a:prstGeom>
          <a:noFill/>
        </p:spPr>
        <p:txBody>
          <a:bodyPr wrap="square" rtlCol="0">
            <a:spAutoFit/>
          </a:bodyPr>
          <a:lstStyle/>
          <a:p>
            <a:r>
              <a:rPr lang="en-US" sz="2000" b="1" dirty="0">
                <a:solidFill>
                  <a:srgbClr val="0070C0"/>
                </a:solidFill>
              </a:rPr>
              <a:t>            12, ALU Control Unit </a:t>
            </a:r>
          </a:p>
          <a:p>
            <a:endParaRPr lang="en-US" dirty="0"/>
          </a:p>
        </p:txBody>
      </p:sp>
      <p:pic>
        <p:nvPicPr>
          <p:cNvPr id="4" name="Picture 3" descr="Table&#10;&#10;Description automatically generated">
            <a:extLst>
              <a:ext uri="{FF2B5EF4-FFF2-40B4-BE49-F238E27FC236}">
                <a16:creationId xmlns:a16="http://schemas.microsoft.com/office/drawing/2014/main" id="{C0E0E749-B7D7-4A8B-80C8-CB3119222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90" y="2121575"/>
            <a:ext cx="4650902" cy="2934944"/>
          </a:xfrm>
          <a:prstGeom prst="rect">
            <a:avLst/>
          </a:prstGeom>
        </p:spPr>
      </p:pic>
      <p:sp>
        <p:nvSpPr>
          <p:cNvPr id="8" name="TextBox 7">
            <a:extLst>
              <a:ext uri="{FF2B5EF4-FFF2-40B4-BE49-F238E27FC236}">
                <a16:creationId xmlns:a16="http://schemas.microsoft.com/office/drawing/2014/main" id="{A1A7306A-CEBD-4219-81BF-A8ED12E9B580}"/>
              </a:ext>
            </a:extLst>
          </p:cNvPr>
          <p:cNvSpPr txBox="1"/>
          <p:nvPr/>
        </p:nvSpPr>
        <p:spPr>
          <a:xfrm>
            <a:off x="831290" y="5219700"/>
            <a:ext cx="107823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2-bit ALUop input indicates whether an operation should be add (00) for lw and sw, subtract (01) for beq, or determined by the funct input (10). </a:t>
            </a:r>
          </a:p>
          <a:p>
            <a:pPr marL="285750" indent="-285750">
              <a:buFont typeface="Arial" panose="020B0604020202020204" pitchFamily="34" charset="0"/>
              <a:buChar char="•"/>
            </a:pPr>
            <a:r>
              <a:rPr lang="en-US" sz="1800" b="0" i="0" dirty="0">
                <a:solidFill>
                  <a:srgbClr val="000000"/>
                </a:solidFill>
                <a:effectLst/>
                <a:latin typeface="TwCenMT-Regular"/>
              </a:rPr>
              <a:t>The 6-bit </a:t>
            </a:r>
            <a:r>
              <a:rPr lang="en-US" sz="1800" b="0" i="1" dirty="0">
                <a:solidFill>
                  <a:srgbClr val="000000"/>
                </a:solidFill>
                <a:effectLst/>
                <a:latin typeface="TwCenMT-Italic"/>
              </a:rPr>
              <a:t>Funct </a:t>
            </a:r>
            <a:r>
              <a:rPr lang="en-US" sz="1800" b="0" i="0" dirty="0">
                <a:solidFill>
                  <a:srgbClr val="000000"/>
                </a:solidFill>
                <a:effectLst/>
                <a:latin typeface="TwCenMT-Regular"/>
              </a:rPr>
              <a:t>input corresponds to </a:t>
            </a:r>
            <a:r>
              <a:rPr lang="en-US" sz="1800" b="0" i="0" dirty="0">
                <a:solidFill>
                  <a:srgbClr val="0070C0"/>
                </a:solidFill>
                <a:effectLst/>
                <a:latin typeface="TwCenMT-Regular"/>
              </a:rPr>
              <a:t>the funct</a:t>
            </a:r>
            <a:r>
              <a:rPr lang="en-US" dirty="0">
                <a:solidFill>
                  <a:srgbClr val="0070C0"/>
                </a:solidFill>
                <a:latin typeface="TwCenMT-Regular"/>
              </a:rPr>
              <a:t> </a:t>
            </a:r>
            <a:r>
              <a:rPr lang="en-US" sz="1800" b="0" i="0" dirty="0">
                <a:solidFill>
                  <a:srgbClr val="0070C0"/>
                </a:solidFill>
                <a:effectLst/>
                <a:latin typeface="TwCenMT-Regular"/>
              </a:rPr>
              <a:t>field of R-format instructions</a:t>
            </a:r>
            <a:r>
              <a:rPr lang="en-US" sz="1800" b="0" i="0" dirty="0">
                <a:solidFill>
                  <a:srgbClr val="000000"/>
                </a:solidFill>
                <a:effectLst/>
                <a:latin typeface="TwCenMT-Regular"/>
              </a:rPr>
              <a:t>. </a:t>
            </a:r>
          </a:p>
          <a:p>
            <a:pPr marL="285750" indent="-285750">
              <a:buFont typeface="Arial" panose="020B0604020202020204" pitchFamily="34" charset="0"/>
              <a:buChar char="•"/>
            </a:pPr>
            <a:r>
              <a:rPr lang="en-US" b="1" dirty="0">
                <a:solidFill>
                  <a:srgbClr val="C00000"/>
                </a:solidFill>
                <a:latin typeface="TwCenMT-Regular"/>
              </a:rPr>
              <a:t>The output ALU Control Input is the input to ALU to control ALU</a:t>
            </a:r>
            <a:br>
              <a:rPr lang="en-US" dirty="0"/>
            </a:br>
            <a:endParaRPr lang="en-US" dirty="0"/>
          </a:p>
        </p:txBody>
      </p:sp>
    </p:spTree>
    <p:extLst>
      <p:ext uri="{BB962C8B-B14F-4D97-AF65-F5344CB8AC3E}">
        <p14:creationId xmlns:p14="http://schemas.microsoft.com/office/powerpoint/2010/main" val="143880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FD6B-787A-4A2A-AC06-45C87E49E394}"/>
              </a:ext>
            </a:extLst>
          </p:cNvPr>
          <p:cNvSpPr>
            <a:spLocks noGrp="1"/>
          </p:cNvSpPr>
          <p:nvPr>
            <p:ph type="title"/>
          </p:nvPr>
        </p:nvSpPr>
        <p:spPr/>
        <p:txBody>
          <a:bodyPr/>
          <a:lstStyle/>
          <a:p>
            <a:r>
              <a:rPr lang="en-US" dirty="0"/>
              <a:t>For your understanding – ALU</a:t>
            </a:r>
          </a:p>
        </p:txBody>
      </p:sp>
      <p:sp>
        <p:nvSpPr>
          <p:cNvPr id="3" name="Content Placeholder 2">
            <a:extLst>
              <a:ext uri="{FF2B5EF4-FFF2-40B4-BE49-F238E27FC236}">
                <a16:creationId xmlns:a16="http://schemas.microsoft.com/office/drawing/2014/main" id="{8B4C9046-E9F2-4B83-BFB9-6B332B1AB615}"/>
              </a:ext>
            </a:extLst>
          </p:cNvPr>
          <p:cNvSpPr>
            <a:spLocks noGrp="1"/>
          </p:cNvSpPr>
          <p:nvPr>
            <p:ph idx="1"/>
          </p:nvPr>
        </p:nvSpPr>
        <p:spPr>
          <a:xfrm>
            <a:off x="838200" y="1459023"/>
            <a:ext cx="10515600" cy="4351338"/>
          </a:xfrm>
        </p:spPr>
        <p:txBody>
          <a:bodyPr/>
          <a:lstStyle/>
          <a:p>
            <a:r>
              <a:rPr lang="en-US" dirty="0"/>
              <a:t>ALU: we learned its implementation in Logic Design</a:t>
            </a:r>
          </a:p>
        </p:txBody>
      </p:sp>
      <p:pic>
        <p:nvPicPr>
          <p:cNvPr id="13" name="Picture 12" descr="Table&#10;&#10;Description automatically generated">
            <a:extLst>
              <a:ext uri="{FF2B5EF4-FFF2-40B4-BE49-F238E27FC236}">
                <a16:creationId xmlns:a16="http://schemas.microsoft.com/office/drawing/2014/main" id="{5FAAF588-9CB8-4C05-B2B7-A340DB373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662" y="3984862"/>
            <a:ext cx="4334466" cy="2735257"/>
          </a:xfrm>
          <a:prstGeom prst="rect">
            <a:avLst/>
          </a:prstGeom>
        </p:spPr>
      </p:pic>
      <p:pic>
        <p:nvPicPr>
          <p:cNvPr id="11" name="Picture 10" descr="Diagram&#10;&#10;Description automatically generated">
            <a:extLst>
              <a:ext uri="{FF2B5EF4-FFF2-40B4-BE49-F238E27FC236}">
                <a16:creationId xmlns:a16="http://schemas.microsoft.com/office/drawing/2014/main" id="{58C158F1-E577-410F-A69D-C4FEFE0BE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036" y="2088962"/>
            <a:ext cx="1275948" cy="1856816"/>
          </a:xfrm>
          <a:prstGeom prst="rect">
            <a:avLst/>
          </a:prstGeom>
        </p:spPr>
      </p:pic>
      <p:pic>
        <p:nvPicPr>
          <p:cNvPr id="17" name="Picture 16" descr="Table&#10;&#10;Description automatically generated">
            <a:extLst>
              <a:ext uri="{FF2B5EF4-FFF2-40B4-BE49-F238E27FC236}">
                <a16:creationId xmlns:a16="http://schemas.microsoft.com/office/drawing/2014/main" id="{CE9B0CC1-695D-4FFD-B46E-B462F9F61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954" y="2128421"/>
            <a:ext cx="3784311" cy="1899664"/>
          </a:xfrm>
          <a:prstGeom prst="rect">
            <a:avLst/>
          </a:prstGeom>
        </p:spPr>
      </p:pic>
      <p:sp>
        <p:nvSpPr>
          <p:cNvPr id="18" name="Rectangle 17">
            <a:extLst>
              <a:ext uri="{FF2B5EF4-FFF2-40B4-BE49-F238E27FC236}">
                <a16:creationId xmlns:a16="http://schemas.microsoft.com/office/drawing/2014/main" id="{2A65A85B-E91D-4385-A92A-E62ED78B4DED}"/>
              </a:ext>
            </a:extLst>
          </p:cNvPr>
          <p:cNvSpPr/>
          <p:nvPr/>
        </p:nvSpPr>
        <p:spPr>
          <a:xfrm>
            <a:off x="6441439" y="2499360"/>
            <a:ext cx="703689" cy="4220759"/>
          </a:xfrm>
          <a:prstGeom prst="rect">
            <a:avLst/>
          </a:prstGeom>
          <a:no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706C2A-CEFC-44A0-94C7-D82E27325A7C}"/>
              </a:ext>
            </a:extLst>
          </p:cNvPr>
          <p:cNvSpPr txBox="1"/>
          <p:nvPr/>
        </p:nvSpPr>
        <p:spPr>
          <a:xfrm>
            <a:off x="7650480" y="4096790"/>
            <a:ext cx="3972560" cy="2092881"/>
          </a:xfrm>
          <a:prstGeom prst="rect">
            <a:avLst/>
          </a:prstGeom>
          <a:noFill/>
        </p:spPr>
        <p:txBody>
          <a:bodyPr wrap="square" rtlCol="0">
            <a:spAutoFit/>
          </a:bodyPr>
          <a:lstStyle/>
          <a:p>
            <a:r>
              <a:rPr lang="en-US" b="1" dirty="0">
                <a:solidFill>
                  <a:schemeClr val="accent6">
                    <a:lumMod val="75000"/>
                  </a:schemeClr>
                </a:solidFill>
              </a:rPr>
              <a:t>lw, sw: </a:t>
            </a:r>
            <a:r>
              <a:rPr lang="en-US" sz="2000" b="1" dirty="0">
                <a:solidFill>
                  <a:srgbClr val="0070C0"/>
                </a:solidFill>
              </a:rPr>
              <a:t>add</a:t>
            </a:r>
            <a:r>
              <a:rPr lang="en-US" dirty="0"/>
              <a:t> offset to data value in 	register to get the address.</a:t>
            </a:r>
          </a:p>
          <a:p>
            <a:r>
              <a:rPr lang="en-US" dirty="0"/>
              <a:t>             ALU Control Input: 0010</a:t>
            </a:r>
          </a:p>
          <a:p>
            <a:r>
              <a:rPr lang="en-US" b="1" dirty="0">
                <a:solidFill>
                  <a:schemeClr val="accent6">
                    <a:lumMod val="75000"/>
                  </a:schemeClr>
                </a:solidFill>
              </a:rPr>
              <a:t>beq:</a:t>
            </a:r>
            <a:r>
              <a:rPr lang="en-US" dirty="0"/>
              <a:t> </a:t>
            </a:r>
            <a:r>
              <a:rPr lang="en-US" sz="2000" b="1" dirty="0">
                <a:solidFill>
                  <a:srgbClr val="0070C0"/>
                </a:solidFill>
              </a:rPr>
              <a:t>subtract</a:t>
            </a:r>
            <a:r>
              <a:rPr lang="en-US" dirty="0"/>
              <a:t> data in two registers for 	equality comparison </a:t>
            </a:r>
          </a:p>
          <a:p>
            <a:r>
              <a:rPr lang="en-US" dirty="0"/>
              <a:t>          ALU Control Input: 0110</a:t>
            </a:r>
          </a:p>
          <a:p>
            <a:endParaRPr lang="en-US" dirty="0"/>
          </a:p>
        </p:txBody>
      </p:sp>
      <p:sp>
        <p:nvSpPr>
          <p:cNvPr id="20" name="Rectangle 19">
            <a:extLst>
              <a:ext uri="{FF2B5EF4-FFF2-40B4-BE49-F238E27FC236}">
                <a16:creationId xmlns:a16="http://schemas.microsoft.com/office/drawing/2014/main" id="{40858DBF-BDAA-4D88-B93E-2D0706B778E0}"/>
              </a:ext>
            </a:extLst>
          </p:cNvPr>
          <p:cNvSpPr/>
          <p:nvPr/>
        </p:nvSpPr>
        <p:spPr>
          <a:xfrm>
            <a:off x="3758253" y="1967767"/>
            <a:ext cx="752788" cy="355600"/>
          </a:xfrm>
          <a:prstGeom prst="rect">
            <a:avLst/>
          </a:prstGeom>
          <a:no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F3CFA32D-E9AC-4C87-A7AD-D73143A83F6B}"/>
              </a:ext>
            </a:extLst>
          </p:cNvPr>
          <p:cNvCxnSpPr>
            <a:cxnSpLocks/>
            <a:stCxn id="20" idx="0"/>
            <a:endCxn id="17" idx="0"/>
          </p:cNvCxnSpPr>
          <p:nvPr/>
        </p:nvCxnSpPr>
        <p:spPr>
          <a:xfrm rot="16200000" flipH="1">
            <a:off x="5839051" y="263363"/>
            <a:ext cx="160654" cy="3569463"/>
          </a:xfrm>
          <a:prstGeom prst="bentConnector3">
            <a:avLst>
              <a:gd name="adj1" fmla="val -6166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20508F5F-A90A-4333-ADB1-CCF10207B786}"/>
              </a:ext>
            </a:extLst>
          </p:cNvPr>
          <p:cNvCxnSpPr>
            <a:cxnSpLocks/>
            <a:stCxn id="18" idx="2"/>
            <a:endCxn id="20" idx="1"/>
          </p:cNvCxnSpPr>
          <p:nvPr/>
        </p:nvCxnSpPr>
        <p:spPr>
          <a:xfrm rot="5400000" flipH="1">
            <a:off x="2988493" y="2915328"/>
            <a:ext cx="4574552" cy="3035031"/>
          </a:xfrm>
          <a:prstGeom prst="bentConnector4">
            <a:avLst>
              <a:gd name="adj1" fmla="val -2166"/>
              <a:gd name="adj2" fmla="val 20620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descr="Diagram&#10;&#10;Description automatically generated">
            <a:extLst>
              <a:ext uri="{FF2B5EF4-FFF2-40B4-BE49-F238E27FC236}">
                <a16:creationId xmlns:a16="http://schemas.microsoft.com/office/drawing/2014/main" id="{F85EA20B-5E7C-409E-B473-0FD627C400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80" y="2301908"/>
            <a:ext cx="1006937" cy="1726177"/>
          </a:xfrm>
          <a:prstGeom prst="rect">
            <a:avLst/>
          </a:prstGeom>
        </p:spPr>
      </p:pic>
      <p:cxnSp>
        <p:nvCxnSpPr>
          <p:cNvPr id="48" name="Connector: Elbow 47">
            <a:extLst>
              <a:ext uri="{FF2B5EF4-FFF2-40B4-BE49-F238E27FC236}">
                <a16:creationId xmlns:a16="http://schemas.microsoft.com/office/drawing/2014/main" id="{FBA7716F-F2B1-4C82-BF1D-8EA4AAAA05F4}"/>
              </a:ext>
            </a:extLst>
          </p:cNvPr>
          <p:cNvCxnSpPr>
            <a:stCxn id="30" idx="2"/>
            <a:endCxn id="13" idx="1"/>
          </p:cNvCxnSpPr>
          <p:nvPr/>
        </p:nvCxnSpPr>
        <p:spPr>
          <a:xfrm rot="16200000" flipH="1">
            <a:off x="1491752" y="4033581"/>
            <a:ext cx="1324406" cy="1313413"/>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31976238-525B-4556-844C-2B0A046CBB71}"/>
              </a:ext>
            </a:extLst>
          </p:cNvPr>
          <p:cNvSpPr/>
          <p:nvPr/>
        </p:nvSpPr>
        <p:spPr>
          <a:xfrm>
            <a:off x="1478630" y="3017370"/>
            <a:ext cx="289210" cy="129690"/>
          </a:xfrm>
          <a:prstGeom prst="rect">
            <a:avLst/>
          </a:prstGeom>
          <a:noFill/>
          <a:ln w="1905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43DE37CB-BB2A-4026-9D8C-B5975B3778E7}"/>
              </a:ext>
            </a:extLst>
          </p:cNvPr>
          <p:cNvSpPr/>
          <p:nvPr/>
        </p:nvSpPr>
        <p:spPr>
          <a:xfrm>
            <a:off x="1828892" y="3029384"/>
            <a:ext cx="484850" cy="119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6D9DDE9-9CA1-4758-8476-F8AF213F2473}"/>
              </a:ext>
            </a:extLst>
          </p:cNvPr>
          <p:cNvSpPr txBox="1"/>
          <p:nvPr/>
        </p:nvSpPr>
        <p:spPr>
          <a:xfrm>
            <a:off x="2284720" y="2950595"/>
            <a:ext cx="1313413" cy="276999"/>
          </a:xfrm>
          <a:prstGeom prst="rect">
            <a:avLst/>
          </a:prstGeom>
          <a:noFill/>
        </p:spPr>
        <p:txBody>
          <a:bodyPr wrap="square" rtlCol="0">
            <a:spAutoFit/>
          </a:bodyPr>
          <a:lstStyle/>
          <a:p>
            <a:r>
              <a:rPr lang="en-US" sz="1200" b="1" dirty="0">
                <a:solidFill>
                  <a:srgbClr val="0070C0"/>
                </a:solidFill>
              </a:rPr>
              <a:t>ALU Operation</a:t>
            </a:r>
          </a:p>
        </p:txBody>
      </p:sp>
    </p:spTree>
    <p:extLst>
      <p:ext uri="{BB962C8B-B14F-4D97-AF65-F5344CB8AC3E}">
        <p14:creationId xmlns:p14="http://schemas.microsoft.com/office/powerpoint/2010/main" val="962905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4406</Words>
  <Application>Microsoft Office PowerPoint</Application>
  <PresentationFormat>Widescreen</PresentationFormat>
  <Paragraphs>411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TwCenMT-Italic</vt:lpstr>
      <vt:lpstr>TwCenMT-Regular</vt:lpstr>
      <vt:lpstr>Arial</vt:lpstr>
      <vt:lpstr>Calibri</vt:lpstr>
      <vt:lpstr>Calibri Light</vt:lpstr>
      <vt:lpstr>Courier New</vt:lpstr>
      <vt:lpstr>Office Theme</vt:lpstr>
      <vt:lpstr>Study Guide for Final Exam</vt:lpstr>
      <vt:lpstr>What are Single-Cycle and Pipeline?  </vt:lpstr>
      <vt:lpstr>PROCESSORS</vt:lpstr>
      <vt:lpstr>Single-Cycle Datapath and Control</vt:lpstr>
      <vt:lpstr>Single-Cycle Datapath and Control</vt:lpstr>
      <vt:lpstr>Single-Cycle Datapath and Control</vt:lpstr>
      <vt:lpstr>Single-Cycle Datapath and Control</vt:lpstr>
      <vt:lpstr>Single-Cycle Datapath and Control</vt:lpstr>
      <vt:lpstr>For your understanding – ALU</vt:lpstr>
      <vt:lpstr>General steps taken to execute a program.</vt:lpstr>
      <vt:lpstr>R-format Instruction </vt:lpstr>
      <vt:lpstr>lw Instruction lw $rt, immed ($rs)</vt:lpstr>
      <vt:lpstr>sw instruction sw $rt, immed ($rs)</vt:lpstr>
      <vt:lpstr>Beq instruction beq $rs, $rs, target</vt:lpstr>
      <vt:lpstr>J-format instructions j targaddr</vt:lpstr>
      <vt:lpstr>Pipelining</vt:lpstr>
      <vt:lpstr>IF Stage</vt:lpstr>
      <vt:lpstr>ID Stage</vt:lpstr>
      <vt:lpstr>Data hazard brought by lw</vt:lpstr>
      <vt:lpstr>EX Stage</vt:lpstr>
      <vt:lpstr>Data hazard brought by R-format</vt:lpstr>
      <vt:lpstr>Data hazard (R-format)– detection and forwarding</vt:lpstr>
      <vt:lpstr>MEM and EX Stage</vt:lpstr>
      <vt:lpstr>Control Hazard brought by beq</vt:lpstr>
      <vt:lpstr>Performing branching in the ID stage.</vt:lpstr>
      <vt:lpstr>Dynamic Branch Prediction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Guide for Final Exam</dc:title>
  <dc:creator>Xiaonan Zhang</dc:creator>
  <cp:lastModifiedBy>Xiaonan Zhang</cp:lastModifiedBy>
  <cp:revision>97</cp:revision>
  <dcterms:created xsi:type="dcterms:W3CDTF">2020-11-26T20:16:11Z</dcterms:created>
  <dcterms:modified xsi:type="dcterms:W3CDTF">2020-11-30T07:23:03Z</dcterms:modified>
</cp:coreProperties>
</file>