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snapToGrid="0">
      <p:cViewPr varScale="1">
        <p:scale>
          <a:sx n="105" d="100"/>
          <a:sy n="105" d="100"/>
        </p:scale>
        <p:origin x="101" y="45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2C786-7C94-458E-B6DD-C694CA2C0A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7253C2-D5F7-4A52-A40A-96F04C79AD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4B2946-C1AD-4FBA-9D45-8BECE3C57280}"/>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5" name="Footer Placeholder 4">
            <a:extLst>
              <a:ext uri="{FF2B5EF4-FFF2-40B4-BE49-F238E27FC236}">
                <a16:creationId xmlns:a16="http://schemas.microsoft.com/office/drawing/2014/main" id="{269600A3-72C5-424F-B02C-5874CB7EFB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FA73A3-B56F-4F4D-BFA9-EDA6B625E039}"/>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171831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D08CE-A52A-419B-B771-E9CB3F31C2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89E94C-89E2-44C2-A345-FE64B6A0B6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122812-7991-4E75-99F1-4F41801C0486}"/>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5" name="Footer Placeholder 4">
            <a:extLst>
              <a:ext uri="{FF2B5EF4-FFF2-40B4-BE49-F238E27FC236}">
                <a16:creationId xmlns:a16="http://schemas.microsoft.com/office/drawing/2014/main" id="{CFBB4C33-EBD5-49AD-B931-7936769C25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5066C1-2AD3-4713-BE7F-EBDEEB478FBF}"/>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113134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F70B86-9302-43C1-8E8C-90AD10B761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0D4D02-3E4A-4201-B58A-B80061132E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B4CC76-F667-4839-AE88-6D6A57E76816}"/>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5" name="Footer Placeholder 4">
            <a:extLst>
              <a:ext uri="{FF2B5EF4-FFF2-40B4-BE49-F238E27FC236}">
                <a16:creationId xmlns:a16="http://schemas.microsoft.com/office/drawing/2014/main" id="{3638A6DC-6E0C-4C3F-A979-0520B37090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E5EFB-4E5A-4C92-8CC5-86A3A99FA800}"/>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247885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2C368-55A2-481F-AA3A-00BE7640F0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494A1A-6CD7-490A-88BB-0D3A845CD9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AFBA12-2219-41A2-81F7-5B4E03325176}"/>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5" name="Footer Placeholder 4">
            <a:extLst>
              <a:ext uri="{FF2B5EF4-FFF2-40B4-BE49-F238E27FC236}">
                <a16:creationId xmlns:a16="http://schemas.microsoft.com/office/drawing/2014/main" id="{1A69FCC8-E3C7-4205-BF02-03A19F83E8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F43300-9512-4617-B873-60AB0E272098}"/>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1902528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CFBBB-03D0-4F53-BB2E-4EDC9F2A82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1C84E8-383B-4272-9A46-4E82E1E154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96E962-4F0B-465C-92C2-F9C481C6705A}"/>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5" name="Footer Placeholder 4">
            <a:extLst>
              <a:ext uri="{FF2B5EF4-FFF2-40B4-BE49-F238E27FC236}">
                <a16:creationId xmlns:a16="http://schemas.microsoft.com/office/drawing/2014/main" id="{AAC61F67-4E8E-49D7-8E0C-5ED590DB9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69933D-5703-4CDA-BDF0-1E31D71A4857}"/>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2802493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9F136-DBCE-4894-9074-9F2D3C00B0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EB0A50-7454-4240-8CF0-7A0A1ABEAD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1AAF5C-0314-4863-B74A-53029EA728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03E69F-F01C-4DDF-965F-A1D550F3AF36}"/>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6" name="Footer Placeholder 5">
            <a:extLst>
              <a:ext uri="{FF2B5EF4-FFF2-40B4-BE49-F238E27FC236}">
                <a16:creationId xmlns:a16="http://schemas.microsoft.com/office/drawing/2014/main" id="{BD0527CB-175B-4927-9E4F-EDF89013E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2EF22B-A2AC-4B87-9A9E-0966049E595F}"/>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82847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AC8A0-FD21-4003-BA94-C6D10F16BC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6636EC-1103-44B2-A65D-AD1F3C0539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B981A7-F648-493F-B3CC-EF77CCCB06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F3041F-3A22-4C14-ABE9-6BD2597D52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E14DD6-C0DC-4C59-9D8A-656ABE572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282771-8EA7-4E50-8980-F37530229E66}"/>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8" name="Footer Placeholder 7">
            <a:extLst>
              <a:ext uri="{FF2B5EF4-FFF2-40B4-BE49-F238E27FC236}">
                <a16:creationId xmlns:a16="http://schemas.microsoft.com/office/drawing/2014/main" id="{BA89FD9D-CF19-44A3-ADEB-3CDBF6A428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F5474B-CDFC-4358-8DB8-B03EFECB4513}"/>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252996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A8E77-1224-4920-90A4-1EBD6E6DC2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6BE345-5E6B-46D1-864A-FE0414C112E4}"/>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4" name="Footer Placeholder 3">
            <a:extLst>
              <a:ext uri="{FF2B5EF4-FFF2-40B4-BE49-F238E27FC236}">
                <a16:creationId xmlns:a16="http://schemas.microsoft.com/office/drawing/2014/main" id="{ADA6F43D-4AE3-4CA8-A92A-4C702E4582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BDFB3F-5CC4-4E52-B2B0-79D2EFEA7BC3}"/>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225052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45B6DD-6A47-479B-80A2-C62E022EF886}"/>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3" name="Footer Placeholder 2">
            <a:extLst>
              <a:ext uri="{FF2B5EF4-FFF2-40B4-BE49-F238E27FC236}">
                <a16:creationId xmlns:a16="http://schemas.microsoft.com/office/drawing/2014/main" id="{1A1E3B65-545B-49EE-84E4-CDC81C4418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383C99-5B83-42BE-99F1-2236B9805F6D}"/>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1013231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FFE52-4168-4C1A-AB14-94CEEE587F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4AF7C4-BE7E-4CF1-85A0-F819E569EC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C15B32-9BBE-4C35-A89D-ABC09220C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A510B2-1E21-430D-AEE2-D43089962DC6}"/>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6" name="Footer Placeholder 5">
            <a:extLst>
              <a:ext uri="{FF2B5EF4-FFF2-40B4-BE49-F238E27FC236}">
                <a16:creationId xmlns:a16="http://schemas.microsoft.com/office/drawing/2014/main" id="{65FC388B-2629-46D4-BC60-44E1B1BCB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08CC27-4DB5-4843-A32E-41D9E9FAF5D5}"/>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204694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B4E8E-D6DB-4394-AE13-3A27D22F03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0BE5F2-DC5F-4B07-8BAC-9AC7299FEB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907AC8-DBCB-4EF2-AAA7-1FA183A307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FA82CF-237C-465E-A8A6-7B4C6E1912BB}"/>
              </a:ext>
            </a:extLst>
          </p:cNvPr>
          <p:cNvSpPr>
            <a:spLocks noGrp="1"/>
          </p:cNvSpPr>
          <p:nvPr>
            <p:ph type="dt" sz="half" idx="10"/>
          </p:nvPr>
        </p:nvSpPr>
        <p:spPr/>
        <p:txBody>
          <a:bodyPr/>
          <a:lstStyle/>
          <a:p>
            <a:fld id="{02C292B2-1F05-44E8-BEFF-D49F28CC3811}" type="datetimeFigureOut">
              <a:rPr lang="en-US" smtClean="0"/>
              <a:t>12/1/2020</a:t>
            </a:fld>
            <a:endParaRPr lang="en-US"/>
          </a:p>
        </p:txBody>
      </p:sp>
      <p:sp>
        <p:nvSpPr>
          <p:cNvPr id="6" name="Footer Placeholder 5">
            <a:extLst>
              <a:ext uri="{FF2B5EF4-FFF2-40B4-BE49-F238E27FC236}">
                <a16:creationId xmlns:a16="http://schemas.microsoft.com/office/drawing/2014/main" id="{202B1534-D243-44A6-820D-2C89CB5097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49458-057F-4CE7-A19D-454B65B5FD76}"/>
              </a:ext>
            </a:extLst>
          </p:cNvPr>
          <p:cNvSpPr>
            <a:spLocks noGrp="1"/>
          </p:cNvSpPr>
          <p:nvPr>
            <p:ph type="sldNum" sz="quarter" idx="12"/>
          </p:nvPr>
        </p:nvSpPr>
        <p:spPr/>
        <p:txBody>
          <a:bodyPr/>
          <a:lstStyle/>
          <a:p>
            <a:fld id="{199E0FD4-8358-46AD-8270-47787F034CB1}" type="slidenum">
              <a:rPr lang="en-US" smtClean="0"/>
              <a:t>‹#›</a:t>
            </a:fld>
            <a:endParaRPr lang="en-US"/>
          </a:p>
        </p:txBody>
      </p:sp>
    </p:spTree>
    <p:extLst>
      <p:ext uri="{BB962C8B-B14F-4D97-AF65-F5344CB8AC3E}">
        <p14:creationId xmlns:p14="http://schemas.microsoft.com/office/powerpoint/2010/main" val="2166613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EBFD3D-5256-4FD4-AC08-BB93487C00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E8E3EE-1A49-422F-B8C9-B07BD4AFA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6C8C0F-EF78-463D-AB0A-ABEF55044C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292B2-1F05-44E8-BEFF-D49F28CC3811}" type="datetimeFigureOut">
              <a:rPr lang="en-US" smtClean="0"/>
              <a:t>12/1/2020</a:t>
            </a:fld>
            <a:endParaRPr lang="en-US"/>
          </a:p>
        </p:txBody>
      </p:sp>
      <p:sp>
        <p:nvSpPr>
          <p:cNvPr id="5" name="Footer Placeholder 4">
            <a:extLst>
              <a:ext uri="{FF2B5EF4-FFF2-40B4-BE49-F238E27FC236}">
                <a16:creationId xmlns:a16="http://schemas.microsoft.com/office/drawing/2014/main" id="{84AE4ED3-0D9F-4E21-89AF-7ADECF8215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86DD15-FBD8-4AEC-80C6-CC86DE7639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9E0FD4-8358-46AD-8270-47787F034CB1}" type="slidenum">
              <a:rPr lang="en-US" smtClean="0"/>
              <a:t>‹#›</a:t>
            </a:fld>
            <a:endParaRPr lang="en-US"/>
          </a:p>
        </p:txBody>
      </p:sp>
    </p:spTree>
    <p:extLst>
      <p:ext uri="{BB962C8B-B14F-4D97-AF65-F5344CB8AC3E}">
        <p14:creationId xmlns:p14="http://schemas.microsoft.com/office/powerpoint/2010/main" val="2783849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F7D53-AE6A-4BE8-9725-1EACBBC5855C}"/>
              </a:ext>
            </a:extLst>
          </p:cNvPr>
          <p:cNvSpPr>
            <a:spLocks noGrp="1"/>
          </p:cNvSpPr>
          <p:nvPr>
            <p:ph type="ctrTitle"/>
          </p:nvPr>
        </p:nvSpPr>
        <p:spPr/>
        <p:txBody>
          <a:bodyPr/>
          <a:lstStyle/>
          <a:p>
            <a:r>
              <a:rPr lang="en-US" dirty="0"/>
              <a:t>S</a:t>
            </a:r>
            <a:r>
              <a:rPr lang="en-US" altLang="zh-CN" dirty="0"/>
              <a:t>tudy Guide for Final Exam</a:t>
            </a:r>
            <a:endParaRPr lang="en-US" dirty="0"/>
          </a:p>
        </p:txBody>
      </p:sp>
      <p:sp>
        <p:nvSpPr>
          <p:cNvPr id="3" name="Subtitle 2">
            <a:extLst>
              <a:ext uri="{FF2B5EF4-FFF2-40B4-BE49-F238E27FC236}">
                <a16:creationId xmlns:a16="http://schemas.microsoft.com/office/drawing/2014/main" id="{749CEA19-8450-499D-A3E6-B51887E515CF}"/>
              </a:ext>
            </a:extLst>
          </p:cNvPr>
          <p:cNvSpPr>
            <a:spLocks noGrp="1"/>
          </p:cNvSpPr>
          <p:nvPr>
            <p:ph type="subTitle" idx="1"/>
          </p:nvPr>
        </p:nvSpPr>
        <p:spPr/>
        <p:txBody>
          <a:bodyPr/>
          <a:lstStyle/>
          <a:p>
            <a:r>
              <a:rPr lang="en-US" dirty="0" err="1"/>
              <a:t>Memhier</a:t>
            </a:r>
            <a:endParaRPr lang="en-US" dirty="0"/>
          </a:p>
        </p:txBody>
      </p:sp>
    </p:spTree>
    <p:extLst>
      <p:ext uri="{BB962C8B-B14F-4D97-AF65-F5344CB8AC3E}">
        <p14:creationId xmlns:p14="http://schemas.microsoft.com/office/powerpoint/2010/main" val="20090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7807B-D41E-47E5-821C-4F66595B71EB}"/>
              </a:ext>
            </a:extLst>
          </p:cNvPr>
          <p:cNvSpPr>
            <a:spLocks noGrp="1"/>
          </p:cNvSpPr>
          <p:nvPr>
            <p:ph type="title"/>
          </p:nvPr>
        </p:nvSpPr>
        <p:spPr/>
        <p:txBody>
          <a:bodyPr/>
          <a:lstStyle/>
          <a:p>
            <a:r>
              <a:rPr lang="en-US" dirty="0"/>
              <a:t>Memory Hierarchy</a:t>
            </a:r>
          </a:p>
        </p:txBody>
      </p:sp>
      <p:sp>
        <p:nvSpPr>
          <p:cNvPr id="3" name="Content Placeholder 2">
            <a:extLst>
              <a:ext uri="{FF2B5EF4-FFF2-40B4-BE49-F238E27FC236}">
                <a16:creationId xmlns:a16="http://schemas.microsoft.com/office/drawing/2014/main" id="{79B73BB9-1AF1-42C9-BB7B-BC09D1B157D4}"/>
              </a:ext>
            </a:extLst>
          </p:cNvPr>
          <p:cNvSpPr>
            <a:spLocks noGrp="1"/>
          </p:cNvSpPr>
          <p:nvPr>
            <p:ph idx="1"/>
          </p:nvPr>
        </p:nvSpPr>
        <p:spPr>
          <a:xfrm>
            <a:off x="260486" y="1360539"/>
            <a:ext cx="11523082" cy="517029"/>
          </a:xfrm>
        </p:spPr>
        <p:txBody>
          <a:bodyPr>
            <a:noAutofit/>
          </a:bodyPr>
          <a:lstStyle/>
          <a:p>
            <a:pPr marL="0" indent="0">
              <a:buNone/>
            </a:pPr>
            <a:r>
              <a:rPr lang="en-US" sz="1800" dirty="0"/>
              <a:t>During executing instructions, both instructions and data are read from or written to the memory. This chapter talks about the memory implementation. The illusion is we can access the large memory as fast as a very small memory</a:t>
            </a:r>
          </a:p>
        </p:txBody>
      </p:sp>
      <p:pic>
        <p:nvPicPr>
          <p:cNvPr id="5" name="Picture 4" descr="A close up of text on a white surface&#10;&#10;Description automatically generated">
            <a:extLst>
              <a:ext uri="{FF2B5EF4-FFF2-40B4-BE49-F238E27FC236}">
                <a16:creationId xmlns:a16="http://schemas.microsoft.com/office/drawing/2014/main" id="{524F572A-8369-4DF1-8F13-7BFED36B3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3306" y="1977297"/>
            <a:ext cx="2153086" cy="2387439"/>
          </a:xfrm>
          <a:prstGeom prst="rect">
            <a:avLst/>
          </a:prstGeom>
        </p:spPr>
      </p:pic>
      <p:pic>
        <p:nvPicPr>
          <p:cNvPr id="7" name="Picture 6" descr="Diagram&#10;&#10;Description automatically generated">
            <a:extLst>
              <a:ext uri="{FF2B5EF4-FFF2-40B4-BE49-F238E27FC236}">
                <a16:creationId xmlns:a16="http://schemas.microsoft.com/office/drawing/2014/main" id="{197FFECA-FDEC-4F14-9507-ED1ADDA57B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486" y="2157792"/>
            <a:ext cx="3106409" cy="2232854"/>
          </a:xfrm>
          <a:prstGeom prst="rect">
            <a:avLst/>
          </a:prstGeom>
        </p:spPr>
      </p:pic>
      <p:sp>
        <p:nvSpPr>
          <p:cNvPr id="8" name="TextBox 7">
            <a:extLst>
              <a:ext uri="{FF2B5EF4-FFF2-40B4-BE49-F238E27FC236}">
                <a16:creationId xmlns:a16="http://schemas.microsoft.com/office/drawing/2014/main" id="{4BA97F9D-8CFD-40A0-9296-132C6C894801}"/>
              </a:ext>
            </a:extLst>
          </p:cNvPr>
          <p:cNvSpPr txBox="1"/>
          <p:nvPr/>
        </p:nvSpPr>
        <p:spPr>
          <a:xfrm>
            <a:off x="635182" y="1899718"/>
            <a:ext cx="2811195" cy="338554"/>
          </a:xfrm>
          <a:prstGeom prst="rect">
            <a:avLst/>
          </a:prstGeom>
          <a:noFill/>
        </p:spPr>
        <p:txBody>
          <a:bodyPr wrap="square" rtlCol="0">
            <a:spAutoFit/>
          </a:bodyPr>
          <a:lstStyle/>
          <a:p>
            <a:r>
              <a:rPr lang="en-US" sz="1600" dirty="0">
                <a:solidFill>
                  <a:srgbClr val="FF0000"/>
                </a:solidFill>
              </a:rPr>
              <a:t>Memory Hierarchy structure </a:t>
            </a:r>
          </a:p>
        </p:txBody>
      </p:sp>
      <p:sp>
        <p:nvSpPr>
          <p:cNvPr id="9" name="TextBox 8">
            <a:extLst>
              <a:ext uri="{FF2B5EF4-FFF2-40B4-BE49-F238E27FC236}">
                <a16:creationId xmlns:a16="http://schemas.microsoft.com/office/drawing/2014/main" id="{2B1A1C2E-0E97-42A2-A223-F7A1325686C8}"/>
              </a:ext>
            </a:extLst>
          </p:cNvPr>
          <p:cNvSpPr txBox="1"/>
          <p:nvPr/>
        </p:nvSpPr>
        <p:spPr>
          <a:xfrm>
            <a:off x="355471" y="5149867"/>
            <a:ext cx="3011424" cy="1477328"/>
          </a:xfrm>
          <a:prstGeom prst="rect">
            <a:avLst/>
          </a:prstGeom>
          <a:noFill/>
        </p:spPr>
        <p:txBody>
          <a:bodyPr wrap="square" rtlCol="0">
            <a:spAutoFit/>
          </a:bodyPr>
          <a:lstStyle/>
          <a:p>
            <a:r>
              <a:rPr lang="en-US" sz="1200" dirty="0"/>
              <a:t>Take advantage of </a:t>
            </a:r>
            <a:r>
              <a:rPr lang="en-US" sz="1200" b="1" dirty="0">
                <a:solidFill>
                  <a:srgbClr val="0070C0"/>
                </a:solidFill>
              </a:rPr>
              <a:t>the principle of locality</a:t>
            </a:r>
            <a:r>
              <a:rPr lang="en-US" sz="1200" dirty="0"/>
              <a:t>: </a:t>
            </a:r>
          </a:p>
          <a:p>
            <a:r>
              <a:rPr lang="en-US" sz="1200" b="1" dirty="0">
                <a:solidFill>
                  <a:srgbClr val="0070C0"/>
                </a:solidFill>
              </a:rPr>
              <a:t>Temporal locality: </a:t>
            </a:r>
            <a:r>
              <a:rPr lang="en-US" sz="1200" dirty="0"/>
              <a:t>if an item is referenced, it will tend to be referenced again soon</a:t>
            </a:r>
          </a:p>
          <a:p>
            <a:r>
              <a:rPr lang="en-US" sz="1200" b="1" i="0" dirty="0">
                <a:solidFill>
                  <a:srgbClr val="0070C0"/>
                </a:solidFill>
                <a:effectLst/>
                <a:latin typeface="MinionPro-Bold"/>
              </a:rPr>
              <a:t>Spatial locality: </a:t>
            </a:r>
            <a:r>
              <a:rPr lang="en-US" sz="1200" b="0" i="0" dirty="0">
                <a:solidFill>
                  <a:srgbClr val="242021"/>
                </a:solidFill>
                <a:effectLst/>
                <a:latin typeface="MinionPro-Regular"/>
              </a:rPr>
              <a:t>if an item is referenced, items whose addresses are close by will tend to be referenced soon.</a:t>
            </a:r>
            <a:r>
              <a:rPr lang="en-US" sz="1200" dirty="0"/>
              <a:t> </a:t>
            </a:r>
            <a:br>
              <a:rPr lang="en-US" dirty="0"/>
            </a:br>
            <a:endParaRPr lang="en-US" dirty="0"/>
          </a:p>
        </p:txBody>
      </p:sp>
      <p:sp>
        <p:nvSpPr>
          <p:cNvPr id="12" name="TextBox 11">
            <a:extLst>
              <a:ext uri="{FF2B5EF4-FFF2-40B4-BE49-F238E27FC236}">
                <a16:creationId xmlns:a16="http://schemas.microsoft.com/office/drawing/2014/main" id="{70F0A6B4-A23F-446A-9026-F8C20669E0BF}"/>
              </a:ext>
            </a:extLst>
          </p:cNvPr>
          <p:cNvSpPr txBox="1"/>
          <p:nvPr/>
        </p:nvSpPr>
        <p:spPr>
          <a:xfrm>
            <a:off x="894029" y="4394998"/>
            <a:ext cx="2472866" cy="830997"/>
          </a:xfrm>
          <a:prstGeom prst="rect">
            <a:avLst/>
          </a:prstGeom>
          <a:noFill/>
        </p:spPr>
        <p:txBody>
          <a:bodyPr wrap="square" rtlCol="0">
            <a:spAutoFit/>
          </a:bodyPr>
          <a:lstStyle/>
          <a:p>
            <a:r>
              <a:rPr lang="en-US" sz="1200" b="1" dirty="0">
                <a:solidFill>
                  <a:schemeClr val="accent6">
                    <a:lumMod val="75000"/>
                  </a:schemeClr>
                </a:solidFill>
              </a:rPr>
              <a:t>Level 1: Cache (SRAM)</a:t>
            </a:r>
          </a:p>
          <a:p>
            <a:r>
              <a:rPr lang="en-US" sz="1200" b="1" dirty="0">
                <a:solidFill>
                  <a:schemeClr val="accent6">
                    <a:lumMod val="75000"/>
                  </a:schemeClr>
                </a:solidFill>
              </a:rPr>
              <a:t>Level 2: main memory (DRAM or flash memory)</a:t>
            </a:r>
          </a:p>
          <a:p>
            <a:r>
              <a:rPr lang="en-US" sz="1200" b="1" dirty="0">
                <a:solidFill>
                  <a:schemeClr val="accent6">
                    <a:lumMod val="75000"/>
                  </a:schemeClr>
                </a:solidFill>
              </a:rPr>
              <a:t>Level 3: magnetic disk</a:t>
            </a:r>
          </a:p>
        </p:txBody>
      </p:sp>
      <p:sp>
        <p:nvSpPr>
          <p:cNvPr id="15" name="TextBox 14">
            <a:extLst>
              <a:ext uri="{FF2B5EF4-FFF2-40B4-BE49-F238E27FC236}">
                <a16:creationId xmlns:a16="http://schemas.microsoft.com/office/drawing/2014/main" id="{EFC82EDF-B5AB-457E-96BA-F12330EFC263}"/>
              </a:ext>
            </a:extLst>
          </p:cNvPr>
          <p:cNvSpPr txBox="1"/>
          <p:nvPr/>
        </p:nvSpPr>
        <p:spPr>
          <a:xfrm>
            <a:off x="3395737" y="2141955"/>
            <a:ext cx="2143889" cy="954107"/>
          </a:xfrm>
          <a:prstGeom prst="rect">
            <a:avLst/>
          </a:prstGeom>
          <a:noFill/>
        </p:spPr>
        <p:txBody>
          <a:bodyPr wrap="square">
            <a:spAutoFit/>
          </a:bodyPr>
          <a:lstStyle/>
          <a:p>
            <a:r>
              <a:rPr lang="en-US" sz="1400" dirty="0"/>
              <a:t>Every pair of levels in the memory hierarchy can be thought of as having an</a:t>
            </a:r>
          </a:p>
          <a:p>
            <a:r>
              <a:rPr lang="en-US" sz="1400" dirty="0"/>
              <a:t>upper and lower level. </a:t>
            </a:r>
          </a:p>
        </p:txBody>
      </p:sp>
      <p:sp>
        <p:nvSpPr>
          <p:cNvPr id="16" name="Arrow: Right 15">
            <a:extLst>
              <a:ext uri="{FF2B5EF4-FFF2-40B4-BE49-F238E27FC236}">
                <a16:creationId xmlns:a16="http://schemas.microsoft.com/office/drawing/2014/main" id="{45710B02-5697-4D26-9664-046E1154F274}"/>
              </a:ext>
            </a:extLst>
          </p:cNvPr>
          <p:cNvSpPr/>
          <p:nvPr/>
        </p:nvSpPr>
        <p:spPr>
          <a:xfrm>
            <a:off x="3606746" y="3124612"/>
            <a:ext cx="1517904" cy="179832"/>
          </a:xfrm>
          <a:prstGeom prst="rightArrow">
            <a:avLst/>
          </a:prstGeom>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F7B9C1ED-E64C-4416-ADF1-66C763A55DFC}"/>
              </a:ext>
            </a:extLst>
          </p:cNvPr>
          <p:cNvSpPr txBox="1"/>
          <p:nvPr/>
        </p:nvSpPr>
        <p:spPr>
          <a:xfrm>
            <a:off x="3562920" y="4379121"/>
            <a:ext cx="4296465" cy="2031325"/>
          </a:xfrm>
          <a:prstGeom prst="rect">
            <a:avLst/>
          </a:prstGeom>
          <a:noFill/>
        </p:spPr>
        <p:txBody>
          <a:bodyPr wrap="square">
            <a:spAutoFit/>
          </a:bodyPr>
          <a:lstStyle/>
          <a:p>
            <a:r>
              <a:rPr lang="en-US" sz="1400" b="1" dirty="0">
                <a:solidFill>
                  <a:srgbClr val="0070C0"/>
                </a:solidFill>
              </a:rPr>
              <a:t>Block: </a:t>
            </a:r>
            <a:r>
              <a:rPr lang="en-US" sz="1400" dirty="0"/>
              <a:t>unit of information that can be either present or not in a cache. e.g. machine language of the instruction, the data to be read in lw instruction.  </a:t>
            </a:r>
          </a:p>
          <a:p>
            <a:r>
              <a:rPr lang="en-US" sz="1400" b="1" dirty="0">
                <a:solidFill>
                  <a:srgbClr val="0070C0"/>
                </a:solidFill>
              </a:rPr>
              <a:t>Hit:</a:t>
            </a:r>
            <a:r>
              <a:rPr lang="en-US" sz="1400" dirty="0"/>
              <a:t> data requested in a by the processor is found in a specified level of the hierarchy.</a:t>
            </a:r>
          </a:p>
          <a:p>
            <a:r>
              <a:rPr lang="en-US" sz="1400" dirty="0"/>
              <a:t>Concepts with hit: hit time, hit rate </a:t>
            </a:r>
          </a:p>
          <a:p>
            <a:r>
              <a:rPr lang="en-US" sz="1400" b="1" dirty="0">
                <a:solidFill>
                  <a:srgbClr val="0070C0"/>
                </a:solidFill>
              </a:rPr>
              <a:t>Miss:</a:t>
            </a:r>
            <a:r>
              <a:rPr lang="en-US" sz="1400" dirty="0"/>
              <a:t> data requested in a by the processor is </a:t>
            </a:r>
            <a:r>
              <a:rPr lang="en-US" sz="1400" b="1" dirty="0">
                <a:solidFill>
                  <a:srgbClr val="C00000"/>
                </a:solidFill>
              </a:rPr>
              <a:t>not</a:t>
            </a:r>
            <a:r>
              <a:rPr lang="en-US" sz="1400" dirty="0"/>
              <a:t> found in a specified level of the hierarchy.</a:t>
            </a:r>
          </a:p>
          <a:p>
            <a:r>
              <a:rPr lang="en-US" sz="1400" dirty="0"/>
              <a:t>Concepts with </a:t>
            </a:r>
            <a:r>
              <a:rPr lang="en-US" sz="1400" dirty="0" err="1"/>
              <a:t>miss:miss</a:t>
            </a:r>
            <a:r>
              <a:rPr lang="en-US" sz="1400" dirty="0"/>
              <a:t> time, miss rate, miss penalty</a:t>
            </a:r>
          </a:p>
        </p:txBody>
      </p:sp>
      <p:sp>
        <p:nvSpPr>
          <p:cNvPr id="19" name="TextBox 18">
            <a:extLst>
              <a:ext uri="{FF2B5EF4-FFF2-40B4-BE49-F238E27FC236}">
                <a16:creationId xmlns:a16="http://schemas.microsoft.com/office/drawing/2014/main" id="{D2766222-6AAB-4994-B869-80461C5E96A0}"/>
              </a:ext>
            </a:extLst>
          </p:cNvPr>
          <p:cNvSpPr txBox="1"/>
          <p:nvPr/>
        </p:nvSpPr>
        <p:spPr>
          <a:xfrm>
            <a:off x="7766589" y="1893505"/>
            <a:ext cx="4296465" cy="2462213"/>
          </a:xfrm>
          <a:prstGeom prst="rect">
            <a:avLst/>
          </a:prstGeom>
          <a:noFill/>
        </p:spPr>
        <p:txBody>
          <a:bodyPr wrap="square">
            <a:spAutoFit/>
          </a:bodyPr>
          <a:lstStyle/>
          <a:p>
            <a:r>
              <a:rPr lang="en-US" sz="1400" b="1" dirty="0">
                <a:solidFill>
                  <a:srgbClr val="C00000"/>
                </a:solidFill>
              </a:rPr>
              <a:t>Caches: caches and main memory </a:t>
            </a:r>
          </a:p>
          <a:p>
            <a:r>
              <a:rPr lang="en-US" sz="1400" dirty="0"/>
              <a:t>Big story: when the processor would like to access data (either read from or write to) in the memory, it first requests data from the cache. If the data is not in the cache, the data will be fetched from the main memory.  During this process, we have two questions: </a:t>
            </a:r>
          </a:p>
          <a:p>
            <a:pPr marL="342900" indent="-342900">
              <a:buAutoNum type="arabicParenBoth"/>
            </a:pPr>
            <a:r>
              <a:rPr lang="en-US" sz="1400" dirty="0"/>
              <a:t>How do we know if a data item is in the cache -- tag</a:t>
            </a:r>
          </a:p>
          <a:p>
            <a:pPr marL="342900" indent="-342900">
              <a:buAutoNum type="arabicParenBoth"/>
            </a:pPr>
            <a:r>
              <a:rPr lang="en-US" sz="1400" dirty="0"/>
              <a:t>If it is, how do we find it -- index</a:t>
            </a:r>
          </a:p>
          <a:p>
            <a:r>
              <a:rPr lang="en-US" sz="1400" dirty="0"/>
              <a:t>Answers: </a:t>
            </a:r>
          </a:p>
          <a:p>
            <a:r>
              <a:rPr lang="en-US" sz="1400" dirty="0">
                <a:solidFill>
                  <a:srgbClr val="0070C0"/>
                </a:solidFill>
              </a:rPr>
              <a:t>Direct-mapped cache, Set-associative cache, full-associative cache</a:t>
            </a:r>
          </a:p>
        </p:txBody>
      </p:sp>
      <p:sp>
        <p:nvSpPr>
          <p:cNvPr id="20" name="TextBox 19">
            <a:extLst>
              <a:ext uri="{FF2B5EF4-FFF2-40B4-BE49-F238E27FC236}">
                <a16:creationId xmlns:a16="http://schemas.microsoft.com/office/drawing/2014/main" id="{63016508-29F1-4DD6-980F-4D5E8DAEF00F}"/>
              </a:ext>
            </a:extLst>
          </p:cNvPr>
          <p:cNvSpPr txBox="1"/>
          <p:nvPr/>
        </p:nvSpPr>
        <p:spPr>
          <a:xfrm>
            <a:off x="7766589" y="4297132"/>
            <a:ext cx="4296465" cy="2400657"/>
          </a:xfrm>
          <a:prstGeom prst="rect">
            <a:avLst/>
          </a:prstGeom>
          <a:noFill/>
        </p:spPr>
        <p:txBody>
          <a:bodyPr wrap="square">
            <a:spAutoFit/>
          </a:bodyPr>
          <a:lstStyle/>
          <a:p>
            <a:r>
              <a:rPr lang="en-US" sz="1400" b="1" dirty="0">
                <a:solidFill>
                  <a:srgbClr val="C00000"/>
                </a:solidFill>
              </a:rPr>
              <a:t>Virtual Memory: main memory and magnetic disk</a:t>
            </a:r>
          </a:p>
          <a:p>
            <a:r>
              <a:rPr lang="en-US" sz="1400" dirty="0"/>
              <a:t>Big story: each program is complied into its own address space. Virtual memory implements the translation of the program’s address space to physical addresses. If we cannot find the data with physical address in main memory, we will go the magnetic disk to fetch data. </a:t>
            </a:r>
          </a:p>
          <a:p>
            <a:r>
              <a:rPr lang="en-US" sz="1400" dirty="0">
                <a:solidFill>
                  <a:srgbClr val="0070C0"/>
                </a:solidFill>
              </a:rPr>
              <a:t>Page table: </a:t>
            </a:r>
            <a:r>
              <a:rPr lang="en-US" sz="1400" dirty="0"/>
              <a:t>address  translation</a:t>
            </a:r>
          </a:p>
          <a:p>
            <a:r>
              <a:rPr lang="en-US" sz="1400" dirty="0">
                <a:solidFill>
                  <a:srgbClr val="0070C0"/>
                </a:solidFill>
              </a:rPr>
              <a:t>Translation-</a:t>
            </a:r>
            <a:r>
              <a:rPr lang="en-US" sz="1400" dirty="0" err="1">
                <a:solidFill>
                  <a:srgbClr val="0070C0"/>
                </a:solidFill>
              </a:rPr>
              <a:t>lookside</a:t>
            </a:r>
            <a:r>
              <a:rPr lang="en-US" sz="1400" dirty="0">
                <a:solidFill>
                  <a:srgbClr val="0070C0"/>
                </a:solidFill>
              </a:rPr>
              <a:t> buffer (TLB): </a:t>
            </a:r>
            <a:r>
              <a:rPr lang="en-US" sz="1400" dirty="0"/>
              <a:t>make address translation fast</a:t>
            </a:r>
          </a:p>
          <a:p>
            <a:r>
              <a:rPr lang="en-US" sz="1200" b="1" dirty="0">
                <a:solidFill>
                  <a:srgbClr val="7030A0"/>
                </a:solidFill>
              </a:rPr>
              <a:t>Note: TLB is a cache, it can be direct-mapped, set-associative, and full associative. It obeys the basic rules for cache.</a:t>
            </a:r>
          </a:p>
        </p:txBody>
      </p:sp>
      <p:sp>
        <p:nvSpPr>
          <p:cNvPr id="17" name="TextBox 16">
            <a:extLst>
              <a:ext uri="{FF2B5EF4-FFF2-40B4-BE49-F238E27FC236}">
                <a16:creationId xmlns:a16="http://schemas.microsoft.com/office/drawing/2014/main" id="{C45FAE61-E03C-4403-A653-D3AA8E71EBBA}"/>
              </a:ext>
            </a:extLst>
          </p:cNvPr>
          <p:cNvSpPr txBox="1"/>
          <p:nvPr/>
        </p:nvSpPr>
        <p:spPr>
          <a:xfrm>
            <a:off x="3459615" y="3360449"/>
            <a:ext cx="1688592" cy="646331"/>
          </a:xfrm>
          <a:prstGeom prst="rect">
            <a:avLst/>
          </a:prstGeom>
          <a:noFill/>
        </p:spPr>
        <p:txBody>
          <a:bodyPr wrap="square">
            <a:spAutoFit/>
          </a:bodyPr>
          <a:lstStyle/>
          <a:p>
            <a:r>
              <a:rPr lang="en-US" sz="1200" dirty="0"/>
              <a:t>All data in a level is typically also found</a:t>
            </a:r>
          </a:p>
          <a:p>
            <a:r>
              <a:rPr lang="en-US" sz="1200" dirty="0"/>
              <a:t>in the next largest level.</a:t>
            </a:r>
          </a:p>
        </p:txBody>
      </p:sp>
    </p:spTree>
    <p:extLst>
      <p:ext uri="{BB962C8B-B14F-4D97-AF65-F5344CB8AC3E}">
        <p14:creationId xmlns:p14="http://schemas.microsoft.com/office/powerpoint/2010/main" val="274408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12" grpId="0"/>
      <p:bldP spid="15" grpId="0"/>
      <p:bldP spid="16" grpId="0" animBg="1"/>
      <p:bldP spid="18" grpId="0"/>
      <p:bldP spid="19" grpId="0"/>
      <p:bldP spid="20"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CB532-3BB4-4754-9AF0-A65B4FE90EFC}"/>
              </a:ext>
            </a:extLst>
          </p:cNvPr>
          <p:cNvSpPr>
            <a:spLocks noGrp="1"/>
          </p:cNvSpPr>
          <p:nvPr>
            <p:ph type="title"/>
          </p:nvPr>
        </p:nvSpPr>
        <p:spPr>
          <a:xfrm>
            <a:off x="271272" y="18213"/>
            <a:ext cx="10515600" cy="1325563"/>
          </a:xfrm>
        </p:spPr>
        <p:txBody>
          <a:bodyPr/>
          <a:lstStyle/>
          <a:p>
            <a:r>
              <a:rPr lang="en-US" dirty="0"/>
              <a:t>Caches</a:t>
            </a:r>
          </a:p>
        </p:txBody>
      </p:sp>
      <p:sp>
        <p:nvSpPr>
          <p:cNvPr id="3" name="Content Placeholder 2">
            <a:extLst>
              <a:ext uri="{FF2B5EF4-FFF2-40B4-BE49-F238E27FC236}">
                <a16:creationId xmlns:a16="http://schemas.microsoft.com/office/drawing/2014/main" id="{95ED1302-AE78-49E5-B3A7-58CF25AFCD6C}"/>
              </a:ext>
            </a:extLst>
          </p:cNvPr>
          <p:cNvSpPr>
            <a:spLocks noGrp="1"/>
          </p:cNvSpPr>
          <p:nvPr>
            <p:ph idx="1"/>
          </p:nvPr>
        </p:nvSpPr>
        <p:spPr>
          <a:xfrm>
            <a:off x="271272" y="960089"/>
            <a:ext cx="8482584" cy="289592"/>
          </a:xfrm>
        </p:spPr>
        <p:txBody>
          <a:bodyPr>
            <a:normAutofit fontScale="92500" lnSpcReduction="10000"/>
          </a:bodyPr>
          <a:lstStyle/>
          <a:p>
            <a:pPr marL="0" indent="0">
              <a:buNone/>
            </a:pPr>
            <a:r>
              <a:rPr lang="en-US" sz="1600" dirty="0"/>
              <a:t>The processor knows the requested data’s address in main memory. Its length is assumed as 32bits. </a:t>
            </a:r>
          </a:p>
        </p:txBody>
      </p:sp>
      <p:sp>
        <p:nvSpPr>
          <p:cNvPr id="5" name="TextBox 4">
            <a:extLst>
              <a:ext uri="{FF2B5EF4-FFF2-40B4-BE49-F238E27FC236}">
                <a16:creationId xmlns:a16="http://schemas.microsoft.com/office/drawing/2014/main" id="{1743344F-1886-43C8-94BA-E50F2501B406}"/>
              </a:ext>
            </a:extLst>
          </p:cNvPr>
          <p:cNvSpPr txBox="1"/>
          <p:nvPr/>
        </p:nvSpPr>
        <p:spPr>
          <a:xfrm>
            <a:off x="271272" y="1186864"/>
            <a:ext cx="4264152" cy="523220"/>
          </a:xfrm>
          <a:prstGeom prst="rect">
            <a:avLst/>
          </a:prstGeom>
          <a:noFill/>
        </p:spPr>
        <p:txBody>
          <a:bodyPr wrap="square">
            <a:spAutoFit/>
          </a:bodyPr>
          <a:lstStyle/>
          <a:p>
            <a:r>
              <a:rPr lang="en-US" sz="1400" b="1" dirty="0">
                <a:solidFill>
                  <a:srgbClr val="C00000"/>
                </a:solidFill>
              </a:rPr>
              <a:t>Direct-mapped cache</a:t>
            </a:r>
            <a:r>
              <a:rPr lang="en-US" sz="1400" dirty="0"/>
              <a:t>: each blook in main memory is mapped directly to exactly one location in the cache. </a:t>
            </a:r>
          </a:p>
        </p:txBody>
      </p:sp>
      <p:pic>
        <p:nvPicPr>
          <p:cNvPr id="7" name="Picture 6" descr="Diagram, schematic&#10;&#10;Description automatically generated">
            <a:extLst>
              <a:ext uri="{FF2B5EF4-FFF2-40B4-BE49-F238E27FC236}">
                <a16:creationId xmlns:a16="http://schemas.microsoft.com/office/drawing/2014/main" id="{ADCC36FC-F69C-4CBB-BC16-A8713BDDB1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572" y="1689911"/>
            <a:ext cx="2923199" cy="2694177"/>
          </a:xfrm>
          <a:prstGeom prst="rect">
            <a:avLst/>
          </a:prstGeom>
        </p:spPr>
      </p:pic>
      <p:sp>
        <p:nvSpPr>
          <p:cNvPr id="8" name="TextBox 7">
            <a:extLst>
              <a:ext uri="{FF2B5EF4-FFF2-40B4-BE49-F238E27FC236}">
                <a16:creationId xmlns:a16="http://schemas.microsoft.com/office/drawing/2014/main" id="{371BE743-3323-4361-85E3-50BB8EB46DA1}"/>
              </a:ext>
            </a:extLst>
          </p:cNvPr>
          <p:cNvSpPr txBox="1"/>
          <p:nvPr/>
        </p:nvSpPr>
        <p:spPr>
          <a:xfrm>
            <a:off x="3397771" y="1689911"/>
            <a:ext cx="2630797" cy="1369606"/>
          </a:xfrm>
          <a:prstGeom prst="rect">
            <a:avLst/>
          </a:prstGeom>
          <a:noFill/>
        </p:spPr>
        <p:txBody>
          <a:bodyPr wrap="square">
            <a:spAutoFit/>
          </a:bodyPr>
          <a:lstStyle/>
          <a:p>
            <a:r>
              <a:rPr lang="en-US" sz="1200" dirty="0">
                <a:solidFill>
                  <a:srgbClr val="0070C0"/>
                </a:solidFill>
              </a:rPr>
              <a:t>For the address:</a:t>
            </a:r>
          </a:p>
          <a:p>
            <a:r>
              <a:rPr lang="en-US" sz="1200" dirty="0">
                <a:solidFill>
                  <a:schemeClr val="accent6">
                    <a:lumMod val="75000"/>
                  </a:schemeClr>
                </a:solidFill>
              </a:rPr>
              <a:t>Index</a:t>
            </a:r>
            <a:r>
              <a:rPr lang="en-US" sz="1200" dirty="0"/>
              <a:t>: select cache entry. </a:t>
            </a:r>
          </a:p>
          <a:p>
            <a:r>
              <a:rPr lang="en-US" sz="1200" dirty="0">
                <a:solidFill>
                  <a:schemeClr val="accent6">
                    <a:lumMod val="75000"/>
                  </a:schemeClr>
                </a:solidFill>
              </a:rPr>
              <a:t>Tag</a:t>
            </a:r>
            <a:r>
              <a:rPr lang="en-US" sz="1200" dirty="0"/>
              <a:t>:  </a:t>
            </a:r>
            <a:r>
              <a:rPr lang="en-US" sz="1100" dirty="0"/>
              <a:t>identify whether selected cache entry corresponds to the requested data</a:t>
            </a:r>
          </a:p>
          <a:p>
            <a:r>
              <a:rPr lang="en-US" sz="1200" dirty="0">
                <a:solidFill>
                  <a:schemeClr val="accent6">
                    <a:lumMod val="75000"/>
                  </a:schemeClr>
                </a:solidFill>
              </a:rPr>
              <a:t>Byte offset</a:t>
            </a:r>
            <a:r>
              <a:rPr lang="en-US" sz="1200" dirty="0"/>
              <a:t>: indicate the first byte accessed within a block. It is given by log</a:t>
            </a:r>
            <a:r>
              <a:rPr lang="en-US" sz="1200" baseline="-25000" dirty="0"/>
              <a:t>2</a:t>
            </a:r>
            <a:r>
              <a:rPr lang="en-US" sz="1200" dirty="0"/>
              <a:t>(num bytes in block)</a:t>
            </a:r>
          </a:p>
        </p:txBody>
      </p:sp>
      <p:pic>
        <p:nvPicPr>
          <p:cNvPr id="10" name="Picture 9" descr="Diagram, engineering drawing&#10;&#10;Description automatically generated">
            <a:extLst>
              <a:ext uri="{FF2B5EF4-FFF2-40B4-BE49-F238E27FC236}">
                <a16:creationId xmlns:a16="http://schemas.microsoft.com/office/drawing/2014/main" id="{109F092F-8207-4440-BB23-F74D223198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9173" y="1654734"/>
            <a:ext cx="3418792" cy="2809566"/>
          </a:xfrm>
          <a:prstGeom prst="rect">
            <a:avLst/>
          </a:prstGeom>
        </p:spPr>
      </p:pic>
      <p:sp>
        <p:nvSpPr>
          <p:cNvPr id="11" name="TextBox 10">
            <a:extLst>
              <a:ext uri="{FF2B5EF4-FFF2-40B4-BE49-F238E27FC236}">
                <a16:creationId xmlns:a16="http://schemas.microsoft.com/office/drawing/2014/main" id="{2C6828F5-59C7-4E78-8F05-055B12692B77}"/>
              </a:ext>
            </a:extLst>
          </p:cNvPr>
          <p:cNvSpPr txBox="1"/>
          <p:nvPr/>
        </p:nvSpPr>
        <p:spPr>
          <a:xfrm>
            <a:off x="3397771" y="3157586"/>
            <a:ext cx="2612136" cy="1200329"/>
          </a:xfrm>
          <a:prstGeom prst="rect">
            <a:avLst/>
          </a:prstGeom>
          <a:noFill/>
        </p:spPr>
        <p:txBody>
          <a:bodyPr wrap="square">
            <a:spAutoFit/>
          </a:bodyPr>
          <a:lstStyle/>
          <a:p>
            <a:r>
              <a:rPr lang="en-US" sz="1200" dirty="0">
                <a:solidFill>
                  <a:srgbClr val="0070C0"/>
                </a:solidFill>
              </a:rPr>
              <a:t>For the cache:</a:t>
            </a:r>
          </a:p>
          <a:p>
            <a:r>
              <a:rPr lang="en-US" sz="1200" dirty="0">
                <a:solidFill>
                  <a:schemeClr val="accent6">
                    <a:lumMod val="75000"/>
                  </a:schemeClr>
                </a:solidFill>
              </a:rPr>
              <a:t>Tag</a:t>
            </a:r>
            <a:r>
              <a:rPr lang="en-US" sz="1200" dirty="0"/>
              <a:t>: upper bits of block address in main memory</a:t>
            </a:r>
          </a:p>
          <a:p>
            <a:r>
              <a:rPr lang="en-US" sz="1200" dirty="0">
                <a:solidFill>
                  <a:schemeClr val="accent6">
                    <a:lumMod val="75000"/>
                  </a:schemeClr>
                </a:solidFill>
              </a:rPr>
              <a:t>Valid bit</a:t>
            </a:r>
            <a:r>
              <a:rPr lang="en-US" sz="1200" dirty="0"/>
              <a:t>:   identify whether selected cache entry contains a valid address</a:t>
            </a:r>
          </a:p>
          <a:p>
            <a:r>
              <a:rPr lang="en-US" sz="1200" dirty="0">
                <a:solidFill>
                  <a:schemeClr val="accent6">
                    <a:lumMod val="75000"/>
                  </a:schemeClr>
                </a:solidFill>
              </a:rPr>
              <a:t>Data</a:t>
            </a:r>
            <a:r>
              <a:rPr lang="en-US" sz="1200" dirty="0"/>
              <a:t>: the requested data by processor </a:t>
            </a:r>
          </a:p>
        </p:txBody>
      </p:sp>
      <p:sp>
        <p:nvSpPr>
          <p:cNvPr id="12" name="TextBox 11">
            <a:extLst>
              <a:ext uri="{FF2B5EF4-FFF2-40B4-BE49-F238E27FC236}">
                <a16:creationId xmlns:a16="http://schemas.microsoft.com/office/drawing/2014/main" id="{967D6C94-5E05-4EEF-80D7-22886010E256}"/>
              </a:ext>
            </a:extLst>
          </p:cNvPr>
          <p:cNvSpPr txBox="1"/>
          <p:nvPr/>
        </p:nvSpPr>
        <p:spPr>
          <a:xfrm>
            <a:off x="5291648" y="1186864"/>
            <a:ext cx="4136882" cy="523220"/>
          </a:xfrm>
          <a:prstGeom prst="rect">
            <a:avLst/>
          </a:prstGeom>
          <a:noFill/>
        </p:spPr>
        <p:txBody>
          <a:bodyPr wrap="square">
            <a:spAutoFit/>
          </a:bodyPr>
          <a:lstStyle/>
          <a:p>
            <a:r>
              <a:rPr lang="en-US" sz="1400" b="1" dirty="0">
                <a:solidFill>
                  <a:srgbClr val="C00000"/>
                </a:solidFill>
              </a:rPr>
              <a:t>Set-associative cache</a:t>
            </a:r>
            <a:r>
              <a:rPr lang="en-US" sz="1400" dirty="0"/>
              <a:t>: a cache that has a fixed number of locations (sets) where each block can be placed. </a:t>
            </a:r>
          </a:p>
        </p:txBody>
      </p:sp>
      <p:sp>
        <p:nvSpPr>
          <p:cNvPr id="4" name="TextBox 3">
            <a:extLst>
              <a:ext uri="{FF2B5EF4-FFF2-40B4-BE49-F238E27FC236}">
                <a16:creationId xmlns:a16="http://schemas.microsoft.com/office/drawing/2014/main" id="{E12A914E-D501-44E1-A25C-C94E024CA8A0}"/>
              </a:ext>
            </a:extLst>
          </p:cNvPr>
          <p:cNvSpPr txBox="1"/>
          <p:nvPr/>
        </p:nvSpPr>
        <p:spPr>
          <a:xfrm>
            <a:off x="411255" y="5072655"/>
            <a:ext cx="4383024" cy="1754326"/>
          </a:xfrm>
          <a:prstGeom prst="rect">
            <a:avLst/>
          </a:prstGeom>
          <a:noFill/>
        </p:spPr>
        <p:txBody>
          <a:bodyPr wrap="square" rtlCol="0">
            <a:spAutoFit/>
          </a:bodyPr>
          <a:lstStyle/>
          <a:p>
            <a:r>
              <a:rPr lang="en-US" sz="1200" b="1" dirty="0">
                <a:solidFill>
                  <a:srgbClr val="7030A0"/>
                </a:solidFill>
              </a:rPr>
              <a:t>How to read data from cache given its address in main memory? </a:t>
            </a:r>
          </a:p>
          <a:p>
            <a:r>
              <a:rPr lang="en-US" sz="1200" dirty="0"/>
              <a:t>Step 1: divide up address into Tag, Index, Byte offset  (word offset);</a:t>
            </a:r>
          </a:p>
          <a:p>
            <a:r>
              <a:rPr lang="en-US" sz="1200" dirty="0"/>
              <a:t>Step 2: select cache entry based on index;</a:t>
            </a:r>
          </a:p>
          <a:p>
            <a:r>
              <a:rPr lang="en-US" sz="1200" dirty="0"/>
              <a:t>Step3: check Valid bit in the cache. If it is 0, we cannot read the data, a miss. Otherwise, go to Step 4.</a:t>
            </a:r>
          </a:p>
          <a:p>
            <a:r>
              <a:rPr lang="en-US" sz="1200" dirty="0"/>
              <a:t>Step 4: compare the Tag in address and Tag field in cache entry. If they are equal, the data is read by processor. Otherwise, the data in the cache entry is not the requested data, a miss. The processor fetches data from the main memory </a:t>
            </a:r>
            <a:endParaRPr lang="en-US" dirty="0"/>
          </a:p>
        </p:txBody>
      </p:sp>
      <p:sp>
        <p:nvSpPr>
          <p:cNvPr id="14" name="TextBox 13">
            <a:extLst>
              <a:ext uri="{FF2B5EF4-FFF2-40B4-BE49-F238E27FC236}">
                <a16:creationId xmlns:a16="http://schemas.microsoft.com/office/drawing/2014/main" id="{D49B88D5-33C6-43AD-A508-3EC6398DDF8F}"/>
              </a:ext>
            </a:extLst>
          </p:cNvPr>
          <p:cNvSpPr txBox="1"/>
          <p:nvPr/>
        </p:nvSpPr>
        <p:spPr>
          <a:xfrm>
            <a:off x="411255" y="4343999"/>
            <a:ext cx="4383024" cy="830997"/>
          </a:xfrm>
          <a:prstGeom prst="rect">
            <a:avLst/>
          </a:prstGeom>
          <a:noFill/>
        </p:spPr>
        <p:txBody>
          <a:bodyPr wrap="square" rtlCol="0">
            <a:spAutoFit/>
          </a:bodyPr>
          <a:lstStyle/>
          <a:p>
            <a:r>
              <a:rPr lang="en-US" sz="1200" b="1" dirty="0">
                <a:solidFill>
                  <a:srgbClr val="7030A0"/>
                </a:solidFill>
              </a:rPr>
              <a:t>How to get  total bits are required for a direct-mapped cache? </a:t>
            </a:r>
          </a:p>
          <a:p>
            <a:r>
              <a:rPr lang="en-US" sz="1200" dirty="0"/>
              <a:t>The bits in each cache entry * the number of cache entry </a:t>
            </a:r>
          </a:p>
          <a:p>
            <a:r>
              <a:rPr lang="en-US" sz="1200" dirty="0"/>
              <a:t>The bits in cache entry = 1 + Tag + data</a:t>
            </a:r>
          </a:p>
          <a:p>
            <a:r>
              <a:rPr lang="en-US" sz="1200" dirty="0"/>
              <a:t>Tag = 32 – Byte offset - index</a:t>
            </a:r>
          </a:p>
        </p:txBody>
      </p:sp>
      <p:sp>
        <p:nvSpPr>
          <p:cNvPr id="15" name="TextBox 14">
            <a:extLst>
              <a:ext uri="{FF2B5EF4-FFF2-40B4-BE49-F238E27FC236}">
                <a16:creationId xmlns:a16="http://schemas.microsoft.com/office/drawing/2014/main" id="{B330B6AE-E9B7-46DC-A6EE-F91FBC63660D}"/>
              </a:ext>
            </a:extLst>
          </p:cNvPr>
          <p:cNvSpPr txBox="1"/>
          <p:nvPr/>
        </p:nvSpPr>
        <p:spPr>
          <a:xfrm>
            <a:off x="4746885" y="4357915"/>
            <a:ext cx="4383024" cy="1938992"/>
          </a:xfrm>
          <a:prstGeom prst="rect">
            <a:avLst/>
          </a:prstGeom>
          <a:noFill/>
        </p:spPr>
        <p:txBody>
          <a:bodyPr wrap="square" rtlCol="0">
            <a:spAutoFit/>
          </a:bodyPr>
          <a:lstStyle/>
          <a:p>
            <a:r>
              <a:rPr lang="en-US" sz="1200" b="1" dirty="0">
                <a:solidFill>
                  <a:srgbClr val="7030A0"/>
                </a:solidFill>
              </a:rPr>
              <a:t>How to write data to cache given an address? </a:t>
            </a:r>
          </a:p>
          <a:p>
            <a:r>
              <a:rPr lang="en-US" sz="1200" b="1" dirty="0">
                <a:solidFill>
                  <a:srgbClr val="0070C0"/>
                </a:solidFill>
              </a:rPr>
              <a:t>Write-through:</a:t>
            </a:r>
            <a:r>
              <a:rPr lang="en-US" sz="1200" dirty="0"/>
              <a:t> write data into both the cache and main memory</a:t>
            </a:r>
          </a:p>
          <a:p>
            <a:r>
              <a:rPr lang="en-US" sz="1200" b="1" dirty="0">
                <a:solidFill>
                  <a:srgbClr val="0070C0"/>
                </a:solidFill>
              </a:rPr>
              <a:t>Write-back: </a:t>
            </a:r>
            <a:r>
              <a:rPr lang="en-US" sz="1200" dirty="0"/>
              <a:t>only write the data to the cache block. The updated block is only written back to memory when it is replaced by another block. A dirty bit is used to indicate whether the block needs to be written or not. </a:t>
            </a:r>
          </a:p>
          <a:p>
            <a:r>
              <a:rPr lang="en-US" sz="1200" b="1" dirty="0">
                <a:solidFill>
                  <a:srgbClr val="7030A0"/>
                </a:solidFill>
              </a:rPr>
              <a:t>What if the block to be written is not in the cache? </a:t>
            </a:r>
          </a:p>
          <a:p>
            <a:r>
              <a:rPr lang="en-US" sz="1200" b="1" dirty="0">
                <a:solidFill>
                  <a:srgbClr val="0070C0"/>
                </a:solidFill>
              </a:rPr>
              <a:t>Write allocate: </a:t>
            </a:r>
            <a:r>
              <a:rPr lang="en-US" sz="1200" dirty="0"/>
              <a:t>the block is loaded into the cache on a write miss.</a:t>
            </a:r>
          </a:p>
          <a:p>
            <a:r>
              <a:rPr lang="en-US" sz="1200" b="1" dirty="0">
                <a:solidFill>
                  <a:srgbClr val="0070C0"/>
                </a:solidFill>
              </a:rPr>
              <a:t>No-write allocate:  </a:t>
            </a:r>
            <a:r>
              <a:rPr lang="en-US" sz="1200" dirty="0"/>
              <a:t>the block is not loaded into the cache on a write miss. Block simply updated in main memory. </a:t>
            </a:r>
            <a:endParaRPr lang="en-US" sz="1200" b="1" dirty="0">
              <a:solidFill>
                <a:srgbClr val="7030A0"/>
              </a:solidFill>
            </a:endParaRPr>
          </a:p>
        </p:txBody>
      </p:sp>
      <p:sp>
        <p:nvSpPr>
          <p:cNvPr id="6" name="TextBox 5">
            <a:extLst>
              <a:ext uri="{FF2B5EF4-FFF2-40B4-BE49-F238E27FC236}">
                <a16:creationId xmlns:a16="http://schemas.microsoft.com/office/drawing/2014/main" id="{65217A93-9DF7-43C8-ABDB-8B1E53CF89E1}"/>
              </a:ext>
            </a:extLst>
          </p:cNvPr>
          <p:cNvSpPr txBox="1"/>
          <p:nvPr/>
        </p:nvSpPr>
        <p:spPr>
          <a:xfrm>
            <a:off x="4746885" y="6227172"/>
            <a:ext cx="4470267" cy="461665"/>
          </a:xfrm>
          <a:prstGeom prst="rect">
            <a:avLst/>
          </a:prstGeom>
          <a:noFill/>
        </p:spPr>
        <p:txBody>
          <a:bodyPr wrap="square" rtlCol="0">
            <a:spAutoFit/>
          </a:bodyPr>
          <a:lstStyle/>
          <a:p>
            <a:r>
              <a:rPr lang="en-US" sz="1200" dirty="0">
                <a:highlight>
                  <a:srgbClr val="FFFF00"/>
                </a:highlight>
              </a:rPr>
              <a:t>Please understand two examples in the slides:  WRITE-THROUGH, NO-WRITE ALLOCATE, and WRITE-BACK, WRITE ALLOCATE</a:t>
            </a:r>
          </a:p>
        </p:txBody>
      </p:sp>
      <p:sp>
        <p:nvSpPr>
          <p:cNvPr id="19" name="TextBox 18">
            <a:extLst>
              <a:ext uri="{FF2B5EF4-FFF2-40B4-BE49-F238E27FC236}">
                <a16:creationId xmlns:a16="http://schemas.microsoft.com/office/drawing/2014/main" id="{E39BF946-94B2-4F3A-9620-653F16754FA1}"/>
              </a:ext>
            </a:extLst>
          </p:cNvPr>
          <p:cNvSpPr txBox="1"/>
          <p:nvPr/>
        </p:nvSpPr>
        <p:spPr>
          <a:xfrm>
            <a:off x="9435735" y="822971"/>
            <a:ext cx="2374850" cy="646331"/>
          </a:xfrm>
          <a:prstGeom prst="rect">
            <a:avLst/>
          </a:prstGeom>
          <a:noFill/>
        </p:spPr>
        <p:txBody>
          <a:bodyPr wrap="square">
            <a:spAutoFit/>
          </a:bodyPr>
          <a:lstStyle/>
          <a:p>
            <a:r>
              <a:rPr lang="en-US" sz="1200" dirty="0"/>
              <a:t>An </a:t>
            </a:r>
            <a:r>
              <a:rPr lang="en-US" sz="1200" b="1" dirty="0">
                <a:solidFill>
                  <a:srgbClr val="0070C0"/>
                </a:solidFill>
              </a:rPr>
              <a:t>n-way</a:t>
            </a:r>
            <a:r>
              <a:rPr lang="en-US" sz="1200" dirty="0"/>
              <a:t> set-associative cache</a:t>
            </a:r>
          </a:p>
          <a:p>
            <a:r>
              <a:rPr lang="en-US" sz="1200" dirty="0"/>
              <a:t>consists of a number of sets, each of which consists of </a:t>
            </a:r>
            <a:r>
              <a:rPr lang="en-US" sz="1200" b="1" dirty="0">
                <a:solidFill>
                  <a:srgbClr val="0070C0"/>
                </a:solidFill>
              </a:rPr>
              <a:t>n blocks</a:t>
            </a:r>
          </a:p>
        </p:txBody>
      </p:sp>
      <p:sp>
        <p:nvSpPr>
          <p:cNvPr id="21" name="TextBox 20">
            <a:extLst>
              <a:ext uri="{FF2B5EF4-FFF2-40B4-BE49-F238E27FC236}">
                <a16:creationId xmlns:a16="http://schemas.microsoft.com/office/drawing/2014/main" id="{8ED3FD87-3557-4AEB-8BB4-B1C38A30E32E}"/>
              </a:ext>
            </a:extLst>
          </p:cNvPr>
          <p:cNvSpPr txBox="1"/>
          <p:nvPr/>
        </p:nvSpPr>
        <p:spPr>
          <a:xfrm>
            <a:off x="9352373" y="1403260"/>
            <a:ext cx="2661029" cy="1754326"/>
          </a:xfrm>
          <a:prstGeom prst="rect">
            <a:avLst/>
          </a:prstGeom>
          <a:noFill/>
        </p:spPr>
        <p:txBody>
          <a:bodyPr wrap="square">
            <a:spAutoFit/>
          </a:bodyPr>
          <a:lstStyle/>
          <a:p>
            <a:r>
              <a:rPr lang="en-US" sz="1200" b="1" dirty="0">
                <a:solidFill>
                  <a:srgbClr val="7030A0"/>
                </a:solidFill>
              </a:rPr>
              <a:t>How to read block in the cache given its address in main memory? </a:t>
            </a:r>
          </a:p>
          <a:p>
            <a:r>
              <a:rPr lang="en-US" sz="1200" dirty="0"/>
              <a:t>Step 1: Find the unique set in the cache given by the index. The bits for index depends on the total number of sets not blocks</a:t>
            </a:r>
          </a:p>
          <a:p>
            <a:r>
              <a:rPr lang="en-US" sz="1200" dirty="0"/>
              <a:t>Step 2: Compare Tag with the tag fields in all blocks (search)</a:t>
            </a:r>
          </a:p>
          <a:p>
            <a:r>
              <a:rPr lang="en-US" sz="1200" dirty="0"/>
              <a:t>Step 3: Fetch data from the equal tag</a:t>
            </a:r>
          </a:p>
        </p:txBody>
      </p:sp>
      <p:sp>
        <p:nvSpPr>
          <p:cNvPr id="22" name="TextBox 21">
            <a:extLst>
              <a:ext uri="{FF2B5EF4-FFF2-40B4-BE49-F238E27FC236}">
                <a16:creationId xmlns:a16="http://schemas.microsoft.com/office/drawing/2014/main" id="{A2C8B1DA-127A-405E-85F9-74D64F3CF15F}"/>
              </a:ext>
            </a:extLst>
          </p:cNvPr>
          <p:cNvSpPr txBox="1"/>
          <p:nvPr/>
        </p:nvSpPr>
        <p:spPr>
          <a:xfrm>
            <a:off x="9137114" y="3075691"/>
            <a:ext cx="3129147" cy="2677656"/>
          </a:xfrm>
          <a:prstGeom prst="rect">
            <a:avLst/>
          </a:prstGeom>
          <a:noFill/>
        </p:spPr>
        <p:txBody>
          <a:bodyPr wrap="square">
            <a:spAutoFit/>
          </a:bodyPr>
          <a:lstStyle/>
          <a:p>
            <a:r>
              <a:rPr lang="en-US" sz="1200" b="1" dirty="0">
                <a:solidFill>
                  <a:srgbClr val="7030A0"/>
                </a:solidFill>
              </a:rPr>
              <a:t>How to write block to the cache given its address in main memory? </a:t>
            </a:r>
          </a:p>
          <a:p>
            <a:r>
              <a:rPr lang="en-US" sz="1200" dirty="0"/>
              <a:t>Step 1: Find the unique set in the cache given by the index. </a:t>
            </a:r>
          </a:p>
          <a:p>
            <a:r>
              <a:rPr lang="en-US" sz="1200" dirty="0"/>
              <a:t>Step 2: Obey written policy and written miss polity. </a:t>
            </a:r>
          </a:p>
          <a:p>
            <a:r>
              <a:rPr lang="en-US" sz="1200" dirty="0"/>
              <a:t>Note: </a:t>
            </a:r>
          </a:p>
          <a:p>
            <a:pPr marL="228600" indent="-228600">
              <a:buAutoNum type="arabicPeriod"/>
            </a:pPr>
            <a:r>
              <a:rPr lang="en-US" sz="1200" dirty="0"/>
              <a:t>If a requested block indeed needs to be written into cache, it can be placed in any blocks in the given set.</a:t>
            </a:r>
          </a:p>
          <a:p>
            <a:pPr marL="228600" indent="-228600">
              <a:buAutoNum type="arabicPeriod"/>
            </a:pPr>
            <a:r>
              <a:rPr lang="en-US" sz="1200" dirty="0"/>
              <a:t>If the requested block is to replace one block in the given set, we use </a:t>
            </a:r>
            <a:r>
              <a:rPr lang="en-US" sz="1200" b="1" dirty="0">
                <a:solidFill>
                  <a:srgbClr val="0070C0"/>
                </a:solidFill>
              </a:rPr>
              <a:t>LRU scheme</a:t>
            </a:r>
            <a:r>
              <a:rPr lang="en-US" sz="1200" dirty="0"/>
              <a:t>:  the block replaced is the one that has been unused for the longest time. </a:t>
            </a:r>
          </a:p>
        </p:txBody>
      </p:sp>
      <p:sp>
        <p:nvSpPr>
          <p:cNvPr id="23" name="TextBox 22">
            <a:extLst>
              <a:ext uri="{FF2B5EF4-FFF2-40B4-BE49-F238E27FC236}">
                <a16:creationId xmlns:a16="http://schemas.microsoft.com/office/drawing/2014/main" id="{32FE0D57-505A-425A-A5D6-82E568C8DAA5}"/>
              </a:ext>
            </a:extLst>
          </p:cNvPr>
          <p:cNvSpPr txBox="1"/>
          <p:nvPr/>
        </p:nvSpPr>
        <p:spPr>
          <a:xfrm>
            <a:off x="9137114" y="5688449"/>
            <a:ext cx="2945158" cy="1169551"/>
          </a:xfrm>
          <a:prstGeom prst="rect">
            <a:avLst/>
          </a:prstGeom>
          <a:noFill/>
        </p:spPr>
        <p:txBody>
          <a:bodyPr wrap="square">
            <a:spAutoFit/>
          </a:bodyPr>
          <a:lstStyle/>
          <a:p>
            <a:r>
              <a:rPr lang="en-US" sz="1400" b="1" dirty="0">
                <a:solidFill>
                  <a:srgbClr val="C00000"/>
                </a:solidFill>
              </a:rPr>
              <a:t>Full-associative cache</a:t>
            </a:r>
            <a:r>
              <a:rPr lang="en-US" sz="1400" dirty="0"/>
              <a:t>: a block can be placed in any location in the cache.  </a:t>
            </a:r>
          </a:p>
          <a:p>
            <a:r>
              <a:rPr lang="en-US" sz="1400" dirty="0"/>
              <a:t>To find a given block in a fully associative cache, all the entries in the cache must be searched </a:t>
            </a:r>
          </a:p>
        </p:txBody>
      </p:sp>
    </p:spTree>
    <p:extLst>
      <p:ext uri="{BB962C8B-B14F-4D97-AF65-F5344CB8AC3E}">
        <p14:creationId xmlns:p14="http://schemas.microsoft.com/office/powerpoint/2010/main" val="104090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8" grpId="0"/>
      <p:bldP spid="11" grpId="0"/>
      <p:bldP spid="12" grpId="0"/>
      <p:bldP spid="4" grpId="0"/>
      <p:bldP spid="14" grpId="0"/>
      <p:bldP spid="15" grpId="0"/>
      <p:bldP spid="6" grpId="0"/>
      <p:bldP spid="19"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63B12-5DDF-45A5-8D10-E882F5D38127}"/>
              </a:ext>
            </a:extLst>
          </p:cNvPr>
          <p:cNvSpPr>
            <a:spLocks noGrp="1"/>
          </p:cNvSpPr>
          <p:nvPr>
            <p:ph type="title"/>
          </p:nvPr>
        </p:nvSpPr>
        <p:spPr>
          <a:xfrm>
            <a:off x="0" y="9414"/>
            <a:ext cx="10515600" cy="1325563"/>
          </a:xfrm>
        </p:spPr>
        <p:txBody>
          <a:bodyPr/>
          <a:lstStyle/>
          <a:p>
            <a:r>
              <a:rPr lang="en-US"/>
              <a:t>Virtual Memory</a:t>
            </a:r>
            <a:endParaRPr lang="en-US" dirty="0"/>
          </a:p>
        </p:txBody>
      </p:sp>
      <p:pic>
        <p:nvPicPr>
          <p:cNvPr id="5" name="Picture 4" descr="Diagram, schematic&#10;&#10;Description automatically generated">
            <a:extLst>
              <a:ext uri="{FF2B5EF4-FFF2-40B4-BE49-F238E27FC236}">
                <a16:creationId xmlns:a16="http://schemas.microsoft.com/office/drawing/2014/main" id="{906FCD64-D227-4913-BEEF-08009F5B05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0806" y="1679524"/>
            <a:ext cx="3439378" cy="2506721"/>
          </a:xfrm>
          <a:prstGeom prst="rect">
            <a:avLst/>
          </a:prstGeom>
        </p:spPr>
      </p:pic>
      <p:pic>
        <p:nvPicPr>
          <p:cNvPr id="7" name="Picture 6" descr="Diagram, schematic&#10;&#10;Description automatically generated">
            <a:extLst>
              <a:ext uri="{FF2B5EF4-FFF2-40B4-BE49-F238E27FC236}">
                <a16:creationId xmlns:a16="http://schemas.microsoft.com/office/drawing/2014/main" id="{34407532-B4A9-4921-B11D-05C4222F6E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0272" y="1445561"/>
            <a:ext cx="3451761" cy="2685144"/>
          </a:xfrm>
          <a:prstGeom prst="rect">
            <a:avLst/>
          </a:prstGeom>
        </p:spPr>
      </p:pic>
      <p:pic>
        <p:nvPicPr>
          <p:cNvPr id="9" name="Picture 8" descr="Table&#10;&#10;Description automatically generated">
            <a:extLst>
              <a:ext uri="{FF2B5EF4-FFF2-40B4-BE49-F238E27FC236}">
                <a16:creationId xmlns:a16="http://schemas.microsoft.com/office/drawing/2014/main" id="{6C3A8623-BF15-497D-BA13-51BC9901C4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334977"/>
            <a:ext cx="3700272" cy="3208288"/>
          </a:xfrm>
          <a:prstGeom prst="rect">
            <a:avLst/>
          </a:prstGeom>
        </p:spPr>
      </p:pic>
      <p:sp>
        <p:nvSpPr>
          <p:cNvPr id="11" name="TextBox 10">
            <a:extLst>
              <a:ext uri="{FF2B5EF4-FFF2-40B4-BE49-F238E27FC236}">
                <a16:creationId xmlns:a16="http://schemas.microsoft.com/office/drawing/2014/main" id="{0EDFCF52-ECE6-4BBF-9C38-06E83C4BB308}"/>
              </a:ext>
            </a:extLst>
          </p:cNvPr>
          <p:cNvSpPr txBox="1"/>
          <p:nvPr/>
        </p:nvSpPr>
        <p:spPr>
          <a:xfrm>
            <a:off x="0" y="928262"/>
            <a:ext cx="11506200" cy="338554"/>
          </a:xfrm>
          <a:prstGeom prst="rect">
            <a:avLst/>
          </a:prstGeom>
          <a:noFill/>
        </p:spPr>
        <p:txBody>
          <a:bodyPr wrap="square">
            <a:spAutoFit/>
          </a:bodyPr>
          <a:lstStyle/>
          <a:p>
            <a:r>
              <a:rPr lang="en-US" sz="1600" dirty="0"/>
              <a:t>Virtual memory translates the program’s address space to physical addresses, which can used to access main memory</a:t>
            </a:r>
          </a:p>
        </p:txBody>
      </p:sp>
      <p:sp>
        <p:nvSpPr>
          <p:cNvPr id="12" name="TextBox 11">
            <a:extLst>
              <a:ext uri="{FF2B5EF4-FFF2-40B4-BE49-F238E27FC236}">
                <a16:creationId xmlns:a16="http://schemas.microsoft.com/office/drawing/2014/main" id="{9BE31367-16D1-42CF-92B0-11BCC4CF6049}"/>
              </a:ext>
            </a:extLst>
          </p:cNvPr>
          <p:cNvSpPr txBox="1"/>
          <p:nvPr/>
        </p:nvSpPr>
        <p:spPr>
          <a:xfrm>
            <a:off x="771471" y="1153081"/>
            <a:ext cx="1809857" cy="307777"/>
          </a:xfrm>
          <a:prstGeom prst="rect">
            <a:avLst/>
          </a:prstGeom>
          <a:noFill/>
        </p:spPr>
        <p:txBody>
          <a:bodyPr wrap="square">
            <a:spAutoFit/>
          </a:bodyPr>
          <a:lstStyle/>
          <a:p>
            <a:r>
              <a:rPr lang="en-US" sz="1400" b="1" dirty="0">
                <a:solidFill>
                  <a:srgbClr val="C00000"/>
                </a:solidFill>
              </a:rPr>
              <a:t>address translation</a:t>
            </a:r>
          </a:p>
        </p:txBody>
      </p:sp>
      <p:sp>
        <p:nvSpPr>
          <p:cNvPr id="13" name="TextBox 12">
            <a:extLst>
              <a:ext uri="{FF2B5EF4-FFF2-40B4-BE49-F238E27FC236}">
                <a16:creationId xmlns:a16="http://schemas.microsoft.com/office/drawing/2014/main" id="{3D214208-8A56-47A3-981D-0DFECA8B29F6}"/>
              </a:ext>
            </a:extLst>
          </p:cNvPr>
          <p:cNvSpPr txBox="1"/>
          <p:nvPr/>
        </p:nvSpPr>
        <p:spPr>
          <a:xfrm>
            <a:off x="112028" y="4543265"/>
            <a:ext cx="3607682" cy="1938992"/>
          </a:xfrm>
          <a:prstGeom prst="rect">
            <a:avLst/>
          </a:prstGeom>
          <a:noFill/>
        </p:spPr>
        <p:txBody>
          <a:bodyPr wrap="square">
            <a:spAutoFit/>
          </a:bodyPr>
          <a:lstStyle/>
          <a:p>
            <a:r>
              <a:rPr lang="en-US" sz="1200" b="1" dirty="0">
                <a:solidFill>
                  <a:srgbClr val="0070C0"/>
                </a:solidFill>
              </a:rPr>
              <a:t>Page: </a:t>
            </a:r>
            <a:r>
              <a:rPr lang="en-US" sz="1200" dirty="0"/>
              <a:t>a virtual memory block.  </a:t>
            </a:r>
          </a:p>
          <a:p>
            <a:r>
              <a:rPr lang="en-US" sz="1200" b="1" dirty="0">
                <a:solidFill>
                  <a:srgbClr val="0070C0"/>
                </a:solidFill>
              </a:rPr>
              <a:t>Page offset</a:t>
            </a:r>
            <a:r>
              <a:rPr lang="en-US" sz="1200" dirty="0"/>
              <a:t>: number of bits</a:t>
            </a:r>
            <a:r>
              <a:rPr lang="en-US" sz="1200" b="1" dirty="0">
                <a:solidFill>
                  <a:srgbClr val="0070C0"/>
                </a:solidFill>
              </a:rPr>
              <a:t> </a:t>
            </a:r>
            <a:r>
              <a:rPr lang="en-US" sz="1200" dirty="0"/>
              <a:t>determines the page size </a:t>
            </a:r>
          </a:p>
          <a:p>
            <a:r>
              <a:rPr lang="en-US" sz="1200" b="1" dirty="0">
                <a:solidFill>
                  <a:srgbClr val="0070C0"/>
                </a:solidFill>
              </a:rPr>
              <a:t>Page table: </a:t>
            </a:r>
            <a:r>
              <a:rPr lang="en-US" sz="1200" dirty="0"/>
              <a:t>contain the virtual to physical address translations. The index is the virtual page number. Each entry contains the physical page number. </a:t>
            </a:r>
          </a:p>
          <a:p>
            <a:r>
              <a:rPr lang="en-US" sz="1200" b="1" dirty="0">
                <a:solidFill>
                  <a:srgbClr val="0070C0"/>
                </a:solidFill>
              </a:rPr>
              <a:t>Valid bit: </a:t>
            </a:r>
            <a:r>
              <a:rPr lang="en-US" sz="1200" dirty="0"/>
              <a:t>if 1, the page is in the main memory. If 0, the page is not in the main memory  and a page fault occurs. </a:t>
            </a:r>
          </a:p>
          <a:p>
            <a:r>
              <a:rPr lang="en-US" sz="1200" b="1" dirty="0">
                <a:solidFill>
                  <a:srgbClr val="0070C0"/>
                </a:solidFill>
              </a:rPr>
              <a:t>Page table register:  </a:t>
            </a:r>
            <a:r>
              <a:rPr lang="en-US" sz="1200" dirty="0"/>
              <a:t>point to the start of the page table in main memory since page table resides there. </a:t>
            </a:r>
          </a:p>
        </p:txBody>
      </p:sp>
      <p:sp>
        <p:nvSpPr>
          <p:cNvPr id="14" name="TextBox 13">
            <a:extLst>
              <a:ext uri="{FF2B5EF4-FFF2-40B4-BE49-F238E27FC236}">
                <a16:creationId xmlns:a16="http://schemas.microsoft.com/office/drawing/2014/main" id="{3FC83AF1-CDB2-4583-B8A7-93ECEE05322C}"/>
              </a:ext>
            </a:extLst>
          </p:cNvPr>
          <p:cNvSpPr txBox="1"/>
          <p:nvPr/>
        </p:nvSpPr>
        <p:spPr>
          <a:xfrm>
            <a:off x="3700272" y="4075207"/>
            <a:ext cx="3950208" cy="1938992"/>
          </a:xfrm>
          <a:prstGeom prst="rect">
            <a:avLst/>
          </a:prstGeom>
          <a:noFill/>
        </p:spPr>
        <p:txBody>
          <a:bodyPr wrap="square" rtlCol="0">
            <a:spAutoFit/>
          </a:bodyPr>
          <a:lstStyle/>
          <a:p>
            <a:r>
              <a:rPr lang="en-US" sz="1200" b="1" dirty="0">
                <a:solidFill>
                  <a:srgbClr val="7030A0"/>
                </a:solidFill>
              </a:rPr>
              <a:t>How to read requested page given virtual address</a:t>
            </a:r>
          </a:p>
          <a:p>
            <a:r>
              <a:rPr lang="en-US" sz="1200" dirty="0">
                <a:solidFill>
                  <a:schemeClr val="accent6">
                    <a:lumMod val="75000"/>
                  </a:schemeClr>
                </a:solidFill>
              </a:rPr>
              <a:t>Step 1:</a:t>
            </a:r>
            <a:r>
              <a:rPr lang="en-US" sz="1200" dirty="0"/>
              <a:t> divide up virtual address into </a:t>
            </a:r>
            <a:r>
              <a:rPr lang="en-US" sz="1200" dirty="0">
                <a:solidFill>
                  <a:srgbClr val="0070C0"/>
                </a:solidFill>
              </a:rPr>
              <a:t>virtual page number</a:t>
            </a:r>
            <a:r>
              <a:rPr lang="en-US" sz="1200" dirty="0"/>
              <a:t>, </a:t>
            </a:r>
            <a:r>
              <a:rPr lang="en-US" sz="1200" dirty="0">
                <a:solidFill>
                  <a:srgbClr val="0070C0"/>
                </a:solidFill>
              </a:rPr>
              <a:t>page offset.</a:t>
            </a:r>
            <a:r>
              <a:rPr lang="en-US" sz="1200" dirty="0"/>
              <a:t>  # of page offset bits = log</a:t>
            </a:r>
            <a:r>
              <a:rPr lang="en-US" sz="1200" baseline="-25000" dirty="0"/>
              <a:t>2</a:t>
            </a:r>
            <a:r>
              <a:rPr lang="en-US" sz="1200" dirty="0"/>
              <a:t>(page size); # of virtual page number bits = 32 - # of page offset bits.</a:t>
            </a:r>
          </a:p>
          <a:p>
            <a:r>
              <a:rPr lang="en-US" sz="1200" dirty="0">
                <a:solidFill>
                  <a:schemeClr val="accent6">
                    <a:lumMod val="75000"/>
                  </a:schemeClr>
                </a:solidFill>
              </a:rPr>
              <a:t>Step 2</a:t>
            </a:r>
            <a:r>
              <a:rPr lang="en-US" sz="1200" dirty="0"/>
              <a:t>: Look for </a:t>
            </a:r>
            <a:r>
              <a:rPr lang="en-US" sz="1200" dirty="0">
                <a:solidFill>
                  <a:srgbClr val="0070C0"/>
                </a:solidFill>
              </a:rPr>
              <a:t>physical page number </a:t>
            </a:r>
            <a:r>
              <a:rPr lang="en-US" sz="1200" dirty="0"/>
              <a:t>given virtual page number in page table. </a:t>
            </a:r>
          </a:p>
          <a:p>
            <a:r>
              <a:rPr lang="en-US" sz="1200" dirty="0">
                <a:solidFill>
                  <a:schemeClr val="accent6">
                    <a:lumMod val="75000"/>
                  </a:schemeClr>
                </a:solidFill>
              </a:rPr>
              <a:t>Step 3</a:t>
            </a:r>
            <a:r>
              <a:rPr lang="en-US" sz="1200" dirty="0"/>
              <a:t>: Get the physical address: physical page number | page offset</a:t>
            </a:r>
          </a:p>
          <a:p>
            <a:r>
              <a:rPr lang="en-US" sz="1200" dirty="0">
                <a:solidFill>
                  <a:schemeClr val="accent6">
                    <a:lumMod val="75000"/>
                  </a:schemeClr>
                </a:solidFill>
              </a:rPr>
              <a:t>Step 4:</a:t>
            </a:r>
            <a:r>
              <a:rPr lang="en-US" sz="1200" dirty="0"/>
              <a:t> check </a:t>
            </a:r>
            <a:r>
              <a:rPr lang="en-US" sz="1200" dirty="0">
                <a:solidFill>
                  <a:srgbClr val="0070C0"/>
                </a:solidFill>
              </a:rPr>
              <a:t>valid bit</a:t>
            </a:r>
            <a:r>
              <a:rPr lang="en-US" sz="1200" dirty="0"/>
              <a:t>. If 1, fetch page from main physical memory with physical address. If 0, fetch page from disk. </a:t>
            </a:r>
          </a:p>
        </p:txBody>
      </p:sp>
      <p:sp>
        <p:nvSpPr>
          <p:cNvPr id="15" name="TextBox 14">
            <a:extLst>
              <a:ext uri="{FF2B5EF4-FFF2-40B4-BE49-F238E27FC236}">
                <a16:creationId xmlns:a16="http://schemas.microsoft.com/office/drawing/2014/main" id="{98389AC7-FB46-4C1C-B467-8B25ED397E1E}"/>
              </a:ext>
            </a:extLst>
          </p:cNvPr>
          <p:cNvSpPr txBox="1"/>
          <p:nvPr/>
        </p:nvSpPr>
        <p:spPr>
          <a:xfrm>
            <a:off x="3700272" y="5975521"/>
            <a:ext cx="3814947" cy="830997"/>
          </a:xfrm>
          <a:prstGeom prst="rect">
            <a:avLst/>
          </a:prstGeom>
          <a:noFill/>
        </p:spPr>
        <p:txBody>
          <a:bodyPr wrap="square" rtlCol="0">
            <a:spAutoFit/>
          </a:bodyPr>
          <a:lstStyle/>
          <a:p>
            <a:r>
              <a:rPr lang="en-US" sz="1200" b="1" dirty="0">
                <a:solidFill>
                  <a:srgbClr val="7030A0"/>
                </a:solidFill>
              </a:rPr>
              <a:t>Write policy: write-back. </a:t>
            </a:r>
          </a:p>
          <a:p>
            <a:r>
              <a:rPr lang="en-US" sz="1200" dirty="0"/>
              <a:t>perform the individual writes into the page in memory, and copy the page back to disk when it is replaced in the memory</a:t>
            </a:r>
          </a:p>
        </p:txBody>
      </p:sp>
      <p:sp>
        <p:nvSpPr>
          <p:cNvPr id="16" name="TextBox 15">
            <a:extLst>
              <a:ext uri="{FF2B5EF4-FFF2-40B4-BE49-F238E27FC236}">
                <a16:creationId xmlns:a16="http://schemas.microsoft.com/office/drawing/2014/main" id="{3953C5C8-7A6B-4A6C-9F00-CBDE4BB2012B}"/>
              </a:ext>
            </a:extLst>
          </p:cNvPr>
          <p:cNvSpPr txBox="1"/>
          <p:nvPr/>
        </p:nvSpPr>
        <p:spPr>
          <a:xfrm>
            <a:off x="112028" y="6437186"/>
            <a:ext cx="3289540" cy="461665"/>
          </a:xfrm>
          <a:prstGeom prst="rect">
            <a:avLst/>
          </a:prstGeom>
          <a:noFill/>
        </p:spPr>
        <p:txBody>
          <a:bodyPr wrap="square" rtlCol="0">
            <a:spAutoFit/>
          </a:bodyPr>
          <a:lstStyle/>
          <a:p>
            <a:r>
              <a:rPr lang="en-US" sz="1200" b="1" dirty="0">
                <a:solidFill>
                  <a:srgbClr val="C00000"/>
                </a:solidFill>
              </a:rPr>
              <a:t>Page table is not cache. </a:t>
            </a:r>
            <a:r>
              <a:rPr lang="en-US" sz="1200" dirty="0"/>
              <a:t>It contains a mapping for every possible virtual page </a:t>
            </a:r>
          </a:p>
        </p:txBody>
      </p:sp>
      <p:sp>
        <p:nvSpPr>
          <p:cNvPr id="18" name="TextBox 17">
            <a:extLst>
              <a:ext uri="{FF2B5EF4-FFF2-40B4-BE49-F238E27FC236}">
                <a16:creationId xmlns:a16="http://schemas.microsoft.com/office/drawing/2014/main" id="{76BEC81F-713F-4E55-AE33-A48EED84384E}"/>
              </a:ext>
            </a:extLst>
          </p:cNvPr>
          <p:cNvSpPr txBox="1"/>
          <p:nvPr/>
        </p:nvSpPr>
        <p:spPr>
          <a:xfrm>
            <a:off x="7981151" y="1217859"/>
            <a:ext cx="3439378" cy="461665"/>
          </a:xfrm>
          <a:prstGeom prst="rect">
            <a:avLst/>
          </a:prstGeom>
          <a:noFill/>
        </p:spPr>
        <p:txBody>
          <a:bodyPr wrap="square">
            <a:spAutoFit/>
          </a:bodyPr>
          <a:lstStyle/>
          <a:p>
            <a:r>
              <a:rPr lang="en-US" sz="1200" b="1" dirty="0">
                <a:solidFill>
                  <a:srgbClr val="C00000"/>
                </a:solidFill>
              </a:rPr>
              <a:t>The TLB acts as a cache of the page table for the entries that map to physical pages only.</a:t>
            </a:r>
          </a:p>
        </p:txBody>
      </p:sp>
      <p:sp>
        <p:nvSpPr>
          <p:cNvPr id="19" name="TextBox 18">
            <a:extLst>
              <a:ext uri="{FF2B5EF4-FFF2-40B4-BE49-F238E27FC236}">
                <a16:creationId xmlns:a16="http://schemas.microsoft.com/office/drawing/2014/main" id="{19CF80F3-2CA4-44D7-A0DF-874E0C37BEEE}"/>
              </a:ext>
            </a:extLst>
          </p:cNvPr>
          <p:cNvSpPr txBox="1"/>
          <p:nvPr/>
        </p:nvSpPr>
        <p:spPr>
          <a:xfrm>
            <a:off x="7435971" y="4190417"/>
            <a:ext cx="4756029" cy="2616101"/>
          </a:xfrm>
          <a:prstGeom prst="rect">
            <a:avLst/>
          </a:prstGeom>
          <a:noFill/>
        </p:spPr>
        <p:txBody>
          <a:bodyPr wrap="square">
            <a:spAutoFit/>
          </a:bodyPr>
          <a:lstStyle/>
          <a:p>
            <a:r>
              <a:rPr lang="en-US" sz="1200" b="1" dirty="0">
                <a:solidFill>
                  <a:srgbClr val="0070C0"/>
                </a:solidFill>
              </a:rPr>
              <a:t>translation-lookaside buffer (TLB): </a:t>
            </a:r>
            <a:r>
              <a:rPr lang="en-US" sz="1200" dirty="0"/>
              <a:t>a cache that keeps track of recently used address mappings to try to avoid an access to the page table.</a:t>
            </a:r>
          </a:p>
          <a:p>
            <a:r>
              <a:rPr lang="en-US" sz="1200" dirty="0"/>
              <a:t>Given a virtual page number (after removing page offset): </a:t>
            </a:r>
          </a:p>
          <a:p>
            <a:r>
              <a:rPr lang="en-US" sz="1200" b="1" dirty="0">
                <a:solidFill>
                  <a:srgbClr val="0070C0"/>
                </a:solidFill>
              </a:rPr>
              <a:t>Index to TLB</a:t>
            </a:r>
            <a:r>
              <a:rPr lang="en-US" sz="1200" dirty="0"/>
              <a:t>: its lower portion; # of bits = log</a:t>
            </a:r>
            <a:r>
              <a:rPr lang="en-US" sz="1200" baseline="-25000" dirty="0"/>
              <a:t>2</a:t>
            </a:r>
            <a:r>
              <a:rPr lang="en-US" sz="1200" dirty="0"/>
              <a:t>(# of entries in TLB)</a:t>
            </a:r>
          </a:p>
          <a:p>
            <a:r>
              <a:rPr lang="en-US" sz="1200" b="1" dirty="0">
                <a:solidFill>
                  <a:srgbClr val="0070C0"/>
                </a:solidFill>
              </a:rPr>
              <a:t>Tag in TLB</a:t>
            </a:r>
            <a:r>
              <a:rPr lang="en-US" sz="1200" dirty="0"/>
              <a:t>: its higher portion; #of virtual page number bits - #of Index bits</a:t>
            </a:r>
          </a:p>
          <a:p>
            <a:r>
              <a:rPr lang="en-US" sz="1200" b="1" dirty="0">
                <a:solidFill>
                  <a:srgbClr val="0070C0"/>
                </a:solidFill>
              </a:rPr>
              <a:t>Valid bit:  </a:t>
            </a:r>
            <a:r>
              <a:rPr lang="en-US" sz="1200" dirty="0"/>
              <a:t>if 1, we find the physical page number in TLB directly.  If 0, the page table is examined. </a:t>
            </a:r>
          </a:p>
          <a:p>
            <a:r>
              <a:rPr lang="en-US" sz="1100" b="1" dirty="0">
                <a:solidFill>
                  <a:srgbClr val="0070C0"/>
                </a:solidFill>
              </a:rPr>
              <a:t>Ref bit: </a:t>
            </a:r>
            <a:r>
              <a:rPr lang="en-US" sz="1100" dirty="0"/>
              <a:t>if we find the physical page number in TLB, ref bit is set to 1 (not required)</a:t>
            </a:r>
          </a:p>
          <a:p>
            <a:r>
              <a:rPr lang="en-US" sz="1100" b="1" dirty="0">
                <a:solidFill>
                  <a:srgbClr val="0070C0"/>
                </a:solidFill>
              </a:rPr>
              <a:t>Dirty bit: </a:t>
            </a:r>
            <a:r>
              <a:rPr lang="en-US" sz="1100" dirty="0"/>
              <a:t>if the processor performs a write, dirty bit is set to 1 (not required)</a:t>
            </a:r>
          </a:p>
          <a:p>
            <a:r>
              <a:rPr lang="en-US" sz="1200" b="1" dirty="0">
                <a:solidFill>
                  <a:srgbClr val="C00000"/>
                </a:solidFill>
              </a:rPr>
              <a:t>Note</a:t>
            </a:r>
            <a:r>
              <a:rPr lang="en-US" sz="1200" dirty="0"/>
              <a:t>: </a:t>
            </a:r>
            <a:r>
              <a:rPr lang="en-US" sz="1100" dirty="0"/>
              <a:t>If there is no matching entry in the TLB for a page, the page table is examined. Otherwise, we find the physical page number in TLB directly. </a:t>
            </a:r>
          </a:p>
          <a:p>
            <a:r>
              <a:rPr lang="en-US" sz="1100" b="1" dirty="0">
                <a:solidFill>
                  <a:srgbClr val="7030A0"/>
                </a:solidFill>
              </a:rPr>
              <a:t>Note: TLB is a cache, it can be direct-mapped, set-associative, and full associative. It obeys the basic rules for cache.</a:t>
            </a:r>
          </a:p>
        </p:txBody>
      </p:sp>
    </p:spTree>
    <p:extLst>
      <p:ext uri="{BB962C8B-B14F-4D97-AF65-F5344CB8AC3E}">
        <p14:creationId xmlns:p14="http://schemas.microsoft.com/office/powerpoint/2010/main" val="181948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8"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437</TotalTime>
  <Words>1599</Words>
  <Application>Microsoft Office PowerPoint</Application>
  <PresentationFormat>Widescreen</PresentationFormat>
  <Paragraphs>99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MinionPro-Bold</vt:lpstr>
      <vt:lpstr>MinionPro-Regular</vt:lpstr>
      <vt:lpstr>Arial</vt:lpstr>
      <vt:lpstr>Calibri</vt:lpstr>
      <vt:lpstr>Calibri Light</vt:lpstr>
      <vt:lpstr>Office Theme</vt:lpstr>
      <vt:lpstr>Study Guide for Final Exam</vt:lpstr>
      <vt:lpstr>Memory Hierarchy</vt:lpstr>
      <vt:lpstr>Caches</vt:lpstr>
      <vt:lpstr>Virtual Memory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Guide for Final Exam</dc:title>
  <dc:creator>Xiaonan Zhang</dc:creator>
  <cp:lastModifiedBy>Xiaonan Zhang</cp:lastModifiedBy>
  <cp:revision>31</cp:revision>
  <dcterms:created xsi:type="dcterms:W3CDTF">2020-12-01T01:19:06Z</dcterms:created>
  <dcterms:modified xsi:type="dcterms:W3CDTF">2020-12-01T09:57:15Z</dcterms:modified>
</cp:coreProperties>
</file>