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8" r:id="rId3"/>
    <p:sldId id="286" r:id="rId4"/>
    <p:sldId id="365" r:id="rId5"/>
    <p:sldId id="366" r:id="rId6"/>
    <p:sldId id="287" r:id="rId7"/>
    <p:sldId id="260" r:id="rId8"/>
    <p:sldId id="289" r:id="rId9"/>
    <p:sldId id="315" r:id="rId10"/>
    <p:sldId id="355" r:id="rId11"/>
    <p:sldId id="357" r:id="rId12"/>
    <p:sldId id="292" r:id="rId13"/>
    <p:sldId id="316" r:id="rId14"/>
    <p:sldId id="360" r:id="rId15"/>
    <p:sldId id="361" r:id="rId16"/>
    <p:sldId id="362" r:id="rId17"/>
    <p:sldId id="344" r:id="rId18"/>
    <p:sldId id="290" r:id="rId19"/>
    <p:sldId id="345" r:id="rId20"/>
    <p:sldId id="291" r:id="rId21"/>
    <p:sldId id="346" r:id="rId22"/>
    <p:sldId id="347" r:id="rId23"/>
    <p:sldId id="294" r:id="rId24"/>
    <p:sldId id="293" r:id="rId25"/>
    <p:sldId id="259" r:id="rId26"/>
    <p:sldId id="348" r:id="rId27"/>
    <p:sldId id="313" r:id="rId28"/>
    <p:sldId id="314" r:id="rId29"/>
    <p:sldId id="349" r:id="rId30"/>
    <p:sldId id="363" r:id="rId31"/>
    <p:sldId id="367" r:id="rId32"/>
    <p:sldId id="364" r:id="rId33"/>
    <p:sldId id="350" r:id="rId34"/>
    <p:sldId id="351" r:id="rId35"/>
    <p:sldId id="352" r:id="rId36"/>
    <p:sldId id="353" r:id="rId37"/>
    <p:sldId id="319" r:id="rId38"/>
    <p:sldId id="311" r:id="rId39"/>
    <p:sldId id="35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CDDCC-9CA4-4D0E-A840-8DDDAE711D3B}" type="datetimeFigureOut">
              <a:rPr lang="en-US" smtClean="0"/>
              <a:t>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228245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CDDCC-9CA4-4D0E-A840-8DDDAE711D3B}" type="datetimeFigureOut">
              <a:rPr lang="en-US" smtClean="0"/>
              <a:t>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3146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CDDCC-9CA4-4D0E-A840-8DDDAE711D3B}" type="datetimeFigureOut">
              <a:rPr lang="en-US" smtClean="0"/>
              <a:t>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244611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CDDCC-9CA4-4D0E-A840-8DDDAE711D3B}" type="datetimeFigureOut">
              <a:rPr lang="en-US" smtClean="0"/>
              <a:t>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2C0E0-FF58-4921-8131-A68944B21B60}"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4466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CDDCC-9CA4-4D0E-A840-8DDDAE711D3B}" type="datetimeFigureOut">
              <a:rPr lang="en-US" smtClean="0"/>
              <a:t>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4259574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BCDDCC-9CA4-4D0E-A840-8DDDAE711D3B}" type="datetimeFigureOut">
              <a:rPr lang="en-US" smtClean="0"/>
              <a:t>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4223554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DBCDDCC-9CA4-4D0E-A840-8DDDAE711D3B}" type="datetimeFigureOut">
              <a:rPr lang="en-US" smtClean="0"/>
              <a:t>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4049148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CDDCC-9CA4-4D0E-A840-8DDDAE711D3B}" type="datetimeFigureOut">
              <a:rPr lang="en-US" smtClean="0"/>
              <a:t>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3027757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CDDCC-9CA4-4D0E-A840-8DDDAE711D3B}" type="datetimeFigureOut">
              <a:rPr lang="en-US" smtClean="0"/>
              <a:t>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1568071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 y="392927"/>
            <a:ext cx="12192000" cy="6858000"/>
          </a:xfrm>
          <a:prstGeom prst="rect">
            <a:avLst/>
          </a:prstGeom>
        </p:spPr>
      </p:pic>
      <p:sp>
        <p:nvSpPr>
          <p:cNvPr id="2" name="Title 1"/>
          <p:cNvSpPr>
            <a:spLocks noGrp="1"/>
          </p:cNvSpPr>
          <p:nvPr>
            <p:ph type="title" hasCustomPrompt="1"/>
          </p:nvPr>
        </p:nvSpPr>
        <p:spPr>
          <a:xfrm>
            <a:off x="913774" y="292513"/>
            <a:ext cx="10364451" cy="1122819"/>
          </a:xfrm>
        </p:spPr>
        <p:txBody>
          <a:bodyPr/>
          <a:lstStyle>
            <a:lvl1pPr>
              <a:defRPr cap="none"/>
            </a:lvl1pPr>
          </a:lstStyle>
          <a:p>
            <a:r>
              <a:rPr lang="en-US" dirty="0"/>
              <a:t>Click to edit master title style</a:t>
            </a:r>
          </a:p>
        </p:txBody>
      </p:sp>
      <p:sp>
        <p:nvSpPr>
          <p:cNvPr id="12" name="Content Placeholder 2"/>
          <p:cNvSpPr>
            <a:spLocks noGrp="1"/>
          </p:cNvSpPr>
          <p:nvPr>
            <p:ph sz="quarter" idx="13" hasCustomPrompt="1"/>
          </p:nvPr>
        </p:nvSpPr>
        <p:spPr>
          <a:xfrm>
            <a:off x="913774" y="1566408"/>
            <a:ext cx="10363826" cy="4224792"/>
          </a:xfrm>
        </p:spPr>
        <p:txBody>
          <a:bodyPr/>
          <a:lstStyle>
            <a:lvl1pPr marL="228600" indent="-228600">
              <a:buFont typeface="Wingdings" panose="05000000000000000000" pitchFamily="2" charset="2"/>
              <a:buChar char="§"/>
              <a:defRPr sz="2400" cap="none" baseline="0">
                <a:latin typeface="+mj-lt"/>
                <a:cs typeface="Calibri" panose="020F0502020204030204" pitchFamily="34" charset="0"/>
              </a:defRPr>
            </a:lvl1pPr>
            <a:lvl2pPr marL="685800" indent="-228600">
              <a:buFont typeface="Courier New" panose="02070309020205020404" pitchFamily="49" charset="0"/>
              <a:buChar char="o"/>
              <a:defRPr sz="2000" cap="none">
                <a:latin typeface="+mn-lt"/>
                <a:cs typeface="Calibri" panose="020F0502020204030204" pitchFamily="34" charset="0"/>
              </a:defRPr>
            </a:lvl2pPr>
            <a:lvl3pPr marL="1143000" indent="-228600">
              <a:buFont typeface="Wingdings" panose="05000000000000000000" pitchFamily="2" charset="2"/>
              <a:buChar char="v"/>
              <a:defRPr sz="1800" cap="none"/>
            </a:lvl3pPr>
            <a:lvl4pPr marL="1600200" indent="-228600">
              <a:buFont typeface="Wingdings" panose="05000000000000000000" pitchFamily="2" charset="2"/>
              <a:buChar char="q"/>
              <a:defRPr sz="1600" cap="none"/>
            </a:lvl4pPr>
          </a:lstStyle>
          <a:p>
            <a:pPr lvl="0"/>
            <a:r>
              <a:rPr lang="en-US" dirty="0" err="1"/>
              <a:t>Aaaa</a:t>
            </a:r>
            <a:endParaRPr lang="en-US" dirty="0"/>
          </a:p>
          <a:p>
            <a:pPr lvl="1"/>
            <a:r>
              <a:rPr lang="en-US" dirty="0" err="1"/>
              <a:t>Saaaa</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DBCDDCC-9CA4-4D0E-A840-8DDDAE711D3B}" type="datetimeFigureOut">
              <a:rPr lang="en-US" smtClean="0"/>
              <a:t>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144764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CDDCC-9CA4-4D0E-A840-8DDDAE711D3B}" type="datetimeFigureOut">
              <a:rPr lang="en-US" smtClean="0"/>
              <a:t>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239041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CDDCC-9CA4-4D0E-A840-8DDDAE711D3B}" type="datetimeFigureOut">
              <a:rPr lang="en-US" smtClean="0"/>
              <a:t>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129346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BCDDCC-9CA4-4D0E-A840-8DDDAE711D3B}" type="datetimeFigureOut">
              <a:rPr lang="en-US" smtClean="0"/>
              <a:t>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278551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BCDDCC-9CA4-4D0E-A840-8DDDAE711D3B}" type="datetimeFigureOut">
              <a:rPr lang="en-US" smtClean="0"/>
              <a:t>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403324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DBCDDCC-9CA4-4D0E-A840-8DDDAE711D3B}" type="datetimeFigureOut">
              <a:rPr lang="en-US" smtClean="0"/>
              <a:t>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371634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CDDCC-9CA4-4D0E-A840-8DDDAE711D3B}" type="datetimeFigureOut">
              <a:rPr lang="en-US" smtClean="0"/>
              <a:t>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3348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CDDCC-9CA4-4D0E-A840-8DDDAE711D3B}" type="datetimeFigureOut">
              <a:rPr lang="en-US" smtClean="0"/>
              <a:t>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42C0E0-FF58-4921-8131-A68944B21B60}" type="slidenum">
              <a:rPr lang="en-US" smtClean="0"/>
              <a:t>‹#›</a:t>
            </a:fld>
            <a:endParaRPr lang="en-US"/>
          </a:p>
        </p:txBody>
      </p:sp>
    </p:spTree>
    <p:extLst>
      <p:ext uri="{BB962C8B-B14F-4D97-AF65-F5344CB8AC3E}">
        <p14:creationId xmlns:p14="http://schemas.microsoft.com/office/powerpoint/2010/main" val="274279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DBCDDCC-9CA4-4D0E-A840-8DDDAE711D3B}" type="datetimeFigureOut">
              <a:rPr lang="en-US" smtClean="0"/>
              <a:t>2/9/26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542C0E0-FF58-4921-8131-A68944B21B60}" type="slidenum">
              <a:rPr lang="en-US" smtClean="0"/>
              <a:t>‹#›</a:t>
            </a:fld>
            <a:endParaRPr lang="en-US"/>
          </a:p>
        </p:txBody>
      </p:sp>
    </p:spTree>
    <p:extLst>
      <p:ext uri="{BB962C8B-B14F-4D97-AF65-F5344CB8AC3E}">
        <p14:creationId xmlns:p14="http://schemas.microsoft.com/office/powerpoint/2010/main" val="9767127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inst.eecs.berkeley.edu/~n252/paper/Amdahl.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Communications_of_the_ACM" TargetMode="External"/><Relationship Id="rId2" Type="http://schemas.openxmlformats.org/officeDocument/2006/relationships/hyperlink" Target="http://www.johngustafson.net/pubs/pub13/amdahl.htm" TargetMode="Externa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11D4-D6A7-4A0B-BEE1-E70A474DD02B}"/>
              </a:ext>
            </a:extLst>
          </p:cNvPr>
          <p:cNvSpPr>
            <a:spLocks noGrp="1"/>
          </p:cNvSpPr>
          <p:nvPr>
            <p:ph type="ctrTitle"/>
          </p:nvPr>
        </p:nvSpPr>
        <p:spPr>
          <a:xfrm>
            <a:off x="1517448" y="1085174"/>
            <a:ext cx="9001462" cy="2387600"/>
          </a:xfrm>
        </p:spPr>
        <p:txBody>
          <a:bodyPr/>
          <a:lstStyle/>
          <a:p>
            <a:r>
              <a:rPr lang="en-US" dirty="0"/>
              <a:t>Introduction to Parallel Computing</a:t>
            </a:r>
          </a:p>
        </p:txBody>
      </p:sp>
      <p:sp>
        <p:nvSpPr>
          <p:cNvPr id="3" name="Subtitle 2">
            <a:extLst>
              <a:ext uri="{FF2B5EF4-FFF2-40B4-BE49-F238E27FC236}">
                <a16:creationId xmlns:a16="http://schemas.microsoft.com/office/drawing/2014/main" id="{2570600F-7128-4FD0-8491-7259B416AF2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24944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323" y="80656"/>
            <a:ext cx="10364451" cy="1122819"/>
          </a:xfrm>
        </p:spPr>
        <p:txBody>
          <a:bodyPr/>
          <a:lstStyle/>
          <a:p>
            <a:r>
              <a:rPr lang="en-US" dirty="0"/>
              <a:t>Training of a single neuron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14087" y="3500248"/>
                <a:ext cx="10363826" cy="2025063"/>
              </a:xfrm>
            </p:spPr>
            <p:txBody>
              <a:bodyPr>
                <a:normAutofit/>
              </a:bodyPr>
              <a:lstStyle/>
              <a:p>
                <a:r>
                  <a:rPr lang="en-US" dirty="0"/>
                  <a:t>The training problem:</a:t>
                </a:r>
              </a:p>
              <a:p>
                <a:pPr lvl="1"/>
                <a:r>
                  <a:rPr lang="en-US" dirty="0"/>
                  <a:t>Given a set of training data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rPr>
                          <m:t>(0)</m:t>
                        </m:r>
                      </m:sup>
                    </m:sSubSup>
                  </m:oMath>
                </a14:m>
                <a:r>
                  <a:rPr lang="en-US" dirty="0"/>
                  <a:t>,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1" smtClean="0">
                            <a:latin typeface="Cambria Math" panose="02040503050406030204" pitchFamily="18" charset="0"/>
                          </a:rPr>
                          <m:t>2</m:t>
                        </m:r>
                      </m:sub>
                      <m:sup>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sup>
                    </m:sSubSup>
                    <m:r>
                      <a:rPr lang="en-US" b="0" i="1" smtClean="0">
                        <a:latin typeface="Cambria Math" panose="02040503050406030204" pitchFamily="18" charset="0"/>
                      </a:rPr>
                      <m:t>, …, </m:t>
                    </m:r>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𝑌</m:t>
                        </m:r>
                      </m:e>
                      <m:sub/>
                      <m:sup>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0</m:t>
                            </m:r>
                          </m:e>
                        </m:d>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2</m:t>
                        </m:r>
                      </m:sub>
                      <m:sup>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sup>
                    </m:sSubSup>
                    <m:r>
                      <a:rPr lang="en-US" i="1">
                        <a:latin typeface="Cambria Math" panose="02040503050406030204" pitchFamily="18" charset="0"/>
                      </a:rPr>
                      <m:t>, …, </m:t>
                    </m:r>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𝑌</m:t>
                        </m:r>
                      </m:e>
                      <m:sub/>
                      <m:sup>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1</m:t>
                            </m:r>
                          </m:e>
                        </m:d>
                      </m:sup>
                    </m:sSubSup>
                  </m:oMath>
                </a14:m>
                <a:r>
                  <a:rPr lang="en-US" dirty="0"/>
                  <a:t>),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2</m:t>
                        </m:r>
                      </m:sub>
                      <m:sup>
                        <m:r>
                          <a:rPr lang="en-US" i="1">
                            <a:latin typeface="Cambria Math" panose="02040503050406030204" pitchFamily="18" charset="0"/>
                          </a:rPr>
                          <m:t>(</m:t>
                        </m:r>
                        <m:r>
                          <a:rPr lang="en-US" b="0" i="1" smtClean="0">
                            <a:latin typeface="Cambria Math" panose="02040503050406030204" pitchFamily="18" charset="0"/>
                          </a:rPr>
                          <m:t>𝑁</m:t>
                        </m:r>
                        <m:r>
                          <a:rPr lang="en-US" i="1">
                            <a:latin typeface="Cambria Math" panose="02040503050406030204" pitchFamily="18" charset="0"/>
                          </a:rPr>
                          <m:t>)</m:t>
                        </m:r>
                      </m:sup>
                    </m:sSubSup>
                    <m:r>
                      <a:rPr lang="en-US" i="1">
                        <a:latin typeface="Cambria Math" panose="02040503050406030204" pitchFamily="18" charset="0"/>
                      </a:rPr>
                      <m:t>, …, </m:t>
                    </m:r>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𝑌</m:t>
                        </m:r>
                      </m:e>
                      <m:sub/>
                      <m:sup>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𝑁</m:t>
                            </m:r>
                          </m:e>
                        </m:d>
                      </m:sup>
                    </m:sSubSup>
                  </m:oMath>
                </a14:m>
                <a:r>
                  <a:rPr lang="en-US" dirty="0"/>
                  <a:t>),], find the value for w1, w2, …, </a:t>
                </a:r>
                <a:r>
                  <a:rPr lang="en-US" dirty="0" err="1"/>
                  <a:t>wm</a:t>
                </a:r>
                <a:r>
                  <a:rPr lang="en-US" dirty="0"/>
                  <a:t> and b that minimize the overall errors. </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14087" y="3500248"/>
                <a:ext cx="10363826" cy="2025063"/>
              </a:xfrm>
              <a:blipFill>
                <a:blip r:embed="rId2"/>
                <a:stretch>
                  <a:fillRect l="-857" t="-625"/>
                </a:stretch>
              </a:blipFill>
            </p:spPr>
            <p:txBody>
              <a:bodyPr/>
              <a:lstStyle/>
              <a:p>
                <a:r>
                  <a:rPr lang="en-US">
                    <a:noFill/>
                  </a:rPr>
                  <a:t> </a:t>
                </a:r>
              </a:p>
            </p:txBody>
          </p:sp>
        </mc:Fallback>
      </mc:AlternateContent>
      <p:sp>
        <p:nvSpPr>
          <p:cNvPr id="4" name="Oval 3"/>
          <p:cNvSpPr/>
          <p:nvPr/>
        </p:nvSpPr>
        <p:spPr>
          <a:xfrm>
            <a:off x="3296087" y="1960185"/>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29895" y="1800372"/>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53543" y="2501937"/>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3753287" y="1603303"/>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94271" y="1203475"/>
            <a:ext cx="277480" cy="369332"/>
          </a:xfrm>
          <a:prstGeom prst="rect">
            <a:avLst/>
          </a:prstGeom>
          <a:noFill/>
        </p:spPr>
        <p:txBody>
          <a:bodyPr wrap="square" rtlCol="0">
            <a:spAutoFit/>
          </a:bodyPr>
          <a:lstStyle/>
          <a:p>
            <a:r>
              <a:rPr lang="en-US" dirty="0">
                <a:solidFill>
                  <a:srgbClr val="C00000"/>
                </a:solidFill>
              </a:rPr>
              <a:t>b</a:t>
            </a:r>
          </a:p>
        </p:txBody>
      </p:sp>
      <p:sp>
        <p:nvSpPr>
          <p:cNvPr id="15" name="TextBox 14"/>
          <p:cNvSpPr txBox="1"/>
          <p:nvPr/>
        </p:nvSpPr>
        <p:spPr>
          <a:xfrm>
            <a:off x="2356031" y="1615503"/>
            <a:ext cx="465192" cy="369332"/>
          </a:xfrm>
          <a:prstGeom prst="rect">
            <a:avLst/>
          </a:prstGeom>
          <a:noFill/>
        </p:spPr>
        <p:txBody>
          <a:bodyPr wrap="none" rtlCol="0">
            <a:spAutoFit/>
          </a:bodyPr>
          <a:lstStyle/>
          <a:p>
            <a:r>
              <a:rPr lang="en-US" dirty="0">
                <a:solidFill>
                  <a:srgbClr val="C00000"/>
                </a:solidFill>
              </a:rPr>
              <a:t>w1</a:t>
            </a:r>
          </a:p>
        </p:txBody>
      </p:sp>
      <mc:AlternateContent xmlns:mc="http://schemas.openxmlformats.org/markup-compatibility/2006" xmlns:a14="http://schemas.microsoft.com/office/drawing/2010/main">
        <mc:Choice Requires="a14">
          <p:sp>
            <p:nvSpPr>
              <p:cNvPr id="17" name="TextBox 16"/>
              <p:cNvSpPr txBox="1"/>
              <p:nvPr/>
            </p:nvSpPr>
            <p:spPr>
              <a:xfrm>
                <a:off x="1185627" y="1561325"/>
                <a:ext cx="624595" cy="450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185627" y="1561325"/>
                <a:ext cx="624595" cy="450764"/>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2381687" y="2710940"/>
            <a:ext cx="492443" cy="369332"/>
          </a:xfrm>
          <a:prstGeom prst="rect">
            <a:avLst/>
          </a:prstGeom>
          <a:noFill/>
        </p:spPr>
        <p:txBody>
          <a:bodyPr wrap="none" rtlCol="0">
            <a:spAutoFit/>
          </a:bodyPr>
          <a:lstStyle/>
          <a:p>
            <a:r>
              <a:rPr lang="en-US" dirty="0" err="1">
                <a:solidFill>
                  <a:srgbClr val="C00000"/>
                </a:solidFill>
              </a:rPr>
              <a:t>wm</a:t>
            </a:r>
            <a:endParaRPr lang="en-US" dirty="0">
              <a:solidFill>
                <a:srgbClr val="C00000"/>
              </a:solidFill>
            </a:endParaRPr>
          </a:p>
        </p:txBody>
      </p:sp>
      <mc:AlternateContent xmlns:mc="http://schemas.openxmlformats.org/markup-compatibility/2006" xmlns:a14="http://schemas.microsoft.com/office/drawing/2010/main">
        <mc:Choice Requires="a14">
          <p:sp>
            <p:nvSpPr>
              <p:cNvPr id="19" name="TextBox 18"/>
              <p:cNvSpPr txBox="1"/>
              <p:nvPr/>
            </p:nvSpPr>
            <p:spPr>
              <a:xfrm>
                <a:off x="1228948" y="2777833"/>
                <a:ext cx="624595" cy="428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𝑚</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228948" y="2777833"/>
                <a:ext cx="624595" cy="428707"/>
              </a:xfrm>
              <a:prstGeom prst="rect">
                <a:avLst/>
              </a:prstGeom>
              <a:blipFill>
                <a:blip r:embed="rId4"/>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447361" y="1985616"/>
                <a:ext cx="804836"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nary>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447361" y="1985616"/>
                <a:ext cx="804836" cy="763094"/>
              </a:xfrm>
              <a:prstGeom prst="rect">
                <a:avLst/>
              </a:prstGeom>
              <a:blipFill>
                <a:blip r:embed="rId5"/>
                <a:stretch>
                  <a:fillRect l="-89231" t="-122951" r="-21538" b="-1704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251156" y="2422906"/>
                <a:ext cx="3418500" cy="438262"/>
              </a:xfrm>
              <a:prstGeom prst="rect">
                <a:avLst/>
              </a:prstGeom>
              <a:noFill/>
            </p:spPr>
            <p:txBody>
              <a:bodyPr wrap="none" rtlCol="0">
                <a:spAutoFit/>
              </a:bodyPr>
              <a:lstStyle/>
              <a:p>
                <a:r>
                  <a:rPr lang="en-US" dirty="0"/>
                  <a:t>L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𝑤</m:t>
                        </m:r>
                        <m:r>
                          <a:rPr lang="en-US" b="0" i="1" smtClean="0">
                            <a:latin typeface="Cambria Math" panose="02040503050406030204" pitchFamily="18" charset="0"/>
                          </a:rPr>
                          <m:t>1∗</m:t>
                        </m:r>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𝑤𝑚</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1" smtClean="0">
                            <a:latin typeface="Cambria Math" panose="02040503050406030204" pitchFamily="18" charset="0"/>
                          </a:rPr>
                          <m:t>𝑚</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oMath>
                </a14:m>
                <a:r>
                  <a:rPr lang="en-US" dirty="0"/>
                  <a:t>+b</a:t>
                </a:r>
              </a:p>
            </p:txBody>
          </p:sp>
        </mc:Choice>
        <mc:Fallback xmlns="">
          <p:sp>
            <p:nvSpPr>
              <p:cNvPr id="24" name="TextBox 23"/>
              <p:cNvSpPr txBox="1">
                <a:spLocks noRot="1" noChangeAspect="1" noMove="1" noResize="1" noEditPoints="1" noAdjustHandles="1" noChangeArrowheads="1" noChangeShapeType="1" noTextEdit="1"/>
              </p:cNvSpPr>
              <p:nvPr/>
            </p:nvSpPr>
            <p:spPr>
              <a:xfrm>
                <a:off x="4251156" y="2422906"/>
                <a:ext cx="3418500" cy="438262"/>
              </a:xfrm>
              <a:prstGeom prst="rect">
                <a:avLst/>
              </a:prstGeom>
              <a:blipFill>
                <a:blip r:embed="rId6"/>
                <a:stretch>
                  <a:fillRect l="-1481" r="-741" b="-19444"/>
                </a:stretch>
              </a:blipFill>
            </p:spPr>
            <p:txBody>
              <a:bodyPr/>
              <a:lstStyle/>
              <a:p>
                <a:r>
                  <a:rPr lang="en-US">
                    <a:noFill/>
                  </a:rPr>
                  <a:t> </a:t>
                </a:r>
              </a:p>
            </p:txBody>
          </p:sp>
        </mc:Fallback>
      </mc:AlternateContent>
      <p:cxnSp>
        <p:nvCxnSpPr>
          <p:cNvPr id="26" name="Straight Arrow Connector 25"/>
          <p:cNvCxnSpPr>
            <a:stCxn id="20" idx="3"/>
          </p:cNvCxnSpPr>
          <p:nvPr/>
        </p:nvCxnSpPr>
        <p:spPr>
          <a:xfrm flipV="1">
            <a:off x="4252197" y="2342499"/>
            <a:ext cx="3308463" cy="2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560659" y="1928363"/>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7" idx="6"/>
          </p:cNvCxnSpPr>
          <p:nvPr/>
        </p:nvCxnSpPr>
        <p:spPr>
          <a:xfrm>
            <a:off x="8475059" y="2310677"/>
            <a:ext cx="1072056" cy="7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97479" y="1018809"/>
            <a:ext cx="1840760" cy="369332"/>
          </a:xfrm>
          <a:prstGeom prst="rect">
            <a:avLst/>
          </a:prstGeom>
          <a:noFill/>
        </p:spPr>
        <p:txBody>
          <a:bodyPr wrap="none" rtlCol="0">
            <a:spAutoFit/>
          </a:bodyPr>
          <a:lstStyle/>
          <a:p>
            <a:r>
              <a:rPr lang="en-US" dirty="0"/>
              <a:t>Activation function</a:t>
            </a:r>
          </a:p>
        </p:txBody>
      </p:sp>
      <p:sp>
        <p:nvSpPr>
          <p:cNvPr id="31" name="Rectangle 30"/>
          <p:cNvSpPr/>
          <p:nvPr/>
        </p:nvSpPr>
        <p:spPr>
          <a:xfrm>
            <a:off x="2982149" y="1689889"/>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091895" y="1817962"/>
            <a:ext cx="843693" cy="369332"/>
          </a:xfrm>
          <a:prstGeom prst="rect">
            <a:avLst/>
          </a:prstGeom>
          <a:noFill/>
        </p:spPr>
        <p:txBody>
          <a:bodyPr wrap="none" rtlCol="0">
            <a:spAutoFit/>
          </a:bodyPr>
          <a:lstStyle/>
          <a:p>
            <a:r>
              <a:rPr lang="en-US" dirty="0"/>
              <a:t>Neuron</a:t>
            </a:r>
          </a:p>
        </p:txBody>
      </p:sp>
      <p:sp>
        <p:nvSpPr>
          <p:cNvPr id="33" name="Oval 32"/>
          <p:cNvSpPr/>
          <p:nvPr/>
        </p:nvSpPr>
        <p:spPr>
          <a:xfrm>
            <a:off x="1440171" y="2342499"/>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5670" y="2275112"/>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191299-879F-B6DF-2C79-4E428D074B9D}"/>
              </a:ext>
            </a:extLst>
          </p:cNvPr>
          <p:cNvSpPr txBox="1"/>
          <p:nvPr/>
        </p:nvSpPr>
        <p:spPr>
          <a:xfrm>
            <a:off x="9633793" y="2135733"/>
            <a:ext cx="1431802" cy="369332"/>
          </a:xfrm>
          <a:prstGeom prst="rect">
            <a:avLst/>
          </a:prstGeom>
          <a:noFill/>
        </p:spPr>
        <p:txBody>
          <a:bodyPr wrap="none" rtlCol="0">
            <a:spAutoFit/>
          </a:bodyPr>
          <a:lstStyle/>
          <a:p>
            <a:r>
              <a:rPr lang="en-US" dirty="0"/>
              <a:t>O=sigmoid(L)</a:t>
            </a:r>
          </a:p>
        </p:txBody>
      </p:sp>
    </p:spTree>
    <p:extLst>
      <p:ext uri="{BB962C8B-B14F-4D97-AF65-F5344CB8AC3E}">
        <p14:creationId xmlns:p14="http://schemas.microsoft.com/office/powerpoint/2010/main" val="274340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323" y="80656"/>
            <a:ext cx="10364451" cy="1122819"/>
          </a:xfrm>
        </p:spPr>
        <p:txBody>
          <a:bodyPr/>
          <a:lstStyle/>
          <a:p>
            <a:r>
              <a:rPr lang="en-US" dirty="0"/>
              <a:t>Training of a single neuron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14087" y="3500248"/>
                <a:ext cx="10363826" cy="2929735"/>
              </a:xfrm>
            </p:spPr>
            <p:txBody>
              <a:bodyPr>
                <a:normAutofit fontScale="92500" lnSpcReduction="20000"/>
              </a:bodyPr>
              <a:lstStyle/>
              <a:p>
                <a:r>
                  <a:rPr lang="en-US" dirty="0"/>
                  <a:t>The training algorithm (assume error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𝑂</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r>
                  <a:rPr lang="en-US" dirty="0"/>
                  <a:t>)</a:t>
                </a:r>
              </a:p>
              <a:p>
                <a:pPr lvl="1"/>
                <a:r>
                  <a:rPr lang="en-US" dirty="0"/>
                  <a:t>Initialize the parameters w1, …, </a:t>
                </a:r>
                <a:r>
                  <a:rPr lang="en-US" dirty="0" err="1"/>
                  <a:t>wm</a:t>
                </a:r>
                <a:r>
                  <a:rPr lang="en-US" dirty="0"/>
                  <a:t> and b with some random number (or all 0’s)</a:t>
                </a:r>
              </a:p>
              <a:p>
                <a:pPr lvl="1"/>
                <a:r>
                  <a:rPr lang="en-US" dirty="0"/>
                  <a:t>For each training data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2</m:t>
                        </m:r>
                      </m:sub>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bSup>
                    <m:r>
                      <a:rPr lang="en-US" i="1">
                        <a:latin typeface="Cambria Math" panose="02040503050406030204" pitchFamily="18" charset="0"/>
                      </a:rPr>
                      <m:t>, …, </m:t>
                    </m:r>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𝑌</m:t>
                        </m:r>
                      </m:e>
                      <m:sub/>
                      <m:sup>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𝑖</m:t>
                            </m:r>
                          </m:e>
                        </m:d>
                      </m:sup>
                    </m:sSubSup>
                  </m:oMath>
                </a14:m>
                <a:r>
                  <a:rPr lang="en-US" dirty="0"/>
                  <a:t>):</a:t>
                </a:r>
              </a:p>
              <a:p>
                <a:pPr lvl="2"/>
                <a:r>
                  <a:rPr lang="en-US" dirty="0"/>
                  <a:t>Perform forward propagation: compute L, O, and E</a:t>
                </a:r>
              </a:p>
              <a:p>
                <a:pPr lvl="2"/>
                <a:r>
                  <a:rPr lang="en-US" dirty="0"/>
                  <a:t>Perform backward propagation of errors: compute the gradient of the loss in O, which is </a:t>
                </a:r>
                <a14:m>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oMath>
                </a14:m>
                <a:r>
                  <a:rPr lang="en-US" dirty="0"/>
                  <a:t>; the gradient of loss in L, which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𝐿</m:t>
                        </m:r>
                      </m:den>
                    </m:f>
                  </m:oMath>
                </a14:m>
                <a:r>
                  <a:rPr lang="en-US" dirty="0"/>
                  <a:t>, gradients for w1 </a:t>
                </a:r>
                <a14:m>
                  <m:oMath xmlns:m="http://schemas.openxmlformats.org/officeDocument/2006/math">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1</m:t>
                        </m:r>
                      </m:den>
                    </m:f>
                    <m:r>
                      <a:rPr lang="en-US" b="0" i="1" smtClean="0">
                        <a:latin typeface="Cambria Math" panose="02040503050406030204" pitchFamily="18" charset="0"/>
                      </a:rPr>
                      <m:t>)</m:t>
                    </m:r>
                  </m:oMath>
                </a14:m>
                <a:r>
                  <a:rPr lang="en-US" dirty="0"/>
                  <a:t> …, </a:t>
                </a:r>
                <a:r>
                  <a:rPr lang="en-US" dirty="0" err="1"/>
                  <a:t>wm</a:t>
                </a:r>
                <a:r>
                  <a:rPr lang="en-US" dirty="0"/>
                  <a:t> and b.</a:t>
                </a:r>
              </a:p>
              <a:p>
                <a:pPr lvl="2"/>
                <a:r>
                  <a:rPr lang="en-US" dirty="0"/>
                  <a:t> Update the parameters </a:t>
                </a:r>
                <a:r>
                  <a:rPr lang="en-US" dirty="0" err="1"/>
                  <a:t>wi</a:t>
                </a:r>
                <a:r>
                  <a:rPr lang="en-US" dirty="0"/>
                  <a:t> = </a:t>
                </a:r>
                <a:r>
                  <a:rPr lang="en-US" dirty="0" err="1"/>
                  <a:t>wi</a:t>
                </a:r>
                <a:r>
                  <a:rPr lang="en-US" dirty="0"/>
                  <a:t> – </a:t>
                </a:r>
                <a:r>
                  <a:rPr lang="en-US" dirty="0" err="1"/>
                  <a:t>learning_rate</a:t>
                </a:r>
                <a:r>
                  <a:rPr lang="en-US" dirty="0"/>
                  <a:t> * gradients </a:t>
                </a:r>
                <a:r>
                  <a:rPr lang="en-US" dirty="0" err="1"/>
                  <a:t>for_wi</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14087" y="3500248"/>
                <a:ext cx="10363826" cy="2929735"/>
              </a:xfrm>
              <a:blipFill>
                <a:blip r:embed="rId2"/>
                <a:stretch>
                  <a:fillRect l="-734" r="-857"/>
                </a:stretch>
              </a:blipFill>
            </p:spPr>
            <p:txBody>
              <a:bodyPr/>
              <a:lstStyle/>
              <a:p>
                <a:r>
                  <a:rPr lang="en-US">
                    <a:noFill/>
                  </a:rPr>
                  <a:t> </a:t>
                </a:r>
              </a:p>
            </p:txBody>
          </p:sp>
        </mc:Fallback>
      </mc:AlternateContent>
      <p:sp>
        <p:nvSpPr>
          <p:cNvPr id="4" name="Oval 3"/>
          <p:cNvSpPr/>
          <p:nvPr/>
        </p:nvSpPr>
        <p:spPr>
          <a:xfrm>
            <a:off x="3296087" y="1960185"/>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29895" y="1800372"/>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53543" y="2501937"/>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3753287" y="1603303"/>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94271" y="1203475"/>
            <a:ext cx="277480" cy="369332"/>
          </a:xfrm>
          <a:prstGeom prst="rect">
            <a:avLst/>
          </a:prstGeom>
          <a:noFill/>
        </p:spPr>
        <p:txBody>
          <a:bodyPr wrap="square" rtlCol="0">
            <a:spAutoFit/>
          </a:bodyPr>
          <a:lstStyle/>
          <a:p>
            <a:r>
              <a:rPr lang="en-US" dirty="0">
                <a:solidFill>
                  <a:srgbClr val="C00000"/>
                </a:solidFill>
              </a:rPr>
              <a:t>b</a:t>
            </a:r>
          </a:p>
        </p:txBody>
      </p:sp>
      <p:sp>
        <p:nvSpPr>
          <p:cNvPr id="15" name="TextBox 14"/>
          <p:cNvSpPr txBox="1"/>
          <p:nvPr/>
        </p:nvSpPr>
        <p:spPr>
          <a:xfrm>
            <a:off x="2356031" y="1615503"/>
            <a:ext cx="465192" cy="369332"/>
          </a:xfrm>
          <a:prstGeom prst="rect">
            <a:avLst/>
          </a:prstGeom>
          <a:noFill/>
        </p:spPr>
        <p:txBody>
          <a:bodyPr wrap="none" rtlCol="0">
            <a:spAutoFit/>
          </a:bodyPr>
          <a:lstStyle/>
          <a:p>
            <a:r>
              <a:rPr lang="en-US" dirty="0">
                <a:solidFill>
                  <a:srgbClr val="C00000"/>
                </a:solidFill>
              </a:rPr>
              <a:t>w1</a:t>
            </a:r>
          </a:p>
        </p:txBody>
      </p:sp>
      <mc:AlternateContent xmlns:mc="http://schemas.openxmlformats.org/markup-compatibility/2006" xmlns:a14="http://schemas.microsoft.com/office/drawing/2010/main">
        <mc:Choice Requires="a14">
          <p:sp>
            <p:nvSpPr>
              <p:cNvPr id="17" name="TextBox 16"/>
              <p:cNvSpPr txBox="1"/>
              <p:nvPr/>
            </p:nvSpPr>
            <p:spPr>
              <a:xfrm>
                <a:off x="1185627" y="1561325"/>
                <a:ext cx="624595" cy="450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185627" y="1561325"/>
                <a:ext cx="624595" cy="450764"/>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2381687" y="2710940"/>
            <a:ext cx="492443" cy="369332"/>
          </a:xfrm>
          <a:prstGeom prst="rect">
            <a:avLst/>
          </a:prstGeom>
          <a:noFill/>
        </p:spPr>
        <p:txBody>
          <a:bodyPr wrap="none" rtlCol="0">
            <a:spAutoFit/>
          </a:bodyPr>
          <a:lstStyle/>
          <a:p>
            <a:r>
              <a:rPr lang="en-US" dirty="0" err="1">
                <a:solidFill>
                  <a:srgbClr val="C00000"/>
                </a:solidFill>
              </a:rPr>
              <a:t>wm</a:t>
            </a:r>
            <a:endParaRPr lang="en-US" dirty="0">
              <a:solidFill>
                <a:srgbClr val="C00000"/>
              </a:solidFill>
            </a:endParaRPr>
          </a:p>
        </p:txBody>
      </p:sp>
      <mc:AlternateContent xmlns:mc="http://schemas.openxmlformats.org/markup-compatibility/2006" xmlns:a14="http://schemas.microsoft.com/office/drawing/2010/main">
        <mc:Choice Requires="a14">
          <p:sp>
            <p:nvSpPr>
              <p:cNvPr id="19" name="TextBox 18"/>
              <p:cNvSpPr txBox="1"/>
              <p:nvPr/>
            </p:nvSpPr>
            <p:spPr>
              <a:xfrm>
                <a:off x="1228948" y="2777833"/>
                <a:ext cx="624595" cy="428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𝑚</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228948" y="2777833"/>
                <a:ext cx="624595" cy="428707"/>
              </a:xfrm>
              <a:prstGeom prst="rect">
                <a:avLst/>
              </a:prstGeom>
              <a:blipFill>
                <a:blip r:embed="rId4"/>
                <a:stretch>
                  <a:fillRect b="-2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447361" y="1985616"/>
                <a:ext cx="804836"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nary>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447361" y="1985616"/>
                <a:ext cx="804836" cy="763094"/>
              </a:xfrm>
              <a:prstGeom prst="rect">
                <a:avLst/>
              </a:prstGeom>
              <a:blipFill>
                <a:blip r:embed="rId5"/>
                <a:stretch>
                  <a:fillRect l="-89231" t="-122951" r="-21538" b="-1704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251156" y="2422906"/>
                <a:ext cx="3418500" cy="438262"/>
              </a:xfrm>
              <a:prstGeom prst="rect">
                <a:avLst/>
              </a:prstGeom>
              <a:noFill/>
            </p:spPr>
            <p:txBody>
              <a:bodyPr wrap="none" rtlCol="0">
                <a:spAutoFit/>
              </a:bodyPr>
              <a:lstStyle/>
              <a:p>
                <a:r>
                  <a:rPr lang="en-US" dirty="0"/>
                  <a:t>L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𝑤</m:t>
                        </m:r>
                        <m:r>
                          <a:rPr lang="en-US" b="0" i="1" smtClean="0">
                            <a:latin typeface="Cambria Math" panose="02040503050406030204" pitchFamily="18" charset="0"/>
                          </a:rPr>
                          <m:t>1∗</m:t>
                        </m:r>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𝑤𝑚</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1" smtClean="0">
                            <a:latin typeface="Cambria Math" panose="02040503050406030204" pitchFamily="18" charset="0"/>
                          </a:rPr>
                          <m:t>𝑚</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oMath>
                </a14:m>
                <a:r>
                  <a:rPr lang="en-US" dirty="0"/>
                  <a:t>+b</a:t>
                </a:r>
              </a:p>
            </p:txBody>
          </p:sp>
        </mc:Choice>
        <mc:Fallback xmlns="">
          <p:sp>
            <p:nvSpPr>
              <p:cNvPr id="24" name="TextBox 23"/>
              <p:cNvSpPr txBox="1">
                <a:spLocks noRot="1" noChangeAspect="1" noMove="1" noResize="1" noEditPoints="1" noAdjustHandles="1" noChangeArrowheads="1" noChangeShapeType="1" noTextEdit="1"/>
              </p:cNvSpPr>
              <p:nvPr/>
            </p:nvSpPr>
            <p:spPr>
              <a:xfrm>
                <a:off x="4251156" y="2422906"/>
                <a:ext cx="3418500" cy="438262"/>
              </a:xfrm>
              <a:prstGeom prst="rect">
                <a:avLst/>
              </a:prstGeom>
              <a:blipFill>
                <a:blip r:embed="rId6"/>
                <a:stretch>
                  <a:fillRect l="-1481" r="-741" b="-19444"/>
                </a:stretch>
              </a:blipFill>
            </p:spPr>
            <p:txBody>
              <a:bodyPr/>
              <a:lstStyle/>
              <a:p>
                <a:r>
                  <a:rPr lang="en-US">
                    <a:noFill/>
                  </a:rPr>
                  <a:t> </a:t>
                </a:r>
              </a:p>
            </p:txBody>
          </p:sp>
        </mc:Fallback>
      </mc:AlternateContent>
      <p:cxnSp>
        <p:nvCxnSpPr>
          <p:cNvPr id="26" name="Straight Arrow Connector 25"/>
          <p:cNvCxnSpPr>
            <a:stCxn id="20" idx="3"/>
          </p:cNvCxnSpPr>
          <p:nvPr/>
        </p:nvCxnSpPr>
        <p:spPr>
          <a:xfrm flipV="1">
            <a:off x="4252197" y="2342499"/>
            <a:ext cx="3308463" cy="2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560659" y="1928363"/>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7" idx="6"/>
          </p:cNvCxnSpPr>
          <p:nvPr/>
        </p:nvCxnSpPr>
        <p:spPr>
          <a:xfrm>
            <a:off x="8475059" y="2310677"/>
            <a:ext cx="1072056" cy="7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97479" y="1018809"/>
            <a:ext cx="1840760" cy="369332"/>
          </a:xfrm>
          <a:prstGeom prst="rect">
            <a:avLst/>
          </a:prstGeom>
          <a:noFill/>
        </p:spPr>
        <p:txBody>
          <a:bodyPr wrap="none" rtlCol="0">
            <a:spAutoFit/>
          </a:bodyPr>
          <a:lstStyle/>
          <a:p>
            <a:r>
              <a:rPr lang="en-US" dirty="0"/>
              <a:t>Activation function</a:t>
            </a:r>
          </a:p>
        </p:txBody>
      </p:sp>
      <p:sp>
        <p:nvSpPr>
          <p:cNvPr id="31" name="Rectangle 30"/>
          <p:cNvSpPr/>
          <p:nvPr/>
        </p:nvSpPr>
        <p:spPr>
          <a:xfrm>
            <a:off x="2982149" y="1689889"/>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091895" y="1817962"/>
            <a:ext cx="843693" cy="369332"/>
          </a:xfrm>
          <a:prstGeom prst="rect">
            <a:avLst/>
          </a:prstGeom>
          <a:noFill/>
        </p:spPr>
        <p:txBody>
          <a:bodyPr wrap="none" rtlCol="0">
            <a:spAutoFit/>
          </a:bodyPr>
          <a:lstStyle/>
          <a:p>
            <a:r>
              <a:rPr lang="en-US" dirty="0"/>
              <a:t>Neuron</a:t>
            </a:r>
          </a:p>
        </p:txBody>
      </p:sp>
      <p:sp>
        <p:nvSpPr>
          <p:cNvPr id="33" name="Oval 32"/>
          <p:cNvSpPr/>
          <p:nvPr/>
        </p:nvSpPr>
        <p:spPr>
          <a:xfrm>
            <a:off x="1440171" y="2342499"/>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15670" y="2275112"/>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191299-879F-B6DF-2C79-4E428D074B9D}"/>
              </a:ext>
            </a:extLst>
          </p:cNvPr>
          <p:cNvSpPr txBox="1"/>
          <p:nvPr/>
        </p:nvSpPr>
        <p:spPr>
          <a:xfrm>
            <a:off x="9633793" y="2135733"/>
            <a:ext cx="1431802" cy="369332"/>
          </a:xfrm>
          <a:prstGeom prst="rect">
            <a:avLst/>
          </a:prstGeom>
          <a:noFill/>
        </p:spPr>
        <p:txBody>
          <a:bodyPr wrap="none" rtlCol="0">
            <a:spAutoFit/>
          </a:bodyPr>
          <a:lstStyle/>
          <a:p>
            <a:r>
              <a:rPr lang="en-US" dirty="0"/>
              <a:t>O=sigmoid(L)</a:t>
            </a:r>
          </a:p>
        </p:txBody>
      </p:sp>
    </p:spTree>
    <p:extLst>
      <p:ext uri="{BB962C8B-B14F-4D97-AF65-F5344CB8AC3E}">
        <p14:creationId xmlns:p14="http://schemas.microsoft.com/office/powerpoint/2010/main" val="168381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p>
        </p:txBody>
      </p:sp>
      <p:sp>
        <p:nvSpPr>
          <p:cNvPr id="3" name="Content Placeholder 2"/>
          <p:cNvSpPr>
            <a:spLocks noGrp="1"/>
          </p:cNvSpPr>
          <p:nvPr>
            <p:ph sz="quarter" idx="13"/>
          </p:nvPr>
        </p:nvSpPr>
        <p:spPr>
          <a:xfrm>
            <a:off x="1010418" y="1244347"/>
            <a:ext cx="10120037" cy="1498853"/>
          </a:xfrm>
        </p:spPr>
        <p:txBody>
          <a:bodyPr>
            <a:normAutofit/>
          </a:bodyPr>
          <a:lstStyle/>
          <a:p>
            <a:r>
              <a:rPr lang="en-US" dirty="0"/>
              <a:t>In general, one neuron can be trained to realize a linear function.</a:t>
            </a:r>
          </a:p>
          <a:p>
            <a:r>
              <a:rPr lang="en-US" dirty="0"/>
              <a:t> Logic AND function is a linear function: </a:t>
            </a:r>
          </a:p>
          <a:p>
            <a:pPr>
              <a:defRPr/>
            </a:pPr>
            <a:endParaRPr lang="en-US" dirty="0"/>
          </a:p>
          <a:p>
            <a:endParaRPr lang="en-US" dirty="0"/>
          </a:p>
        </p:txBody>
      </p:sp>
      <p:cxnSp>
        <p:nvCxnSpPr>
          <p:cNvPr id="5" name="Straight Arrow Connector 4"/>
          <p:cNvCxnSpPr/>
          <p:nvPr/>
        </p:nvCxnSpPr>
        <p:spPr>
          <a:xfrm flipV="1">
            <a:off x="6943075" y="4805818"/>
            <a:ext cx="2329132" cy="17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170938" y="2847621"/>
            <a:ext cx="25879" cy="2225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058794" y="4702301"/>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58794" y="3255619"/>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413755" y="3257017"/>
            <a:ext cx="276046" cy="2415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200502" y="4862692"/>
            <a:ext cx="678391" cy="369332"/>
          </a:xfrm>
          <a:prstGeom prst="rect">
            <a:avLst/>
          </a:prstGeom>
          <a:noFill/>
        </p:spPr>
        <p:txBody>
          <a:bodyPr wrap="none" rtlCol="0">
            <a:spAutoFit/>
          </a:bodyPr>
          <a:lstStyle/>
          <a:p>
            <a:r>
              <a:rPr lang="en-US" dirty="0"/>
              <a:t>(0, 0)</a:t>
            </a:r>
          </a:p>
        </p:txBody>
      </p:sp>
      <p:sp>
        <p:nvSpPr>
          <p:cNvPr id="12" name="TextBox 11"/>
          <p:cNvSpPr txBox="1"/>
          <p:nvPr/>
        </p:nvSpPr>
        <p:spPr>
          <a:xfrm>
            <a:off x="8629611" y="4836280"/>
            <a:ext cx="678391" cy="369332"/>
          </a:xfrm>
          <a:prstGeom prst="rect">
            <a:avLst/>
          </a:prstGeom>
          <a:noFill/>
        </p:spPr>
        <p:txBody>
          <a:bodyPr wrap="none" rtlCol="0">
            <a:spAutoFit/>
          </a:bodyPr>
          <a:lstStyle/>
          <a:p>
            <a:r>
              <a:rPr lang="en-US" dirty="0"/>
              <a:t>(1, 0)</a:t>
            </a:r>
          </a:p>
        </p:txBody>
      </p:sp>
      <p:sp>
        <p:nvSpPr>
          <p:cNvPr id="13" name="TextBox 12"/>
          <p:cNvSpPr txBox="1"/>
          <p:nvPr/>
        </p:nvSpPr>
        <p:spPr>
          <a:xfrm>
            <a:off x="8629612" y="3510368"/>
            <a:ext cx="678391" cy="369332"/>
          </a:xfrm>
          <a:prstGeom prst="rect">
            <a:avLst/>
          </a:prstGeom>
          <a:noFill/>
        </p:spPr>
        <p:txBody>
          <a:bodyPr wrap="none" rtlCol="0">
            <a:spAutoFit/>
          </a:bodyPr>
          <a:lstStyle/>
          <a:p>
            <a:r>
              <a:rPr lang="en-US" dirty="0"/>
              <a:t>(1, 1)</a:t>
            </a:r>
          </a:p>
        </p:txBody>
      </p:sp>
      <p:sp>
        <p:nvSpPr>
          <p:cNvPr id="14" name="TextBox 13"/>
          <p:cNvSpPr txBox="1"/>
          <p:nvPr/>
        </p:nvSpPr>
        <p:spPr>
          <a:xfrm>
            <a:off x="7166106" y="3510368"/>
            <a:ext cx="678391" cy="369332"/>
          </a:xfrm>
          <a:prstGeom prst="rect">
            <a:avLst/>
          </a:prstGeom>
          <a:noFill/>
        </p:spPr>
        <p:txBody>
          <a:bodyPr wrap="none" rtlCol="0">
            <a:spAutoFit/>
          </a:bodyPr>
          <a:lstStyle/>
          <a:p>
            <a:r>
              <a:rPr lang="en-US" dirty="0"/>
              <a:t>(0, 1)</a:t>
            </a:r>
          </a:p>
        </p:txBody>
      </p:sp>
      <mc:AlternateContent xmlns:mc="http://schemas.openxmlformats.org/markup-compatibility/2006" xmlns:a14="http://schemas.microsoft.com/office/drawing/2010/main">
        <mc:Choice Requires="a14">
          <p:sp>
            <p:nvSpPr>
              <p:cNvPr id="17" name="TextBox 16"/>
              <p:cNvSpPr txBox="1"/>
              <p:nvPr/>
            </p:nvSpPr>
            <p:spPr>
              <a:xfrm>
                <a:off x="2649556" y="5074894"/>
                <a:ext cx="2447465" cy="369332"/>
              </a:xfrm>
              <a:prstGeom prst="rect">
                <a:avLst/>
              </a:prstGeom>
              <a:noFill/>
            </p:spPr>
            <p:txBody>
              <a:bodyPr wrap="none" rtlCol="0">
                <a:spAutoFit/>
              </a:bodyPr>
              <a:lstStyle/>
              <a:p>
                <a:r>
                  <a:rPr lang="en-US" dirty="0"/>
                  <a:t>Logic AND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operation</a:t>
                </a:r>
              </a:p>
            </p:txBody>
          </p:sp>
        </mc:Choice>
        <mc:Fallback xmlns="">
          <p:sp>
            <p:nvSpPr>
              <p:cNvPr id="17" name="TextBox 16"/>
              <p:cNvSpPr txBox="1">
                <a:spLocks noRot="1" noChangeAspect="1" noMove="1" noResize="1" noEditPoints="1" noAdjustHandles="1" noChangeArrowheads="1" noChangeShapeType="1" noTextEdit="1"/>
              </p:cNvSpPr>
              <p:nvPr/>
            </p:nvSpPr>
            <p:spPr>
              <a:xfrm>
                <a:off x="2649556" y="5074894"/>
                <a:ext cx="2447465" cy="369332"/>
              </a:xfrm>
              <a:prstGeom prst="rect">
                <a:avLst/>
              </a:prstGeom>
              <a:blipFill>
                <a:blip r:embed="rId2"/>
                <a:stretch>
                  <a:fillRect l="-2244" t="-8197" r="-174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nvGraphicFramePr>
            <p:xfrm>
              <a:off x="2649556" y="3002121"/>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𝟐</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r>
                                  <a:rPr lang="en-US" b="1" i="1" smtClean="0">
                                    <a:latin typeface="Cambria Math" panose="02040503050406030204" pitchFamily="18" charset="0"/>
                                  </a:rPr>
                                  <m:t>𝟏</m:t>
                                </m:r>
                                <m:r>
                                  <a:rPr lang="en-US"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𝒙</m:t>
                                </m:r>
                                <m:r>
                                  <a:rPr lang="en-US" b="1" i="1" smtClean="0">
                                    <a:latin typeface="Cambria Math" panose="02040503050406030204" pitchFamily="18" charset="0"/>
                                    <a:ea typeface="Cambria Math" panose="02040503050406030204" pitchFamily="18" charset="0"/>
                                  </a:rPr>
                                  <m:t>𝟐</m:t>
                                </m:r>
                              </m:oMath>
                            </m:oMathPara>
                          </a14:m>
                          <a:endParaRPr lang="en-US" dirty="0"/>
                        </a:p>
                      </a:txBody>
                      <a:tcPr/>
                    </a:tc>
                    <a:extLst>
                      <a:ext uri="{0D108BD9-81ED-4DB2-BD59-A6C34878D82A}">
                        <a16:rowId xmlns:a16="http://schemas.microsoft.com/office/drawing/2014/main" val="429316455"/>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2808907715"/>
                      </a:ext>
                    </a:extLst>
                  </a:tr>
                  <a:tr h="370840">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617815484"/>
                      </a:ext>
                    </a:extLst>
                  </a:tr>
                  <a:tr h="370840">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3855755027"/>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2031190883"/>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4160947930"/>
                  </p:ext>
                </p:extLst>
              </p:nvPr>
            </p:nvGraphicFramePr>
            <p:xfrm>
              <a:off x="2649556" y="3002121"/>
              <a:ext cx="1895892" cy="1854200"/>
            </p:xfrm>
            <a:graphic>
              <a:graphicData uri="http://schemas.openxmlformats.org/drawingml/2006/table">
                <a:tbl>
                  <a:tblPr firstRow="1" bandRow="1">
                    <a:tableStyleId>{5C22544A-7EE6-4342-B048-85BDC9FD1C3A}</a:tableStyleId>
                  </a:tblPr>
                  <a:tblGrid>
                    <a:gridCol w="474453">
                      <a:extLst>
                        <a:ext uri="{9D8B030D-6E8A-4147-A177-3AD203B41FA5}">
                          <a16:colId xmlns:a16="http://schemas.microsoft.com/office/drawing/2014/main" val="1097098754"/>
                        </a:ext>
                      </a:extLst>
                    </a:gridCol>
                    <a:gridCol w="465827">
                      <a:extLst>
                        <a:ext uri="{9D8B030D-6E8A-4147-A177-3AD203B41FA5}">
                          <a16:colId xmlns:a16="http://schemas.microsoft.com/office/drawing/2014/main" val="763287672"/>
                        </a:ext>
                      </a:extLst>
                    </a:gridCol>
                    <a:gridCol w="955612">
                      <a:extLst>
                        <a:ext uri="{9D8B030D-6E8A-4147-A177-3AD203B41FA5}">
                          <a16:colId xmlns:a16="http://schemas.microsoft.com/office/drawing/2014/main" val="133837959"/>
                        </a:ext>
                      </a:extLst>
                    </a:gridCol>
                  </a:tblGrid>
                  <a:tr h="370840">
                    <a:tc>
                      <a:txBody>
                        <a:bodyPr/>
                        <a:lstStyle/>
                        <a:p>
                          <a:endParaRPr lang="en-US"/>
                        </a:p>
                      </a:txBody>
                      <a:tcPr>
                        <a:blipFill>
                          <a:blip r:embed="rId3"/>
                          <a:stretch>
                            <a:fillRect l="-1282" t="-1639" r="-305128" b="-424590"/>
                          </a:stretch>
                        </a:blipFill>
                      </a:tcPr>
                    </a:tc>
                    <a:tc>
                      <a:txBody>
                        <a:bodyPr/>
                        <a:lstStyle/>
                        <a:p>
                          <a:endParaRPr lang="en-US"/>
                        </a:p>
                      </a:txBody>
                      <a:tcPr>
                        <a:blipFill>
                          <a:blip r:embed="rId3"/>
                          <a:stretch>
                            <a:fillRect l="-102597" t="-1639" r="-209091" b="-424590"/>
                          </a:stretch>
                        </a:blipFill>
                      </a:tcPr>
                    </a:tc>
                    <a:tc>
                      <a:txBody>
                        <a:bodyPr/>
                        <a:lstStyle/>
                        <a:p>
                          <a:endParaRPr lang="en-US"/>
                        </a:p>
                      </a:txBody>
                      <a:tcPr>
                        <a:blipFill>
                          <a:blip r:embed="rId3"/>
                          <a:stretch>
                            <a:fillRect l="-99363" t="-1639" r="-2548" b="-424590"/>
                          </a:stretch>
                        </a:blipFill>
                      </a:tcPr>
                    </a:tc>
                    <a:extLst>
                      <a:ext uri="{0D108BD9-81ED-4DB2-BD59-A6C34878D82A}">
                        <a16:rowId xmlns:a16="http://schemas.microsoft.com/office/drawing/2014/main" val="429316455"/>
                      </a:ext>
                    </a:extLst>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808907715"/>
                      </a:ext>
                    </a:extLst>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2617815484"/>
                      </a:ext>
                    </a:extLst>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3855755027"/>
                      </a:ext>
                    </a:extLst>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2031190883"/>
                      </a:ext>
                    </a:extLst>
                  </a:tr>
                </a:tbl>
              </a:graphicData>
            </a:graphic>
          </p:graphicFrame>
        </mc:Fallback>
      </mc:AlternateContent>
      <p:sp>
        <p:nvSpPr>
          <p:cNvPr id="33" name="Oval 32"/>
          <p:cNvSpPr/>
          <p:nvPr/>
        </p:nvSpPr>
        <p:spPr>
          <a:xfrm>
            <a:off x="8413755" y="4681603"/>
            <a:ext cx="276046" cy="2415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7058794" y="2948173"/>
            <a:ext cx="2416282" cy="19749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21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56377" y="4080038"/>
                <a:ext cx="10363826" cy="2238986"/>
              </a:xfrm>
            </p:spPr>
            <p:txBody>
              <a:bodyPr>
                <a:normAutofit fontScale="92500" lnSpcReduction="20000"/>
              </a:bodyPr>
              <a:lstStyle/>
              <a:p>
                <a:r>
                  <a:rPr lang="en-US" dirty="0">
                    <a:solidFill>
                      <a:schemeClr val="tx1"/>
                    </a:solidFill>
                  </a:rPr>
                  <a:t> Consider training data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output Y=0.</a:t>
                </a:r>
              </a:p>
              <a:p>
                <a:r>
                  <a:rPr lang="en-US" dirty="0"/>
                  <a:t>Forward propagation: </a:t>
                </a:r>
              </a:p>
              <a:p>
                <a:pPr lvl="1"/>
                <a:r>
                  <a:rPr lang="en-US" dirty="0"/>
                  <a:t>L =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 ∗0+1 ∗0+0=0</m:t>
                    </m:r>
                  </m:oMath>
                </a14:m>
                <a:endParaRPr lang="en-US" b="0" dirty="0"/>
              </a:p>
              <a:p>
                <a:pPr lvl="1"/>
                <a:r>
                  <a:rPr lang="en-US" dirty="0"/>
                  <a:t>O = Sigmoid(L) = sigmoid (0)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−0</m:t>
                            </m:r>
                          </m:sup>
                        </m:sSup>
                      </m:den>
                    </m:f>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b="0" i="1" smtClean="0">
                            <a:latin typeface="Cambria Math" panose="02040503050406030204" pitchFamily="18" charset="0"/>
                          </a:rPr>
                          <m:t>1</m:t>
                        </m:r>
                      </m:den>
                    </m:f>
                  </m:oMath>
                </a14:m>
                <a:r>
                  <a:rPr lang="en-US" dirty="0"/>
                  <a:t> = 0.5</a:t>
                </a:r>
              </a:p>
              <a:p>
                <a:pPr lvl="1"/>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𝑂</m:t>
                    </m:r>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0.5</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=0.125</m:t>
                    </m:r>
                    <m:r>
                      <a:rPr lang="en-US" i="1">
                        <a:latin typeface="Cambria Math" panose="02040503050406030204" pitchFamily="18" charset="0"/>
                      </a:rPr>
                      <m:t> </m:t>
                    </m:r>
                  </m:oMath>
                </a14:m>
                <a:endParaRPr lang="en-US" dirty="0"/>
              </a:p>
              <a:p>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56377" y="4080038"/>
                <a:ext cx="10363826" cy="2238986"/>
              </a:xfrm>
              <a:blipFill>
                <a:blip r:embed="rId2"/>
                <a:stretch>
                  <a:fillRect l="-612" t="-1695" b="-565"/>
                </a:stretch>
              </a:blipFill>
            </p:spPr>
            <p:txBody>
              <a:bodyPr/>
              <a:lstStyle/>
              <a:p>
                <a:r>
                  <a:rPr lang="en-US">
                    <a:noFill/>
                  </a:rPr>
                  <a:t> </a:t>
                </a:r>
              </a:p>
            </p:txBody>
          </p:sp>
        </mc:Fallback>
      </mc:AlternateContent>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704297" cy="369332"/>
          </a:xfrm>
          <a:prstGeom prst="rect">
            <a:avLst/>
          </a:prstGeom>
          <a:noFill/>
        </p:spPr>
        <p:txBody>
          <a:bodyPr wrap="square" rtlCol="0">
            <a:spAutoFit/>
          </a:bodyPr>
          <a:lstStyle/>
          <a:p>
            <a:r>
              <a:rPr lang="en-US" dirty="0"/>
              <a:t>b=0</a:t>
            </a:r>
          </a:p>
        </p:txBody>
      </p:sp>
      <mc:AlternateContent xmlns:mc="http://schemas.openxmlformats.org/markup-compatibility/2006" xmlns:a14="http://schemas.microsoft.com/office/drawing/2010/main">
        <mc:Choice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=0</a:t>
                </a:r>
              </a:p>
            </p:txBody>
          </p:sp>
        </mc:Choice>
        <mc:Fallback xmlns="">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3"/>
                <a:stretch>
                  <a:fillRect t="-10000" r="-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=0</a:t>
                </a:r>
              </a:p>
            </p:txBody>
          </p:sp>
        </mc:Choice>
        <mc:Fallback xmlns="">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4"/>
                <a:stretch>
                  <a:fillRect t="-8197" r="-68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503054" y="3159688"/>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a:t>=0</a:t>
                </a:r>
              </a:p>
            </p:txBody>
          </p:sp>
        </mc:Choice>
        <mc:Fallback xmlns="">
          <p:sp>
            <p:nvSpPr>
              <p:cNvPr id="11" name="TextBox 10"/>
              <p:cNvSpPr txBox="1">
                <a:spLocks noRot="1" noChangeAspect="1" noMove="1" noResize="1" noEditPoints="1" noAdjustHandles="1" noChangeArrowheads="1" noChangeShapeType="1" noTextEdit="1"/>
              </p:cNvSpPr>
              <p:nvPr/>
            </p:nvSpPr>
            <p:spPr>
              <a:xfrm>
                <a:off x="2503054" y="3159688"/>
                <a:ext cx="734753" cy="369332"/>
              </a:xfrm>
              <a:prstGeom prst="rect">
                <a:avLst/>
              </a:prstGeom>
              <a:blipFill>
                <a:blip r:embed="rId5"/>
                <a:stretch>
                  <a:fillRect t="-8197" r="-666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84524" y="3145313"/>
                <a:ext cx="9246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14" name="TextBox 13"/>
              <p:cNvSpPr txBox="1"/>
              <p:nvPr/>
            </p:nvSpPr>
            <p:spPr>
              <a:xfrm>
                <a:off x="3371123" y="3536903"/>
                <a:ext cx="2520434" cy="369332"/>
              </a:xfrm>
              <a:prstGeom prst="rect">
                <a:avLst/>
              </a:prstGeom>
              <a:noFill/>
            </p:spPr>
            <p:txBody>
              <a:bodyPr wrap="none" rtlCol="0">
                <a:spAutoFit/>
              </a:bodyPr>
              <a:lstStyle/>
              <a:p>
                <a:r>
                  <a:rPr lang="en-US" b="0" dirty="0"/>
                  <a:t>L</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371123" y="3536903"/>
                <a:ext cx="2520434" cy="369332"/>
              </a:xfrm>
              <a:prstGeom prst="rect">
                <a:avLst/>
              </a:prstGeom>
              <a:blipFill>
                <a:blip r:embed="rId7"/>
                <a:stretch>
                  <a:fillRect l="-2010" t="-6667" b="-26667"/>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a:t>Activation function</a:t>
            </a:r>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a:t>Sigmoid(s)</a:t>
            </a:r>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a:t>O=Sigmoid(0)=0.5</a:t>
            </a:r>
          </a:p>
        </p:txBody>
      </p:sp>
    </p:spTree>
    <p:extLst>
      <p:ext uri="{BB962C8B-B14F-4D97-AF65-F5344CB8AC3E}">
        <p14:creationId xmlns:p14="http://schemas.microsoft.com/office/powerpoint/2010/main" val="3913133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57002" y="3974111"/>
                <a:ext cx="10363826" cy="2680685"/>
              </a:xfrm>
            </p:spPr>
            <p:txBody>
              <a:bodyPr>
                <a:normAutofit fontScale="77500" lnSpcReduction="20000"/>
              </a:bodyPr>
              <a:lstStyle/>
              <a:p>
                <a:r>
                  <a:rPr lang="en-US" dirty="0">
                    <a:solidFill>
                      <a:schemeClr val="tx1"/>
                    </a:solidFill>
                  </a:rPr>
                  <a:t> Consider training data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output Y=0.</a:t>
                </a:r>
              </a:p>
              <a:p>
                <a:r>
                  <a:rPr lang="en-US" dirty="0" err="1"/>
                  <a:t>Backword</a:t>
                </a:r>
                <a:r>
                  <a:rPr lang="en-US" dirty="0"/>
                  <a:t> propagation of gradients: </a:t>
                </a:r>
              </a:p>
              <a:p>
                <a:pPr lvl="1"/>
                <a:r>
                  <a:rPr lang="en-US" dirty="0"/>
                  <a:t>Gradient for O: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𝑂</m:t>
                        </m:r>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𝑂</m:t>
                        </m:r>
                      </m:den>
                    </m:f>
                    <m:r>
                      <a:rPr lang="en-US">
                        <a:latin typeface="Cambria Math" panose="02040503050406030204" pitchFamily="18" charset="0"/>
                      </a:rPr>
                      <m:t>=</m:t>
                    </m:r>
                    <m:r>
                      <m:rPr>
                        <m:sty m:val="p"/>
                      </m:rPr>
                      <a:rPr lang="en-US">
                        <a:latin typeface="Cambria Math" panose="02040503050406030204" pitchFamily="18" charset="0"/>
                      </a:rPr>
                      <m:t>O</m:t>
                    </m:r>
                    <m:r>
                      <a:rPr lang="en-US">
                        <a:latin typeface="Cambria Math" panose="02040503050406030204" pitchFamily="18" charset="0"/>
                      </a:rPr>
                      <m:t>−</m:t>
                    </m:r>
                    <m:r>
                      <m:rPr>
                        <m:sty m:val="p"/>
                      </m:rPr>
                      <a:rPr lang="en-US">
                        <a:latin typeface="Cambria Math" panose="02040503050406030204" pitchFamily="18" charset="0"/>
                      </a:rPr>
                      <m:t>Y</m:t>
                    </m:r>
                    <m:r>
                      <a:rPr lang="en-US">
                        <a:latin typeface="Cambria Math" panose="02040503050406030204" pitchFamily="18" charset="0"/>
                      </a:rPr>
                      <m:t>=0.5 −0=0.5</m:t>
                    </m:r>
                  </m:oMath>
                </a14:m>
                <a:endParaRPr lang="en-US" dirty="0">
                  <a:solidFill>
                    <a:schemeClr val="tx1"/>
                  </a:solidFill>
                </a:endParaRPr>
              </a:p>
              <a:p>
                <a:pPr lvl="1"/>
                <a:r>
                  <a:rPr lang="en-US" dirty="0"/>
                  <a:t>Gradient for L: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b="0" i="1" smtClean="0">
                            <a:latin typeface="Cambria Math" panose="02040503050406030204" pitchFamily="18" charset="0"/>
                          </a:rPr>
                          <m:t>𝐿</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r>
                      <a:rPr lang="en-US" i="1">
                        <a:latin typeface="Cambria Math" panose="02040503050406030204" pitchFamily="18" charset="0"/>
                      </a:rPr>
                      <m:t> </m:t>
                    </m:r>
                    <m:f>
                      <m:fPr>
                        <m:ctrlPr>
                          <a:rPr lang="en-US" i="1" smtClean="0">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𝑂</m:t>
                        </m:r>
                      </m:num>
                      <m:den>
                        <m:r>
                          <a:rPr lang="en-US" i="1">
                            <a:latin typeface="Cambria Math" panose="02040503050406030204" pitchFamily="18" charset="0"/>
                          </a:rPr>
                          <m:t>𝜕</m:t>
                        </m:r>
                        <m:r>
                          <a:rPr lang="en-US" b="0" i="1" smtClean="0">
                            <a:latin typeface="Cambria Math" panose="02040503050406030204" pitchFamily="18" charset="0"/>
                          </a:rPr>
                          <m:t>𝐿</m:t>
                        </m:r>
                      </m:den>
                    </m:f>
                  </m:oMath>
                </a14:m>
                <a:r>
                  <a:rPr lang="en-US" dirty="0"/>
                  <a:t> = 0.5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𝐿</m:t>
                            </m:r>
                          </m:e>
                        </m:d>
                        <m:r>
                          <a:rPr lang="en-US" b="0" i="1" smtClean="0">
                            <a:latin typeface="Cambria Math" panose="02040503050406030204" pitchFamily="18" charset="0"/>
                          </a:rPr>
                          <m:t>)</m:t>
                        </m:r>
                      </m:num>
                      <m:den>
                        <m:r>
                          <a:rPr lang="en-US" i="1">
                            <a:latin typeface="Cambria Math" panose="02040503050406030204" pitchFamily="18" charset="0"/>
                          </a:rPr>
                          <m:t>𝜕</m:t>
                        </m:r>
                        <m:r>
                          <a:rPr lang="en-US" b="0" i="1" smtClean="0">
                            <a:latin typeface="Cambria Math" panose="02040503050406030204" pitchFamily="18" charset="0"/>
                          </a:rPr>
                          <m:t>𝐿</m:t>
                        </m:r>
                      </m:den>
                    </m:f>
                  </m:oMath>
                </a14:m>
                <a:r>
                  <a:rPr lang="en-US" dirty="0"/>
                  <a:t> = 0.5 * sigmoid(L) (1-sigmoid(L)) = 0.5 * 0.5 (1-0.5) = 0.125,</a:t>
                </a:r>
              </a:p>
              <a:p>
                <a:pPr lvl="1"/>
                <a:r>
                  <a:rPr lang="en-US" dirty="0"/>
                  <a:t>Gradient for</a:t>
                </a:r>
                <a:r>
                  <a:rPr lang="en-US" dirty="0">
                    <a:solidFill>
                      <a:schemeClr val="tx1"/>
                    </a:solidFill>
                  </a:rPr>
                  <a:t> w2: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𝐸</m:t>
                        </m:r>
                      </m:num>
                      <m:den>
                        <m:r>
                          <a:rPr lang="en-US" i="1">
                            <a:latin typeface="Cambria Math" panose="02040503050406030204" pitchFamily="18" charset="0"/>
                          </a:rPr>
                          <m:t>𝜕</m:t>
                        </m:r>
                        <m:r>
                          <a:rPr lang="en-US" i="1">
                            <a:latin typeface="Cambria Math" panose="02040503050406030204" pitchFamily="18" charset="0"/>
                          </a:rPr>
                          <m:t>𝑂</m:t>
                        </m:r>
                      </m:den>
                    </m:f>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𝑂</m:t>
                        </m:r>
                      </m:num>
                      <m:den>
                        <m:r>
                          <a:rPr lang="en-US" i="1">
                            <a:latin typeface="Cambria Math" panose="02040503050406030204" pitchFamily="18" charset="0"/>
                          </a:rPr>
                          <m:t>𝜕</m:t>
                        </m:r>
                        <m:r>
                          <a:rPr lang="en-US" i="1">
                            <a:latin typeface="Cambria Math" panose="02040503050406030204" pitchFamily="18" charset="0"/>
                          </a:rPr>
                          <m:t>𝐿</m:t>
                        </m:r>
                      </m:den>
                    </m:f>
                    <m:r>
                      <a:rPr lang="en-US" i="1">
                        <a:latin typeface="Cambria Math" panose="02040503050406030204" pitchFamily="18" charset="0"/>
                      </a:rPr>
                      <m:t> </m:t>
                    </m:r>
                    <m:f>
                      <m:fPr>
                        <m:ctrlPr>
                          <a:rPr lang="en-US" i="1" smtClean="0">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𝐿</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den>
                    </m:f>
                  </m:oMath>
                </a14:m>
                <a:r>
                  <a:rPr lang="en-US" b="0" dirty="0"/>
                  <a:t> = 0.125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r>
                          <m:rPr>
                            <m:nor/>
                          </m:rPr>
                          <a:rPr lang="en-US" dirty="0"/>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𝑏</m:t>
                        </m:r>
                        <m:r>
                          <a:rPr lang="en-US" b="0" i="1" smtClean="0">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b="0" i="1" smtClean="0">
                                <a:latin typeface="Cambria Math" panose="02040503050406030204" pitchFamily="18" charset="0"/>
                              </a:rPr>
                              <m:t>2</m:t>
                            </m:r>
                          </m:sub>
                        </m:sSub>
                      </m:den>
                    </m:f>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0.125 ∗ </m:t>
                        </m:r>
                        <m:r>
                          <a:rPr lang="en-US" i="1">
                            <a:latin typeface="Cambria Math" panose="02040503050406030204" pitchFamily="18" charset="0"/>
                          </a:rPr>
                          <m:t>𝑋</m:t>
                        </m:r>
                      </m:e>
                      <m:sub>
                        <m:r>
                          <a:rPr lang="en-US" b="0" i="1" smtClean="0">
                            <a:latin typeface="Cambria Math" panose="02040503050406030204" pitchFamily="18" charset="0"/>
                          </a:rPr>
                          <m:t>2</m:t>
                        </m:r>
                      </m:sub>
                    </m:sSub>
                  </m:oMath>
                </a14:m>
                <a:r>
                  <a:rPr lang="en-US" b="0" dirty="0"/>
                  <a:t> = </a:t>
                </a:r>
                <a:r>
                  <a:rPr lang="en-US" dirty="0"/>
                  <a:t>0.125</a:t>
                </a:r>
              </a:p>
              <a:p>
                <a:pPr lvl="1"/>
                <a:r>
                  <a:rPr lang="en-US" dirty="0"/>
                  <a:t>Gradient for</a:t>
                </a:r>
                <a:r>
                  <a:rPr lang="en-US" dirty="0">
                    <a:solidFill>
                      <a:schemeClr val="tx1"/>
                    </a:solidFill>
                  </a:rPr>
                  <a:t> w1=0,  and Gradient for b=0.125</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57002" y="3974111"/>
                <a:ext cx="10363826" cy="2680685"/>
              </a:xfrm>
              <a:blipFill>
                <a:blip r:embed="rId2"/>
                <a:stretch>
                  <a:fillRect l="-367" t="-939"/>
                </a:stretch>
              </a:blipFill>
            </p:spPr>
            <p:txBody>
              <a:bodyPr/>
              <a:lstStyle/>
              <a:p>
                <a:r>
                  <a:rPr lang="en-US">
                    <a:noFill/>
                  </a:rPr>
                  <a:t> </a:t>
                </a:r>
              </a:p>
            </p:txBody>
          </p:sp>
        </mc:Fallback>
      </mc:AlternateContent>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704297" cy="369332"/>
          </a:xfrm>
          <a:prstGeom prst="rect">
            <a:avLst/>
          </a:prstGeom>
          <a:noFill/>
        </p:spPr>
        <p:txBody>
          <a:bodyPr wrap="square" rtlCol="0">
            <a:spAutoFit/>
          </a:bodyPr>
          <a:lstStyle/>
          <a:p>
            <a:r>
              <a:rPr lang="en-US" dirty="0"/>
              <a:t>b=0</a:t>
            </a:r>
          </a:p>
        </p:txBody>
      </p:sp>
      <mc:AlternateContent xmlns:mc="http://schemas.openxmlformats.org/markup-compatibility/2006" xmlns:a14="http://schemas.microsoft.com/office/drawing/2010/main">
        <mc:Choice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=0</a:t>
                </a:r>
              </a:p>
            </p:txBody>
          </p:sp>
        </mc:Choice>
        <mc:Fallback xmlns="">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3"/>
                <a:stretch>
                  <a:fillRect t="-6667" r="-689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=0</a:t>
                </a:r>
              </a:p>
            </p:txBody>
          </p:sp>
        </mc:Choice>
        <mc:Fallback xmlns="">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4"/>
                <a:stretch>
                  <a:fillRect t="-6667" r="-714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503054" y="3159688"/>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a:t>=0</a:t>
                </a:r>
              </a:p>
            </p:txBody>
          </p:sp>
        </mc:Choice>
        <mc:Fallback xmlns="">
          <p:sp>
            <p:nvSpPr>
              <p:cNvPr id="11" name="TextBox 10"/>
              <p:cNvSpPr txBox="1">
                <a:spLocks noRot="1" noChangeAspect="1" noMove="1" noResize="1" noEditPoints="1" noAdjustHandles="1" noChangeArrowheads="1" noChangeShapeType="1" noTextEdit="1"/>
              </p:cNvSpPr>
              <p:nvPr/>
            </p:nvSpPr>
            <p:spPr>
              <a:xfrm>
                <a:off x="2503054" y="3159688"/>
                <a:ext cx="734753" cy="369332"/>
              </a:xfrm>
              <a:prstGeom prst="rect">
                <a:avLst/>
              </a:prstGeom>
              <a:blipFill>
                <a:blip r:embed="rId5"/>
                <a:stretch>
                  <a:fillRect t="-6667" r="-689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84524" y="3145313"/>
                <a:ext cx="9246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14" name="TextBox 13"/>
              <p:cNvSpPr txBox="1"/>
              <p:nvPr/>
            </p:nvSpPr>
            <p:spPr>
              <a:xfrm>
                <a:off x="3371123" y="3536903"/>
                <a:ext cx="2520434" cy="369332"/>
              </a:xfrm>
              <a:prstGeom prst="rect">
                <a:avLst/>
              </a:prstGeom>
              <a:noFill/>
            </p:spPr>
            <p:txBody>
              <a:bodyPr wrap="none" rtlCol="0">
                <a:spAutoFit/>
              </a:bodyPr>
              <a:lstStyle/>
              <a:p>
                <a:r>
                  <a:rPr lang="en-US" b="0" dirty="0"/>
                  <a:t>L</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371123" y="3536903"/>
                <a:ext cx="2520434" cy="369332"/>
              </a:xfrm>
              <a:prstGeom prst="rect">
                <a:avLst/>
              </a:prstGeom>
              <a:blipFill>
                <a:blip r:embed="rId7"/>
                <a:stretch>
                  <a:fillRect l="-2010" t="-6667" b="-26667"/>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a:t>Activation function</a:t>
            </a:r>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a:t>Sigmoid(s)</a:t>
            </a:r>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a:t>O=Sigmoid(0)=0.5</a:t>
            </a:r>
          </a:p>
        </p:txBody>
      </p:sp>
    </p:spTree>
    <p:extLst>
      <p:ext uri="{BB962C8B-B14F-4D97-AF65-F5344CB8AC3E}">
        <p14:creationId xmlns:p14="http://schemas.microsoft.com/office/powerpoint/2010/main" val="330101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for the logic AND with a single neuron</a:t>
            </a:r>
            <a:br>
              <a:rPr lang="en-US" dirty="0"/>
            </a:br>
            <a:r>
              <a:rPr lang="en-US" dirty="0"/>
              <a:t>(See lect9/</a:t>
            </a:r>
            <a:r>
              <a:rPr lang="en-US" dirty="0" err="1"/>
              <a:t>one_</a:t>
            </a:r>
            <a:r>
              <a:rPr lang="en-US" err="1"/>
              <a:t>neuron</a:t>
            </a:r>
            <a:r>
              <a:rPr lang="en-US"/>
              <a:t>.cpp)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57002" y="3974111"/>
                <a:ext cx="10363826" cy="2680685"/>
              </a:xfrm>
            </p:spPr>
            <p:txBody>
              <a:bodyPr>
                <a:normAutofit/>
              </a:bodyPr>
              <a:lstStyle/>
              <a:p>
                <a:r>
                  <a:rPr lang="en-US" dirty="0">
                    <a:solidFill>
                      <a:schemeClr val="tx1"/>
                    </a:solidFill>
                  </a:rPr>
                  <a:t> Consider training data input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dirty="0"/>
                  <a:t>=0,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1</m:t>
                    </m:r>
                  </m:oMath>
                </a14:m>
                <a:r>
                  <a:rPr lang="en-US" dirty="0"/>
                  <a:t>), output Y=0.</a:t>
                </a:r>
              </a:p>
              <a:p>
                <a:r>
                  <a:rPr lang="en-US" dirty="0"/>
                  <a:t>Update parameters (learning rate = 0.1)</a:t>
                </a:r>
              </a:p>
              <a:p>
                <a:pPr lvl="1"/>
                <a:r>
                  <a:rPr lang="en-US" dirty="0"/>
                  <a:t>w1 = w1 – </a:t>
                </a:r>
                <a:r>
                  <a:rPr lang="en-US" dirty="0" err="1"/>
                  <a:t>learning_rate</a:t>
                </a:r>
                <a:r>
                  <a:rPr lang="en-US" dirty="0"/>
                  <a:t> * gradient_for_w1 = 0 – 0.1 * 0 = 0</a:t>
                </a:r>
              </a:p>
              <a:p>
                <a:pPr lvl="1"/>
                <a:r>
                  <a:rPr lang="en-US" dirty="0"/>
                  <a:t>w2 = w2 – </a:t>
                </a:r>
                <a:r>
                  <a:rPr lang="en-US" dirty="0" err="1"/>
                  <a:t>learning_rate</a:t>
                </a:r>
                <a:r>
                  <a:rPr lang="en-US" dirty="0"/>
                  <a:t> * gradient_for_w2 = 0 – 0.1 * 0.125 = -0.0125  </a:t>
                </a:r>
              </a:p>
              <a:p>
                <a:pPr lvl="1"/>
                <a:r>
                  <a:rPr lang="en-US" dirty="0"/>
                  <a:t> b = b – </a:t>
                </a:r>
                <a:r>
                  <a:rPr lang="en-US" dirty="0" err="1"/>
                  <a:t>learning_rate</a:t>
                </a:r>
                <a:r>
                  <a:rPr lang="en-US" dirty="0"/>
                  <a:t> * </a:t>
                </a:r>
                <a:r>
                  <a:rPr lang="en-US" dirty="0" err="1"/>
                  <a:t>gradient_for_b</a:t>
                </a:r>
                <a:r>
                  <a:rPr lang="en-US" dirty="0"/>
                  <a:t> = 0 – 0.1 * 0.125 = -0.0125</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57002" y="3974111"/>
                <a:ext cx="10363826" cy="2680685"/>
              </a:xfrm>
              <a:blipFill>
                <a:blip r:embed="rId2"/>
                <a:stretch>
                  <a:fillRect l="-734"/>
                </a:stretch>
              </a:blipFill>
            </p:spPr>
            <p:txBody>
              <a:bodyPr/>
              <a:lstStyle/>
              <a:p>
                <a:r>
                  <a:rPr lang="en-US">
                    <a:noFill/>
                  </a:rPr>
                  <a:t> </a:t>
                </a:r>
              </a:p>
            </p:txBody>
          </p:sp>
        </mc:Fallback>
      </mc:AlternateContent>
      <p:sp>
        <p:nvSpPr>
          <p:cNvPr id="4" name="Oval 3"/>
          <p:cNvSpPr/>
          <p:nvPr/>
        </p:nvSpPr>
        <p:spPr>
          <a:xfrm>
            <a:off x="3610303" y="229507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144111" y="213525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167759" y="283682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4" idx="0"/>
          </p:cNvCxnSpPr>
          <p:nvPr/>
        </p:nvCxnSpPr>
        <p:spPr>
          <a:xfrm>
            <a:off x="4067503" y="193819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61577" y="1587230"/>
            <a:ext cx="704297" cy="369332"/>
          </a:xfrm>
          <a:prstGeom prst="rect">
            <a:avLst/>
          </a:prstGeom>
          <a:noFill/>
        </p:spPr>
        <p:txBody>
          <a:bodyPr wrap="square" rtlCol="0">
            <a:spAutoFit/>
          </a:bodyPr>
          <a:lstStyle/>
          <a:p>
            <a:r>
              <a:rPr lang="en-US" dirty="0"/>
              <a:t>b=0</a:t>
            </a:r>
          </a:p>
        </p:txBody>
      </p:sp>
      <mc:AlternateContent xmlns:mc="http://schemas.openxmlformats.org/markup-compatibility/2006" xmlns:a14="http://schemas.microsoft.com/office/drawing/2010/main">
        <mc:Choice Requires="a14">
          <p:sp>
            <p:nvSpPr>
              <p:cNvPr id="9" name="TextBox 8"/>
              <p:cNvSpPr txBox="1"/>
              <p:nvPr/>
            </p:nvSpPr>
            <p:spPr>
              <a:xfrm>
                <a:off x="2365347" y="1923958"/>
                <a:ext cx="729430"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=0</a:t>
                </a:r>
              </a:p>
            </p:txBody>
          </p:sp>
        </mc:Choice>
        <mc:Fallback xmlns="">
          <p:sp>
            <p:nvSpPr>
              <p:cNvPr id="9" name="TextBox 8"/>
              <p:cNvSpPr txBox="1">
                <a:spLocks noRot="1" noChangeAspect="1" noMove="1" noResize="1" noEditPoints="1" noAdjustHandles="1" noChangeArrowheads="1" noChangeShapeType="1" noTextEdit="1"/>
              </p:cNvSpPr>
              <p:nvPr/>
            </p:nvSpPr>
            <p:spPr>
              <a:xfrm>
                <a:off x="2365347" y="1923958"/>
                <a:ext cx="729430" cy="369332"/>
              </a:xfrm>
              <a:prstGeom prst="rect">
                <a:avLst/>
              </a:prstGeom>
              <a:blipFill>
                <a:blip r:embed="rId3"/>
                <a:stretch>
                  <a:fillRect t="-6667" r="-689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299621" y="1896258"/>
                <a:ext cx="706155"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=0</a:t>
                </a:r>
              </a:p>
            </p:txBody>
          </p:sp>
        </mc:Choice>
        <mc:Fallback xmlns="">
          <p:sp>
            <p:nvSpPr>
              <p:cNvPr id="10" name="TextBox 9"/>
              <p:cNvSpPr txBox="1">
                <a:spLocks noRot="1" noChangeAspect="1" noMove="1" noResize="1" noEditPoints="1" noAdjustHandles="1" noChangeArrowheads="1" noChangeShapeType="1" noTextEdit="1"/>
              </p:cNvSpPr>
              <p:nvPr/>
            </p:nvSpPr>
            <p:spPr>
              <a:xfrm>
                <a:off x="1299621" y="1896258"/>
                <a:ext cx="706155" cy="369332"/>
              </a:xfrm>
              <a:prstGeom prst="rect">
                <a:avLst/>
              </a:prstGeom>
              <a:blipFill>
                <a:blip r:embed="rId4"/>
                <a:stretch>
                  <a:fillRect t="-6667" r="-714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503054" y="3159688"/>
                <a:ext cx="73475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oMath>
                </a14:m>
                <a:r>
                  <a:rPr lang="en-US" dirty="0"/>
                  <a:t>=0</a:t>
                </a:r>
              </a:p>
            </p:txBody>
          </p:sp>
        </mc:Choice>
        <mc:Fallback xmlns="">
          <p:sp>
            <p:nvSpPr>
              <p:cNvPr id="11" name="TextBox 10"/>
              <p:cNvSpPr txBox="1">
                <a:spLocks noRot="1" noChangeAspect="1" noMove="1" noResize="1" noEditPoints="1" noAdjustHandles="1" noChangeArrowheads="1" noChangeShapeType="1" noTextEdit="1"/>
              </p:cNvSpPr>
              <p:nvPr/>
            </p:nvSpPr>
            <p:spPr>
              <a:xfrm>
                <a:off x="2503054" y="3159688"/>
                <a:ext cx="734753" cy="369332"/>
              </a:xfrm>
              <a:prstGeom prst="rect">
                <a:avLst/>
              </a:prstGeom>
              <a:blipFill>
                <a:blip r:embed="rId5"/>
                <a:stretch>
                  <a:fillRect t="-6667" r="-689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84524" y="3145313"/>
                <a:ext cx="92467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=1</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184524" y="3145313"/>
                <a:ext cx="924677" cy="36933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3891934" y="2351770"/>
            <a:ext cx="573940"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14" name="TextBox 13"/>
              <p:cNvSpPr txBox="1"/>
              <p:nvPr/>
            </p:nvSpPr>
            <p:spPr>
              <a:xfrm>
                <a:off x="3371123" y="3536903"/>
                <a:ext cx="2520434" cy="369332"/>
              </a:xfrm>
              <a:prstGeom prst="rect">
                <a:avLst/>
              </a:prstGeom>
              <a:noFill/>
            </p:spPr>
            <p:txBody>
              <a:bodyPr wrap="none" rtlCol="0">
                <a:spAutoFit/>
              </a:bodyPr>
              <a:lstStyle/>
              <a:p>
                <a:r>
                  <a:rPr lang="en-US" b="0" dirty="0"/>
                  <a:t>L</a:t>
                </a:r>
                <a14:m>
                  <m:oMath xmlns:m="http://schemas.openxmlformats.org/officeDocument/2006/math">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1</m:t>
                        </m:r>
                      </m:sub>
                    </m:sSub>
                  </m:oMath>
                </a14:m>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=0</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371123" y="3536903"/>
                <a:ext cx="2520434" cy="369332"/>
              </a:xfrm>
              <a:prstGeom prst="rect">
                <a:avLst/>
              </a:prstGeom>
              <a:blipFill>
                <a:blip r:embed="rId7"/>
                <a:stretch>
                  <a:fillRect l="-2010" t="-6667" b="-26667"/>
                </a:stretch>
              </a:blipFill>
            </p:spPr>
            <p:txBody>
              <a:bodyPr/>
              <a:lstStyle/>
              <a:p>
                <a:r>
                  <a:rPr lang="en-US">
                    <a:noFill/>
                  </a:rPr>
                  <a:t> </a:t>
                </a:r>
              </a:p>
            </p:txBody>
          </p:sp>
        </mc:Fallback>
      </mc:AlternateContent>
      <p:cxnSp>
        <p:nvCxnSpPr>
          <p:cNvPr id="15" name="Straight Arrow Connector 14"/>
          <p:cNvCxnSpPr/>
          <p:nvPr/>
        </p:nvCxnSpPr>
        <p:spPr>
          <a:xfrm>
            <a:off x="4335516" y="2624422"/>
            <a:ext cx="3539359" cy="644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74875" y="226325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6" idx="6"/>
          </p:cNvCxnSpPr>
          <p:nvPr/>
        </p:nvCxnSpPr>
        <p:spPr>
          <a:xfrm>
            <a:off x="8789275" y="2645564"/>
            <a:ext cx="1127236" cy="31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484543" y="3404383"/>
            <a:ext cx="1840760" cy="369332"/>
          </a:xfrm>
          <a:prstGeom prst="rect">
            <a:avLst/>
          </a:prstGeom>
          <a:noFill/>
        </p:spPr>
        <p:txBody>
          <a:bodyPr wrap="none" rtlCol="0">
            <a:spAutoFit/>
          </a:bodyPr>
          <a:lstStyle/>
          <a:p>
            <a:r>
              <a:rPr lang="en-US" dirty="0"/>
              <a:t>Activation function</a:t>
            </a:r>
          </a:p>
        </p:txBody>
      </p:sp>
      <p:sp>
        <p:nvSpPr>
          <p:cNvPr id="19" name="Rectangle 18"/>
          <p:cNvSpPr/>
          <p:nvPr/>
        </p:nvSpPr>
        <p:spPr>
          <a:xfrm>
            <a:off x="3296365" y="202477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41307" y="2459491"/>
            <a:ext cx="1024639" cy="338554"/>
          </a:xfrm>
          <a:prstGeom prst="rect">
            <a:avLst/>
          </a:prstGeom>
          <a:noFill/>
        </p:spPr>
        <p:txBody>
          <a:bodyPr wrap="none" rtlCol="0">
            <a:spAutoFit/>
          </a:bodyPr>
          <a:lstStyle/>
          <a:p>
            <a:r>
              <a:rPr lang="en-US" sz="1600" dirty="0"/>
              <a:t>Sigmoid(s)</a:t>
            </a:r>
          </a:p>
        </p:txBody>
      </p:sp>
      <p:sp>
        <p:nvSpPr>
          <p:cNvPr id="25" name="TextBox 24"/>
          <p:cNvSpPr txBox="1"/>
          <p:nvPr/>
        </p:nvSpPr>
        <p:spPr>
          <a:xfrm>
            <a:off x="9916511" y="2467492"/>
            <a:ext cx="1967205" cy="369332"/>
          </a:xfrm>
          <a:prstGeom prst="rect">
            <a:avLst/>
          </a:prstGeom>
          <a:noFill/>
        </p:spPr>
        <p:txBody>
          <a:bodyPr wrap="none" rtlCol="0">
            <a:spAutoFit/>
          </a:bodyPr>
          <a:lstStyle/>
          <a:p>
            <a:r>
              <a:rPr lang="en-US" dirty="0"/>
              <a:t>O=Sigmoid(0)=0.5</a:t>
            </a:r>
          </a:p>
        </p:txBody>
      </p:sp>
    </p:spTree>
    <p:extLst>
      <p:ext uri="{BB962C8B-B14F-4D97-AF65-F5344CB8AC3E}">
        <p14:creationId xmlns:p14="http://schemas.microsoft.com/office/powerpoint/2010/main" val="102276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the deep neural network has the same process as training one neuron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13774" y="1566408"/>
                <a:ext cx="4958881" cy="4224792"/>
              </a:xfrm>
            </p:spPr>
            <p:txBody>
              <a:bodyPr>
                <a:normAutofit fontScale="85000" lnSpcReduction="20000"/>
              </a:bodyPr>
              <a:lstStyle/>
              <a:p>
                <a:r>
                  <a:rPr lang="en-US" dirty="0"/>
                  <a:t>Initialize parameters (weights and biases) with some random numbers (or all 0’s)</a:t>
                </a:r>
              </a:p>
              <a:p>
                <a:r>
                  <a:rPr lang="en-US" dirty="0"/>
                  <a:t>For each training data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bSup>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1">
                            <a:latin typeface="Cambria Math" panose="02040503050406030204" pitchFamily="18" charset="0"/>
                          </a:rPr>
                          <m:t>2</m:t>
                        </m:r>
                      </m:sub>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bSup>
                    <m:r>
                      <a:rPr lang="en-US" i="1">
                        <a:latin typeface="Cambria Math" panose="02040503050406030204" pitchFamily="18" charset="0"/>
                      </a:rPr>
                      <m:t>, …, </m:t>
                    </m:r>
                    <m:sSubSup>
                      <m:sSubSupPr>
                        <m:ctrlPr>
                          <a:rPr lang="en-US" i="1">
                            <a:solidFill>
                              <a:srgbClr val="C00000"/>
                            </a:solidFill>
                            <a:latin typeface="Cambria Math" panose="02040503050406030204" pitchFamily="18" charset="0"/>
                          </a:rPr>
                        </m:ctrlPr>
                      </m:sSubSupPr>
                      <m:e>
                        <m:r>
                          <a:rPr lang="en-US" i="1">
                            <a:solidFill>
                              <a:srgbClr val="C00000"/>
                            </a:solidFill>
                            <a:latin typeface="Cambria Math" panose="02040503050406030204" pitchFamily="18" charset="0"/>
                          </a:rPr>
                          <m:t>𝑌</m:t>
                        </m:r>
                      </m:e>
                      <m:sub/>
                      <m:sup>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𝑖</m:t>
                            </m:r>
                          </m:e>
                        </m:d>
                      </m:sup>
                    </m:sSubSup>
                  </m:oMath>
                </a14:m>
                <a:r>
                  <a:rPr lang="en-US" dirty="0"/>
                  <a:t>):</a:t>
                </a:r>
              </a:p>
              <a:p>
                <a:pPr lvl="1"/>
                <a:r>
                  <a:rPr lang="en-US" dirty="0"/>
                  <a:t>Perform forward propagation to compute neural network output and error for the input</a:t>
                </a:r>
              </a:p>
              <a:p>
                <a:pPr lvl="1"/>
                <a:r>
                  <a:rPr lang="en-US" dirty="0"/>
                  <a:t>Perform backward propagation of gradients: compute the gradient for each parameter.</a:t>
                </a:r>
              </a:p>
              <a:p>
                <a:pPr lvl="1"/>
                <a:r>
                  <a:rPr lang="en-US" dirty="0"/>
                  <a:t>Update the parameters </a:t>
                </a:r>
                <a:r>
                  <a:rPr lang="en-US" dirty="0" err="1"/>
                  <a:t>wi</a:t>
                </a:r>
                <a:r>
                  <a:rPr lang="en-US" dirty="0"/>
                  <a:t> = </a:t>
                </a:r>
                <a:r>
                  <a:rPr lang="en-US" dirty="0" err="1"/>
                  <a:t>wi</a:t>
                </a:r>
                <a:r>
                  <a:rPr lang="en-US" dirty="0"/>
                  <a:t> –</a:t>
                </a:r>
                <a:r>
                  <a:rPr lang="en-US" dirty="0" err="1"/>
                  <a:t>learning_rate</a:t>
                </a:r>
                <a:r>
                  <a:rPr lang="en-US" dirty="0"/>
                  <a:t> * </a:t>
                </a:r>
                <a:r>
                  <a:rPr lang="en-US" dirty="0" err="1"/>
                  <a:t>gradient_for_wi</a:t>
                </a:r>
                <a:r>
                  <a:rPr lang="en-US" dirty="0"/>
                  <a:t> </a:t>
                </a:r>
              </a:p>
              <a:p>
                <a:pPr lvl="1"/>
                <a:endParaRPr lang="en-US" dirty="0"/>
              </a:p>
              <a:p>
                <a:r>
                  <a:rPr lang="en-US" dirty="0"/>
                  <a:t>Time complexity for one training data input: ? </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13774" y="1566408"/>
                <a:ext cx="4958881" cy="4224792"/>
              </a:xfrm>
              <a:blipFill>
                <a:blip r:embed="rId2"/>
                <a:stretch>
                  <a:fillRect l="-1279" t="-898" r="-512"/>
                </a:stretch>
              </a:blipFill>
            </p:spPr>
            <p:txBody>
              <a:bodyPr/>
              <a:lstStyle/>
              <a:p>
                <a:r>
                  <a:rPr lang="en-US">
                    <a:noFill/>
                  </a:rPr>
                  <a:t> </a:t>
                </a:r>
              </a:p>
            </p:txBody>
          </p:sp>
        </mc:Fallback>
      </mc:AlternateContent>
      <p:sp>
        <p:nvSpPr>
          <p:cNvPr id="4" name="TextBox 4">
            <a:extLst>
              <a:ext uri="{FF2B5EF4-FFF2-40B4-BE49-F238E27FC236}">
                <a16:creationId xmlns:a16="http://schemas.microsoft.com/office/drawing/2014/main" id="{DC73F36D-31DF-4E6C-DBBD-640922B56413}"/>
              </a:ext>
            </a:extLst>
          </p:cNvPr>
          <p:cNvSpPr txBox="1"/>
          <p:nvPr/>
        </p:nvSpPr>
        <p:spPr>
          <a:xfrm>
            <a:off x="7684894" y="1680404"/>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Hidden</a:t>
            </a:r>
          </a:p>
          <a:p>
            <a:r>
              <a:rPr lang="en-US" altLang="zh-CN" dirty="0"/>
              <a:t>layer 1</a:t>
            </a:r>
            <a:endParaRPr lang="en-US" dirty="0"/>
          </a:p>
        </p:txBody>
      </p:sp>
      <p:sp>
        <p:nvSpPr>
          <p:cNvPr id="5" name="TextBox 5">
            <a:extLst>
              <a:ext uri="{FF2B5EF4-FFF2-40B4-BE49-F238E27FC236}">
                <a16:creationId xmlns:a16="http://schemas.microsoft.com/office/drawing/2014/main" id="{853A4B0F-1E3F-F721-A6AF-7DBE18BB5FC3}"/>
              </a:ext>
            </a:extLst>
          </p:cNvPr>
          <p:cNvSpPr txBox="1"/>
          <p:nvPr/>
        </p:nvSpPr>
        <p:spPr>
          <a:xfrm>
            <a:off x="6822310" y="1680405"/>
            <a:ext cx="66114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Input</a:t>
            </a:r>
          </a:p>
          <a:p>
            <a:r>
              <a:rPr lang="en-US" dirty="0"/>
              <a:t>layer</a:t>
            </a:r>
          </a:p>
        </p:txBody>
      </p:sp>
      <p:sp>
        <p:nvSpPr>
          <p:cNvPr id="6" name="TextBox 6">
            <a:extLst>
              <a:ext uri="{FF2B5EF4-FFF2-40B4-BE49-F238E27FC236}">
                <a16:creationId xmlns:a16="http://schemas.microsoft.com/office/drawing/2014/main" id="{FAB90140-234D-6DCA-2E76-2AFDF6F86699}"/>
              </a:ext>
            </a:extLst>
          </p:cNvPr>
          <p:cNvSpPr txBox="1"/>
          <p:nvPr/>
        </p:nvSpPr>
        <p:spPr>
          <a:xfrm>
            <a:off x="8706121" y="1680403"/>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Hidden</a:t>
            </a:r>
          </a:p>
          <a:p>
            <a:r>
              <a:rPr lang="en-US" altLang="zh-CN" dirty="0"/>
              <a:t>layer 2</a:t>
            </a:r>
            <a:endParaRPr lang="en-US" dirty="0"/>
          </a:p>
        </p:txBody>
      </p:sp>
      <p:sp>
        <p:nvSpPr>
          <p:cNvPr id="7" name="TextBox 7">
            <a:extLst>
              <a:ext uri="{FF2B5EF4-FFF2-40B4-BE49-F238E27FC236}">
                <a16:creationId xmlns:a16="http://schemas.microsoft.com/office/drawing/2014/main" id="{53C07F7D-B1E4-4880-5F24-4FED27E73472}"/>
              </a:ext>
            </a:extLst>
          </p:cNvPr>
          <p:cNvSpPr txBox="1"/>
          <p:nvPr/>
        </p:nvSpPr>
        <p:spPr>
          <a:xfrm>
            <a:off x="9740007" y="1680403"/>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Hidden</a:t>
            </a:r>
          </a:p>
          <a:p>
            <a:r>
              <a:rPr lang="en-US" altLang="zh-CN" dirty="0"/>
              <a:t>layer 3</a:t>
            </a:r>
            <a:endParaRPr lang="en-US" dirty="0"/>
          </a:p>
        </p:txBody>
      </p:sp>
      <p:sp>
        <p:nvSpPr>
          <p:cNvPr id="8" name="TextBox 8">
            <a:extLst>
              <a:ext uri="{FF2B5EF4-FFF2-40B4-BE49-F238E27FC236}">
                <a16:creationId xmlns:a16="http://schemas.microsoft.com/office/drawing/2014/main" id="{806874DF-3C81-2080-9EB2-CD47E9E938C6}"/>
              </a:ext>
            </a:extLst>
          </p:cNvPr>
          <p:cNvSpPr txBox="1"/>
          <p:nvPr/>
        </p:nvSpPr>
        <p:spPr>
          <a:xfrm>
            <a:off x="10830793" y="1680403"/>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Output</a:t>
            </a:r>
          </a:p>
          <a:p>
            <a:r>
              <a:rPr lang="en-US" altLang="zh-CN" dirty="0"/>
              <a:t>layer</a:t>
            </a:r>
            <a:endParaRPr lang="en-US" dirty="0"/>
          </a:p>
        </p:txBody>
      </p:sp>
      <p:sp>
        <p:nvSpPr>
          <p:cNvPr id="9" name="Oval 8">
            <a:extLst>
              <a:ext uri="{FF2B5EF4-FFF2-40B4-BE49-F238E27FC236}">
                <a16:creationId xmlns:a16="http://schemas.microsoft.com/office/drawing/2014/main" id="{B5D908C6-8377-0B54-D5E3-A5931B1D449B}"/>
              </a:ext>
            </a:extLst>
          </p:cNvPr>
          <p:cNvSpPr/>
          <p:nvPr/>
        </p:nvSpPr>
        <p:spPr>
          <a:xfrm>
            <a:off x="6822310" y="2863029"/>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806A418E-2BF4-2DD6-EA16-2C4E271B85CD}"/>
              </a:ext>
            </a:extLst>
          </p:cNvPr>
          <p:cNvSpPr/>
          <p:nvPr/>
        </p:nvSpPr>
        <p:spPr>
          <a:xfrm>
            <a:off x="6822310" y="4682787"/>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2B8414D0-5EE8-19CC-3322-4F6D45F3CD95}"/>
              </a:ext>
            </a:extLst>
          </p:cNvPr>
          <p:cNvSpPr/>
          <p:nvPr/>
        </p:nvSpPr>
        <p:spPr>
          <a:xfrm>
            <a:off x="7892561" y="242774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FC6993CD-D443-3658-0F7A-38A97CB5671D}"/>
              </a:ext>
            </a:extLst>
          </p:cNvPr>
          <p:cNvSpPr/>
          <p:nvPr/>
        </p:nvSpPr>
        <p:spPr>
          <a:xfrm>
            <a:off x="6822310" y="3772908"/>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A386AED3-91B5-D96F-5B34-697B2DC22683}"/>
              </a:ext>
            </a:extLst>
          </p:cNvPr>
          <p:cNvSpPr/>
          <p:nvPr/>
        </p:nvSpPr>
        <p:spPr>
          <a:xfrm>
            <a:off x="7872687" y="3238514"/>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8FDE2CC2-643F-10B8-3E3A-42E9DF227A55}"/>
              </a:ext>
            </a:extLst>
          </p:cNvPr>
          <p:cNvSpPr/>
          <p:nvPr/>
        </p:nvSpPr>
        <p:spPr>
          <a:xfrm>
            <a:off x="7892561" y="4150293"/>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F7488AE6-819E-0335-CEA7-F6199C55CA11}"/>
              </a:ext>
            </a:extLst>
          </p:cNvPr>
          <p:cNvSpPr/>
          <p:nvPr/>
        </p:nvSpPr>
        <p:spPr>
          <a:xfrm>
            <a:off x="10957299" y="3301941"/>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84F30C37-F644-DD4D-AD5D-CB7041D003A1}"/>
              </a:ext>
            </a:extLst>
          </p:cNvPr>
          <p:cNvSpPr/>
          <p:nvPr/>
        </p:nvSpPr>
        <p:spPr>
          <a:xfrm>
            <a:off x="7872687" y="512169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36B043E7-A857-8B61-A99A-AFC6CD12AFC6}"/>
              </a:ext>
            </a:extLst>
          </p:cNvPr>
          <p:cNvSpPr/>
          <p:nvPr/>
        </p:nvSpPr>
        <p:spPr>
          <a:xfrm>
            <a:off x="8831674" y="286302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F28337AD-12B2-41CB-CA28-540CA8B79B8D}"/>
              </a:ext>
            </a:extLst>
          </p:cNvPr>
          <p:cNvSpPr/>
          <p:nvPr/>
        </p:nvSpPr>
        <p:spPr>
          <a:xfrm>
            <a:off x="8831674" y="4682787"/>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Oval 18">
            <a:extLst>
              <a:ext uri="{FF2B5EF4-FFF2-40B4-BE49-F238E27FC236}">
                <a16:creationId xmlns:a16="http://schemas.microsoft.com/office/drawing/2014/main" id="{F0BB7588-3D50-7CAC-D346-97BD187E07A6}"/>
              </a:ext>
            </a:extLst>
          </p:cNvPr>
          <p:cNvSpPr/>
          <p:nvPr/>
        </p:nvSpPr>
        <p:spPr>
          <a:xfrm>
            <a:off x="8831674" y="3772908"/>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8C50611A-EDEE-1384-DDD6-E84069AFA334}"/>
              </a:ext>
            </a:extLst>
          </p:cNvPr>
          <p:cNvSpPr/>
          <p:nvPr/>
        </p:nvSpPr>
        <p:spPr>
          <a:xfrm>
            <a:off x="9901925" y="251769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D4AFE11-EE1C-DF74-6091-D3A4347F0BA1}"/>
              </a:ext>
            </a:extLst>
          </p:cNvPr>
          <p:cNvSpPr/>
          <p:nvPr/>
        </p:nvSpPr>
        <p:spPr>
          <a:xfrm>
            <a:off x="9882051" y="3328464"/>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3D99DEAC-790C-176A-770C-11DCD61F4ACC}"/>
              </a:ext>
            </a:extLst>
          </p:cNvPr>
          <p:cNvSpPr/>
          <p:nvPr/>
        </p:nvSpPr>
        <p:spPr>
          <a:xfrm>
            <a:off x="9901925" y="4240243"/>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923EAF8C-A87A-CAF5-DB3D-2936525767CE}"/>
              </a:ext>
            </a:extLst>
          </p:cNvPr>
          <p:cNvSpPr/>
          <p:nvPr/>
        </p:nvSpPr>
        <p:spPr>
          <a:xfrm>
            <a:off x="9882051" y="521164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47C0C115-E6D3-FE79-A7B0-EAFC8BDF4561}"/>
              </a:ext>
            </a:extLst>
          </p:cNvPr>
          <p:cNvSpPr/>
          <p:nvPr/>
        </p:nvSpPr>
        <p:spPr>
          <a:xfrm>
            <a:off x="10979172" y="4211820"/>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25" name="Straight Arrow Connector 24">
            <a:extLst>
              <a:ext uri="{FF2B5EF4-FFF2-40B4-BE49-F238E27FC236}">
                <a16:creationId xmlns:a16="http://schemas.microsoft.com/office/drawing/2014/main" id="{A30891CA-187A-3AA6-900E-5251F7D20486}"/>
              </a:ext>
            </a:extLst>
          </p:cNvPr>
          <p:cNvCxnSpPr>
            <a:stCxn id="9" idx="7"/>
            <a:endCxn id="11" idx="2"/>
          </p:cNvCxnSpPr>
          <p:nvPr/>
        </p:nvCxnSpPr>
        <p:spPr>
          <a:xfrm flipV="1">
            <a:off x="7189140" y="2647202"/>
            <a:ext cx="703421" cy="28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AD7F770-2F60-ED14-D294-2CF99EDBD187}"/>
              </a:ext>
            </a:extLst>
          </p:cNvPr>
          <p:cNvCxnSpPr>
            <a:stCxn id="9" idx="6"/>
            <a:endCxn id="13" idx="1"/>
          </p:cNvCxnSpPr>
          <p:nvPr/>
        </p:nvCxnSpPr>
        <p:spPr>
          <a:xfrm>
            <a:off x="7252078" y="3082485"/>
            <a:ext cx="68354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50D525-20BF-B3A6-3E6F-E15F1B910BFC}"/>
              </a:ext>
            </a:extLst>
          </p:cNvPr>
          <p:cNvCxnSpPr>
            <a:stCxn id="9" idx="5"/>
            <a:endCxn id="14" idx="1"/>
          </p:cNvCxnSpPr>
          <p:nvPr/>
        </p:nvCxnSpPr>
        <p:spPr>
          <a:xfrm>
            <a:off x="7189140" y="3237664"/>
            <a:ext cx="766359"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602B1C8-F640-8E4F-F01A-86259C54D192}"/>
              </a:ext>
            </a:extLst>
          </p:cNvPr>
          <p:cNvCxnSpPr>
            <a:stCxn id="9" idx="5"/>
            <a:endCxn id="16" idx="1"/>
          </p:cNvCxnSpPr>
          <p:nvPr/>
        </p:nvCxnSpPr>
        <p:spPr>
          <a:xfrm>
            <a:off x="7189140" y="3237664"/>
            <a:ext cx="74648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251BABF-597E-EF21-69BD-8B989E8543B6}"/>
              </a:ext>
            </a:extLst>
          </p:cNvPr>
          <p:cNvCxnSpPr>
            <a:stCxn id="12" idx="7"/>
            <a:endCxn id="11" idx="3"/>
          </p:cNvCxnSpPr>
          <p:nvPr/>
        </p:nvCxnSpPr>
        <p:spPr>
          <a:xfrm flipV="1">
            <a:off x="7189140" y="2802381"/>
            <a:ext cx="766359" cy="103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167074-92B4-4493-E50C-47DB09047958}"/>
              </a:ext>
            </a:extLst>
          </p:cNvPr>
          <p:cNvCxnSpPr>
            <a:stCxn id="12" idx="6"/>
            <a:endCxn id="13" idx="3"/>
          </p:cNvCxnSpPr>
          <p:nvPr/>
        </p:nvCxnSpPr>
        <p:spPr>
          <a:xfrm flipV="1">
            <a:off x="7252078" y="3613149"/>
            <a:ext cx="683547" cy="379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2DC5F9-E5DD-EF92-EF0D-1ACB208EC923}"/>
              </a:ext>
            </a:extLst>
          </p:cNvPr>
          <p:cNvCxnSpPr>
            <a:stCxn id="12" idx="6"/>
            <a:endCxn id="14" idx="2"/>
          </p:cNvCxnSpPr>
          <p:nvPr/>
        </p:nvCxnSpPr>
        <p:spPr>
          <a:xfrm>
            <a:off x="7252078" y="3992364"/>
            <a:ext cx="640483"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85AD63-9734-1CF1-0AFF-EA182486FF50}"/>
              </a:ext>
            </a:extLst>
          </p:cNvPr>
          <p:cNvCxnSpPr>
            <a:stCxn id="12" idx="5"/>
            <a:endCxn id="16" idx="1"/>
          </p:cNvCxnSpPr>
          <p:nvPr/>
        </p:nvCxnSpPr>
        <p:spPr>
          <a:xfrm>
            <a:off x="7189140" y="4147543"/>
            <a:ext cx="746485" cy="1038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33FB64-818A-FB18-D733-E494CDB7BC17}"/>
              </a:ext>
            </a:extLst>
          </p:cNvPr>
          <p:cNvCxnSpPr>
            <a:stCxn id="10" idx="7"/>
            <a:endCxn id="11" idx="3"/>
          </p:cNvCxnSpPr>
          <p:nvPr/>
        </p:nvCxnSpPr>
        <p:spPr>
          <a:xfrm flipV="1">
            <a:off x="7189140" y="2802381"/>
            <a:ext cx="766359"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6513E4-C4A5-88F0-7303-0D58119472B4}"/>
              </a:ext>
            </a:extLst>
          </p:cNvPr>
          <p:cNvCxnSpPr>
            <a:stCxn id="10" idx="6"/>
            <a:endCxn id="13" idx="3"/>
          </p:cNvCxnSpPr>
          <p:nvPr/>
        </p:nvCxnSpPr>
        <p:spPr>
          <a:xfrm flipV="1">
            <a:off x="7252078" y="3613149"/>
            <a:ext cx="683547" cy="128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A4D0309-3B3A-5C0E-BE5B-EAB2ED6CC156}"/>
              </a:ext>
            </a:extLst>
          </p:cNvPr>
          <p:cNvCxnSpPr>
            <a:stCxn id="10" idx="6"/>
            <a:endCxn id="14" idx="3"/>
          </p:cNvCxnSpPr>
          <p:nvPr/>
        </p:nvCxnSpPr>
        <p:spPr>
          <a:xfrm flipV="1">
            <a:off x="7252078" y="4524928"/>
            <a:ext cx="703421"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28C6F5A-3DD9-1ABB-C104-F464FF2A16B1}"/>
              </a:ext>
            </a:extLst>
          </p:cNvPr>
          <p:cNvCxnSpPr>
            <a:stCxn id="10" idx="5"/>
            <a:endCxn id="16" idx="2"/>
          </p:cNvCxnSpPr>
          <p:nvPr/>
        </p:nvCxnSpPr>
        <p:spPr>
          <a:xfrm>
            <a:off x="7189140" y="5057422"/>
            <a:ext cx="683547" cy="28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D400AC6-6B75-B502-F25E-0C47BBBE623C}"/>
              </a:ext>
            </a:extLst>
          </p:cNvPr>
          <p:cNvCxnSpPr>
            <a:stCxn id="11" idx="7"/>
            <a:endCxn id="17" idx="1"/>
          </p:cNvCxnSpPr>
          <p:nvPr/>
        </p:nvCxnSpPr>
        <p:spPr>
          <a:xfrm>
            <a:off x="8259391" y="2492023"/>
            <a:ext cx="635221" cy="4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946ECB-A7AD-F0A9-2EC3-A1C2511F5370}"/>
              </a:ext>
            </a:extLst>
          </p:cNvPr>
          <p:cNvCxnSpPr>
            <a:stCxn id="11" idx="6"/>
            <a:endCxn id="19" idx="1"/>
          </p:cNvCxnSpPr>
          <p:nvPr/>
        </p:nvCxnSpPr>
        <p:spPr>
          <a:xfrm>
            <a:off x="8322329" y="2647202"/>
            <a:ext cx="572283" cy="1189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16BBA0-638F-C136-1BB1-0A2C3D5AD9F1}"/>
              </a:ext>
            </a:extLst>
          </p:cNvPr>
          <p:cNvCxnSpPr>
            <a:stCxn id="11" idx="5"/>
            <a:endCxn id="18" idx="1"/>
          </p:cNvCxnSpPr>
          <p:nvPr/>
        </p:nvCxnSpPr>
        <p:spPr>
          <a:xfrm>
            <a:off x="8259391" y="2802381"/>
            <a:ext cx="635221"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7255EE3-E095-AC33-33A6-7E2AB9129B0D}"/>
              </a:ext>
            </a:extLst>
          </p:cNvPr>
          <p:cNvCxnSpPr>
            <a:stCxn id="13" idx="7"/>
            <a:endCxn id="17" idx="2"/>
          </p:cNvCxnSpPr>
          <p:nvPr/>
        </p:nvCxnSpPr>
        <p:spPr>
          <a:xfrm flipV="1">
            <a:off x="8239517" y="3082485"/>
            <a:ext cx="59215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71B9D58-FF61-95EA-6806-FE210C6277F4}"/>
              </a:ext>
            </a:extLst>
          </p:cNvPr>
          <p:cNvCxnSpPr>
            <a:stCxn id="13" idx="6"/>
            <a:endCxn id="19" idx="2"/>
          </p:cNvCxnSpPr>
          <p:nvPr/>
        </p:nvCxnSpPr>
        <p:spPr>
          <a:xfrm>
            <a:off x="8302455" y="3457970"/>
            <a:ext cx="529219" cy="53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EC7B1C0-70E9-1E55-EAA4-EE91CFE9B5FF}"/>
              </a:ext>
            </a:extLst>
          </p:cNvPr>
          <p:cNvCxnSpPr>
            <a:stCxn id="13" idx="5"/>
            <a:endCxn id="18" idx="1"/>
          </p:cNvCxnSpPr>
          <p:nvPr/>
        </p:nvCxnSpPr>
        <p:spPr>
          <a:xfrm>
            <a:off x="8239517" y="3613149"/>
            <a:ext cx="655095" cy="113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8C1189C-8DDA-6EEE-366B-5BD93791A221}"/>
              </a:ext>
            </a:extLst>
          </p:cNvPr>
          <p:cNvCxnSpPr>
            <a:stCxn id="14" idx="7"/>
            <a:endCxn id="17" idx="3"/>
          </p:cNvCxnSpPr>
          <p:nvPr/>
        </p:nvCxnSpPr>
        <p:spPr>
          <a:xfrm flipV="1">
            <a:off x="8259391" y="3237664"/>
            <a:ext cx="635221"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80125E0-0544-8C56-7C03-B7DF2AA56295}"/>
              </a:ext>
            </a:extLst>
          </p:cNvPr>
          <p:cNvCxnSpPr>
            <a:stCxn id="14" idx="6"/>
            <a:endCxn id="19" idx="2"/>
          </p:cNvCxnSpPr>
          <p:nvPr/>
        </p:nvCxnSpPr>
        <p:spPr>
          <a:xfrm flipV="1">
            <a:off x="8322329" y="3992364"/>
            <a:ext cx="509345"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66B7C4A-3664-D3A8-4B55-4FDD3852CD74}"/>
              </a:ext>
            </a:extLst>
          </p:cNvPr>
          <p:cNvCxnSpPr>
            <a:stCxn id="14" idx="5"/>
            <a:endCxn id="18" idx="2"/>
          </p:cNvCxnSpPr>
          <p:nvPr/>
        </p:nvCxnSpPr>
        <p:spPr>
          <a:xfrm>
            <a:off x="8259391" y="4524928"/>
            <a:ext cx="572283"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8444E05-7650-9E73-E9FC-3FFC14BB322E}"/>
              </a:ext>
            </a:extLst>
          </p:cNvPr>
          <p:cNvCxnSpPr>
            <a:stCxn id="16" idx="7"/>
            <a:endCxn id="17" idx="3"/>
          </p:cNvCxnSpPr>
          <p:nvPr/>
        </p:nvCxnSpPr>
        <p:spPr>
          <a:xfrm flipV="1">
            <a:off x="8239517" y="3237664"/>
            <a:ext cx="65509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061665B-7026-099A-8368-E0C2B268A092}"/>
              </a:ext>
            </a:extLst>
          </p:cNvPr>
          <p:cNvCxnSpPr>
            <a:stCxn id="16" idx="6"/>
            <a:endCxn id="19" idx="3"/>
          </p:cNvCxnSpPr>
          <p:nvPr/>
        </p:nvCxnSpPr>
        <p:spPr>
          <a:xfrm flipV="1">
            <a:off x="8302455" y="4147543"/>
            <a:ext cx="592157" cy="119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CBFD75F-4DD4-A46B-9390-6D9EDC6781B3}"/>
              </a:ext>
            </a:extLst>
          </p:cNvPr>
          <p:cNvCxnSpPr>
            <a:stCxn id="16" idx="5"/>
            <a:endCxn id="18" idx="3"/>
          </p:cNvCxnSpPr>
          <p:nvPr/>
        </p:nvCxnSpPr>
        <p:spPr>
          <a:xfrm flipV="1">
            <a:off x="8239517" y="5057422"/>
            <a:ext cx="655095" cy="43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005574B-E41E-9C05-077E-1C088C1BA954}"/>
              </a:ext>
            </a:extLst>
          </p:cNvPr>
          <p:cNvCxnSpPr>
            <a:stCxn id="17" idx="7"/>
            <a:endCxn id="20" idx="2"/>
          </p:cNvCxnSpPr>
          <p:nvPr/>
        </p:nvCxnSpPr>
        <p:spPr>
          <a:xfrm flipV="1">
            <a:off x="9198504" y="2737152"/>
            <a:ext cx="703421" cy="19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89D97DC-60D4-E0CF-249A-1081FB98E1EE}"/>
              </a:ext>
            </a:extLst>
          </p:cNvPr>
          <p:cNvCxnSpPr>
            <a:stCxn id="17" idx="6"/>
            <a:endCxn id="21" idx="1"/>
          </p:cNvCxnSpPr>
          <p:nvPr/>
        </p:nvCxnSpPr>
        <p:spPr>
          <a:xfrm>
            <a:off x="9261442" y="3082485"/>
            <a:ext cx="683547" cy="310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E19D25C-CB7E-363C-E072-0D6B122DCF14}"/>
              </a:ext>
            </a:extLst>
          </p:cNvPr>
          <p:cNvCxnSpPr>
            <a:stCxn id="17" idx="6"/>
            <a:endCxn id="22" idx="1"/>
          </p:cNvCxnSpPr>
          <p:nvPr/>
        </p:nvCxnSpPr>
        <p:spPr>
          <a:xfrm>
            <a:off x="9261442" y="3082485"/>
            <a:ext cx="703421" cy="122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6766725-33B5-F5B9-D7E9-7C0769D5178B}"/>
              </a:ext>
            </a:extLst>
          </p:cNvPr>
          <p:cNvCxnSpPr>
            <a:stCxn id="17" idx="5"/>
            <a:endCxn id="23" idx="1"/>
          </p:cNvCxnSpPr>
          <p:nvPr/>
        </p:nvCxnSpPr>
        <p:spPr>
          <a:xfrm>
            <a:off x="9198504" y="3237664"/>
            <a:ext cx="746485" cy="2038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87A1488-6CC3-04F9-6AFB-81F4A75095AB}"/>
              </a:ext>
            </a:extLst>
          </p:cNvPr>
          <p:cNvCxnSpPr>
            <a:stCxn id="19" idx="7"/>
            <a:endCxn id="20" idx="3"/>
          </p:cNvCxnSpPr>
          <p:nvPr/>
        </p:nvCxnSpPr>
        <p:spPr>
          <a:xfrm flipV="1">
            <a:off x="9198504" y="2892331"/>
            <a:ext cx="766359" cy="944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9D1E5C4-D0E4-BCFE-22E2-242AB61EAAAD}"/>
              </a:ext>
            </a:extLst>
          </p:cNvPr>
          <p:cNvCxnSpPr>
            <a:stCxn id="19" idx="6"/>
            <a:endCxn id="21" idx="2"/>
          </p:cNvCxnSpPr>
          <p:nvPr/>
        </p:nvCxnSpPr>
        <p:spPr>
          <a:xfrm flipV="1">
            <a:off x="9261442" y="3547920"/>
            <a:ext cx="620609" cy="444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3B87E0B-BA74-4E4B-DE51-8DBD3E6676D1}"/>
              </a:ext>
            </a:extLst>
          </p:cNvPr>
          <p:cNvCxnSpPr>
            <a:stCxn id="19" idx="6"/>
            <a:endCxn id="22" idx="2"/>
          </p:cNvCxnSpPr>
          <p:nvPr/>
        </p:nvCxnSpPr>
        <p:spPr>
          <a:xfrm>
            <a:off x="9261442" y="3992364"/>
            <a:ext cx="640483" cy="467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1B24422-A9C4-7909-DE87-62585E4EBA02}"/>
              </a:ext>
            </a:extLst>
          </p:cNvPr>
          <p:cNvCxnSpPr>
            <a:stCxn id="19" idx="5"/>
            <a:endCxn id="23" idx="2"/>
          </p:cNvCxnSpPr>
          <p:nvPr/>
        </p:nvCxnSpPr>
        <p:spPr>
          <a:xfrm>
            <a:off x="9198504" y="4147543"/>
            <a:ext cx="683547" cy="1283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CBD1AA9-6E51-0567-6D60-792260CCA8A0}"/>
              </a:ext>
            </a:extLst>
          </p:cNvPr>
          <p:cNvCxnSpPr>
            <a:stCxn id="18" idx="7"/>
            <a:endCxn id="20" idx="3"/>
          </p:cNvCxnSpPr>
          <p:nvPr/>
        </p:nvCxnSpPr>
        <p:spPr>
          <a:xfrm flipV="1">
            <a:off x="9198504" y="2892331"/>
            <a:ext cx="766359" cy="185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277A40A-D6E3-38BD-22AC-5AD8915F77D5}"/>
              </a:ext>
            </a:extLst>
          </p:cNvPr>
          <p:cNvCxnSpPr>
            <a:stCxn id="18" idx="6"/>
            <a:endCxn id="21" idx="3"/>
          </p:cNvCxnSpPr>
          <p:nvPr/>
        </p:nvCxnSpPr>
        <p:spPr>
          <a:xfrm flipV="1">
            <a:off x="9261442" y="3703099"/>
            <a:ext cx="683547" cy="119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D083C72-1522-30D0-FBC0-96A4976AFC92}"/>
              </a:ext>
            </a:extLst>
          </p:cNvPr>
          <p:cNvCxnSpPr>
            <a:stCxn id="18" idx="5"/>
            <a:endCxn id="23" idx="3"/>
          </p:cNvCxnSpPr>
          <p:nvPr/>
        </p:nvCxnSpPr>
        <p:spPr>
          <a:xfrm>
            <a:off x="9198504" y="5057422"/>
            <a:ext cx="746485" cy="52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3D4EFD4-3FD9-2786-33FC-877B2F117F01}"/>
              </a:ext>
            </a:extLst>
          </p:cNvPr>
          <p:cNvCxnSpPr>
            <a:stCxn id="18" idx="6"/>
            <a:endCxn id="22" idx="3"/>
          </p:cNvCxnSpPr>
          <p:nvPr/>
        </p:nvCxnSpPr>
        <p:spPr>
          <a:xfrm flipV="1">
            <a:off x="9261442" y="4614878"/>
            <a:ext cx="703421" cy="28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453F817-1E2F-6646-46E1-074069D72395}"/>
              </a:ext>
            </a:extLst>
          </p:cNvPr>
          <p:cNvCxnSpPr>
            <a:stCxn id="20" idx="6"/>
            <a:endCxn id="15" idx="1"/>
          </p:cNvCxnSpPr>
          <p:nvPr/>
        </p:nvCxnSpPr>
        <p:spPr>
          <a:xfrm>
            <a:off x="10331693" y="2737152"/>
            <a:ext cx="688544" cy="62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C0E6090-B354-1774-A831-856C8657852C}"/>
              </a:ext>
            </a:extLst>
          </p:cNvPr>
          <p:cNvCxnSpPr>
            <a:stCxn id="20" idx="5"/>
            <a:endCxn id="24" idx="1"/>
          </p:cNvCxnSpPr>
          <p:nvPr/>
        </p:nvCxnSpPr>
        <p:spPr>
          <a:xfrm>
            <a:off x="10268755" y="2892331"/>
            <a:ext cx="773355" cy="138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6C41CB5-1154-A853-4495-2A33CC7B5B2B}"/>
              </a:ext>
            </a:extLst>
          </p:cNvPr>
          <p:cNvCxnSpPr>
            <a:stCxn id="21" idx="6"/>
            <a:endCxn id="15" idx="2"/>
          </p:cNvCxnSpPr>
          <p:nvPr/>
        </p:nvCxnSpPr>
        <p:spPr>
          <a:xfrm flipV="1">
            <a:off x="10311819" y="3521397"/>
            <a:ext cx="645480" cy="2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7A7C030-27A0-7D8C-4494-F9BB22DD8064}"/>
              </a:ext>
            </a:extLst>
          </p:cNvPr>
          <p:cNvCxnSpPr>
            <a:stCxn id="21" idx="5"/>
            <a:endCxn id="24" idx="2"/>
          </p:cNvCxnSpPr>
          <p:nvPr/>
        </p:nvCxnSpPr>
        <p:spPr>
          <a:xfrm>
            <a:off x="10248881" y="3703099"/>
            <a:ext cx="730291" cy="72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F8274CB-E71A-3D3E-47EE-496D06AA548A}"/>
              </a:ext>
            </a:extLst>
          </p:cNvPr>
          <p:cNvCxnSpPr>
            <a:stCxn id="22" idx="7"/>
            <a:endCxn id="15" idx="2"/>
          </p:cNvCxnSpPr>
          <p:nvPr/>
        </p:nvCxnSpPr>
        <p:spPr>
          <a:xfrm flipV="1">
            <a:off x="10268755" y="3521397"/>
            <a:ext cx="688544" cy="783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BBE7A09-93EB-D3EE-4782-B1E98D5E4F8F}"/>
              </a:ext>
            </a:extLst>
          </p:cNvPr>
          <p:cNvCxnSpPr>
            <a:stCxn id="22" idx="6"/>
          </p:cNvCxnSpPr>
          <p:nvPr/>
        </p:nvCxnSpPr>
        <p:spPr>
          <a:xfrm>
            <a:off x="10331693" y="4459699"/>
            <a:ext cx="584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18C49B6-251D-83A7-9CC2-C0A8DF173D4C}"/>
              </a:ext>
            </a:extLst>
          </p:cNvPr>
          <p:cNvCxnSpPr>
            <a:stCxn id="23" idx="7"/>
            <a:endCxn id="15" idx="3"/>
          </p:cNvCxnSpPr>
          <p:nvPr/>
        </p:nvCxnSpPr>
        <p:spPr>
          <a:xfrm flipV="1">
            <a:off x="10248881" y="3676576"/>
            <a:ext cx="771356" cy="159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D30847E-3ADF-D952-E751-D28EFDF0F89B}"/>
              </a:ext>
            </a:extLst>
          </p:cNvPr>
          <p:cNvCxnSpPr>
            <a:stCxn id="23" idx="6"/>
            <a:endCxn id="24" idx="3"/>
          </p:cNvCxnSpPr>
          <p:nvPr/>
        </p:nvCxnSpPr>
        <p:spPr>
          <a:xfrm flipV="1">
            <a:off x="10311819" y="4586455"/>
            <a:ext cx="730291" cy="84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25C426D-DEC6-1AA6-5937-8C362B7CA883}"/>
              </a:ext>
            </a:extLst>
          </p:cNvPr>
          <p:cNvCxnSpPr>
            <a:stCxn id="15" idx="6"/>
          </p:cNvCxnSpPr>
          <p:nvPr/>
        </p:nvCxnSpPr>
        <p:spPr>
          <a:xfrm>
            <a:off x="11387067" y="3521397"/>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5508601-3088-C7DD-71E2-B6145A084F24}"/>
              </a:ext>
            </a:extLst>
          </p:cNvPr>
          <p:cNvCxnSpPr/>
          <p:nvPr/>
        </p:nvCxnSpPr>
        <p:spPr>
          <a:xfrm>
            <a:off x="11400759" y="4420304"/>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6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ChatGPT</a:t>
            </a:r>
          </a:p>
        </p:txBody>
      </p:sp>
      <p:sp>
        <p:nvSpPr>
          <p:cNvPr id="3" name="Content Placeholder 2"/>
          <p:cNvSpPr>
            <a:spLocks noGrp="1"/>
          </p:cNvSpPr>
          <p:nvPr>
            <p:ph sz="quarter" idx="13"/>
          </p:nvPr>
        </p:nvSpPr>
        <p:spPr>
          <a:xfrm>
            <a:off x="6970142" y="1753785"/>
            <a:ext cx="4658266" cy="4655488"/>
          </a:xfrm>
        </p:spPr>
        <p:txBody>
          <a:bodyPr>
            <a:normAutofit/>
          </a:bodyPr>
          <a:lstStyle/>
          <a:p>
            <a:r>
              <a:rPr lang="en-US" dirty="0"/>
              <a:t>ChatGPT 4 has 1 trillion parameters.</a:t>
            </a:r>
          </a:p>
          <a:p>
            <a:r>
              <a:rPr lang="en-US" dirty="0"/>
              <a:t>The size of the training data is also huge, in trillions.</a:t>
            </a:r>
          </a:p>
          <a:p>
            <a:r>
              <a:rPr lang="en-US" dirty="0"/>
              <a:t>Total computations?</a:t>
            </a:r>
          </a:p>
          <a:p>
            <a:r>
              <a:rPr lang="en-US" dirty="0"/>
              <a:t>Time it takes to train ChatGPT with parallel computing:</a:t>
            </a:r>
          </a:p>
          <a:p>
            <a:pPr lvl="1"/>
            <a:r>
              <a:rPr lang="en-US" dirty="0"/>
              <a:t>5-6 months with 10,000 V100 GPU.</a:t>
            </a:r>
          </a:p>
        </p:txBody>
      </p:sp>
      <p:sp>
        <p:nvSpPr>
          <p:cNvPr id="5" name="TextBox 4"/>
          <p:cNvSpPr txBox="1"/>
          <p:nvPr/>
        </p:nvSpPr>
        <p:spPr>
          <a:xfrm>
            <a:off x="1892808" y="2045207"/>
            <a:ext cx="845103" cy="646331"/>
          </a:xfrm>
          <a:prstGeom prst="rect">
            <a:avLst/>
          </a:prstGeom>
          <a:noFill/>
        </p:spPr>
        <p:txBody>
          <a:bodyPr wrap="none" rtlCol="0">
            <a:spAutoFit/>
          </a:bodyPr>
          <a:lstStyle/>
          <a:p>
            <a:r>
              <a:rPr lang="en-US" dirty="0"/>
              <a:t>Hidden</a:t>
            </a:r>
          </a:p>
          <a:p>
            <a:r>
              <a:rPr lang="en-US" altLang="zh-CN" dirty="0"/>
              <a:t>layer 1</a:t>
            </a:r>
            <a:endParaRPr lang="en-US" dirty="0"/>
          </a:p>
        </p:txBody>
      </p:sp>
      <p:sp>
        <p:nvSpPr>
          <p:cNvPr id="6" name="TextBox 5"/>
          <p:cNvSpPr txBox="1"/>
          <p:nvPr/>
        </p:nvSpPr>
        <p:spPr>
          <a:xfrm>
            <a:off x="1030224" y="2045208"/>
            <a:ext cx="661143" cy="646331"/>
          </a:xfrm>
          <a:prstGeom prst="rect">
            <a:avLst/>
          </a:prstGeom>
          <a:noFill/>
        </p:spPr>
        <p:txBody>
          <a:bodyPr wrap="none" rtlCol="0">
            <a:spAutoFit/>
          </a:bodyPr>
          <a:lstStyle/>
          <a:p>
            <a:r>
              <a:rPr lang="en-US" dirty="0"/>
              <a:t>Input</a:t>
            </a:r>
          </a:p>
          <a:p>
            <a:r>
              <a:rPr lang="en-US" dirty="0"/>
              <a:t>layer</a:t>
            </a:r>
          </a:p>
        </p:txBody>
      </p:sp>
      <p:sp>
        <p:nvSpPr>
          <p:cNvPr id="7" name="TextBox 6"/>
          <p:cNvSpPr txBox="1"/>
          <p:nvPr/>
        </p:nvSpPr>
        <p:spPr>
          <a:xfrm>
            <a:off x="2914035" y="2045206"/>
            <a:ext cx="845103" cy="646331"/>
          </a:xfrm>
          <a:prstGeom prst="rect">
            <a:avLst/>
          </a:prstGeom>
          <a:noFill/>
        </p:spPr>
        <p:txBody>
          <a:bodyPr wrap="none" rtlCol="0">
            <a:spAutoFit/>
          </a:bodyPr>
          <a:lstStyle/>
          <a:p>
            <a:r>
              <a:rPr lang="en-US" dirty="0"/>
              <a:t>Hidden</a:t>
            </a:r>
          </a:p>
          <a:p>
            <a:r>
              <a:rPr lang="en-US" altLang="zh-CN" dirty="0"/>
              <a:t>layer 2</a:t>
            </a:r>
            <a:endParaRPr lang="en-US" dirty="0"/>
          </a:p>
        </p:txBody>
      </p:sp>
      <p:sp>
        <p:nvSpPr>
          <p:cNvPr id="8" name="TextBox 7"/>
          <p:cNvSpPr txBox="1"/>
          <p:nvPr/>
        </p:nvSpPr>
        <p:spPr>
          <a:xfrm>
            <a:off x="3947921" y="2045206"/>
            <a:ext cx="845103" cy="646331"/>
          </a:xfrm>
          <a:prstGeom prst="rect">
            <a:avLst/>
          </a:prstGeom>
          <a:noFill/>
        </p:spPr>
        <p:txBody>
          <a:bodyPr wrap="none" rtlCol="0">
            <a:spAutoFit/>
          </a:bodyPr>
          <a:lstStyle/>
          <a:p>
            <a:r>
              <a:rPr lang="en-US" dirty="0"/>
              <a:t>Hidden</a:t>
            </a:r>
          </a:p>
          <a:p>
            <a:r>
              <a:rPr lang="en-US" altLang="zh-CN" dirty="0"/>
              <a:t>layer 3</a:t>
            </a:r>
            <a:endParaRPr lang="en-US" dirty="0"/>
          </a:p>
        </p:txBody>
      </p:sp>
      <p:sp>
        <p:nvSpPr>
          <p:cNvPr id="9" name="TextBox 8"/>
          <p:cNvSpPr txBox="1"/>
          <p:nvPr/>
        </p:nvSpPr>
        <p:spPr>
          <a:xfrm>
            <a:off x="5038707" y="2045206"/>
            <a:ext cx="845103" cy="646331"/>
          </a:xfrm>
          <a:prstGeom prst="rect">
            <a:avLst/>
          </a:prstGeom>
          <a:noFill/>
        </p:spPr>
        <p:txBody>
          <a:bodyPr wrap="none" rtlCol="0">
            <a:spAutoFit/>
          </a:bodyPr>
          <a:lstStyle/>
          <a:p>
            <a:r>
              <a:rPr lang="en-US" dirty="0"/>
              <a:t>Output</a:t>
            </a:r>
          </a:p>
          <a:p>
            <a:r>
              <a:rPr lang="en-US" altLang="zh-CN" dirty="0"/>
              <a:t>layer</a:t>
            </a:r>
            <a:endParaRPr lang="en-US" dirty="0"/>
          </a:p>
        </p:txBody>
      </p:sp>
      <p:sp>
        <p:nvSpPr>
          <p:cNvPr id="10" name="Oval 9"/>
          <p:cNvSpPr/>
          <p:nvPr/>
        </p:nvSpPr>
        <p:spPr>
          <a:xfrm>
            <a:off x="1030224" y="3227832"/>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30224" y="5047590"/>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00475" y="279254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30224" y="4137711"/>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80601" y="3603317"/>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00475" y="451509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65213" y="3666744"/>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080601" y="548650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39588" y="322783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039588" y="5047590"/>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39588" y="4137711"/>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09839" y="288249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089965" y="3693267"/>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09839" y="460504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89965" y="5576452"/>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187086" y="4576623"/>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7"/>
            <a:endCxn id="12" idx="2"/>
          </p:cNvCxnSpPr>
          <p:nvPr/>
        </p:nvCxnSpPr>
        <p:spPr>
          <a:xfrm flipV="1">
            <a:off x="1397054" y="3012005"/>
            <a:ext cx="703421" cy="28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6"/>
            <a:endCxn id="14" idx="1"/>
          </p:cNvCxnSpPr>
          <p:nvPr/>
        </p:nvCxnSpPr>
        <p:spPr>
          <a:xfrm>
            <a:off x="1459992" y="3447288"/>
            <a:ext cx="68354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5"/>
            <a:endCxn id="15" idx="1"/>
          </p:cNvCxnSpPr>
          <p:nvPr/>
        </p:nvCxnSpPr>
        <p:spPr>
          <a:xfrm>
            <a:off x="1397054" y="3602467"/>
            <a:ext cx="766359"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5"/>
            <a:endCxn id="17" idx="1"/>
          </p:cNvCxnSpPr>
          <p:nvPr/>
        </p:nvCxnSpPr>
        <p:spPr>
          <a:xfrm>
            <a:off x="1397054" y="3602467"/>
            <a:ext cx="74648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3" idx="7"/>
            <a:endCxn id="12" idx="3"/>
          </p:cNvCxnSpPr>
          <p:nvPr/>
        </p:nvCxnSpPr>
        <p:spPr>
          <a:xfrm flipV="1">
            <a:off x="1397054" y="3167184"/>
            <a:ext cx="766359" cy="103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6"/>
            <a:endCxn id="14" idx="3"/>
          </p:cNvCxnSpPr>
          <p:nvPr/>
        </p:nvCxnSpPr>
        <p:spPr>
          <a:xfrm flipV="1">
            <a:off x="1459992" y="3977952"/>
            <a:ext cx="683547" cy="379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6"/>
            <a:endCxn id="15" idx="2"/>
          </p:cNvCxnSpPr>
          <p:nvPr/>
        </p:nvCxnSpPr>
        <p:spPr>
          <a:xfrm>
            <a:off x="1459992" y="4357167"/>
            <a:ext cx="640483"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3" idx="5"/>
            <a:endCxn id="17" idx="1"/>
          </p:cNvCxnSpPr>
          <p:nvPr/>
        </p:nvCxnSpPr>
        <p:spPr>
          <a:xfrm>
            <a:off x="1397054" y="4512346"/>
            <a:ext cx="746485" cy="1038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7"/>
            <a:endCxn id="12" idx="3"/>
          </p:cNvCxnSpPr>
          <p:nvPr/>
        </p:nvCxnSpPr>
        <p:spPr>
          <a:xfrm flipV="1">
            <a:off x="1397054" y="3167184"/>
            <a:ext cx="766359"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6"/>
            <a:endCxn id="14" idx="3"/>
          </p:cNvCxnSpPr>
          <p:nvPr/>
        </p:nvCxnSpPr>
        <p:spPr>
          <a:xfrm flipV="1">
            <a:off x="1459992" y="3977952"/>
            <a:ext cx="683547" cy="128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1" idx="6"/>
            <a:endCxn id="15" idx="3"/>
          </p:cNvCxnSpPr>
          <p:nvPr/>
        </p:nvCxnSpPr>
        <p:spPr>
          <a:xfrm flipV="1">
            <a:off x="1459992" y="4889731"/>
            <a:ext cx="703421"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1" idx="5"/>
            <a:endCxn id="17" idx="2"/>
          </p:cNvCxnSpPr>
          <p:nvPr/>
        </p:nvCxnSpPr>
        <p:spPr>
          <a:xfrm>
            <a:off x="1397054" y="5422225"/>
            <a:ext cx="683547" cy="28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2" idx="7"/>
            <a:endCxn id="18" idx="1"/>
          </p:cNvCxnSpPr>
          <p:nvPr/>
        </p:nvCxnSpPr>
        <p:spPr>
          <a:xfrm>
            <a:off x="2467305" y="2856826"/>
            <a:ext cx="635221" cy="4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2" idx="6"/>
            <a:endCxn id="20" idx="1"/>
          </p:cNvCxnSpPr>
          <p:nvPr/>
        </p:nvCxnSpPr>
        <p:spPr>
          <a:xfrm>
            <a:off x="2530243" y="3012005"/>
            <a:ext cx="572283" cy="1189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2" idx="5"/>
            <a:endCxn id="19" idx="1"/>
          </p:cNvCxnSpPr>
          <p:nvPr/>
        </p:nvCxnSpPr>
        <p:spPr>
          <a:xfrm>
            <a:off x="2467305" y="3167184"/>
            <a:ext cx="635221"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4" idx="7"/>
            <a:endCxn id="18" idx="2"/>
          </p:cNvCxnSpPr>
          <p:nvPr/>
        </p:nvCxnSpPr>
        <p:spPr>
          <a:xfrm flipV="1">
            <a:off x="2447431" y="3447288"/>
            <a:ext cx="59215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 idx="6"/>
            <a:endCxn id="20" idx="2"/>
          </p:cNvCxnSpPr>
          <p:nvPr/>
        </p:nvCxnSpPr>
        <p:spPr>
          <a:xfrm>
            <a:off x="2510369" y="3822773"/>
            <a:ext cx="529219" cy="53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4" idx="5"/>
            <a:endCxn id="19" idx="1"/>
          </p:cNvCxnSpPr>
          <p:nvPr/>
        </p:nvCxnSpPr>
        <p:spPr>
          <a:xfrm>
            <a:off x="2447431" y="3977952"/>
            <a:ext cx="655095" cy="113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5" idx="7"/>
            <a:endCxn id="18" idx="3"/>
          </p:cNvCxnSpPr>
          <p:nvPr/>
        </p:nvCxnSpPr>
        <p:spPr>
          <a:xfrm flipV="1">
            <a:off x="2467305" y="3602467"/>
            <a:ext cx="635221"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5" idx="6"/>
            <a:endCxn id="20" idx="2"/>
          </p:cNvCxnSpPr>
          <p:nvPr/>
        </p:nvCxnSpPr>
        <p:spPr>
          <a:xfrm flipV="1">
            <a:off x="2530243" y="4357167"/>
            <a:ext cx="509345"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5" idx="5"/>
            <a:endCxn id="19" idx="2"/>
          </p:cNvCxnSpPr>
          <p:nvPr/>
        </p:nvCxnSpPr>
        <p:spPr>
          <a:xfrm>
            <a:off x="2467305" y="4889731"/>
            <a:ext cx="572283"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7" idx="7"/>
            <a:endCxn id="18" idx="3"/>
          </p:cNvCxnSpPr>
          <p:nvPr/>
        </p:nvCxnSpPr>
        <p:spPr>
          <a:xfrm flipV="1">
            <a:off x="2447431" y="3602467"/>
            <a:ext cx="65509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17" idx="6"/>
            <a:endCxn id="20" idx="3"/>
          </p:cNvCxnSpPr>
          <p:nvPr/>
        </p:nvCxnSpPr>
        <p:spPr>
          <a:xfrm flipV="1">
            <a:off x="2510369" y="4512346"/>
            <a:ext cx="592157" cy="119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17" idx="5"/>
            <a:endCxn id="19" idx="3"/>
          </p:cNvCxnSpPr>
          <p:nvPr/>
        </p:nvCxnSpPr>
        <p:spPr>
          <a:xfrm flipV="1">
            <a:off x="2447431" y="5422225"/>
            <a:ext cx="655095" cy="43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8" idx="7"/>
            <a:endCxn id="21" idx="2"/>
          </p:cNvCxnSpPr>
          <p:nvPr/>
        </p:nvCxnSpPr>
        <p:spPr>
          <a:xfrm flipV="1">
            <a:off x="3406418" y="3101955"/>
            <a:ext cx="703421" cy="19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18" idx="6"/>
            <a:endCxn id="22" idx="1"/>
          </p:cNvCxnSpPr>
          <p:nvPr/>
        </p:nvCxnSpPr>
        <p:spPr>
          <a:xfrm>
            <a:off x="3469356" y="3447288"/>
            <a:ext cx="683547" cy="310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8" idx="6"/>
            <a:endCxn id="23" idx="1"/>
          </p:cNvCxnSpPr>
          <p:nvPr/>
        </p:nvCxnSpPr>
        <p:spPr>
          <a:xfrm>
            <a:off x="3469356" y="3447288"/>
            <a:ext cx="703421" cy="122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8" idx="5"/>
            <a:endCxn id="24" idx="1"/>
          </p:cNvCxnSpPr>
          <p:nvPr/>
        </p:nvCxnSpPr>
        <p:spPr>
          <a:xfrm>
            <a:off x="3406418" y="3602467"/>
            <a:ext cx="746485" cy="2038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20" idx="7"/>
            <a:endCxn id="21" idx="3"/>
          </p:cNvCxnSpPr>
          <p:nvPr/>
        </p:nvCxnSpPr>
        <p:spPr>
          <a:xfrm flipV="1">
            <a:off x="3406418" y="3257134"/>
            <a:ext cx="766359" cy="944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0" idx="6"/>
            <a:endCxn id="22" idx="2"/>
          </p:cNvCxnSpPr>
          <p:nvPr/>
        </p:nvCxnSpPr>
        <p:spPr>
          <a:xfrm flipV="1">
            <a:off x="3469356" y="3912723"/>
            <a:ext cx="620609" cy="444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0" idx="6"/>
            <a:endCxn id="23" idx="2"/>
          </p:cNvCxnSpPr>
          <p:nvPr/>
        </p:nvCxnSpPr>
        <p:spPr>
          <a:xfrm>
            <a:off x="3469356" y="4357167"/>
            <a:ext cx="640483" cy="467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0" idx="5"/>
            <a:endCxn id="24" idx="2"/>
          </p:cNvCxnSpPr>
          <p:nvPr/>
        </p:nvCxnSpPr>
        <p:spPr>
          <a:xfrm>
            <a:off x="3406418" y="4512346"/>
            <a:ext cx="683547" cy="1283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19" idx="7"/>
            <a:endCxn id="21" idx="3"/>
          </p:cNvCxnSpPr>
          <p:nvPr/>
        </p:nvCxnSpPr>
        <p:spPr>
          <a:xfrm flipV="1">
            <a:off x="3406418" y="3257134"/>
            <a:ext cx="766359" cy="185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19" idx="6"/>
            <a:endCxn id="22" idx="3"/>
          </p:cNvCxnSpPr>
          <p:nvPr/>
        </p:nvCxnSpPr>
        <p:spPr>
          <a:xfrm flipV="1">
            <a:off x="3469356" y="4067902"/>
            <a:ext cx="683547" cy="119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19" idx="5"/>
            <a:endCxn id="24" idx="3"/>
          </p:cNvCxnSpPr>
          <p:nvPr/>
        </p:nvCxnSpPr>
        <p:spPr>
          <a:xfrm>
            <a:off x="3406418" y="5422225"/>
            <a:ext cx="746485" cy="52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19" idx="6"/>
            <a:endCxn id="23" idx="3"/>
          </p:cNvCxnSpPr>
          <p:nvPr/>
        </p:nvCxnSpPr>
        <p:spPr>
          <a:xfrm flipV="1">
            <a:off x="3469356" y="4979681"/>
            <a:ext cx="703421" cy="28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21" idx="6"/>
            <a:endCxn id="16" idx="1"/>
          </p:cNvCxnSpPr>
          <p:nvPr/>
        </p:nvCxnSpPr>
        <p:spPr>
          <a:xfrm>
            <a:off x="4539607" y="3101955"/>
            <a:ext cx="688544" cy="62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21" idx="5"/>
            <a:endCxn id="25" idx="1"/>
          </p:cNvCxnSpPr>
          <p:nvPr/>
        </p:nvCxnSpPr>
        <p:spPr>
          <a:xfrm>
            <a:off x="4476669" y="3257134"/>
            <a:ext cx="773355" cy="138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22" idx="6"/>
            <a:endCxn id="16" idx="2"/>
          </p:cNvCxnSpPr>
          <p:nvPr/>
        </p:nvCxnSpPr>
        <p:spPr>
          <a:xfrm flipV="1">
            <a:off x="4519733" y="3886200"/>
            <a:ext cx="645480" cy="2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22" idx="5"/>
            <a:endCxn id="25" idx="2"/>
          </p:cNvCxnSpPr>
          <p:nvPr/>
        </p:nvCxnSpPr>
        <p:spPr>
          <a:xfrm>
            <a:off x="4456795" y="4067902"/>
            <a:ext cx="730291" cy="72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23" idx="7"/>
            <a:endCxn id="16" idx="2"/>
          </p:cNvCxnSpPr>
          <p:nvPr/>
        </p:nvCxnSpPr>
        <p:spPr>
          <a:xfrm flipV="1">
            <a:off x="4476669" y="3886200"/>
            <a:ext cx="688544" cy="783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23" idx="6"/>
          </p:cNvCxnSpPr>
          <p:nvPr/>
        </p:nvCxnSpPr>
        <p:spPr>
          <a:xfrm>
            <a:off x="4539607" y="4824502"/>
            <a:ext cx="584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4" idx="7"/>
            <a:endCxn id="16" idx="3"/>
          </p:cNvCxnSpPr>
          <p:nvPr/>
        </p:nvCxnSpPr>
        <p:spPr>
          <a:xfrm flipV="1">
            <a:off x="4456795" y="4041379"/>
            <a:ext cx="771356" cy="159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24" idx="6"/>
            <a:endCxn id="25" idx="3"/>
          </p:cNvCxnSpPr>
          <p:nvPr/>
        </p:nvCxnSpPr>
        <p:spPr>
          <a:xfrm flipV="1">
            <a:off x="4519733" y="4951258"/>
            <a:ext cx="730291" cy="84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6" idx="6"/>
          </p:cNvCxnSpPr>
          <p:nvPr/>
        </p:nvCxnSpPr>
        <p:spPr>
          <a:xfrm>
            <a:off x="5594981" y="3886200"/>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5608673" y="4785107"/>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17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parallel computing?</a:t>
            </a:r>
          </a:p>
        </p:txBody>
      </p:sp>
      <p:sp>
        <p:nvSpPr>
          <p:cNvPr id="3" name="Content Placeholder 2"/>
          <p:cNvSpPr>
            <a:spLocks noGrp="1"/>
          </p:cNvSpPr>
          <p:nvPr>
            <p:ph sz="quarter" idx="13"/>
          </p:nvPr>
        </p:nvSpPr>
        <p:spPr/>
        <p:txBody>
          <a:bodyPr>
            <a:normAutofit/>
          </a:bodyPr>
          <a:lstStyle/>
          <a:p>
            <a:r>
              <a:rPr lang="en-US" dirty="0"/>
              <a:t>Bigger: Solving larger problems in the same amount of time. </a:t>
            </a:r>
          </a:p>
          <a:p>
            <a:r>
              <a:rPr lang="en-US" dirty="0"/>
              <a:t>Faster: Solving the same sized problem in a shorter time. </a:t>
            </a:r>
          </a:p>
          <a:p>
            <a:endParaRPr lang="en-US" dirty="0"/>
          </a:p>
          <a:p>
            <a:r>
              <a:rPr lang="en-US" dirty="0"/>
              <a:t>We would not have had ChatGPT without parallel computing!</a:t>
            </a:r>
          </a:p>
          <a:p>
            <a:pPr lvl="1"/>
            <a:r>
              <a:rPr lang="en-US" dirty="0"/>
              <a:t>Major world powers are racing to build larger and larger supercomputers.</a:t>
            </a:r>
          </a:p>
          <a:p>
            <a:endParaRPr lang="en-US" dirty="0"/>
          </a:p>
        </p:txBody>
      </p:sp>
    </p:spTree>
    <p:extLst>
      <p:ext uri="{BB962C8B-B14F-4D97-AF65-F5344CB8AC3E}">
        <p14:creationId xmlns:p14="http://schemas.microsoft.com/office/powerpoint/2010/main" val="2130889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Classifying parallel computing systems: Flynn’s Taxonomy</a:t>
            </a:r>
          </a:p>
        </p:txBody>
      </p:sp>
      <p:sp>
        <p:nvSpPr>
          <p:cNvPr id="3" name="Content Placeholder 2"/>
          <p:cNvSpPr>
            <a:spLocks noGrp="1"/>
          </p:cNvSpPr>
          <p:nvPr>
            <p:ph sz="quarter" idx="13"/>
          </p:nvPr>
        </p:nvSpPr>
        <p:spPr>
          <a:xfrm>
            <a:off x="861308" y="1753785"/>
            <a:ext cx="10363826" cy="4655488"/>
          </a:xfrm>
        </p:spPr>
        <p:txBody>
          <a:bodyPr>
            <a:normAutofit/>
          </a:bodyPr>
          <a:lstStyle/>
          <a:p>
            <a:r>
              <a:rPr lang="en-US" dirty="0"/>
              <a:t> Computing is basically executing instructions that operate on data.</a:t>
            </a:r>
          </a:p>
          <a:p>
            <a:r>
              <a:rPr lang="en-US" dirty="0"/>
              <a:t> Flynn’s taxonomy classifies the system based on the parallelism in instruction stream and parallelism in data stream. </a:t>
            </a:r>
          </a:p>
          <a:p>
            <a:pPr lvl="1"/>
            <a:r>
              <a:rPr lang="en-US" dirty="0"/>
              <a:t> single instruction stream or multiple instruction streams.</a:t>
            </a:r>
          </a:p>
          <a:p>
            <a:pPr lvl="1"/>
            <a:r>
              <a:rPr lang="en-US" dirty="0"/>
              <a:t> single data stream or multiple data streams. </a:t>
            </a:r>
          </a:p>
        </p:txBody>
      </p:sp>
    </p:spTree>
    <p:extLst>
      <p:ext uri="{BB962C8B-B14F-4D97-AF65-F5344CB8AC3E}">
        <p14:creationId xmlns:p14="http://schemas.microsoft.com/office/powerpoint/2010/main" val="36567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7670-4547-B4F4-036A-EF1EA454F49C}"/>
              </a:ext>
            </a:extLst>
          </p:cNvPr>
          <p:cNvSpPr>
            <a:spLocks noGrp="1"/>
          </p:cNvSpPr>
          <p:nvPr>
            <p:ph type="title"/>
          </p:nvPr>
        </p:nvSpPr>
        <p:spPr/>
        <p:txBody>
          <a:bodyPr/>
          <a:lstStyle/>
          <a:p>
            <a:r>
              <a:rPr lang="en-US" dirty="0"/>
              <a:t>Parallel Computers and Parallel Computing</a:t>
            </a:r>
          </a:p>
        </p:txBody>
      </p:sp>
      <p:sp>
        <p:nvSpPr>
          <p:cNvPr id="3" name="Content Placeholder 2">
            <a:extLst>
              <a:ext uri="{FF2B5EF4-FFF2-40B4-BE49-F238E27FC236}">
                <a16:creationId xmlns:a16="http://schemas.microsoft.com/office/drawing/2014/main" id="{07E1AFB0-F252-5E0C-0A1A-E24A815457B8}"/>
              </a:ext>
            </a:extLst>
          </p:cNvPr>
          <p:cNvSpPr>
            <a:spLocks noGrp="1"/>
          </p:cNvSpPr>
          <p:nvPr>
            <p:ph sz="quarter" idx="13"/>
          </p:nvPr>
        </p:nvSpPr>
        <p:spPr/>
        <p:txBody>
          <a:bodyPr/>
          <a:lstStyle/>
          <a:p>
            <a:pPr>
              <a:lnSpc>
                <a:spcPct val="90000"/>
              </a:lnSpc>
            </a:pPr>
            <a:r>
              <a:rPr lang="en-US" altLang="en-US" dirty="0"/>
              <a:t>What is a parallel computer?</a:t>
            </a:r>
          </a:p>
          <a:p>
            <a:pPr lvl="1">
              <a:lnSpc>
                <a:spcPct val="90000"/>
              </a:lnSpc>
            </a:pPr>
            <a:r>
              <a:rPr lang="en-US" altLang="en-US" dirty="0"/>
              <a:t>A collection of processing elements that communicate and cooperate to solve problems.</a:t>
            </a:r>
          </a:p>
          <a:p>
            <a:pPr lvl="1">
              <a:lnSpc>
                <a:spcPct val="90000"/>
              </a:lnSpc>
            </a:pPr>
            <a:r>
              <a:rPr lang="en-US" altLang="en-US" dirty="0"/>
              <a:t>What is a processing element?</a:t>
            </a:r>
          </a:p>
          <a:p>
            <a:pPr lvl="2">
              <a:lnSpc>
                <a:spcPct val="90000"/>
              </a:lnSpc>
            </a:pPr>
            <a:r>
              <a:rPr lang="en-US" altLang="en-US" dirty="0"/>
              <a:t>A basic unit that can execute a computation task</a:t>
            </a:r>
          </a:p>
          <a:p>
            <a:pPr lvl="2">
              <a:lnSpc>
                <a:spcPct val="90000"/>
              </a:lnSpc>
            </a:pPr>
            <a:r>
              <a:rPr lang="en-US" altLang="en-US" dirty="0"/>
              <a:t>Depending on the context, it can be a whole computer, a CPU, a CPU core, a GPU core, or a functional unit.</a:t>
            </a:r>
          </a:p>
          <a:p>
            <a:pPr marL="914400" lvl="2" indent="0">
              <a:lnSpc>
                <a:spcPct val="90000"/>
              </a:lnSpc>
              <a:buNone/>
            </a:pPr>
            <a:endParaRPr lang="en-US" altLang="en-US" dirty="0"/>
          </a:p>
          <a:p>
            <a:pPr lvl="1">
              <a:lnSpc>
                <a:spcPct val="90000"/>
              </a:lnSpc>
            </a:pPr>
            <a:r>
              <a:rPr lang="en-US" altLang="en-US" dirty="0"/>
              <a:t>Three key elements in a parallel computer:</a:t>
            </a:r>
          </a:p>
          <a:p>
            <a:pPr marL="1257300" lvl="2" indent="-342900">
              <a:lnSpc>
                <a:spcPct val="90000"/>
              </a:lnSpc>
              <a:buFont typeface="+mj-lt"/>
              <a:buAutoNum type="arabicPeriod"/>
            </a:pPr>
            <a:r>
              <a:rPr lang="en-US" altLang="en-US" dirty="0"/>
              <a:t>More than one processing element – this allows multiple computations to be performed in parallel!  </a:t>
            </a:r>
          </a:p>
          <a:p>
            <a:pPr marL="1257300" lvl="2" indent="-342900">
              <a:lnSpc>
                <a:spcPct val="90000"/>
              </a:lnSpc>
              <a:buFont typeface="+mj-lt"/>
              <a:buAutoNum type="arabicPeriod"/>
            </a:pPr>
            <a:r>
              <a:rPr lang="en-US" altLang="en-US" dirty="0"/>
              <a:t>The processing elements are connected, and can communicate with one another when needed</a:t>
            </a:r>
          </a:p>
          <a:p>
            <a:pPr marL="1257300" lvl="2" indent="-342900">
              <a:lnSpc>
                <a:spcPct val="90000"/>
              </a:lnSpc>
              <a:buFont typeface="+mj-lt"/>
              <a:buAutoNum type="arabicPeriod"/>
            </a:pPr>
            <a:r>
              <a:rPr lang="en-US" altLang="en-US" dirty="0"/>
              <a:t>The processing elements cooperate to solve problems.</a:t>
            </a:r>
          </a:p>
          <a:p>
            <a:pPr lvl="2">
              <a:lnSpc>
                <a:spcPct val="90000"/>
              </a:lnSpc>
            </a:pPr>
            <a:endParaRPr lang="en-US" altLang="en-US" dirty="0"/>
          </a:p>
        </p:txBody>
      </p:sp>
    </p:spTree>
    <p:extLst>
      <p:ext uri="{BB962C8B-B14F-4D97-AF65-F5344CB8AC3E}">
        <p14:creationId xmlns:p14="http://schemas.microsoft.com/office/powerpoint/2010/main" val="105412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sp>
        <p:nvSpPr>
          <p:cNvPr id="3" name="Content Placeholder 2"/>
          <p:cNvSpPr>
            <a:spLocks noGrp="1"/>
          </p:cNvSpPr>
          <p:nvPr>
            <p:ph sz="quarter" idx="13"/>
          </p:nvPr>
        </p:nvSpPr>
        <p:spPr>
          <a:xfrm>
            <a:off x="988725" y="1334061"/>
            <a:ext cx="6116613" cy="2361015"/>
          </a:xfrm>
        </p:spPr>
        <p:txBody>
          <a:bodyPr>
            <a:normAutofit/>
          </a:bodyPr>
          <a:lstStyle/>
          <a:p>
            <a:r>
              <a:rPr lang="en-US" sz="2400" dirty="0">
                <a:solidFill>
                  <a:srgbClr val="FF0000"/>
                </a:solidFill>
              </a:rPr>
              <a:t>S</a:t>
            </a:r>
            <a:r>
              <a:rPr lang="en-US" sz="2400" dirty="0"/>
              <a:t>ingle </a:t>
            </a:r>
            <a:r>
              <a:rPr lang="en-US" sz="2400" dirty="0">
                <a:solidFill>
                  <a:srgbClr val="FF0000"/>
                </a:solidFill>
              </a:rPr>
              <a:t>I</a:t>
            </a:r>
            <a:r>
              <a:rPr lang="en-US" sz="2400" dirty="0"/>
              <a:t>nstruction </a:t>
            </a:r>
            <a:r>
              <a:rPr lang="en-US" sz="2400" dirty="0">
                <a:solidFill>
                  <a:srgbClr val="FF0000"/>
                </a:solidFill>
              </a:rPr>
              <a:t>S</a:t>
            </a:r>
            <a:r>
              <a:rPr lang="en-US" sz="2400" dirty="0"/>
              <a:t>ingle </a:t>
            </a:r>
            <a:r>
              <a:rPr lang="en-US" sz="2400" dirty="0">
                <a:solidFill>
                  <a:srgbClr val="FF0000"/>
                </a:solidFill>
              </a:rPr>
              <a:t>D</a:t>
            </a:r>
            <a:r>
              <a:rPr lang="en-US" sz="2400" dirty="0"/>
              <a:t>ata (SISD)</a:t>
            </a:r>
          </a:p>
          <a:p>
            <a:r>
              <a:rPr lang="en-US" sz="2400" dirty="0">
                <a:solidFill>
                  <a:srgbClr val="FF0000"/>
                </a:solidFill>
              </a:rPr>
              <a:t>S</a:t>
            </a:r>
            <a:r>
              <a:rPr lang="en-US" sz="2400" dirty="0"/>
              <a:t>ingle </a:t>
            </a:r>
            <a:r>
              <a:rPr lang="en-US" sz="2400" dirty="0">
                <a:solidFill>
                  <a:srgbClr val="FF0000"/>
                </a:solidFill>
              </a:rPr>
              <a:t>I</a:t>
            </a:r>
            <a:r>
              <a:rPr lang="en-US" sz="2400" dirty="0"/>
              <a:t>nstruction </a:t>
            </a:r>
            <a:r>
              <a:rPr lang="en-US" sz="2400" dirty="0">
                <a:solidFill>
                  <a:srgbClr val="FF0000"/>
                </a:solidFill>
              </a:rPr>
              <a:t>M</a:t>
            </a:r>
            <a:r>
              <a:rPr lang="en-US" sz="2400" dirty="0"/>
              <a:t>ultiple </a:t>
            </a:r>
            <a:r>
              <a:rPr lang="en-US" sz="2400" dirty="0">
                <a:solidFill>
                  <a:srgbClr val="FF0000"/>
                </a:solidFill>
              </a:rPr>
              <a:t>D</a:t>
            </a:r>
            <a:r>
              <a:rPr lang="en-US" sz="2400" dirty="0"/>
              <a:t>ata (SIMD)</a:t>
            </a:r>
          </a:p>
          <a:p>
            <a:r>
              <a:rPr lang="en-US" sz="2400" dirty="0">
                <a:solidFill>
                  <a:srgbClr val="FF0000"/>
                </a:solidFill>
              </a:rPr>
              <a:t>M</a:t>
            </a:r>
            <a:r>
              <a:rPr lang="en-US" sz="2400" dirty="0"/>
              <a:t>ultiple </a:t>
            </a:r>
            <a:r>
              <a:rPr lang="en-US" sz="2400" dirty="0">
                <a:solidFill>
                  <a:srgbClr val="FF0000"/>
                </a:solidFill>
              </a:rPr>
              <a:t>I</a:t>
            </a:r>
            <a:r>
              <a:rPr lang="en-US" sz="2400" dirty="0"/>
              <a:t>nstructions </a:t>
            </a:r>
            <a:r>
              <a:rPr lang="en-US" sz="2400" dirty="0">
                <a:solidFill>
                  <a:srgbClr val="FF0000"/>
                </a:solidFill>
              </a:rPr>
              <a:t>M</a:t>
            </a:r>
            <a:r>
              <a:rPr lang="en-US" sz="2400" dirty="0"/>
              <a:t>ultiple </a:t>
            </a:r>
            <a:r>
              <a:rPr lang="en-US" sz="2400" dirty="0">
                <a:solidFill>
                  <a:srgbClr val="FF0000"/>
                </a:solidFill>
              </a:rPr>
              <a:t>D</a:t>
            </a:r>
            <a:r>
              <a:rPr lang="en-US" sz="2400" dirty="0"/>
              <a:t>ata (MIMD)</a:t>
            </a:r>
          </a:p>
          <a:p>
            <a:r>
              <a:rPr lang="en-US" sz="2400" dirty="0">
                <a:solidFill>
                  <a:srgbClr val="FF0000"/>
                </a:solidFill>
              </a:rPr>
              <a:t>M</a:t>
            </a:r>
            <a:r>
              <a:rPr lang="en-US" sz="2400" dirty="0"/>
              <a:t>ultiple </a:t>
            </a:r>
            <a:r>
              <a:rPr lang="en-US" sz="2400" dirty="0">
                <a:solidFill>
                  <a:srgbClr val="FF0000"/>
                </a:solidFill>
              </a:rPr>
              <a:t>I</a:t>
            </a:r>
            <a:r>
              <a:rPr lang="en-US" sz="2400" dirty="0"/>
              <a:t>nstructions </a:t>
            </a:r>
            <a:r>
              <a:rPr lang="en-US" sz="2400" dirty="0">
                <a:solidFill>
                  <a:srgbClr val="FF0000"/>
                </a:solidFill>
              </a:rPr>
              <a:t>S</a:t>
            </a:r>
            <a:r>
              <a:rPr lang="en-US" sz="2400" dirty="0"/>
              <a:t>ingle </a:t>
            </a:r>
            <a:r>
              <a:rPr lang="en-US" sz="2400" dirty="0">
                <a:solidFill>
                  <a:srgbClr val="FF0000"/>
                </a:solidFill>
              </a:rPr>
              <a:t>D</a:t>
            </a:r>
            <a:r>
              <a:rPr lang="en-US" sz="2400" dirty="0"/>
              <a:t>ata (MISD)</a:t>
            </a:r>
          </a:p>
          <a:p>
            <a:pPr marL="0" indent="0">
              <a:buNone/>
            </a:pPr>
            <a:endParaRPr lang="en-US" dirty="0"/>
          </a:p>
        </p:txBody>
      </p:sp>
    </p:spTree>
    <p:extLst>
      <p:ext uri="{BB962C8B-B14F-4D97-AF65-F5344CB8AC3E}">
        <p14:creationId xmlns:p14="http://schemas.microsoft.com/office/powerpoint/2010/main" val="2397428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SISD</a:t>
            </a:r>
          </a:p>
        </p:txBody>
      </p:sp>
      <p:sp>
        <p:nvSpPr>
          <p:cNvPr id="3" name="Content Placeholder 2"/>
          <p:cNvSpPr>
            <a:spLocks noGrp="1"/>
          </p:cNvSpPr>
          <p:nvPr>
            <p:ph sz="quarter" idx="13"/>
          </p:nvPr>
        </p:nvSpPr>
        <p:spPr>
          <a:xfrm>
            <a:off x="913774" y="1566408"/>
            <a:ext cx="10363826" cy="2285156"/>
          </a:xfrm>
        </p:spPr>
        <p:txBody>
          <a:bodyPr>
            <a:normAutofit/>
          </a:bodyPr>
          <a:lstStyle/>
          <a:p>
            <a:r>
              <a:rPr lang="en-US" dirty="0"/>
              <a:t>At one time, one instruction operates on one data</a:t>
            </a:r>
          </a:p>
          <a:p>
            <a:pPr lvl="1"/>
            <a:r>
              <a:rPr lang="en-US" dirty="0"/>
              <a:t>Traditional sequential architecture, Von Neumann architecture.</a:t>
            </a:r>
          </a:p>
          <a:p>
            <a:pPr>
              <a:defRPr/>
            </a:pPr>
            <a:endParaRPr lang="en-US" dirty="0"/>
          </a:p>
          <a:p>
            <a:endParaRPr lang="en-US" dirty="0"/>
          </a:p>
        </p:txBody>
      </p:sp>
      <p:pic>
        <p:nvPicPr>
          <p:cNvPr id="7" name="Picture 2"/>
          <p:cNvPicPr>
            <a:picLocks noChangeAspect="1" noChangeArrowheads="1"/>
          </p:cNvPicPr>
          <p:nvPr/>
        </p:nvPicPr>
        <p:blipFill>
          <a:blip r:embed="rId2" cstate="print"/>
          <a:srcRect/>
          <a:stretch>
            <a:fillRect/>
          </a:stretch>
        </p:blipFill>
        <p:spPr bwMode="auto">
          <a:xfrm>
            <a:off x="2366649" y="3580150"/>
            <a:ext cx="7458075" cy="1743075"/>
          </a:xfrm>
          <a:prstGeom prst="rect">
            <a:avLst/>
          </a:prstGeom>
          <a:noFill/>
          <a:ln w="9525">
            <a:noFill/>
            <a:miter lim="800000"/>
            <a:headEnd/>
            <a:tailEnd/>
          </a:ln>
        </p:spPr>
      </p:pic>
    </p:spTree>
    <p:extLst>
      <p:ext uri="{BB962C8B-B14F-4D97-AF65-F5344CB8AC3E}">
        <p14:creationId xmlns:p14="http://schemas.microsoft.com/office/powerpoint/2010/main" val="186135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SIMD</a:t>
            </a:r>
          </a:p>
        </p:txBody>
      </p:sp>
      <p:sp>
        <p:nvSpPr>
          <p:cNvPr id="3" name="Content Placeholder 2"/>
          <p:cNvSpPr>
            <a:spLocks noGrp="1"/>
          </p:cNvSpPr>
          <p:nvPr>
            <p:ph sz="quarter" idx="13"/>
          </p:nvPr>
        </p:nvSpPr>
        <p:spPr>
          <a:xfrm>
            <a:off x="756377" y="1191654"/>
            <a:ext cx="10363826" cy="2728274"/>
          </a:xfrm>
        </p:spPr>
        <p:txBody>
          <a:bodyPr>
            <a:normAutofit/>
          </a:bodyPr>
          <a:lstStyle/>
          <a:p>
            <a:r>
              <a:rPr lang="en-US" dirty="0">
                <a:solidFill>
                  <a:schemeClr val="tx1"/>
                </a:solidFill>
              </a:rPr>
              <a:t>Single control unit and multiple processing units. The control unit fetches an instruction and broadcast control to all processing units.  The instruction operates on different data. </a:t>
            </a:r>
          </a:p>
          <a:p>
            <a:pPr lvl="1"/>
            <a:r>
              <a:rPr lang="en-US" dirty="0"/>
              <a:t> Can achieve massive processing power with minimum control logic </a:t>
            </a:r>
            <a:r>
              <a:rPr lang="en-US" dirty="0">
                <a:solidFill>
                  <a:schemeClr val="tx1"/>
                </a:solidFill>
              </a:rPr>
              <a:t> </a:t>
            </a:r>
          </a:p>
          <a:p>
            <a:pPr lvl="1"/>
            <a:r>
              <a:rPr lang="en-US" dirty="0"/>
              <a:t> SIMD instructions allow for sequential reasoning. </a:t>
            </a:r>
          </a:p>
          <a:p>
            <a:endParaRPr lang="en-US" dirty="0"/>
          </a:p>
          <a:p>
            <a:endParaRPr lang="en-US"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2974531" y="3919928"/>
            <a:ext cx="5762625" cy="2530638"/>
          </a:xfrm>
          <a:prstGeom prst="rect">
            <a:avLst/>
          </a:prstGeom>
          <a:noFill/>
          <a:ln w="9525">
            <a:noFill/>
            <a:miter lim="800000"/>
            <a:headEnd/>
            <a:tailEnd/>
          </a:ln>
        </p:spPr>
      </p:pic>
    </p:spTree>
    <p:extLst>
      <p:ext uri="{BB962C8B-B14F-4D97-AF65-F5344CB8AC3E}">
        <p14:creationId xmlns:p14="http://schemas.microsoft.com/office/powerpoint/2010/main" val="109465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SIMD</a:t>
            </a:r>
          </a:p>
        </p:txBody>
      </p:sp>
      <p:sp>
        <p:nvSpPr>
          <p:cNvPr id="3" name="Content Placeholder 2"/>
          <p:cNvSpPr>
            <a:spLocks noGrp="1"/>
          </p:cNvSpPr>
          <p:nvPr>
            <p:ph sz="quarter" idx="13"/>
          </p:nvPr>
        </p:nvSpPr>
        <p:spPr>
          <a:xfrm>
            <a:off x="756377" y="1191654"/>
            <a:ext cx="10363826" cy="3530248"/>
          </a:xfrm>
        </p:spPr>
        <p:txBody>
          <a:bodyPr>
            <a:normAutofit/>
          </a:bodyPr>
          <a:lstStyle/>
          <a:p>
            <a:r>
              <a:rPr lang="en-US" dirty="0"/>
              <a:t>Exploit data-level parallelism</a:t>
            </a:r>
          </a:p>
          <a:p>
            <a:pPr lvl="1"/>
            <a:r>
              <a:rPr lang="en-US" dirty="0"/>
              <a:t> Matrix-oriented scientific computing and deep learning applications</a:t>
            </a:r>
          </a:p>
          <a:p>
            <a:pPr lvl="1"/>
            <a:r>
              <a:rPr lang="en-US" dirty="0"/>
              <a:t> Media (image and sound) processing</a:t>
            </a:r>
          </a:p>
          <a:p>
            <a:r>
              <a:rPr lang="en-US" dirty="0"/>
              <a:t>Vector machines, MMX, SSE (Streaming SIMD Extensions), AVX (Advanced Vector </a:t>
            </a:r>
            <a:r>
              <a:rPr lang="en-US" dirty="0" err="1"/>
              <a:t>eXtensions</a:t>
            </a:r>
            <a:r>
              <a:rPr lang="en-US" dirty="0"/>
              <a:t>), GPU (extend SIMD or SIMT)</a:t>
            </a:r>
          </a:p>
        </p:txBody>
      </p:sp>
    </p:spTree>
    <p:extLst>
      <p:ext uri="{BB962C8B-B14F-4D97-AF65-F5344CB8AC3E}">
        <p14:creationId xmlns:p14="http://schemas.microsoft.com/office/powerpoint/2010/main" val="206099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MISD</a:t>
            </a:r>
          </a:p>
        </p:txBody>
      </p:sp>
      <p:sp>
        <p:nvSpPr>
          <p:cNvPr id="3" name="Content Placeholder 2"/>
          <p:cNvSpPr>
            <a:spLocks noGrp="1"/>
          </p:cNvSpPr>
          <p:nvPr>
            <p:ph sz="quarter" idx="13"/>
          </p:nvPr>
        </p:nvSpPr>
        <p:spPr>
          <a:xfrm>
            <a:off x="1056181" y="1415332"/>
            <a:ext cx="10363826" cy="1439120"/>
          </a:xfrm>
        </p:spPr>
        <p:txBody>
          <a:bodyPr>
            <a:normAutofit/>
          </a:bodyPr>
          <a:lstStyle/>
          <a:p>
            <a:r>
              <a:rPr lang="en-US" dirty="0">
                <a:solidFill>
                  <a:srgbClr val="C00000"/>
                </a:solidFill>
              </a:rPr>
              <a:t> </a:t>
            </a:r>
            <a:r>
              <a:rPr lang="en-US" dirty="0"/>
              <a:t>Not commonly seen, no general purpose MISD computer has been built.</a:t>
            </a:r>
          </a:p>
          <a:p>
            <a:r>
              <a:rPr lang="en-US" dirty="0"/>
              <a:t> Systolic array is one example of an MISD architecture.</a:t>
            </a:r>
          </a:p>
          <a:p>
            <a:endParaRPr lang="en-US" dirty="0">
              <a:solidFill>
                <a:srgbClr val="C00000"/>
              </a:solidFill>
            </a:endParaRPr>
          </a:p>
        </p:txBody>
      </p:sp>
      <p:pic>
        <p:nvPicPr>
          <p:cNvPr id="6" name="Picture 2"/>
          <p:cNvPicPr>
            <a:picLocks noChangeAspect="1" noChangeArrowheads="1"/>
          </p:cNvPicPr>
          <p:nvPr/>
        </p:nvPicPr>
        <p:blipFill>
          <a:blip r:embed="rId2" cstate="print"/>
          <a:srcRect/>
          <a:stretch>
            <a:fillRect/>
          </a:stretch>
        </p:blipFill>
        <p:spPr bwMode="auto">
          <a:xfrm>
            <a:off x="1893757" y="3421505"/>
            <a:ext cx="5591175" cy="25908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290810" y="4354955"/>
            <a:ext cx="1609725" cy="723900"/>
          </a:xfrm>
          <a:prstGeom prst="rect">
            <a:avLst/>
          </a:prstGeom>
          <a:noFill/>
          <a:ln w="9525">
            <a:noFill/>
            <a:miter lim="800000"/>
            <a:headEnd/>
            <a:tailEnd/>
          </a:ln>
        </p:spPr>
      </p:pic>
      <p:cxnSp>
        <p:nvCxnSpPr>
          <p:cNvPr id="12" name="Straight Connector 11"/>
          <p:cNvCxnSpPr>
            <a:stCxn id="7" idx="0"/>
          </p:cNvCxnSpPr>
          <p:nvPr/>
        </p:nvCxnSpPr>
        <p:spPr>
          <a:xfrm flipH="1" flipV="1">
            <a:off x="9095672" y="2854452"/>
            <a:ext cx="1" cy="15005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567055" y="2854452"/>
            <a:ext cx="252861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7055" y="2854452"/>
            <a:ext cx="18472" cy="7502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85527" y="4017818"/>
            <a:ext cx="0" cy="55418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585527" y="4941455"/>
            <a:ext cx="0" cy="6188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76291" y="5920509"/>
            <a:ext cx="0" cy="28632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576291" y="6169891"/>
            <a:ext cx="2519381" cy="277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7" idx="2"/>
          </p:cNvCxnSpPr>
          <p:nvPr/>
        </p:nvCxnSpPr>
        <p:spPr>
          <a:xfrm flipV="1">
            <a:off x="9095672" y="5078855"/>
            <a:ext cx="1" cy="11043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23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MIMD</a:t>
            </a:r>
          </a:p>
        </p:txBody>
      </p:sp>
      <p:sp>
        <p:nvSpPr>
          <p:cNvPr id="3" name="Content Placeholder 2"/>
          <p:cNvSpPr>
            <a:spLocks noGrp="1"/>
          </p:cNvSpPr>
          <p:nvPr>
            <p:ph sz="quarter" idx="13"/>
          </p:nvPr>
        </p:nvSpPr>
        <p:spPr>
          <a:xfrm>
            <a:off x="913774" y="1566408"/>
            <a:ext cx="10363826" cy="2091192"/>
          </a:xfrm>
        </p:spPr>
        <p:txBody>
          <a:bodyPr>
            <a:normAutofit/>
          </a:bodyPr>
          <a:lstStyle/>
          <a:p>
            <a:r>
              <a:rPr lang="en-US" dirty="0"/>
              <a:t> Multiple instruction streams operating on multiple data streams</a:t>
            </a:r>
          </a:p>
          <a:p>
            <a:pPr lvl="1"/>
            <a:r>
              <a:rPr lang="en-US" dirty="0"/>
              <a:t> MIMD can be thought of as many copies of SISD machine. </a:t>
            </a:r>
          </a:p>
          <a:p>
            <a:pPr lvl="1"/>
            <a:r>
              <a:rPr lang="en-US" dirty="0"/>
              <a:t>Distributed memory multi-computers, shared memory multi-processors, multi-core computers. </a:t>
            </a:r>
          </a:p>
          <a:p>
            <a:endParaRPr lang="en-US" dirty="0">
              <a:solidFill>
                <a:srgbClr val="C00000"/>
              </a:solidFill>
            </a:endParaRPr>
          </a:p>
        </p:txBody>
      </p:sp>
      <p:pic>
        <p:nvPicPr>
          <p:cNvPr id="4" name="Picture 2"/>
          <p:cNvPicPr>
            <a:picLocks noChangeAspect="1" noChangeArrowheads="1"/>
          </p:cNvPicPr>
          <p:nvPr/>
        </p:nvPicPr>
        <p:blipFill>
          <a:blip r:embed="rId2" cstate="print"/>
          <a:srcRect/>
          <a:stretch>
            <a:fillRect/>
          </a:stretch>
        </p:blipFill>
        <p:spPr bwMode="auto">
          <a:xfrm>
            <a:off x="2345961" y="3808676"/>
            <a:ext cx="6886575" cy="2606177"/>
          </a:xfrm>
          <a:prstGeom prst="rect">
            <a:avLst/>
          </a:prstGeom>
          <a:noFill/>
          <a:ln w="9525">
            <a:noFill/>
            <a:miter lim="800000"/>
            <a:headEnd/>
            <a:tailEnd/>
          </a:ln>
        </p:spPr>
      </p:pic>
    </p:spTree>
    <p:extLst>
      <p:ext uri="{BB962C8B-B14F-4D97-AF65-F5344CB8AC3E}">
        <p14:creationId xmlns:p14="http://schemas.microsoft.com/office/powerpoint/2010/main" val="2773193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Flynn’s Taxonomy</a:t>
            </a:r>
          </a:p>
        </p:txBody>
      </p:sp>
      <p:graphicFrame>
        <p:nvGraphicFramePr>
          <p:cNvPr id="4" name="Table 3"/>
          <p:cNvGraphicFramePr>
            <a:graphicFrameLocks noGrp="1"/>
          </p:cNvGraphicFramePr>
          <p:nvPr/>
        </p:nvGraphicFramePr>
        <p:xfrm>
          <a:off x="1297481" y="2623417"/>
          <a:ext cx="9180642" cy="2123440"/>
        </p:xfrm>
        <a:graphic>
          <a:graphicData uri="http://schemas.openxmlformats.org/drawingml/2006/table">
            <a:tbl>
              <a:tblPr firstRow="1" bandRow="1">
                <a:tableStyleId>{5C22544A-7EE6-4342-B048-85BDC9FD1C3A}</a:tableStyleId>
              </a:tblPr>
              <a:tblGrid>
                <a:gridCol w="862567">
                  <a:extLst>
                    <a:ext uri="{9D8B030D-6E8A-4147-A177-3AD203B41FA5}">
                      <a16:colId xmlns:a16="http://schemas.microsoft.com/office/drawing/2014/main" val="379624897"/>
                    </a:ext>
                  </a:extLst>
                </a:gridCol>
                <a:gridCol w="1346055">
                  <a:extLst>
                    <a:ext uri="{9D8B030D-6E8A-4147-A177-3AD203B41FA5}">
                      <a16:colId xmlns:a16="http://schemas.microsoft.com/office/drawing/2014/main" val="1675032895"/>
                    </a:ext>
                  </a:extLst>
                </a:gridCol>
                <a:gridCol w="1269863">
                  <a:extLst>
                    <a:ext uri="{9D8B030D-6E8A-4147-A177-3AD203B41FA5}">
                      <a16:colId xmlns:a16="http://schemas.microsoft.com/office/drawing/2014/main" val="2906854250"/>
                    </a:ext>
                  </a:extLst>
                </a:gridCol>
                <a:gridCol w="5702157">
                  <a:extLst>
                    <a:ext uri="{9D8B030D-6E8A-4147-A177-3AD203B41FA5}">
                      <a16:colId xmlns:a16="http://schemas.microsoft.com/office/drawing/2014/main" val="2180136317"/>
                    </a:ext>
                  </a:extLst>
                </a:gridCol>
              </a:tblGrid>
              <a:tr h="370840">
                <a:tc>
                  <a:txBody>
                    <a:bodyPr/>
                    <a:lstStyle/>
                    <a:p>
                      <a:r>
                        <a:rPr lang="en-US" dirty="0"/>
                        <a:t>Type</a:t>
                      </a:r>
                    </a:p>
                  </a:txBody>
                  <a:tcPr/>
                </a:tc>
                <a:tc>
                  <a:txBody>
                    <a:bodyPr/>
                    <a:lstStyle/>
                    <a:p>
                      <a:r>
                        <a:rPr lang="en-US" dirty="0"/>
                        <a:t>Instruction</a:t>
                      </a:r>
                      <a:r>
                        <a:rPr lang="en-US" baseline="0" dirty="0"/>
                        <a:t> Streams</a:t>
                      </a:r>
                      <a:endParaRPr lang="en-US" dirty="0"/>
                    </a:p>
                  </a:txBody>
                  <a:tcPr/>
                </a:tc>
                <a:tc>
                  <a:txBody>
                    <a:bodyPr/>
                    <a:lstStyle/>
                    <a:p>
                      <a:r>
                        <a:rPr lang="en-US" dirty="0"/>
                        <a:t>Data</a:t>
                      </a:r>
                      <a:r>
                        <a:rPr lang="en-US" baseline="0" dirty="0"/>
                        <a:t> Streams</a:t>
                      </a:r>
                      <a:endParaRPr lang="en-US" dirty="0"/>
                    </a:p>
                  </a:txBody>
                  <a:tcPr/>
                </a:tc>
                <a:tc>
                  <a:txBody>
                    <a:bodyPr/>
                    <a:lstStyle/>
                    <a:p>
                      <a:r>
                        <a:rPr lang="en-US" dirty="0"/>
                        <a:t>Examples</a:t>
                      </a:r>
                    </a:p>
                  </a:txBody>
                  <a:tcPr/>
                </a:tc>
                <a:extLst>
                  <a:ext uri="{0D108BD9-81ED-4DB2-BD59-A6C34878D82A}">
                    <a16:rowId xmlns:a16="http://schemas.microsoft.com/office/drawing/2014/main" val="2465861005"/>
                  </a:ext>
                </a:extLst>
              </a:tr>
              <a:tr h="370840">
                <a:tc>
                  <a:txBody>
                    <a:bodyPr/>
                    <a:lstStyle/>
                    <a:p>
                      <a:r>
                        <a:rPr lang="en-US" dirty="0"/>
                        <a:t>SISD</a:t>
                      </a:r>
                    </a:p>
                  </a:txBody>
                  <a:tcPr/>
                </a:tc>
                <a:tc>
                  <a:txBody>
                    <a:bodyPr/>
                    <a:lstStyle/>
                    <a:p>
                      <a:pPr algn="ctr"/>
                      <a:r>
                        <a:rPr lang="en-US" dirty="0"/>
                        <a:t>1</a:t>
                      </a:r>
                    </a:p>
                  </a:txBody>
                  <a:tcPr/>
                </a:tc>
                <a:tc>
                  <a:txBody>
                    <a:bodyPr/>
                    <a:lstStyle/>
                    <a:p>
                      <a:pPr algn="ctr"/>
                      <a:r>
                        <a:rPr lang="en-US" dirty="0"/>
                        <a:t>1</a:t>
                      </a:r>
                    </a:p>
                  </a:txBody>
                  <a:tcPr/>
                </a:tc>
                <a:tc>
                  <a:txBody>
                    <a:bodyPr/>
                    <a:lstStyle/>
                    <a:p>
                      <a:r>
                        <a:rPr lang="en-US" dirty="0"/>
                        <a:t>Early computers,</a:t>
                      </a:r>
                      <a:r>
                        <a:rPr lang="en-US" baseline="0" dirty="0"/>
                        <a:t> Von Neumann architecture, </a:t>
                      </a:r>
                      <a:r>
                        <a:rPr lang="en-US" baseline="0" dirty="0" err="1"/>
                        <a:t>turing</a:t>
                      </a:r>
                      <a:r>
                        <a:rPr lang="en-US" baseline="0" dirty="0"/>
                        <a:t> machine</a:t>
                      </a:r>
                      <a:endParaRPr lang="en-US" dirty="0"/>
                    </a:p>
                  </a:txBody>
                  <a:tcPr/>
                </a:tc>
                <a:extLst>
                  <a:ext uri="{0D108BD9-81ED-4DB2-BD59-A6C34878D82A}">
                    <a16:rowId xmlns:a16="http://schemas.microsoft.com/office/drawing/2014/main" val="3323487253"/>
                  </a:ext>
                </a:extLst>
              </a:tr>
              <a:tr h="370840">
                <a:tc>
                  <a:txBody>
                    <a:bodyPr/>
                    <a:lstStyle/>
                    <a:p>
                      <a:r>
                        <a:rPr lang="en-US" dirty="0"/>
                        <a:t>SIMD</a:t>
                      </a:r>
                    </a:p>
                  </a:txBody>
                  <a:tcPr/>
                </a:tc>
                <a:tc>
                  <a:txBody>
                    <a:bodyPr/>
                    <a:lstStyle/>
                    <a:p>
                      <a:pPr algn="ctr"/>
                      <a:r>
                        <a:rPr lang="en-US" dirty="0"/>
                        <a:t>1</a:t>
                      </a:r>
                    </a:p>
                  </a:txBody>
                  <a:tcPr/>
                </a:tc>
                <a:tc>
                  <a:txBody>
                    <a:bodyPr/>
                    <a:lstStyle/>
                    <a:p>
                      <a:pPr algn="ctr"/>
                      <a:r>
                        <a:rPr lang="en-US" dirty="0"/>
                        <a:t>N</a:t>
                      </a:r>
                    </a:p>
                  </a:txBody>
                  <a:tcPr/>
                </a:tc>
                <a:tc>
                  <a:txBody>
                    <a:bodyPr/>
                    <a:lstStyle/>
                    <a:p>
                      <a:r>
                        <a:rPr lang="en-US" dirty="0"/>
                        <a:t>Vector</a:t>
                      </a:r>
                      <a:r>
                        <a:rPr lang="en-US" baseline="0" dirty="0"/>
                        <a:t> architectures, MMX, SSE, AVX, GPU</a:t>
                      </a:r>
                      <a:endParaRPr lang="en-US" dirty="0"/>
                    </a:p>
                  </a:txBody>
                  <a:tcPr/>
                </a:tc>
                <a:extLst>
                  <a:ext uri="{0D108BD9-81ED-4DB2-BD59-A6C34878D82A}">
                    <a16:rowId xmlns:a16="http://schemas.microsoft.com/office/drawing/2014/main" val="4241829910"/>
                  </a:ext>
                </a:extLst>
              </a:tr>
              <a:tr h="370840">
                <a:tc>
                  <a:txBody>
                    <a:bodyPr/>
                    <a:lstStyle/>
                    <a:p>
                      <a:r>
                        <a:rPr lang="en-US" dirty="0"/>
                        <a:t>MISD</a:t>
                      </a:r>
                    </a:p>
                  </a:txBody>
                  <a:tcPr/>
                </a:tc>
                <a:tc>
                  <a:txBody>
                    <a:bodyPr/>
                    <a:lstStyle/>
                    <a:p>
                      <a:pPr algn="ctr"/>
                      <a:r>
                        <a:rPr lang="en-US" dirty="0"/>
                        <a:t>N</a:t>
                      </a:r>
                    </a:p>
                  </a:txBody>
                  <a:tcPr/>
                </a:tc>
                <a:tc>
                  <a:txBody>
                    <a:bodyPr/>
                    <a:lstStyle/>
                    <a:p>
                      <a:pPr algn="ctr"/>
                      <a:r>
                        <a:rPr lang="en-US" dirty="0"/>
                        <a:t>1</a:t>
                      </a:r>
                    </a:p>
                  </a:txBody>
                  <a:tcPr/>
                </a:tc>
                <a:tc>
                  <a:txBody>
                    <a:bodyPr/>
                    <a:lstStyle/>
                    <a:p>
                      <a:r>
                        <a:rPr lang="en-US" dirty="0"/>
                        <a:t>No</a:t>
                      </a:r>
                      <a:r>
                        <a:rPr lang="en-US" baseline="0" dirty="0"/>
                        <a:t> general purpose machine, systolic array</a:t>
                      </a:r>
                      <a:endParaRPr lang="en-US" dirty="0"/>
                    </a:p>
                  </a:txBody>
                  <a:tcPr/>
                </a:tc>
                <a:extLst>
                  <a:ext uri="{0D108BD9-81ED-4DB2-BD59-A6C34878D82A}">
                    <a16:rowId xmlns:a16="http://schemas.microsoft.com/office/drawing/2014/main" val="2985805788"/>
                  </a:ext>
                </a:extLst>
              </a:tr>
              <a:tr h="370840">
                <a:tc>
                  <a:txBody>
                    <a:bodyPr/>
                    <a:lstStyle/>
                    <a:p>
                      <a:r>
                        <a:rPr lang="en-US" dirty="0"/>
                        <a:t>MIMD</a:t>
                      </a:r>
                    </a:p>
                  </a:txBody>
                  <a:tcPr/>
                </a:tc>
                <a:tc>
                  <a:txBody>
                    <a:bodyPr/>
                    <a:lstStyle/>
                    <a:p>
                      <a:pPr algn="ctr"/>
                      <a:r>
                        <a:rPr lang="en-US" dirty="0"/>
                        <a:t>N</a:t>
                      </a:r>
                    </a:p>
                  </a:txBody>
                  <a:tcPr/>
                </a:tc>
                <a:tc>
                  <a:txBody>
                    <a:bodyPr/>
                    <a:lstStyle/>
                    <a:p>
                      <a:pPr algn="ctr"/>
                      <a:r>
                        <a:rPr lang="en-US" dirty="0"/>
                        <a:t>N</a:t>
                      </a:r>
                    </a:p>
                  </a:txBody>
                  <a:tcPr/>
                </a:tc>
                <a:tc>
                  <a:txBody>
                    <a:bodyPr/>
                    <a:lstStyle/>
                    <a:p>
                      <a:r>
                        <a:rPr lang="en-US" dirty="0"/>
                        <a:t>Multi-core, multi-processor, multi-computer, cluster</a:t>
                      </a:r>
                    </a:p>
                  </a:txBody>
                  <a:tcPr/>
                </a:tc>
                <a:extLst>
                  <a:ext uri="{0D108BD9-81ED-4DB2-BD59-A6C34878D82A}">
                    <a16:rowId xmlns:a16="http://schemas.microsoft.com/office/drawing/2014/main" val="4254481836"/>
                  </a:ext>
                </a:extLst>
              </a:tr>
            </a:tbl>
          </a:graphicData>
        </a:graphic>
      </p:graphicFrame>
    </p:spTree>
    <p:extLst>
      <p:ext uri="{BB962C8B-B14F-4D97-AF65-F5344CB8AC3E}">
        <p14:creationId xmlns:p14="http://schemas.microsoft.com/office/powerpoint/2010/main" val="192468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classification (</a:t>
            </a:r>
            <a:r>
              <a:rPr lang="en-US" dirty="0" err="1"/>
              <a:t>Sima</a:t>
            </a:r>
            <a:r>
              <a:rPr lang="en-US" dirty="0"/>
              <a:t>, Fountain, </a:t>
            </a:r>
            <a:r>
              <a:rPr lang="en-US" dirty="0" err="1"/>
              <a:t>Kacsuk</a:t>
            </a:r>
            <a:r>
              <a:rPr lang="en-US" dirty="0"/>
              <a:t>)</a:t>
            </a:r>
          </a:p>
        </p:txBody>
      </p:sp>
      <p:sp>
        <p:nvSpPr>
          <p:cNvPr id="3" name="Content Placeholder 2"/>
          <p:cNvSpPr>
            <a:spLocks noGrp="1"/>
          </p:cNvSpPr>
          <p:nvPr>
            <p:ph sz="quarter" idx="13"/>
          </p:nvPr>
        </p:nvSpPr>
        <p:spPr>
          <a:xfrm>
            <a:off x="913774" y="1566408"/>
            <a:ext cx="10363826" cy="2418294"/>
          </a:xfrm>
        </p:spPr>
        <p:txBody>
          <a:bodyPr/>
          <a:lstStyle/>
          <a:p>
            <a:r>
              <a:rPr lang="en-US" dirty="0"/>
              <a:t>Based on how parallelism is achieved</a:t>
            </a:r>
          </a:p>
          <a:p>
            <a:pPr lvl="1"/>
            <a:r>
              <a:rPr lang="en-US" dirty="0"/>
              <a:t> Data parallelism: same function operating on many data</a:t>
            </a:r>
          </a:p>
          <a:p>
            <a:pPr lvl="1"/>
            <a:r>
              <a:rPr lang="en-US" dirty="0"/>
              <a:t> Function parallelism: performing many functions in parallel</a:t>
            </a:r>
          </a:p>
          <a:p>
            <a:pPr lvl="2"/>
            <a:r>
              <a:rPr lang="en-US" dirty="0"/>
              <a:t> Control parallelism, task parallelism depending on the level of the functional parallelism. </a:t>
            </a:r>
          </a:p>
        </p:txBody>
      </p:sp>
      <p:sp>
        <p:nvSpPr>
          <p:cNvPr id="4" name="TextBox 3"/>
          <p:cNvSpPr txBox="1"/>
          <p:nvPr/>
        </p:nvSpPr>
        <p:spPr>
          <a:xfrm>
            <a:off x="4514386" y="4231888"/>
            <a:ext cx="2150589" cy="369332"/>
          </a:xfrm>
          <a:prstGeom prst="rect">
            <a:avLst/>
          </a:prstGeom>
          <a:noFill/>
          <a:ln>
            <a:solidFill>
              <a:schemeClr val="tx1"/>
            </a:solidFill>
          </a:ln>
        </p:spPr>
        <p:txBody>
          <a:bodyPr wrap="none" rtlCol="0">
            <a:spAutoFit/>
          </a:bodyPr>
          <a:lstStyle/>
          <a:p>
            <a:r>
              <a:rPr lang="en-US" dirty="0"/>
              <a:t>Parallel architectures</a:t>
            </a:r>
          </a:p>
        </p:txBody>
      </p:sp>
      <p:sp>
        <p:nvSpPr>
          <p:cNvPr id="5" name="TextBox 4"/>
          <p:cNvSpPr txBox="1"/>
          <p:nvPr/>
        </p:nvSpPr>
        <p:spPr>
          <a:xfrm>
            <a:off x="3676186" y="5146288"/>
            <a:ext cx="1413272" cy="646331"/>
          </a:xfrm>
          <a:prstGeom prst="rect">
            <a:avLst/>
          </a:prstGeom>
          <a:noFill/>
          <a:ln>
            <a:solidFill>
              <a:schemeClr val="tx1"/>
            </a:solidFill>
          </a:ln>
        </p:spPr>
        <p:txBody>
          <a:bodyPr wrap="none" rtlCol="0">
            <a:spAutoFit/>
          </a:bodyPr>
          <a:lstStyle/>
          <a:p>
            <a:r>
              <a:rPr lang="en-US" dirty="0"/>
              <a:t>Data-parallel</a:t>
            </a:r>
          </a:p>
          <a:p>
            <a:r>
              <a:rPr lang="en-US" dirty="0"/>
              <a:t>architectures</a:t>
            </a:r>
          </a:p>
        </p:txBody>
      </p:sp>
      <p:sp>
        <p:nvSpPr>
          <p:cNvPr id="6" name="TextBox 5"/>
          <p:cNvSpPr txBox="1"/>
          <p:nvPr/>
        </p:nvSpPr>
        <p:spPr>
          <a:xfrm>
            <a:off x="6190786" y="5146288"/>
            <a:ext cx="1768497" cy="646331"/>
          </a:xfrm>
          <a:prstGeom prst="rect">
            <a:avLst/>
          </a:prstGeom>
          <a:noFill/>
          <a:ln>
            <a:solidFill>
              <a:schemeClr val="tx1"/>
            </a:solidFill>
          </a:ln>
        </p:spPr>
        <p:txBody>
          <a:bodyPr wrap="none" rtlCol="0">
            <a:spAutoFit/>
          </a:bodyPr>
          <a:lstStyle/>
          <a:p>
            <a:r>
              <a:rPr lang="en-US" dirty="0"/>
              <a:t>Function-parallel</a:t>
            </a:r>
          </a:p>
          <a:p>
            <a:r>
              <a:rPr lang="en-US" dirty="0"/>
              <a:t>architectures</a:t>
            </a:r>
          </a:p>
        </p:txBody>
      </p:sp>
      <p:cxnSp>
        <p:nvCxnSpPr>
          <p:cNvPr id="7" name="Straight Connector 6"/>
          <p:cNvCxnSpPr>
            <a:stCxn id="5" idx="0"/>
            <a:endCxn id="4" idx="2"/>
          </p:cNvCxnSpPr>
          <p:nvPr/>
        </p:nvCxnSpPr>
        <p:spPr>
          <a:xfrm rot="5400000" flipH="1" flipV="1">
            <a:off x="4713717" y="4270325"/>
            <a:ext cx="545068" cy="1206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2"/>
            <a:endCxn id="6" idx="0"/>
          </p:cNvCxnSpPr>
          <p:nvPr/>
        </p:nvCxnSpPr>
        <p:spPr>
          <a:xfrm rot="16200000" flipH="1">
            <a:off x="6059824" y="4131077"/>
            <a:ext cx="545068" cy="1485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216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Functional-parallel architectures</a:t>
            </a:r>
          </a:p>
        </p:txBody>
      </p:sp>
      <p:sp>
        <p:nvSpPr>
          <p:cNvPr id="22" name="Text Box 3"/>
          <p:cNvSpPr txBox="1">
            <a:spLocks noChangeArrowheads="1"/>
          </p:cNvSpPr>
          <p:nvPr/>
        </p:nvSpPr>
        <p:spPr bwMode="auto">
          <a:xfrm>
            <a:off x="4997604" y="1797205"/>
            <a:ext cx="2971800" cy="822325"/>
          </a:xfrm>
          <a:prstGeom prst="rect">
            <a:avLst/>
          </a:prstGeom>
          <a:noFill/>
          <a:ln w="9525">
            <a:noFill/>
            <a:miter lim="800000"/>
            <a:headEnd/>
            <a:tailEnd/>
          </a:ln>
          <a:effectLst/>
        </p:spPr>
        <p:txBody>
          <a:bodyPr anchor="b">
            <a:spAutoFit/>
          </a:bodyPr>
          <a:lstStyle/>
          <a:p>
            <a:pPr>
              <a:spcBef>
                <a:spcPct val="50000"/>
              </a:spcBef>
            </a:pPr>
            <a:r>
              <a:rPr lang="en-US" b="1" dirty="0">
                <a:latin typeface="Arial" pitchFamily="34" charset="0"/>
              </a:rPr>
              <a:t>Function-parallel architectures</a:t>
            </a:r>
          </a:p>
        </p:txBody>
      </p:sp>
      <p:sp>
        <p:nvSpPr>
          <p:cNvPr id="23" name="Text Box 4"/>
          <p:cNvSpPr txBox="1">
            <a:spLocks noChangeArrowheads="1"/>
          </p:cNvSpPr>
          <p:nvPr/>
        </p:nvSpPr>
        <p:spPr bwMode="auto">
          <a:xfrm>
            <a:off x="2864004" y="3092605"/>
            <a:ext cx="2084388" cy="646331"/>
          </a:xfrm>
          <a:prstGeom prst="rect">
            <a:avLst/>
          </a:prstGeom>
          <a:noFill/>
          <a:ln w="9525">
            <a:noFill/>
            <a:miter lim="800000"/>
            <a:headEnd/>
            <a:tailEnd/>
          </a:ln>
          <a:effectLst/>
        </p:spPr>
        <p:txBody>
          <a:bodyPr anchor="b">
            <a:spAutoFit/>
          </a:bodyPr>
          <a:lstStyle/>
          <a:p>
            <a:pPr>
              <a:spcBef>
                <a:spcPct val="50000"/>
              </a:spcBef>
            </a:pPr>
            <a:r>
              <a:rPr lang="en-US" b="1" dirty="0">
                <a:latin typeface="Arial" pitchFamily="34" charset="0"/>
              </a:rPr>
              <a:t>Instruction level Parallel Arch</a:t>
            </a:r>
          </a:p>
        </p:txBody>
      </p:sp>
      <p:sp>
        <p:nvSpPr>
          <p:cNvPr id="24" name="Text Box 5"/>
          <p:cNvSpPr txBox="1">
            <a:spLocks noChangeArrowheads="1"/>
          </p:cNvSpPr>
          <p:nvPr/>
        </p:nvSpPr>
        <p:spPr bwMode="auto">
          <a:xfrm>
            <a:off x="5378604" y="3016405"/>
            <a:ext cx="2247900" cy="822325"/>
          </a:xfrm>
          <a:prstGeom prst="rect">
            <a:avLst/>
          </a:prstGeom>
          <a:noFill/>
          <a:ln w="9525">
            <a:noFill/>
            <a:miter lim="800000"/>
            <a:headEnd/>
            <a:tailEnd/>
          </a:ln>
          <a:effectLst/>
        </p:spPr>
        <p:txBody>
          <a:bodyPr anchor="b">
            <a:spAutoFit/>
          </a:bodyPr>
          <a:lstStyle/>
          <a:p>
            <a:pPr>
              <a:spcBef>
                <a:spcPct val="50000"/>
              </a:spcBef>
            </a:pPr>
            <a:r>
              <a:rPr lang="en-US" b="1" dirty="0">
                <a:latin typeface="Arial" pitchFamily="34" charset="0"/>
              </a:rPr>
              <a:t>Thread level Parallel Arch</a:t>
            </a:r>
          </a:p>
        </p:txBody>
      </p:sp>
      <p:sp>
        <p:nvSpPr>
          <p:cNvPr id="25" name="Text Box 6"/>
          <p:cNvSpPr txBox="1">
            <a:spLocks noChangeArrowheads="1"/>
          </p:cNvSpPr>
          <p:nvPr/>
        </p:nvSpPr>
        <p:spPr bwMode="auto">
          <a:xfrm>
            <a:off x="7817004" y="2940205"/>
            <a:ext cx="2190750" cy="822325"/>
          </a:xfrm>
          <a:prstGeom prst="rect">
            <a:avLst/>
          </a:prstGeom>
          <a:noFill/>
          <a:ln w="9525">
            <a:noFill/>
            <a:miter lim="800000"/>
            <a:headEnd/>
            <a:tailEnd/>
          </a:ln>
          <a:effectLst/>
        </p:spPr>
        <p:txBody>
          <a:bodyPr anchor="b">
            <a:spAutoFit/>
          </a:bodyPr>
          <a:lstStyle/>
          <a:p>
            <a:pPr>
              <a:spcBef>
                <a:spcPct val="50000"/>
              </a:spcBef>
            </a:pPr>
            <a:r>
              <a:rPr lang="en-US" b="1" dirty="0">
                <a:latin typeface="Arial" pitchFamily="34" charset="0"/>
              </a:rPr>
              <a:t>Process level Parallel Arch</a:t>
            </a:r>
          </a:p>
        </p:txBody>
      </p:sp>
      <p:sp>
        <p:nvSpPr>
          <p:cNvPr id="26" name="Text Box 7"/>
          <p:cNvSpPr txBox="1">
            <a:spLocks noChangeArrowheads="1"/>
          </p:cNvSpPr>
          <p:nvPr/>
        </p:nvSpPr>
        <p:spPr bwMode="auto">
          <a:xfrm>
            <a:off x="3168804" y="3549805"/>
            <a:ext cx="1030287" cy="457200"/>
          </a:xfrm>
          <a:prstGeom prst="rect">
            <a:avLst/>
          </a:prstGeom>
          <a:noFill/>
          <a:ln w="9525">
            <a:noFill/>
            <a:miter lim="800000"/>
            <a:headEnd/>
            <a:tailEnd/>
          </a:ln>
          <a:effectLst/>
        </p:spPr>
        <p:txBody>
          <a:bodyPr wrap="none" anchor="b">
            <a:spAutoFit/>
          </a:bodyPr>
          <a:lstStyle/>
          <a:p>
            <a:pPr algn="r">
              <a:spcBef>
                <a:spcPct val="50000"/>
              </a:spcBef>
            </a:pPr>
            <a:r>
              <a:rPr lang="en-US" b="1" dirty="0">
                <a:latin typeface="Arial" pitchFamily="34" charset="0"/>
              </a:rPr>
              <a:t>(ILPs)</a:t>
            </a:r>
          </a:p>
        </p:txBody>
      </p:sp>
      <p:sp>
        <p:nvSpPr>
          <p:cNvPr id="27" name="Text Box 8"/>
          <p:cNvSpPr txBox="1">
            <a:spLocks noChangeArrowheads="1"/>
          </p:cNvSpPr>
          <p:nvPr/>
        </p:nvSpPr>
        <p:spPr bwMode="auto">
          <a:xfrm>
            <a:off x="7893204" y="3626005"/>
            <a:ext cx="1370012" cy="457200"/>
          </a:xfrm>
          <a:prstGeom prst="rect">
            <a:avLst/>
          </a:prstGeom>
          <a:noFill/>
          <a:ln w="9525">
            <a:noFill/>
            <a:miter lim="800000"/>
            <a:headEnd/>
            <a:tailEnd/>
          </a:ln>
          <a:effectLst/>
        </p:spPr>
        <p:txBody>
          <a:bodyPr wrap="none" anchor="b">
            <a:spAutoFit/>
          </a:bodyPr>
          <a:lstStyle/>
          <a:p>
            <a:pPr algn="r">
              <a:spcBef>
                <a:spcPct val="50000"/>
              </a:spcBef>
            </a:pPr>
            <a:r>
              <a:rPr lang="en-US" b="1" dirty="0">
                <a:latin typeface="Arial" pitchFamily="34" charset="0"/>
              </a:rPr>
              <a:t>(MIMDs)</a:t>
            </a:r>
          </a:p>
        </p:txBody>
      </p:sp>
      <p:sp>
        <p:nvSpPr>
          <p:cNvPr id="28" name="Text Box 10"/>
          <p:cNvSpPr txBox="1">
            <a:spLocks noChangeArrowheads="1"/>
          </p:cNvSpPr>
          <p:nvPr/>
        </p:nvSpPr>
        <p:spPr bwMode="auto">
          <a:xfrm>
            <a:off x="3092604" y="4692805"/>
            <a:ext cx="1114425" cy="457200"/>
          </a:xfrm>
          <a:prstGeom prst="rect">
            <a:avLst/>
          </a:prstGeom>
          <a:noFill/>
          <a:ln w="9525">
            <a:noFill/>
            <a:miter lim="800000"/>
            <a:headEnd/>
            <a:tailEnd/>
          </a:ln>
          <a:effectLst/>
        </p:spPr>
        <p:txBody>
          <a:bodyPr wrap="none" anchor="b">
            <a:spAutoFit/>
          </a:bodyPr>
          <a:lstStyle/>
          <a:p>
            <a:pPr algn="r">
              <a:spcBef>
                <a:spcPct val="50000"/>
              </a:spcBef>
            </a:pPr>
            <a:r>
              <a:rPr lang="en-US" b="1" dirty="0">
                <a:latin typeface="Arial" pitchFamily="34" charset="0"/>
              </a:rPr>
              <a:t>VLIWs</a:t>
            </a:r>
          </a:p>
        </p:txBody>
      </p:sp>
      <p:sp>
        <p:nvSpPr>
          <p:cNvPr id="29" name="Text Box 11"/>
          <p:cNvSpPr txBox="1">
            <a:spLocks noChangeArrowheads="1"/>
          </p:cNvSpPr>
          <p:nvPr/>
        </p:nvSpPr>
        <p:spPr bwMode="auto">
          <a:xfrm>
            <a:off x="4159404" y="4540405"/>
            <a:ext cx="1982787" cy="822325"/>
          </a:xfrm>
          <a:prstGeom prst="rect">
            <a:avLst/>
          </a:prstGeom>
          <a:noFill/>
          <a:ln w="9525">
            <a:noFill/>
            <a:miter lim="800000"/>
            <a:headEnd/>
            <a:tailEnd/>
          </a:ln>
          <a:effectLst/>
        </p:spPr>
        <p:txBody>
          <a:bodyPr anchor="b">
            <a:spAutoFit/>
          </a:bodyPr>
          <a:lstStyle/>
          <a:p>
            <a:pPr algn="r">
              <a:spcBef>
                <a:spcPct val="50000"/>
              </a:spcBef>
            </a:pPr>
            <a:r>
              <a:rPr lang="en-US" b="1" dirty="0">
                <a:latin typeface="Arial" pitchFamily="34" charset="0"/>
              </a:rPr>
              <a:t>Superscalar processors</a:t>
            </a:r>
          </a:p>
        </p:txBody>
      </p:sp>
      <p:sp>
        <p:nvSpPr>
          <p:cNvPr id="30" name="Text Box 12"/>
          <p:cNvSpPr txBox="1">
            <a:spLocks noChangeArrowheads="1"/>
          </p:cNvSpPr>
          <p:nvPr/>
        </p:nvSpPr>
        <p:spPr bwMode="auto">
          <a:xfrm>
            <a:off x="6959754" y="4311805"/>
            <a:ext cx="1905000" cy="1187450"/>
          </a:xfrm>
          <a:prstGeom prst="rect">
            <a:avLst/>
          </a:prstGeom>
          <a:noFill/>
          <a:ln w="9525">
            <a:noFill/>
            <a:miter lim="800000"/>
            <a:headEnd/>
            <a:tailEnd/>
          </a:ln>
          <a:effectLst/>
        </p:spPr>
        <p:txBody>
          <a:bodyPr anchor="b">
            <a:spAutoFit/>
          </a:bodyPr>
          <a:lstStyle/>
          <a:p>
            <a:pPr>
              <a:spcBef>
                <a:spcPct val="50000"/>
              </a:spcBef>
            </a:pPr>
            <a:r>
              <a:rPr lang="en-US" b="1" dirty="0">
                <a:latin typeface="Arial" pitchFamily="34" charset="0"/>
              </a:rPr>
              <a:t>Distributed Memory MIMD</a:t>
            </a:r>
          </a:p>
        </p:txBody>
      </p:sp>
      <p:sp>
        <p:nvSpPr>
          <p:cNvPr id="31" name="Text Box 13"/>
          <p:cNvSpPr txBox="1">
            <a:spLocks noChangeArrowheads="1"/>
          </p:cNvSpPr>
          <p:nvPr/>
        </p:nvSpPr>
        <p:spPr bwMode="auto">
          <a:xfrm>
            <a:off x="9112404" y="4540405"/>
            <a:ext cx="1501775" cy="1187450"/>
          </a:xfrm>
          <a:prstGeom prst="rect">
            <a:avLst/>
          </a:prstGeom>
          <a:noFill/>
          <a:ln w="9525">
            <a:noFill/>
            <a:miter lim="800000"/>
            <a:headEnd/>
            <a:tailEnd/>
          </a:ln>
          <a:effectLst/>
        </p:spPr>
        <p:txBody>
          <a:bodyPr anchor="b">
            <a:spAutoFit/>
          </a:bodyPr>
          <a:lstStyle/>
          <a:p>
            <a:pPr>
              <a:spcBef>
                <a:spcPct val="50000"/>
              </a:spcBef>
            </a:pPr>
            <a:r>
              <a:rPr lang="en-US" b="1" dirty="0">
                <a:latin typeface="Arial" pitchFamily="34" charset="0"/>
              </a:rPr>
              <a:t>Shared Memory MIMD</a:t>
            </a:r>
          </a:p>
        </p:txBody>
      </p:sp>
      <p:sp>
        <p:nvSpPr>
          <p:cNvPr id="32" name="Line 14"/>
          <p:cNvSpPr>
            <a:spLocks noChangeShapeType="1"/>
          </p:cNvSpPr>
          <p:nvPr/>
        </p:nvSpPr>
        <p:spPr bwMode="auto">
          <a:xfrm flipH="1">
            <a:off x="3810154" y="2692555"/>
            <a:ext cx="2311400" cy="425450"/>
          </a:xfrm>
          <a:prstGeom prst="line">
            <a:avLst/>
          </a:prstGeom>
          <a:noFill/>
          <a:ln w="9525">
            <a:solidFill>
              <a:schemeClr val="tx1"/>
            </a:solidFill>
            <a:round/>
            <a:headEnd/>
            <a:tailEnd/>
          </a:ln>
          <a:effectLst/>
        </p:spPr>
        <p:txBody>
          <a:bodyPr anchor="b"/>
          <a:lstStyle/>
          <a:p>
            <a:endParaRPr lang="en-US"/>
          </a:p>
        </p:txBody>
      </p:sp>
      <p:sp>
        <p:nvSpPr>
          <p:cNvPr id="33" name="Line 15"/>
          <p:cNvSpPr>
            <a:spLocks noChangeShapeType="1"/>
          </p:cNvSpPr>
          <p:nvPr/>
        </p:nvSpPr>
        <p:spPr bwMode="auto">
          <a:xfrm>
            <a:off x="6121554" y="2692555"/>
            <a:ext cx="0" cy="457200"/>
          </a:xfrm>
          <a:prstGeom prst="line">
            <a:avLst/>
          </a:prstGeom>
          <a:noFill/>
          <a:ln w="9525">
            <a:solidFill>
              <a:schemeClr val="tx1"/>
            </a:solidFill>
            <a:round/>
            <a:headEnd/>
            <a:tailEnd/>
          </a:ln>
          <a:effectLst/>
        </p:spPr>
        <p:txBody>
          <a:bodyPr anchor="b"/>
          <a:lstStyle/>
          <a:p>
            <a:endParaRPr lang="en-US"/>
          </a:p>
        </p:txBody>
      </p:sp>
      <p:sp>
        <p:nvSpPr>
          <p:cNvPr id="34" name="Line 16"/>
          <p:cNvSpPr>
            <a:spLocks noChangeShapeType="1"/>
          </p:cNvSpPr>
          <p:nvPr/>
        </p:nvSpPr>
        <p:spPr bwMode="auto">
          <a:xfrm>
            <a:off x="6121554" y="2692555"/>
            <a:ext cx="2381250" cy="419100"/>
          </a:xfrm>
          <a:prstGeom prst="line">
            <a:avLst/>
          </a:prstGeom>
          <a:noFill/>
          <a:ln w="9525">
            <a:solidFill>
              <a:schemeClr val="tx1"/>
            </a:solidFill>
            <a:round/>
            <a:headEnd/>
            <a:tailEnd/>
          </a:ln>
          <a:effectLst/>
        </p:spPr>
        <p:txBody>
          <a:bodyPr anchor="b"/>
          <a:lstStyle/>
          <a:p>
            <a:endParaRPr lang="en-US"/>
          </a:p>
        </p:txBody>
      </p:sp>
      <p:sp>
        <p:nvSpPr>
          <p:cNvPr id="35" name="Line 17"/>
          <p:cNvSpPr>
            <a:spLocks noChangeShapeType="1"/>
          </p:cNvSpPr>
          <p:nvPr/>
        </p:nvSpPr>
        <p:spPr bwMode="auto">
          <a:xfrm flipH="1">
            <a:off x="2330604" y="4007005"/>
            <a:ext cx="1409700" cy="800100"/>
          </a:xfrm>
          <a:prstGeom prst="line">
            <a:avLst/>
          </a:prstGeom>
          <a:noFill/>
          <a:ln w="9525">
            <a:solidFill>
              <a:schemeClr val="tx1"/>
            </a:solidFill>
            <a:round/>
            <a:headEnd/>
            <a:tailEnd/>
          </a:ln>
          <a:effectLst/>
        </p:spPr>
        <p:txBody>
          <a:bodyPr anchor="b"/>
          <a:lstStyle/>
          <a:p>
            <a:endParaRPr lang="en-US"/>
          </a:p>
        </p:txBody>
      </p:sp>
      <p:sp>
        <p:nvSpPr>
          <p:cNvPr id="36" name="Line 18"/>
          <p:cNvSpPr>
            <a:spLocks noChangeShapeType="1"/>
          </p:cNvSpPr>
          <p:nvPr/>
        </p:nvSpPr>
        <p:spPr bwMode="auto">
          <a:xfrm>
            <a:off x="3727604" y="4000655"/>
            <a:ext cx="0" cy="742950"/>
          </a:xfrm>
          <a:prstGeom prst="line">
            <a:avLst/>
          </a:prstGeom>
          <a:noFill/>
          <a:ln w="9525">
            <a:solidFill>
              <a:schemeClr val="tx1"/>
            </a:solidFill>
            <a:round/>
            <a:headEnd/>
            <a:tailEnd/>
          </a:ln>
          <a:effectLst/>
        </p:spPr>
        <p:txBody>
          <a:bodyPr anchor="b"/>
          <a:lstStyle/>
          <a:p>
            <a:endParaRPr lang="en-US"/>
          </a:p>
        </p:txBody>
      </p:sp>
      <p:sp>
        <p:nvSpPr>
          <p:cNvPr id="37" name="Line 19"/>
          <p:cNvSpPr>
            <a:spLocks noChangeShapeType="1"/>
          </p:cNvSpPr>
          <p:nvPr/>
        </p:nvSpPr>
        <p:spPr bwMode="auto">
          <a:xfrm>
            <a:off x="3702204" y="4007005"/>
            <a:ext cx="1581150" cy="781050"/>
          </a:xfrm>
          <a:prstGeom prst="line">
            <a:avLst/>
          </a:prstGeom>
          <a:noFill/>
          <a:ln w="9525">
            <a:solidFill>
              <a:schemeClr val="tx1"/>
            </a:solidFill>
            <a:round/>
            <a:headEnd/>
            <a:tailEnd/>
          </a:ln>
          <a:effectLst/>
        </p:spPr>
        <p:txBody>
          <a:bodyPr anchor="b"/>
          <a:lstStyle/>
          <a:p>
            <a:endParaRPr lang="en-US"/>
          </a:p>
        </p:txBody>
      </p:sp>
      <p:sp>
        <p:nvSpPr>
          <p:cNvPr id="38" name="Line 20"/>
          <p:cNvSpPr>
            <a:spLocks noChangeShapeType="1"/>
          </p:cNvSpPr>
          <p:nvPr/>
        </p:nvSpPr>
        <p:spPr bwMode="auto">
          <a:xfrm flipH="1">
            <a:off x="7740804" y="4083205"/>
            <a:ext cx="1085850" cy="762000"/>
          </a:xfrm>
          <a:prstGeom prst="line">
            <a:avLst/>
          </a:prstGeom>
          <a:noFill/>
          <a:ln w="9525">
            <a:solidFill>
              <a:schemeClr val="tx1"/>
            </a:solidFill>
            <a:round/>
            <a:headEnd/>
            <a:tailEnd/>
          </a:ln>
          <a:effectLst/>
        </p:spPr>
        <p:txBody>
          <a:bodyPr anchor="b"/>
          <a:lstStyle/>
          <a:p>
            <a:endParaRPr lang="en-US"/>
          </a:p>
        </p:txBody>
      </p:sp>
      <p:sp>
        <p:nvSpPr>
          <p:cNvPr id="39" name="Line 21"/>
          <p:cNvSpPr>
            <a:spLocks noChangeShapeType="1"/>
          </p:cNvSpPr>
          <p:nvPr/>
        </p:nvSpPr>
        <p:spPr bwMode="auto">
          <a:xfrm>
            <a:off x="8826654" y="4083205"/>
            <a:ext cx="819150" cy="742950"/>
          </a:xfrm>
          <a:prstGeom prst="line">
            <a:avLst/>
          </a:prstGeom>
          <a:noFill/>
          <a:ln w="9525">
            <a:solidFill>
              <a:schemeClr val="tx1"/>
            </a:solidFill>
            <a:round/>
            <a:headEnd/>
            <a:tailEnd/>
          </a:ln>
          <a:effectLst/>
        </p:spPr>
        <p:txBody>
          <a:bodyPr anchor="b"/>
          <a:lstStyle/>
          <a:p>
            <a:endParaRPr lang="en-US"/>
          </a:p>
        </p:txBody>
      </p:sp>
      <p:sp>
        <p:nvSpPr>
          <p:cNvPr id="40" name="Text Box 9"/>
          <p:cNvSpPr txBox="1">
            <a:spLocks noChangeArrowheads="1"/>
          </p:cNvSpPr>
          <p:nvPr/>
        </p:nvSpPr>
        <p:spPr bwMode="auto">
          <a:xfrm>
            <a:off x="1873404" y="4616605"/>
            <a:ext cx="2084387" cy="822325"/>
          </a:xfrm>
          <a:prstGeom prst="rect">
            <a:avLst/>
          </a:prstGeom>
          <a:noFill/>
          <a:ln w="9525">
            <a:noFill/>
            <a:miter lim="800000"/>
            <a:headEnd/>
            <a:tailEnd/>
          </a:ln>
          <a:effectLst/>
        </p:spPr>
        <p:txBody>
          <a:bodyPr anchor="b">
            <a:spAutoFit/>
          </a:bodyPr>
          <a:lstStyle/>
          <a:p>
            <a:pPr>
              <a:spcBef>
                <a:spcPct val="50000"/>
              </a:spcBef>
            </a:pPr>
            <a:r>
              <a:rPr lang="en-US" b="1" dirty="0">
                <a:latin typeface="Arial" pitchFamily="34" charset="0"/>
              </a:rPr>
              <a:t>Pipelined processors</a:t>
            </a:r>
          </a:p>
        </p:txBody>
      </p:sp>
    </p:spTree>
    <p:extLst>
      <p:ext uri="{BB962C8B-B14F-4D97-AF65-F5344CB8AC3E}">
        <p14:creationId xmlns:p14="http://schemas.microsoft.com/office/powerpoint/2010/main" val="2623913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(sequential) applications can be improved by parallel computing </a:t>
            </a:r>
          </a:p>
        </p:txBody>
      </p:sp>
      <p:sp>
        <p:nvSpPr>
          <p:cNvPr id="3" name="Content Placeholder 2"/>
          <p:cNvSpPr>
            <a:spLocks noGrp="1"/>
          </p:cNvSpPr>
          <p:nvPr>
            <p:ph sz="quarter" idx="13"/>
          </p:nvPr>
        </p:nvSpPr>
        <p:spPr>
          <a:xfrm>
            <a:off x="861308" y="1753785"/>
            <a:ext cx="10363826" cy="1563347"/>
          </a:xfrm>
        </p:spPr>
        <p:txBody>
          <a:bodyPr>
            <a:normAutofit/>
          </a:bodyPr>
          <a:lstStyle/>
          <a:p>
            <a:r>
              <a:rPr lang="en-US" dirty="0"/>
              <a:t>If we have an infinite number of processors, it is possible to make sequential program run much faster?</a:t>
            </a:r>
          </a:p>
          <a:p>
            <a:endParaRPr lang="en-US" dirty="0"/>
          </a:p>
        </p:txBody>
      </p:sp>
      <p:sp>
        <p:nvSpPr>
          <p:cNvPr id="4" name="TextBox 3">
            <a:extLst>
              <a:ext uri="{FF2B5EF4-FFF2-40B4-BE49-F238E27FC236}">
                <a16:creationId xmlns:a16="http://schemas.microsoft.com/office/drawing/2014/main" id="{7DDE8895-0FA6-FB3F-AE5F-D7AA078CE2F6}"/>
              </a:ext>
            </a:extLst>
          </p:cNvPr>
          <p:cNvSpPr txBox="1"/>
          <p:nvPr/>
        </p:nvSpPr>
        <p:spPr>
          <a:xfrm>
            <a:off x="5102627" y="3947839"/>
            <a:ext cx="1205779" cy="1477328"/>
          </a:xfrm>
          <a:prstGeom prst="rect">
            <a:avLst/>
          </a:prstGeom>
          <a:noFill/>
          <a:ln>
            <a:solidFill>
              <a:schemeClr val="tx1"/>
            </a:solidFill>
          </a:ln>
        </p:spPr>
        <p:txBody>
          <a:bodyPr wrap="none" rtlCol="0">
            <a:spAutoFit/>
          </a:bodyPr>
          <a:lstStyle/>
          <a:p>
            <a:r>
              <a:rPr lang="en-US" dirty="0"/>
              <a:t>A = 2;</a:t>
            </a:r>
          </a:p>
          <a:p>
            <a:r>
              <a:rPr lang="en-US" dirty="0"/>
              <a:t>B = A + A;</a:t>
            </a:r>
          </a:p>
          <a:p>
            <a:r>
              <a:rPr lang="en-US" dirty="0"/>
              <a:t>C = B * A;</a:t>
            </a:r>
          </a:p>
          <a:p>
            <a:r>
              <a:rPr lang="en-US" dirty="0"/>
              <a:t>D = C+1;</a:t>
            </a:r>
          </a:p>
          <a:p>
            <a:endParaRPr lang="en-US" dirty="0"/>
          </a:p>
        </p:txBody>
      </p:sp>
      <p:sp>
        <p:nvSpPr>
          <p:cNvPr id="5" name="TextBox 4">
            <a:extLst>
              <a:ext uri="{FF2B5EF4-FFF2-40B4-BE49-F238E27FC236}">
                <a16:creationId xmlns:a16="http://schemas.microsoft.com/office/drawing/2014/main" id="{BE67CE4A-3CE9-4733-9709-9C7DFED5659A}"/>
              </a:ext>
            </a:extLst>
          </p:cNvPr>
          <p:cNvSpPr txBox="1"/>
          <p:nvPr/>
        </p:nvSpPr>
        <p:spPr>
          <a:xfrm>
            <a:off x="7366182" y="3947839"/>
            <a:ext cx="2700739" cy="646331"/>
          </a:xfrm>
          <a:prstGeom prst="rect">
            <a:avLst/>
          </a:prstGeom>
          <a:noFill/>
          <a:ln>
            <a:solidFill>
              <a:schemeClr val="tx1"/>
            </a:solidFill>
          </a:ln>
        </p:spPr>
        <p:txBody>
          <a:bodyPr wrap="none" rtlCol="0">
            <a:spAutoFit/>
          </a:bodyPr>
          <a:lstStyle/>
          <a:p>
            <a:r>
              <a:rPr lang="en-US" dirty="0"/>
              <a:t>For(</a:t>
            </a:r>
            <a:r>
              <a:rPr lang="en-US" dirty="0" err="1"/>
              <a:t>i</a:t>
            </a:r>
            <a:r>
              <a:rPr lang="en-US" dirty="0"/>
              <a:t>=0; </a:t>
            </a:r>
            <a:r>
              <a:rPr lang="en-US" dirty="0" err="1"/>
              <a:t>i</a:t>
            </a:r>
            <a:r>
              <a:rPr lang="en-US" dirty="0"/>
              <a:t>&lt;100000; </a:t>
            </a:r>
            <a:r>
              <a:rPr lang="en-US" dirty="0" err="1"/>
              <a:t>i</a:t>
            </a:r>
            <a:r>
              <a:rPr lang="en-US" dirty="0"/>
              <a:t>+= 1)</a:t>
            </a:r>
          </a:p>
          <a:p>
            <a:r>
              <a:rPr lang="en-US" dirty="0"/>
              <a:t>    a[</a:t>
            </a:r>
            <a:r>
              <a:rPr lang="en-US" dirty="0" err="1"/>
              <a:t>i</a:t>
            </a:r>
            <a:r>
              <a:rPr lang="en-US" dirty="0"/>
              <a:t>] = b[</a:t>
            </a:r>
            <a:r>
              <a:rPr lang="en-US" dirty="0" err="1"/>
              <a:t>i</a:t>
            </a:r>
            <a:r>
              <a:rPr lang="en-US" dirty="0"/>
              <a:t>] + c[</a:t>
            </a:r>
            <a:r>
              <a:rPr lang="en-US" dirty="0" err="1"/>
              <a:t>i</a:t>
            </a:r>
            <a:r>
              <a:rPr lang="en-US" dirty="0"/>
              <a:t>];</a:t>
            </a:r>
          </a:p>
        </p:txBody>
      </p:sp>
      <p:sp>
        <p:nvSpPr>
          <p:cNvPr id="6" name="TextBox 5">
            <a:extLst>
              <a:ext uri="{FF2B5EF4-FFF2-40B4-BE49-F238E27FC236}">
                <a16:creationId xmlns:a16="http://schemas.microsoft.com/office/drawing/2014/main" id="{A3BCCEEA-72C0-2550-CC0B-D81CAC83EF37}"/>
              </a:ext>
            </a:extLst>
          </p:cNvPr>
          <p:cNvSpPr txBox="1"/>
          <p:nvPr/>
        </p:nvSpPr>
        <p:spPr>
          <a:xfrm>
            <a:off x="2482645" y="3947839"/>
            <a:ext cx="922047" cy="1477328"/>
          </a:xfrm>
          <a:prstGeom prst="rect">
            <a:avLst/>
          </a:prstGeom>
          <a:noFill/>
          <a:ln>
            <a:solidFill>
              <a:schemeClr val="tx1"/>
            </a:solidFill>
          </a:ln>
        </p:spPr>
        <p:txBody>
          <a:bodyPr wrap="none" rtlCol="0">
            <a:spAutoFit/>
          </a:bodyPr>
          <a:lstStyle/>
          <a:p>
            <a:r>
              <a:rPr lang="en-US" dirty="0"/>
              <a:t>A = 2;</a:t>
            </a:r>
          </a:p>
          <a:p>
            <a:r>
              <a:rPr lang="en-US" dirty="0"/>
              <a:t>B = 4;</a:t>
            </a:r>
          </a:p>
          <a:p>
            <a:r>
              <a:rPr lang="en-US" dirty="0"/>
              <a:t>C = 6;</a:t>
            </a:r>
          </a:p>
          <a:p>
            <a:r>
              <a:rPr lang="en-US" dirty="0"/>
              <a:t>D = 10;</a:t>
            </a:r>
          </a:p>
          <a:p>
            <a:endParaRPr lang="en-US" dirty="0"/>
          </a:p>
        </p:txBody>
      </p:sp>
    </p:spTree>
    <p:extLst>
      <p:ext uri="{BB962C8B-B14F-4D97-AF65-F5344CB8AC3E}">
        <p14:creationId xmlns:p14="http://schemas.microsoft.com/office/powerpoint/2010/main" val="362265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Contemporary Computing Devices are Parallel Computers </a:t>
            </a:r>
          </a:p>
        </p:txBody>
      </p:sp>
      <p:sp>
        <p:nvSpPr>
          <p:cNvPr id="3" name="Content Placeholder 2"/>
          <p:cNvSpPr>
            <a:spLocks noGrp="1"/>
          </p:cNvSpPr>
          <p:nvPr>
            <p:ph sz="quarter" idx="13"/>
          </p:nvPr>
        </p:nvSpPr>
        <p:spPr>
          <a:xfrm>
            <a:off x="861308" y="1753785"/>
            <a:ext cx="10363826" cy="4655488"/>
          </a:xfrm>
        </p:spPr>
        <p:txBody>
          <a:bodyPr>
            <a:normAutofit lnSpcReduction="10000"/>
          </a:bodyPr>
          <a:lstStyle/>
          <a:p>
            <a:pPr lvl="1"/>
            <a:r>
              <a:rPr lang="en-US" dirty="0"/>
              <a:t>Mobile devices, </a:t>
            </a:r>
            <a:r>
              <a:rPr lang="en-US" dirty="0" err="1"/>
              <a:t>IoT</a:t>
            </a:r>
            <a:r>
              <a:rPr lang="en-US" dirty="0"/>
              <a:t> devices, many have multi-core CPUs</a:t>
            </a:r>
          </a:p>
          <a:p>
            <a:pPr lvl="2"/>
            <a:r>
              <a:rPr lang="en-US" dirty="0"/>
              <a:t> IPhone 13, A15 – 6 CPU cores, 16 Neural Engine cores, 4 GPU cores  </a:t>
            </a:r>
          </a:p>
          <a:p>
            <a:pPr lvl="1"/>
            <a:r>
              <a:rPr lang="en-US" dirty="0"/>
              <a:t>Desktop or laptop, multi-core CPU</a:t>
            </a:r>
          </a:p>
          <a:p>
            <a:pPr lvl="1"/>
            <a:r>
              <a:rPr lang="en-US" dirty="0"/>
              <a:t> A high-end gaming computer (CPU + GPU)</a:t>
            </a:r>
          </a:p>
          <a:p>
            <a:pPr lvl="1"/>
            <a:r>
              <a:rPr lang="en-US" dirty="0"/>
              <a:t>Multi-core server</a:t>
            </a:r>
          </a:p>
          <a:p>
            <a:pPr lvl="1"/>
            <a:r>
              <a:rPr lang="en-US" dirty="0" err="1"/>
              <a:t>Linprog</a:t>
            </a:r>
            <a:r>
              <a:rPr lang="en-US" dirty="0"/>
              <a:t> cluster   </a:t>
            </a:r>
          </a:p>
          <a:p>
            <a:pPr lvl="1"/>
            <a:r>
              <a:rPr lang="en-US" dirty="0"/>
              <a:t>FSU Research Computing Center (RCC)</a:t>
            </a:r>
          </a:p>
          <a:p>
            <a:pPr lvl="1"/>
            <a:r>
              <a:rPr lang="en-US" dirty="0"/>
              <a:t>Cloud Computing platforms (Amazon AWS, Google cloud).</a:t>
            </a:r>
            <a:endParaRPr lang="en-US" b="1" dirty="0"/>
          </a:p>
          <a:p>
            <a:pPr lvl="1"/>
            <a:r>
              <a:rPr lang="en-US" dirty="0"/>
              <a:t>Frontier supercomputer at Oak Ridge National Laboratory (No. 1 in June 2024 , 1714.81 Peta flops per second peak  performance)</a:t>
            </a:r>
          </a:p>
          <a:p>
            <a:r>
              <a:rPr lang="en-US" b="1" dirty="0"/>
              <a:t>In today’s world, almost any computing device is a parallel computing device!</a:t>
            </a:r>
          </a:p>
        </p:txBody>
      </p:sp>
      <p:cxnSp>
        <p:nvCxnSpPr>
          <p:cNvPr id="5" name="Straight Connector 4"/>
          <p:cNvCxnSpPr/>
          <p:nvPr/>
        </p:nvCxnSpPr>
        <p:spPr>
          <a:xfrm>
            <a:off x="1079335" y="3756543"/>
            <a:ext cx="9927772" cy="20097"/>
          </a:xfrm>
          <a:prstGeom prst="line">
            <a:avLst/>
          </a:prstGeom>
          <a:ln>
            <a:solidFill>
              <a:schemeClr val="accent5"/>
            </a:solidFill>
          </a:ln>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7573878" y="2870624"/>
            <a:ext cx="2716065" cy="461665"/>
          </a:xfrm>
          <a:prstGeom prst="rect">
            <a:avLst/>
          </a:prstGeom>
          <a:noFill/>
        </p:spPr>
        <p:txBody>
          <a:bodyPr wrap="none" rtlCol="0">
            <a:spAutoFit/>
          </a:bodyPr>
          <a:lstStyle/>
          <a:p>
            <a:r>
              <a:rPr lang="en-US" sz="2400" dirty="0">
                <a:solidFill>
                  <a:srgbClr val="FF0000"/>
                </a:solidFill>
              </a:rPr>
              <a:t>Uniprocessor systems</a:t>
            </a:r>
          </a:p>
        </p:txBody>
      </p:sp>
      <p:sp>
        <p:nvSpPr>
          <p:cNvPr id="7" name="TextBox 6"/>
          <p:cNvSpPr txBox="1"/>
          <p:nvPr/>
        </p:nvSpPr>
        <p:spPr>
          <a:xfrm>
            <a:off x="7676355" y="3884260"/>
            <a:ext cx="3020635" cy="461665"/>
          </a:xfrm>
          <a:prstGeom prst="rect">
            <a:avLst/>
          </a:prstGeom>
          <a:noFill/>
        </p:spPr>
        <p:txBody>
          <a:bodyPr wrap="none" rtlCol="0">
            <a:spAutoFit/>
          </a:bodyPr>
          <a:lstStyle/>
          <a:p>
            <a:r>
              <a:rPr lang="en-US" sz="2400" dirty="0">
                <a:solidFill>
                  <a:srgbClr val="FF0000"/>
                </a:solidFill>
              </a:rPr>
              <a:t>Multi-processor systems</a:t>
            </a:r>
          </a:p>
        </p:txBody>
      </p:sp>
    </p:spTree>
    <p:extLst>
      <p:ext uri="{BB962C8B-B14F-4D97-AF65-F5344CB8AC3E}">
        <p14:creationId xmlns:p14="http://schemas.microsoft.com/office/powerpoint/2010/main" val="3686747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and Parallel Execution</a:t>
            </a:r>
          </a:p>
        </p:txBody>
      </p:sp>
      <p:sp>
        <p:nvSpPr>
          <p:cNvPr id="3" name="Content Placeholder 2"/>
          <p:cNvSpPr>
            <a:spLocks noGrp="1"/>
          </p:cNvSpPr>
          <p:nvPr>
            <p:ph sz="quarter" idx="13"/>
          </p:nvPr>
        </p:nvSpPr>
        <p:spPr>
          <a:xfrm>
            <a:off x="861308" y="1753785"/>
            <a:ext cx="10802156" cy="3178138"/>
          </a:xfrm>
        </p:spPr>
        <p:txBody>
          <a:bodyPr>
            <a:normAutofit fontScale="92500" lnSpcReduction="20000"/>
          </a:bodyPr>
          <a:lstStyle/>
          <a:p>
            <a:r>
              <a:rPr lang="en-US" dirty="0">
                <a:latin typeface="Cambria Math" panose="02040503050406030204" pitchFamily="18" charset="0"/>
              </a:rPr>
              <a:t>When two instructions operate on the same data with at least one instruction write to the data, we say that there exists  data dependency between the two instructions.</a:t>
            </a:r>
          </a:p>
          <a:p>
            <a:pPr lvl="1"/>
            <a:r>
              <a:rPr lang="en-US" b="0" dirty="0">
                <a:latin typeface="Cambria Math" panose="02040503050406030204" pitchFamily="18" charset="0"/>
              </a:rPr>
              <a:t>True dependency – read after write</a:t>
            </a:r>
          </a:p>
          <a:p>
            <a:pPr lvl="1"/>
            <a:r>
              <a:rPr lang="en-US" b="0" dirty="0">
                <a:latin typeface="Cambria Math" panose="02040503050406030204" pitchFamily="18" charset="0"/>
              </a:rPr>
              <a:t>Output dependency – write after write</a:t>
            </a:r>
          </a:p>
          <a:p>
            <a:pPr lvl="1"/>
            <a:r>
              <a:rPr lang="en-US" b="0" dirty="0">
                <a:latin typeface="Cambria Math" panose="02040503050406030204" pitchFamily="18" charset="0"/>
              </a:rPr>
              <a:t>Anti-dependency – write after read</a:t>
            </a:r>
          </a:p>
          <a:p>
            <a:r>
              <a:rPr lang="en-US" dirty="0">
                <a:latin typeface="Cambria Math" panose="02040503050406030204" pitchFamily="18" charset="0"/>
              </a:rPr>
              <a:t>P</a:t>
            </a:r>
            <a:r>
              <a:rPr lang="en-US" b="0" dirty="0">
                <a:latin typeface="Cambria Math" panose="02040503050406030204" pitchFamily="18" charset="0"/>
              </a:rPr>
              <a:t>arallel execution can change the timing to execute the instruction. With data dependence, the instructions have to be executed in exactly the same order to have the same semantic (we would say the </a:t>
            </a:r>
            <a:r>
              <a:rPr lang="en-US" dirty="0">
                <a:latin typeface="Cambria Math" panose="02040503050406030204" pitchFamily="18" charset="0"/>
              </a:rPr>
              <a:t>instructions cannot be parallelized). </a:t>
            </a:r>
          </a:p>
        </p:txBody>
      </p:sp>
      <p:sp>
        <p:nvSpPr>
          <p:cNvPr id="5" name="TextBox 4">
            <a:extLst>
              <a:ext uri="{FF2B5EF4-FFF2-40B4-BE49-F238E27FC236}">
                <a16:creationId xmlns:a16="http://schemas.microsoft.com/office/drawing/2014/main" id="{B7A10AF4-418D-0D3C-E49E-DCD591282D42}"/>
              </a:ext>
            </a:extLst>
          </p:cNvPr>
          <p:cNvSpPr txBox="1"/>
          <p:nvPr/>
        </p:nvSpPr>
        <p:spPr>
          <a:xfrm>
            <a:off x="7940734" y="5270376"/>
            <a:ext cx="1066318" cy="646331"/>
          </a:xfrm>
          <a:prstGeom prst="rect">
            <a:avLst/>
          </a:prstGeom>
          <a:noFill/>
          <a:ln>
            <a:solidFill>
              <a:schemeClr val="tx1"/>
            </a:solidFill>
          </a:ln>
        </p:spPr>
        <p:txBody>
          <a:bodyPr wrap="none" rtlCol="0">
            <a:spAutoFit/>
          </a:bodyPr>
          <a:lstStyle/>
          <a:p>
            <a:r>
              <a:rPr lang="en-US" dirty="0"/>
              <a:t>B = A +1</a:t>
            </a:r>
          </a:p>
          <a:p>
            <a:r>
              <a:rPr lang="en-US" dirty="0"/>
              <a:t>A = 2</a:t>
            </a:r>
          </a:p>
        </p:txBody>
      </p:sp>
      <p:sp>
        <p:nvSpPr>
          <p:cNvPr id="6" name="TextBox 5">
            <a:extLst>
              <a:ext uri="{FF2B5EF4-FFF2-40B4-BE49-F238E27FC236}">
                <a16:creationId xmlns:a16="http://schemas.microsoft.com/office/drawing/2014/main" id="{49E577BD-7503-DDC7-A74A-26FF9EB69257}"/>
              </a:ext>
            </a:extLst>
          </p:cNvPr>
          <p:cNvSpPr txBox="1"/>
          <p:nvPr/>
        </p:nvSpPr>
        <p:spPr>
          <a:xfrm>
            <a:off x="5175078" y="5308058"/>
            <a:ext cx="732893" cy="646331"/>
          </a:xfrm>
          <a:prstGeom prst="rect">
            <a:avLst/>
          </a:prstGeom>
          <a:noFill/>
          <a:ln>
            <a:solidFill>
              <a:schemeClr val="tx1"/>
            </a:solidFill>
          </a:ln>
        </p:spPr>
        <p:txBody>
          <a:bodyPr wrap="none" rtlCol="0">
            <a:spAutoFit/>
          </a:bodyPr>
          <a:lstStyle/>
          <a:p>
            <a:r>
              <a:rPr lang="en-US" dirty="0"/>
              <a:t>A = 1</a:t>
            </a:r>
          </a:p>
          <a:p>
            <a:r>
              <a:rPr lang="en-US" dirty="0"/>
              <a:t>A = 2</a:t>
            </a:r>
          </a:p>
        </p:txBody>
      </p:sp>
      <p:sp>
        <p:nvSpPr>
          <p:cNvPr id="7" name="TextBox 6">
            <a:extLst>
              <a:ext uri="{FF2B5EF4-FFF2-40B4-BE49-F238E27FC236}">
                <a16:creationId xmlns:a16="http://schemas.microsoft.com/office/drawing/2014/main" id="{A10142C9-9E28-09D5-9F4B-6350C7F45B89}"/>
              </a:ext>
            </a:extLst>
          </p:cNvPr>
          <p:cNvSpPr txBox="1"/>
          <p:nvPr/>
        </p:nvSpPr>
        <p:spPr>
          <a:xfrm>
            <a:off x="2000656" y="5327514"/>
            <a:ext cx="1141659" cy="646331"/>
          </a:xfrm>
          <a:prstGeom prst="rect">
            <a:avLst/>
          </a:prstGeom>
          <a:noFill/>
          <a:ln>
            <a:solidFill>
              <a:schemeClr val="tx1"/>
            </a:solidFill>
          </a:ln>
        </p:spPr>
        <p:txBody>
          <a:bodyPr wrap="none" rtlCol="0">
            <a:spAutoFit/>
          </a:bodyPr>
          <a:lstStyle/>
          <a:p>
            <a:r>
              <a:rPr lang="en-US" dirty="0"/>
              <a:t>A = 1</a:t>
            </a:r>
          </a:p>
          <a:p>
            <a:r>
              <a:rPr lang="en-US" dirty="0"/>
              <a:t>B =  A * 2</a:t>
            </a:r>
          </a:p>
        </p:txBody>
      </p:sp>
    </p:spTree>
    <p:extLst>
      <p:ext uri="{BB962C8B-B14F-4D97-AF65-F5344CB8AC3E}">
        <p14:creationId xmlns:p14="http://schemas.microsoft.com/office/powerpoint/2010/main" val="2620178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a:t>
            </a:r>
          </a:p>
        </p:txBody>
      </p:sp>
      <p:sp>
        <p:nvSpPr>
          <p:cNvPr id="3" name="Content Placeholder 2"/>
          <p:cNvSpPr>
            <a:spLocks noGrp="1"/>
          </p:cNvSpPr>
          <p:nvPr>
            <p:ph sz="quarter" idx="13"/>
          </p:nvPr>
        </p:nvSpPr>
        <p:spPr>
          <a:xfrm>
            <a:off x="861308" y="1753785"/>
            <a:ext cx="7426658" cy="4655488"/>
          </a:xfrm>
        </p:spPr>
        <p:txBody>
          <a:bodyPr>
            <a:normAutofit/>
          </a:bodyPr>
          <a:lstStyle/>
          <a:p>
            <a:r>
              <a:rPr lang="en-US" dirty="0">
                <a:latin typeface="Cambria Math" panose="02040503050406030204" pitchFamily="18" charset="0"/>
              </a:rPr>
              <a:t>In addition to data dependency, a program may also have control dependency. </a:t>
            </a:r>
          </a:p>
          <a:p>
            <a:pPr marL="0" indent="0">
              <a:buNone/>
            </a:pPr>
            <a:endParaRPr lang="en-US" b="0" dirty="0">
              <a:latin typeface="Cambria Math" panose="02040503050406030204" pitchFamily="18" charset="0"/>
            </a:endParaRPr>
          </a:p>
          <a:p>
            <a:r>
              <a:rPr lang="en-US" b="0" dirty="0">
                <a:latin typeface="Cambria Math" panose="02040503050406030204" pitchFamily="18" charset="0"/>
              </a:rPr>
              <a:t>Due to the dependencies, a typical program will have a portion that can be parallelized, and the other part that cannot be parallelized.  </a:t>
            </a:r>
          </a:p>
        </p:txBody>
      </p:sp>
      <p:sp>
        <p:nvSpPr>
          <p:cNvPr id="4" name="TextBox 3">
            <a:extLst>
              <a:ext uri="{FF2B5EF4-FFF2-40B4-BE49-F238E27FC236}">
                <a16:creationId xmlns:a16="http://schemas.microsoft.com/office/drawing/2014/main" id="{26E93429-CB95-98B6-B860-CA25CCCFB5DB}"/>
              </a:ext>
            </a:extLst>
          </p:cNvPr>
          <p:cNvSpPr txBox="1"/>
          <p:nvPr/>
        </p:nvSpPr>
        <p:spPr>
          <a:xfrm>
            <a:off x="8820710" y="2725022"/>
            <a:ext cx="2509982" cy="2031325"/>
          </a:xfrm>
          <a:prstGeom prst="rect">
            <a:avLst/>
          </a:prstGeom>
          <a:noFill/>
          <a:ln>
            <a:solidFill>
              <a:schemeClr val="tx1"/>
            </a:solidFill>
          </a:ln>
        </p:spPr>
        <p:txBody>
          <a:bodyPr wrap="none" rtlCol="0">
            <a:spAutoFit/>
          </a:bodyPr>
          <a:lstStyle/>
          <a:p>
            <a:r>
              <a:rPr lang="en-US" dirty="0">
                <a:highlight>
                  <a:srgbClr val="FF0000"/>
                </a:highlight>
              </a:rPr>
              <a:t>A = 2;</a:t>
            </a:r>
          </a:p>
          <a:p>
            <a:r>
              <a:rPr lang="en-US" dirty="0">
                <a:highlight>
                  <a:srgbClr val="FF0000"/>
                </a:highlight>
              </a:rPr>
              <a:t>B = A + A;</a:t>
            </a:r>
          </a:p>
          <a:p>
            <a:r>
              <a:rPr lang="en-US" dirty="0">
                <a:highlight>
                  <a:srgbClr val="FF0000"/>
                </a:highlight>
              </a:rPr>
              <a:t>C = b * A;</a:t>
            </a:r>
          </a:p>
          <a:p>
            <a:r>
              <a:rPr lang="en-US" dirty="0">
                <a:highlight>
                  <a:srgbClr val="FF0000"/>
                </a:highlight>
              </a:rPr>
              <a:t>D = c+1;</a:t>
            </a:r>
          </a:p>
          <a:p>
            <a:endParaRPr lang="en-US" dirty="0"/>
          </a:p>
          <a:p>
            <a:r>
              <a:rPr lang="en-US" dirty="0">
                <a:highlight>
                  <a:srgbClr val="008000"/>
                </a:highlight>
              </a:rPr>
              <a:t>For(</a:t>
            </a:r>
            <a:r>
              <a:rPr lang="en-US" dirty="0" err="1">
                <a:highlight>
                  <a:srgbClr val="008000"/>
                </a:highlight>
              </a:rPr>
              <a:t>i</a:t>
            </a:r>
            <a:r>
              <a:rPr lang="en-US" dirty="0">
                <a:highlight>
                  <a:srgbClr val="008000"/>
                </a:highlight>
              </a:rPr>
              <a:t>=0; </a:t>
            </a:r>
            <a:r>
              <a:rPr lang="en-US" dirty="0" err="1">
                <a:highlight>
                  <a:srgbClr val="008000"/>
                </a:highlight>
              </a:rPr>
              <a:t>i</a:t>
            </a:r>
            <a:r>
              <a:rPr lang="en-US" dirty="0">
                <a:highlight>
                  <a:srgbClr val="008000"/>
                </a:highlight>
              </a:rPr>
              <a:t>&lt;100000; </a:t>
            </a:r>
            <a:r>
              <a:rPr lang="en-US" dirty="0" err="1">
                <a:highlight>
                  <a:srgbClr val="008000"/>
                </a:highlight>
              </a:rPr>
              <a:t>i</a:t>
            </a:r>
            <a:r>
              <a:rPr lang="en-US" dirty="0">
                <a:highlight>
                  <a:srgbClr val="008000"/>
                </a:highlight>
              </a:rPr>
              <a:t>=+)</a:t>
            </a:r>
          </a:p>
          <a:p>
            <a:r>
              <a:rPr lang="en-US" dirty="0">
                <a:highlight>
                  <a:srgbClr val="008000"/>
                </a:highlight>
              </a:rPr>
              <a:t>    a[</a:t>
            </a:r>
            <a:r>
              <a:rPr lang="en-US" dirty="0" err="1">
                <a:highlight>
                  <a:srgbClr val="008000"/>
                </a:highlight>
              </a:rPr>
              <a:t>i</a:t>
            </a:r>
            <a:r>
              <a:rPr lang="en-US" dirty="0">
                <a:highlight>
                  <a:srgbClr val="008000"/>
                </a:highlight>
              </a:rPr>
              <a:t>] = 0; </a:t>
            </a:r>
          </a:p>
        </p:txBody>
      </p:sp>
    </p:spTree>
    <p:extLst>
      <p:ext uri="{BB962C8B-B14F-4D97-AF65-F5344CB8AC3E}">
        <p14:creationId xmlns:p14="http://schemas.microsoft.com/office/powerpoint/2010/main" val="2117042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Speedup and Scalability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861308" y="1753785"/>
                <a:ext cx="10363826" cy="4655488"/>
              </a:xfrm>
            </p:spPr>
            <p:txBody>
              <a:bodyPr>
                <a:normAutofit/>
              </a:bodyPr>
              <a:lstStyle/>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be the execution time for a computation to run on 1 processor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𝑝</m:t>
                        </m:r>
                        <m:r>
                          <a:rPr lang="en-US" b="0" i="1" smtClean="0">
                            <a:latin typeface="Cambria Math" panose="02040503050406030204" pitchFamily="18" charset="0"/>
                          </a:rPr>
                          <m:t> </m:t>
                        </m:r>
                      </m:sub>
                    </m:sSub>
                  </m:oMath>
                </a14:m>
                <a:r>
                  <a:rPr lang="en-US" dirty="0"/>
                  <a:t>be the execution time for the computation (with the same input – same problem) to run on P processors. </a:t>
                </a:r>
              </a:p>
              <a:p>
                <a:pPr marL="0" indent="0" algn="ctr">
                  <a:buNone/>
                </a:pPr>
                <a:r>
                  <a:rPr lang="en-US" dirty="0"/>
                  <a:t> </a:t>
                </a:r>
                <a14:m>
                  <m:oMath xmlns:m="http://schemas.openxmlformats.org/officeDocument/2006/math">
                    <m:r>
                      <a:rPr lang="en-US" b="0" i="1" smtClean="0">
                        <a:latin typeface="Cambria Math" panose="02040503050406030204" pitchFamily="18" charset="0"/>
                      </a:rPr>
                      <m:t>𝑠𝑝𝑒𝑒𝑑𝑢𝑝</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𝑃</m:t>
                            </m:r>
                          </m:sub>
                        </m:sSub>
                      </m:den>
                    </m:f>
                  </m:oMath>
                </a14:m>
                <a:r>
                  <a:rPr lang="en-US" dirty="0"/>
                  <a:t> </a:t>
                </a:r>
              </a:p>
              <a:p>
                <a:r>
                  <a:rPr lang="en-US" dirty="0"/>
                  <a:t>Scalability of a program measures how many processors that the program can make effective use of.</a:t>
                </a:r>
              </a:p>
              <a:p>
                <a:pPr lvl="1"/>
                <a:r>
                  <a:rPr lang="en-US" dirty="0"/>
                  <a:t>When the problem size is fixed, this is referred to as “strong scaling”. </a:t>
                </a:r>
              </a:p>
              <a:p>
                <a:pPr lvl="1"/>
                <a:r>
                  <a:rPr lang="en-US" dirty="0"/>
                  <a:t>When the problem size can increase with the  number of processors, it is referred to as “weak scaling”.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861308" y="1753785"/>
                <a:ext cx="10363826" cy="4655488"/>
              </a:xfrm>
              <a:blipFill>
                <a:blip r:embed="rId2"/>
                <a:stretch>
                  <a:fillRect l="-734" r="-612"/>
                </a:stretch>
              </a:blipFill>
            </p:spPr>
            <p:txBody>
              <a:bodyPr/>
              <a:lstStyle/>
              <a:p>
                <a:r>
                  <a:rPr lang="en-US">
                    <a:noFill/>
                  </a:rPr>
                  <a:t> </a:t>
                </a:r>
              </a:p>
            </p:txBody>
          </p:sp>
        </mc:Fallback>
      </mc:AlternateContent>
    </p:spTree>
    <p:extLst>
      <p:ext uri="{BB962C8B-B14F-4D97-AF65-F5344CB8AC3E}">
        <p14:creationId xmlns:p14="http://schemas.microsoft.com/office/powerpoint/2010/main" val="1205641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Amdahl’s Law (fixed size speedup, strong scaling)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88725" y="1334061"/>
                <a:ext cx="10207099" cy="4947793"/>
              </a:xfrm>
            </p:spPr>
            <p:txBody>
              <a:bodyPr>
                <a:normAutofit fontScale="92500" lnSpcReduction="10000"/>
              </a:bodyPr>
              <a:lstStyle/>
              <a:p>
                <a:r>
                  <a:rPr lang="en-US" dirty="0"/>
                  <a:t>Given a program, let </a:t>
                </a:r>
                <a:r>
                  <a:rPr lang="en-US" i="1" dirty="0"/>
                  <a:t>f</a:t>
                </a:r>
                <a:r>
                  <a:rPr lang="en-US" dirty="0"/>
                  <a:t> be the fraction that must be sequential and </a:t>
                </a:r>
                <a:r>
                  <a:rPr lang="en-US" i="1" dirty="0"/>
                  <a:t>1-f</a:t>
                </a:r>
                <a:r>
                  <a:rPr lang="en-US" dirty="0"/>
                  <a:t> be the fraction that can be parallelized</a:t>
                </a:r>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+(1−</m:t>
                    </m:r>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oMath>
                </a14:m>
                <a:endParaRPr lang="en-US" dirty="0"/>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𝑃</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𝑓</m:t>
                            </m:r>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num>
                      <m:den>
                        <m:r>
                          <a:rPr lang="en-US" b="0" i="1" smtClean="0">
                            <a:latin typeface="Cambria Math" panose="02040503050406030204" pitchFamily="18" charset="0"/>
                          </a:rPr>
                          <m:t>𝑃</m:t>
                        </m:r>
                      </m:den>
                    </m:f>
                  </m:oMath>
                </a14:m>
                <a:endParaRPr lang="en-US" dirty="0"/>
              </a:p>
              <a:p>
                <a14:m>
                  <m:oMath xmlns:m="http://schemas.openxmlformats.org/officeDocument/2006/math">
                    <m:r>
                      <a:rPr lang="en-US" b="0" i="1" smtClean="0">
                        <a:latin typeface="Cambria Math" panose="02040503050406030204" pitchFamily="18" charset="0"/>
                      </a:rPr>
                      <m:t>𝑆𝑝𝑒𝑒𝑑𝑢𝑝</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𝑃</m:t>
                            </m:r>
                          </m:sub>
                        </m:sSub>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num>
                      <m:den>
                        <m:r>
                          <a:rPr lang="en-US" i="1">
                            <a:latin typeface="Cambria Math" panose="02040503050406030204" pitchFamily="18" charset="0"/>
                          </a:rPr>
                          <m:t>𝑓</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𝑓</m:t>
                                </m:r>
                              </m:e>
                            </m:d>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num>
                          <m:den>
                            <m:r>
                              <a:rPr lang="en-US" i="1">
                                <a:latin typeface="Cambria Math" panose="02040503050406030204" pitchFamily="18" charset="0"/>
                              </a:rPr>
                              <m:t>𝑃</m:t>
                            </m:r>
                          </m:den>
                        </m:f>
                      </m:den>
                    </m:f>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𝑓</m:t>
                        </m:r>
                        <m:r>
                          <a:rPr lang="en-US" b="0" i="1" smtClean="0">
                            <a:latin typeface="Cambria Math" panose="02040503050406030204" pitchFamily="18" charset="0"/>
                          </a:rPr>
                          <m:t>+(1−</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𝑃</m:t>
                        </m:r>
                      </m:den>
                    </m:f>
                  </m:oMath>
                </a14:m>
                <a:endParaRPr lang="en-US" dirty="0"/>
              </a:p>
              <a:p>
                <a:r>
                  <a:rPr lang="en-US" dirty="0"/>
                  <a:t> When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rPr>
                      <m:t>𝑆𝑝𝑒𝑒𝑑𝑢𝑝</m:t>
                    </m:r>
                    <m:d>
                      <m:dPr>
                        <m:ctrlPr>
                          <a:rPr lang="en-US" i="1">
                            <a:latin typeface="Cambria Math" panose="02040503050406030204" pitchFamily="18" charset="0"/>
                          </a:rPr>
                        </m:ctrlPr>
                      </m:dPr>
                      <m:e>
                        <m:r>
                          <a:rPr lang="en-US" i="1">
                            <a:latin typeface="Cambria Math" panose="02040503050406030204" pitchFamily="18" charset="0"/>
                          </a:rPr>
                          <m:t>𝑃</m:t>
                        </m:r>
                      </m:e>
                    </m:d>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𝑓</m:t>
                        </m:r>
                      </m:den>
                    </m:f>
                  </m:oMath>
                </a14:m>
                <a:endParaRPr lang="en-US" dirty="0"/>
              </a:p>
              <a:p>
                <a:r>
                  <a:rPr lang="en-US" dirty="0"/>
                  <a:t>Original paper: </a:t>
                </a:r>
                <a:r>
                  <a:rPr lang="en-US" i="1" dirty="0"/>
                  <a:t>Amdahl, Gene M. (1967). </a:t>
                </a:r>
                <a:r>
                  <a:rPr lang="en-US" i="1" dirty="0">
                    <a:hlinkClick r:id="rId2"/>
                  </a:rPr>
                  <a:t>"Validity of the Single Processor Approach to Achieving Large-Scale Computing Capabilities"</a:t>
                </a:r>
                <a:r>
                  <a:rPr lang="en-US" i="1" dirty="0"/>
                  <a:t> . AFIPS Conference Proceedings (30): 483–485.</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88725" y="1334061"/>
                <a:ext cx="10207099" cy="4947793"/>
              </a:xfrm>
              <a:blipFill>
                <a:blip r:embed="rId3"/>
                <a:stretch>
                  <a:fillRect l="-621" t="-769" r="-248"/>
                </a:stretch>
              </a:blipFill>
            </p:spPr>
            <p:txBody>
              <a:bodyPr/>
              <a:lstStyle/>
              <a:p>
                <a:r>
                  <a:rPr lang="en-US">
                    <a:noFill/>
                  </a:rPr>
                  <a:t> </a:t>
                </a:r>
              </a:p>
            </p:txBody>
          </p:sp>
        </mc:Fallback>
      </mc:AlternateContent>
    </p:spTree>
    <p:extLst>
      <p:ext uri="{BB962C8B-B14F-4D97-AF65-F5344CB8AC3E}">
        <p14:creationId xmlns:p14="http://schemas.microsoft.com/office/powerpoint/2010/main" val="2217522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Amdahl’s law</a:t>
            </a:r>
          </a:p>
        </p:txBody>
      </p:sp>
      <p:sp>
        <p:nvSpPr>
          <p:cNvPr id="3" name="Content Placeholder 2"/>
          <p:cNvSpPr>
            <a:spLocks noGrp="1"/>
          </p:cNvSpPr>
          <p:nvPr>
            <p:ph sz="quarter" idx="13"/>
          </p:nvPr>
        </p:nvSpPr>
        <p:spPr>
          <a:xfrm>
            <a:off x="974048" y="1289090"/>
            <a:ext cx="10363826" cy="1439120"/>
          </a:xfrm>
        </p:spPr>
        <p:txBody>
          <a:bodyPr>
            <a:normAutofit/>
          </a:bodyPr>
          <a:lstStyle/>
          <a:p>
            <a:pPr marL="0" indent="0">
              <a:buNone/>
            </a:pPr>
            <a:endParaRPr lang="en-US" dirty="0"/>
          </a:p>
          <a:p>
            <a:endParaRPr lang="en-US" dirty="0">
              <a:solidFill>
                <a:srgbClr val="C00000"/>
              </a:solidFill>
            </a:endParaRPr>
          </a:p>
        </p:txBody>
      </p:sp>
      <p:sp>
        <p:nvSpPr>
          <p:cNvPr id="4" name="TextBox 3"/>
          <p:cNvSpPr txBox="1"/>
          <p:nvPr/>
        </p:nvSpPr>
        <p:spPr>
          <a:xfrm>
            <a:off x="1189465" y="1544997"/>
            <a:ext cx="9292682" cy="1200329"/>
          </a:xfrm>
          <a:prstGeom prst="rect">
            <a:avLst/>
          </a:prstGeom>
          <a:noFill/>
        </p:spPr>
        <p:txBody>
          <a:bodyPr wrap="square" rtlCol="0">
            <a:spAutoFit/>
          </a:bodyPr>
          <a:lstStyle/>
          <a:p>
            <a:r>
              <a:rPr lang="en-US" sz="2400" dirty="0"/>
              <a:t>Amdahl’s law: As P increases, the percentage of work in the parallel region reduces, performance is more and more dominated by the sequential region.</a:t>
            </a:r>
          </a:p>
        </p:txBody>
      </p:sp>
      <p:sp>
        <p:nvSpPr>
          <p:cNvPr id="5" name="Rectangle 4"/>
          <p:cNvSpPr/>
          <p:nvPr/>
        </p:nvSpPr>
        <p:spPr>
          <a:xfrm>
            <a:off x="2293806" y="2960345"/>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293806" y="3208999"/>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93806" y="345454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93806" y="369586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93806" y="3952470"/>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86372" y="418681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293806" y="4443220"/>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286372" y="4930286"/>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93806" y="4673678"/>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86372" y="5160744"/>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22821" y="5904267"/>
            <a:ext cx="580608" cy="369332"/>
          </a:xfrm>
          <a:prstGeom prst="rect">
            <a:avLst/>
          </a:prstGeom>
          <a:noFill/>
        </p:spPr>
        <p:txBody>
          <a:bodyPr wrap="none" rtlCol="0">
            <a:spAutoFit/>
          </a:bodyPr>
          <a:lstStyle/>
          <a:p>
            <a:r>
              <a:rPr lang="en-US" dirty="0"/>
              <a:t>P=1</a:t>
            </a:r>
          </a:p>
        </p:txBody>
      </p:sp>
      <p:sp>
        <p:nvSpPr>
          <p:cNvPr id="31" name="Rectangle 30"/>
          <p:cNvSpPr/>
          <p:nvPr/>
        </p:nvSpPr>
        <p:spPr>
          <a:xfrm>
            <a:off x="4245269" y="2954463"/>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245269" y="3174535"/>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245269" y="3426198"/>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245269" y="367786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245269" y="3926320"/>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245269" y="4172114"/>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1587563" y="2954463"/>
            <a:ext cx="37170" cy="2436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0156" y="3952470"/>
            <a:ext cx="567784" cy="369332"/>
          </a:xfrm>
          <a:prstGeom prst="rect">
            <a:avLst/>
          </a:prstGeom>
          <a:noFill/>
        </p:spPr>
        <p:txBody>
          <a:bodyPr wrap="none" rtlCol="0">
            <a:spAutoFit/>
          </a:bodyPr>
          <a:lstStyle/>
          <a:p>
            <a:r>
              <a:rPr lang="en-US" dirty="0"/>
              <a:t>time</a:t>
            </a:r>
          </a:p>
        </p:txBody>
      </p:sp>
      <p:sp>
        <p:nvSpPr>
          <p:cNvPr id="41" name="TextBox 40"/>
          <p:cNvSpPr txBox="1"/>
          <p:nvPr/>
        </p:nvSpPr>
        <p:spPr>
          <a:xfrm>
            <a:off x="4460860" y="5904267"/>
            <a:ext cx="580608" cy="369332"/>
          </a:xfrm>
          <a:prstGeom prst="rect">
            <a:avLst/>
          </a:prstGeom>
          <a:noFill/>
        </p:spPr>
        <p:txBody>
          <a:bodyPr wrap="none" rtlCol="0">
            <a:spAutoFit/>
          </a:bodyPr>
          <a:lstStyle/>
          <a:p>
            <a:r>
              <a:rPr lang="en-US" dirty="0"/>
              <a:t>P=2</a:t>
            </a:r>
          </a:p>
        </p:txBody>
      </p:sp>
      <p:sp>
        <p:nvSpPr>
          <p:cNvPr id="42" name="Rectangle 41"/>
          <p:cNvSpPr/>
          <p:nvPr/>
        </p:nvSpPr>
        <p:spPr>
          <a:xfrm>
            <a:off x="4914342" y="342052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914342" y="3672190"/>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914342" y="392064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914342" y="4166443"/>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86664" y="2957793"/>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86664" y="3177865"/>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486664" y="341921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486664" y="367087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155737" y="341354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155737" y="3665204"/>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769054" y="3404993"/>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769054" y="3656656"/>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438127" y="339932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438127" y="365098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427828" y="5899329"/>
            <a:ext cx="580608" cy="369332"/>
          </a:xfrm>
          <a:prstGeom prst="rect">
            <a:avLst/>
          </a:prstGeom>
          <a:noFill/>
        </p:spPr>
        <p:txBody>
          <a:bodyPr wrap="none" rtlCol="0">
            <a:spAutoFit/>
          </a:bodyPr>
          <a:lstStyle/>
          <a:p>
            <a:r>
              <a:rPr lang="en-US" dirty="0"/>
              <a:t>P=4</a:t>
            </a:r>
          </a:p>
        </p:txBody>
      </p:sp>
    </p:spTree>
    <p:extLst>
      <p:ext uri="{BB962C8B-B14F-4D97-AF65-F5344CB8AC3E}">
        <p14:creationId xmlns:p14="http://schemas.microsoft.com/office/powerpoint/2010/main" val="1550168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BC0-0D26-32E2-7ED8-717DCB35F773}"/>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6F7023C8-09EE-85B8-B40B-B7FAD02395B1}"/>
              </a:ext>
            </a:extLst>
          </p:cNvPr>
          <p:cNvSpPr>
            <a:spLocks noGrp="1"/>
          </p:cNvSpPr>
          <p:nvPr>
            <p:ph sz="quarter" idx="13"/>
          </p:nvPr>
        </p:nvSpPr>
        <p:spPr/>
        <p:txBody>
          <a:bodyPr/>
          <a:lstStyle/>
          <a:p>
            <a:r>
              <a:rPr lang="en-US" dirty="0"/>
              <a:t>Let a program has f=10% sequential component and 90% parallel component. What is the speedup one will get with 2 processors, 5 processors and 10 processors? </a:t>
            </a:r>
          </a:p>
          <a:p>
            <a:r>
              <a:rPr lang="en-US" dirty="0"/>
              <a:t>If a person tell you that he is able to speed up the program by 15 times, what would be your responds?</a:t>
            </a:r>
          </a:p>
        </p:txBody>
      </p:sp>
    </p:spTree>
    <p:extLst>
      <p:ext uri="{BB962C8B-B14F-4D97-AF65-F5344CB8AC3E}">
        <p14:creationId xmlns:p14="http://schemas.microsoft.com/office/powerpoint/2010/main" val="3207706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Gustafson’s Law (scaled speedup, weak scaling)</a:t>
            </a:r>
          </a:p>
        </p:txBody>
      </p:sp>
      <p:sp>
        <p:nvSpPr>
          <p:cNvPr id="3" name="Content Placeholder 2"/>
          <p:cNvSpPr>
            <a:spLocks noGrp="1"/>
          </p:cNvSpPr>
          <p:nvPr>
            <p:ph sz="quarter" idx="13"/>
          </p:nvPr>
        </p:nvSpPr>
        <p:spPr>
          <a:xfrm>
            <a:off x="756377" y="1191654"/>
            <a:ext cx="10363826" cy="5127370"/>
          </a:xfrm>
        </p:spPr>
        <p:txBody>
          <a:bodyPr>
            <a:normAutofit/>
          </a:bodyPr>
          <a:lstStyle/>
          <a:p>
            <a:r>
              <a:rPr lang="en-US" dirty="0">
                <a:solidFill>
                  <a:schemeClr val="tx1"/>
                </a:solidFill>
              </a:rPr>
              <a:t> </a:t>
            </a:r>
            <a:r>
              <a:rPr lang="en-US" dirty="0"/>
              <a:t>Large scale parallel/distributed systems are expected to allow for solving problem faster or larger problems.</a:t>
            </a:r>
          </a:p>
          <a:p>
            <a:pPr lvl="1"/>
            <a:r>
              <a:rPr lang="en-US" dirty="0"/>
              <a:t> Amdahl’s Law indicates that there is a limit on how faster it can go.</a:t>
            </a:r>
          </a:p>
          <a:p>
            <a:pPr lvl="1"/>
            <a:r>
              <a:rPr lang="en-US" dirty="0"/>
              <a:t> How about bigger problems? This is what Gustafson’s Law sheds lights on!</a:t>
            </a:r>
          </a:p>
          <a:p>
            <a:r>
              <a:rPr lang="en-US" dirty="0"/>
              <a:t> In Amdahl’s law, as the number of processors increases, the amount of work in each node decreases (more processors sharing the parallel part).</a:t>
            </a:r>
          </a:p>
          <a:p>
            <a:r>
              <a:rPr lang="en-US" dirty="0"/>
              <a:t> In Gustafson’s law, as the number of processors increases, the amount of work in each node remains the same (doing more work collectively).</a:t>
            </a:r>
          </a:p>
          <a:p>
            <a:endParaRPr lang="en-US" dirty="0"/>
          </a:p>
          <a:p>
            <a:endParaRPr lang="en-US" dirty="0">
              <a:solidFill>
                <a:schemeClr val="tx1"/>
              </a:solidFill>
            </a:endParaRPr>
          </a:p>
        </p:txBody>
      </p:sp>
    </p:spTree>
    <p:extLst>
      <p:ext uri="{BB962C8B-B14F-4D97-AF65-F5344CB8AC3E}">
        <p14:creationId xmlns:p14="http://schemas.microsoft.com/office/powerpoint/2010/main" val="3408276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Gustafson’s law</a:t>
            </a:r>
          </a:p>
        </p:txBody>
      </p:sp>
      <p:sp>
        <p:nvSpPr>
          <p:cNvPr id="3" name="Content Placeholder 2"/>
          <p:cNvSpPr>
            <a:spLocks noGrp="1"/>
          </p:cNvSpPr>
          <p:nvPr>
            <p:ph sz="quarter" idx="13"/>
          </p:nvPr>
        </p:nvSpPr>
        <p:spPr>
          <a:xfrm>
            <a:off x="974048" y="1289090"/>
            <a:ext cx="10363826" cy="1439120"/>
          </a:xfrm>
        </p:spPr>
        <p:txBody>
          <a:bodyPr>
            <a:normAutofit/>
          </a:bodyPr>
          <a:lstStyle/>
          <a:p>
            <a:pPr marL="0" indent="0">
              <a:buNone/>
            </a:pPr>
            <a:endParaRPr lang="en-US" dirty="0"/>
          </a:p>
          <a:p>
            <a:endParaRPr lang="en-US" dirty="0">
              <a:solidFill>
                <a:srgbClr val="C00000"/>
              </a:solidFill>
            </a:endParaRPr>
          </a:p>
        </p:txBody>
      </p:sp>
      <p:sp>
        <p:nvSpPr>
          <p:cNvPr id="4" name="TextBox 3"/>
          <p:cNvSpPr txBox="1"/>
          <p:nvPr/>
        </p:nvSpPr>
        <p:spPr>
          <a:xfrm>
            <a:off x="1189464" y="1544997"/>
            <a:ext cx="9471102" cy="830997"/>
          </a:xfrm>
          <a:prstGeom prst="rect">
            <a:avLst/>
          </a:prstGeom>
          <a:noFill/>
        </p:spPr>
        <p:txBody>
          <a:bodyPr wrap="square" rtlCol="0">
            <a:spAutoFit/>
          </a:bodyPr>
          <a:lstStyle/>
          <a:p>
            <a:r>
              <a:rPr lang="en-US" sz="2400" dirty="0"/>
              <a:t>Gustafson’s law: As P increases, the total work on each process remains the same. So the total work increases with P. </a:t>
            </a:r>
          </a:p>
        </p:txBody>
      </p:sp>
      <p:sp>
        <p:nvSpPr>
          <p:cNvPr id="5" name="Rectangle 4"/>
          <p:cNvSpPr/>
          <p:nvPr/>
        </p:nvSpPr>
        <p:spPr>
          <a:xfrm>
            <a:off x="2517424" y="2938042"/>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517424" y="3186696"/>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17424" y="3432246"/>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17424" y="367355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17424" y="393016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509990" y="416451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517424" y="442091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509990" y="4907983"/>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517424" y="465137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09990" y="513844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46439" y="5881964"/>
            <a:ext cx="580608" cy="369332"/>
          </a:xfrm>
          <a:prstGeom prst="rect">
            <a:avLst/>
          </a:prstGeom>
          <a:noFill/>
        </p:spPr>
        <p:txBody>
          <a:bodyPr wrap="none" rtlCol="0">
            <a:spAutoFit/>
          </a:bodyPr>
          <a:lstStyle/>
          <a:p>
            <a:r>
              <a:rPr lang="en-US" dirty="0"/>
              <a:t>P=1</a:t>
            </a:r>
          </a:p>
        </p:txBody>
      </p:sp>
      <p:cxnSp>
        <p:nvCxnSpPr>
          <p:cNvPr id="10" name="Straight Arrow Connector 9"/>
          <p:cNvCxnSpPr/>
          <p:nvPr/>
        </p:nvCxnSpPr>
        <p:spPr>
          <a:xfrm flipH="1">
            <a:off x="1811181" y="2932160"/>
            <a:ext cx="37170" cy="2436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3774" y="3930167"/>
            <a:ext cx="567784" cy="369332"/>
          </a:xfrm>
          <a:prstGeom prst="rect">
            <a:avLst/>
          </a:prstGeom>
          <a:noFill/>
        </p:spPr>
        <p:txBody>
          <a:bodyPr wrap="none" rtlCol="0">
            <a:spAutoFit/>
          </a:bodyPr>
          <a:lstStyle/>
          <a:p>
            <a:r>
              <a:rPr lang="en-US" dirty="0"/>
              <a:t>time</a:t>
            </a:r>
          </a:p>
        </p:txBody>
      </p:sp>
      <p:sp>
        <p:nvSpPr>
          <p:cNvPr id="41" name="TextBox 40"/>
          <p:cNvSpPr txBox="1"/>
          <p:nvPr/>
        </p:nvSpPr>
        <p:spPr>
          <a:xfrm>
            <a:off x="4684478" y="5881964"/>
            <a:ext cx="580608" cy="369332"/>
          </a:xfrm>
          <a:prstGeom prst="rect">
            <a:avLst/>
          </a:prstGeom>
          <a:noFill/>
        </p:spPr>
        <p:txBody>
          <a:bodyPr wrap="none" rtlCol="0">
            <a:spAutoFit/>
          </a:bodyPr>
          <a:lstStyle/>
          <a:p>
            <a:r>
              <a:rPr lang="en-US" dirty="0"/>
              <a:t>P=2</a:t>
            </a:r>
          </a:p>
        </p:txBody>
      </p:sp>
      <p:sp>
        <p:nvSpPr>
          <p:cNvPr id="56" name="TextBox 55"/>
          <p:cNvSpPr txBox="1"/>
          <p:nvPr/>
        </p:nvSpPr>
        <p:spPr>
          <a:xfrm>
            <a:off x="8380737" y="5881964"/>
            <a:ext cx="580608" cy="369332"/>
          </a:xfrm>
          <a:prstGeom prst="rect">
            <a:avLst/>
          </a:prstGeom>
          <a:noFill/>
        </p:spPr>
        <p:txBody>
          <a:bodyPr wrap="none" rtlCol="0">
            <a:spAutoFit/>
          </a:bodyPr>
          <a:lstStyle/>
          <a:p>
            <a:r>
              <a:rPr lang="en-US" dirty="0"/>
              <a:t>P=4</a:t>
            </a:r>
          </a:p>
        </p:txBody>
      </p:sp>
      <p:sp>
        <p:nvSpPr>
          <p:cNvPr id="40" name="Rectangle 39"/>
          <p:cNvSpPr/>
          <p:nvPr/>
        </p:nvSpPr>
        <p:spPr>
          <a:xfrm>
            <a:off x="4684478" y="2942924"/>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84478" y="3191578"/>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684478" y="3437128"/>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684478" y="367844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684478" y="393504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677044" y="4169394"/>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684478" y="442579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677044" y="491286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684478" y="465625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677044" y="5143323"/>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353551" y="344310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53551" y="3684414"/>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353551" y="394102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346117" y="417536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353551" y="443177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346117" y="4918838"/>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353551" y="4662230"/>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346117" y="5149296"/>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357054" y="2942924"/>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7357054" y="3191578"/>
            <a:ext cx="312234" cy="2304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357054" y="3437128"/>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357054" y="367844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357054" y="393504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349620" y="4169394"/>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57054" y="442579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49620" y="491286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57054" y="465625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49620" y="5143323"/>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075937" y="3432246"/>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075937" y="367355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075937" y="393016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068503" y="416451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8075937" y="442091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068503" y="4907983"/>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075937" y="465137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8068503" y="513844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8802254" y="344310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8802254" y="3684414"/>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8802254" y="394102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8794820" y="417536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8802254" y="443177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8794820" y="4918838"/>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8802254" y="4662230"/>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8794820" y="5149296"/>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9516674" y="3453956"/>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9516674" y="3695269"/>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516674" y="395187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9509240" y="4186222"/>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9516674" y="4442627"/>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9509240" y="4929693"/>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9516674" y="4673085"/>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9509240" y="5160151"/>
            <a:ext cx="312234" cy="23045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838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Gustafson’s Law (scaled speedup, weak scaling)</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56377" y="1191654"/>
                <a:ext cx="10363826" cy="2570024"/>
              </a:xfrm>
            </p:spPr>
            <p:txBody>
              <a:bodyPr>
                <a:normAutofit/>
              </a:bodyPr>
              <a:lstStyle/>
              <a:p>
                <a:r>
                  <a:rPr lang="en-US" dirty="0">
                    <a:solidFill>
                      <a:schemeClr val="tx1"/>
                    </a:solidFill>
                  </a:rPr>
                  <a:t> </a:t>
                </a:r>
                <a:r>
                  <a:rPr lang="en-US" dirty="0"/>
                  <a:t>The work on each processor is 1 (f is the fraction for sequential program, (1-f) is the fraction for parallel program.</a:t>
                </a:r>
              </a:p>
              <a:p>
                <a:r>
                  <a:rPr lang="en-US" dirty="0"/>
                  <a:t> With P processor (with the same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𝑃</m:t>
                        </m:r>
                      </m:sub>
                    </m:sSub>
                    <m:r>
                      <a:rPr lang="en-US" b="0" i="1" smtClean="0">
                        <a:latin typeface="Cambria Math" panose="02040503050406030204" pitchFamily="18" charset="0"/>
                      </a:rPr>
                      <m:t>=1</m:t>
                    </m:r>
                  </m:oMath>
                </a14:m>
                <a:r>
                  <a:rPr lang="en-US" dirty="0"/>
                  <a:t>), the total amount of useful work is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𝑓</m:t>
                        </m:r>
                      </m:e>
                    </m:d>
                    <m:r>
                      <a:rPr lang="en-US" b="0" i="1" smtClean="0">
                        <a:latin typeface="Cambria Math" panose="02040503050406030204" pitchFamily="18" charset="0"/>
                      </a:rPr>
                      <m:t>𝑃</m:t>
                    </m:r>
                  </m:oMath>
                </a14:m>
                <a:r>
                  <a:rPr lang="en-US" dirty="0"/>
                  <a:t>. Thus,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𝑓</m:t>
                        </m:r>
                      </m:e>
                    </m:d>
                    <m:r>
                      <a:rPr lang="en-US" b="0" i="1" smtClean="0">
                        <a:latin typeface="Cambria Math" panose="02040503050406030204" pitchFamily="18" charset="0"/>
                      </a:rPr>
                      <m:t>𝑃</m:t>
                    </m:r>
                    <m:r>
                      <a:rPr lang="en-US" b="0" i="1" smtClean="0">
                        <a:latin typeface="Cambria Math" panose="02040503050406030204" pitchFamily="18" charset="0"/>
                      </a:rPr>
                      <m:t>.</m:t>
                    </m:r>
                  </m:oMath>
                </a14:m>
                <a:endParaRPr lang="en-US" b="0" dirty="0"/>
              </a:p>
              <a:p>
                <a:r>
                  <a:rPr lang="en-US" dirty="0"/>
                  <a:t> Thus, speedup(P) =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𝑓</m:t>
                        </m:r>
                      </m:e>
                    </m:d>
                    <m:r>
                      <a:rPr lang="en-US" i="1">
                        <a:latin typeface="Cambria Math" panose="02040503050406030204" pitchFamily="18" charset="0"/>
                      </a:rPr>
                      <m:t>𝑃</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56377" y="1191654"/>
                <a:ext cx="10363826" cy="2570024"/>
              </a:xfrm>
              <a:blipFill>
                <a:blip r:embed="rId2"/>
                <a:stretch>
                  <a:fillRect l="-765" t="-237" b="-3081"/>
                </a:stretch>
              </a:blipFill>
            </p:spPr>
            <p:txBody>
              <a:bodyPr/>
              <a:lstStyle/>
              <a:p>
                <a:r>
                  <a:rPr lang="en-US">
                    <a:noFill/>
                  </a:rPr>
                  <a:t> </a:t>
                </a:r>
              </a:p>
            </p:txBody>
          </p:sp>
        </mc:Fallback>
      </mc:AlternateContent>
      <p:graphicFrame>
        <p:nvGraphicFramePr>
          <p:cNvPr id="4" name="Table 3"/>
          <p:cNvGraphicFramePr>
            <a:graphicFrameLocks noGrp="1"/>
          </p:cNvGraphicFramePr>
          <p:nvPr/>
        </p:nvGraphicFramePr>
        <p:xfrm>
          <a:off x="1600818" y="3901481"/>
          <a:ext cx="8127999" cy="2494280"/>
        </p:xfrm>
        <a:graphic>
          <a:graphicData uri="http://schemas.openxmlformats.org/drawingml/2006/table">
            <a:tbl>
              <a:tblPr firstRow="1" bandRow="1">
                <a:tableStyleId>{5C22544A-7EE6-4342-B048-85BDC9FD1C3A}</a:tableStyleId>
              </a:tblPr>
              <a:tblGrid>
                <a:gridCol w="1655338">
                  <a:extLst>
                    <a:ext uri="{9D8B030D-6E8A-4147-A177-3AD203B41FA5}">
                      <a16:colId xmlns:a16="http://schemas.microsoft.com/office/drawing/2014/main" val="422280916"/>
                    </a:ext>
                  </a:extLst>
                </a:gridCol>
                <a:gridCol w="3218985">
                  <a:extLst>
                    <a:ext uri="{9D8B030D-6E8A-4147-A177-3AD203B41FA5}">
                      <a16:colId xmlns:a16="http://schemas.microsoft.com/office/drawing/2014/main" val="1471526020"/>
                    </a:ext>
                  </a:extLst>
                </a:gridCol>
                <a:gridCol w="3253676">
                  <a:extLst>
                    <a:ext uri="{9D8B030D-6E8A-4147-A177-3AD203B41FA5}">
                      <a16:colId xmlns:a16="http://schemas.microsoft.com/office/drawing/2014/main" val="3125675275"/>
                    </a:ext>
                  </a:extLst>
                </a:gridCol>
              </a:tblGrid>
              <a:tr h="370840">
                <a:tc>
                  <a:txBody>
                    <a:bodyPr/>
                    <a:lstStyle/>
                    <a:p>
                      <a:r>
                        <a:rPr lang="en-US" dirty="0"/>
                        <a:t>No</a:t>
                      </a:r>
                      <a:r>
                        <a:rPr lang="en-US" baseline="0" dirty="0"/>
                        <a:t> of PEs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Strong scaling speedup (</a:t>
                      </a:r>
                      <a:r>
                        <a:rPr lang="en-US" dirty="0" err="1"/>
                        <a:t>Amdalh’s</a:t>
                      </a:r>
                      <a:r>
                        <a:rPr lang="en-US" dirty="0"/>
                        <a:t> law, f = 10%)</a:t>
                      </a:r>
                    </a:p>
                  </a:txBody>
                  <a:tcPr/>
                </a:tc>
                <a:tc>
                  <a:txBody>
                    <a:bodyPr/>
                    <a:lstStyle/>
                    <a:p>
                      <a:r>
                        <a:rPr lang="en-US" dirty="0"/>
                        <a:t>Weak scaling speedup (Gustafson’s law, f = 10%)</a:t>
                      </a:r>
                    </a:p>
                  </a:txBody>
                  <a:tcPr/>
                </a:tc>
                <a:extLst>
                  <a:ext uri="{0D108BD9-81ED-4DB2-BD59-A6C34878D82A}">
                    <a16:rowId xmlns:a16="http://schemas.microsoft.com/office/drawing/2014/main" val="4006677202"/>
                  </a:ext>
                </a:extLst>
              </a:tr>
              <a:tr h="370840">
                <a:tc>
                  <a:txBody>
                    <a:bodyPr/>
                    <a:lstStyle/>
                    <a:p>
                      <a:r>
                        <a:rPr lang="en-US" dirty="0"/>
                        <a:t>2</a:t>
                      </a:r>
                    </a:p>
                  </a:txBody>
                  <a:tcPr/>
                </a:tc>
                <a:tc>
                  <a:txBody>
                    <a:bodyPr/>
                    <a:lstStyle/>
                    <a:p>
                      <a:r>
                        <a:rPr lang="en-US" dirty="0"/>
                        <a:t>1.82</a:t>
                      </a:r>
                    </a:p>
                  </a:txBody>
                  <a:tcPr/>
                </a:tc>
                <a:tc>
                  <a:txBody>
                    <a:bodyPr/>
                    <a:lstStyle/>
                    <a:p>
                      <a:r>
                        <a:rPr lang="en-US" dirty="0"/>
                        <a:t>1.9</a:t>
                      </a:r>
                    </a:p>
                  </a:txBody>
                  <a:tcPr/>
                </a:tc>
                <a:extLst>
                  <a:ext uri="{0D108BD9-81ED-4DB2-BD59-A6C34878D82A}">
                    <a16:rowId xmlns:a16="http://schemas.microsoft.com/office/drawing/2014/main" val="2078448053"/>
                  </a:ext>
                </a:extLst>
              </a:tr>
              <a:tr h="370840">
                <a:tc>
                  <a:txBody>
                    <a:bodyPr/>
                    <a:lstStyle/>
                    <a:p>
                      <a:r>
                        <a:rPr lang="en-US" dirty="0"/>
                        <a:t>4</a:t>
                      </a:r>
                    </a:p>
                  </a:txBody>
                  <a:tcPr/>
                </a:tc>
                <a:tc>
                  <a:txBody>
                    <a:bodyPr/>
                    <a:lstStyle/>
                    <a:p>
                      <a:r>
                        <a:rPr lang="en-US" dirty="0"/>
                        <a:t>3.07</a:t>
                      </a:r>
                    </a:p>
                  </a:txBody>
                  <a:tcPr/>
                </a:tc>
                <a:tc>
                  <a:txBody>
                    <a:bodyPr/>
                    <a:lstStyle/>
                    <a:p>
                      <a:r>
                        <a:rPr lang="en-US" dirty="0"/>
                        <a:t>3.7</a:t>
                      </a:r>
                    </a:p>
                  </a:txBody>
                  <a:tcPr/>
                </a:tc>
                <a:extLst>
                  <a:ext uri="{0D108BD9-81ED-4DB2-BD59-A6C34878D82A}">
                    <a16:rowId xmlns:a16="http://schemas.microsoft.com/office/drawing/2014/main" val="3824109503"/>
                  </a:ext>
                </a:extLst>
              </a:tr>
              <a:tr h="370840">
                <a:tc>
                  <a:txBody>
                    <a:bodyPr/>
                    <a:lstStyle/>
                    <a:p>
                      <a:r>
                        <a:rPr lang="en-US" dirty="0"/>
                        <a:t>8</a:t>
                      </a:r>
                    </a:p>
                  </a:txBody>
                  <a:tcPr/>
                </a:tc>
                <a:tc>
                  <a:txBody>
                    <a:bodyPr/>
                    <a:lstStyle/>
                    <a:p>
                      <a:r>
                        <a:rPr lang="en-US" dirty="0"/>
                        <a:t>4.71</a:t>
                      </a:r>
                    </a:p>
                  </a:txBody>
                  <a:tcPr/>
                </a:tc>
                <a:tc>
                  <a:txBody>
                    <a:bodyPr/>
                    <a:lstStyle/>
                    <a:p>
                      <a:r>
                        <a:rPr lang="en-US" dirty="0"/>
                        <a:t>7.3</a:t>
                      </a:r>
                    </a:p>
                  </a:txBody>
                  <a:tcPr/>
                </a:tc>
                <a:extLst>
                  <a:ext uri="{0D108BD9-81ED-4DB2-BD59-A6C34878D82A}">
                    <a16:rowId xmlns:a16="http://schemas.microsoft.com/office/drawing/2014/main" val="3188732496"/>
                  </a:ext>
                </a:extLst>
              </a:tr>
              <a:tr h="370840">
                <a:tc>
                  <a:txBody>
                    <a:bodyPr/>
                    <a:lstStyle/>
                    <a:p>
                      <a:r>
                        <a:rPr lang="en-US" dirty="0"/>
                        <a:t>16</a:t>
                      </a:r>
                    </a:p>
                  </a:txBody>
                  <a:tcPr/>
                </a:tc>
                <a:tc>
                  <a:txBody>
                    <a:bodyPr/>
                    <a:lstStyle/>
                    <a:p>
                      <a:r>
                        <a:rPr lang="en-US" dirty="0"/>
                        <a:t>6.40</a:t>
                      </a:r>
                    </a:p>
                  </a:txBody>
                  <a:tcPr/>
                </a:tc>
                <a:tc>
                  <a:txBody>
                    <a:bodyPr/>
                    <a:lstStyle/>
                    <a:p>
                      <a:r>
                        <a:rPr lang="en-US" dirty="0"/>
                        <a:t>14.5</a:t>
                      </a:r>
                    </a:p>
                  </a:txBody>
                  <a:tcPr/>
                </a:tc>
                <a:extLst>
                  <a:ext uri="{0D108BD9-81ED-4DB2-BD59-A6C34878D82A}">
                    <a16:rowId xmlns:a16="http://schemas.microsoft.com/office/drawing/2014/main" val="2795919760"/>
                  </a:ext>
                </a:extLst>
              </a:tr>
              <a:tr h="370840">
                <a:tc>
                  <a:txBody>
                    <a:bodyPr/>
                    <a:lstStyle/>
                    <a:p>
                      <a:r>
                        <a:rPr lang="en-US" dirty="0"/>
                        <a:t>100</a:t>
                      </a:r>
                    </a:p>
                  </a:txBody>
                  <a:tcPr/>
                </a:tc>
                <a:tc>
                  <a:txBody>
                    <a:bodyPr/>
                    <a:lstStyle/>
                    <a:p>
                      <a:r>
                        <a:rPr lang="en-US" dirty="0"/>
                        <a:t>9.90</a:t>
                      </a:r>
                    </a:p>
                  </a:txBody>
                  <a:tcPr/>
                </a:tc>
                <a:tc>
                  <a:txBody>
                    <a:bodyPr/>
                    <a:lstStyle/>
                    <a:p>
                      <a:r>
                        <a:rPr lang="en-US" dirty="0"/>
                        <a:t>90.1</a:t>
                      </a:r>
                    </a:p>
                  </a:txBody>
                  <a:tcPr/>
                </a:tc>
                <a:extLst>
                  <a:ext uri="{0D108BD9-81ED-4DB2-BD59-A6C34878D82A}">
                    <a16:rowId xmlns:a16="http://schemas.microsoft.com/office/drawing/2014/main" val="1463620467"/>
                  </a:ext>
                </a:extLst>
              </a:tr>
            </a:tbl>
          </a:graphicData>
        </a:graphic>
      </p:graphicFrame>
    </p:spTree>
    <p:extLst>
      <p:ext uri="{BB962C8B-B14F-4D97-AF65-F5344CB8AC3E}">
        <p14:creationId xmlns:p14="http://schemas.microsoft.com/office/powerpoint/2010/main" val="746368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 of Gustafson’s law</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756377" y="1191653"/>
                <a:ext cx="10363826" cy="4934083"/>
              </a:xfrm>
            </p:spPr>
            <p:txBody>
              <a:bodyPr>
                <a:normAutofit/>
              </a:bodyPr>
              <a:lstStyle/>
              <a:p>
                <a:r>
                  <a:rPr lang="en-US" dirty="0"/>
                  <a:t> For weak scaling, speedup(P) =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𝑓</m:t>
                        </m:r>
                      </m:e>
                    </m:d>
                    <m:r>
                      <a:rPr lang="en-US" i="1">
                        <a:latin typeface="Cambria Math" panose="02040503050406030204" pitchFamily="18" charset="0"/>
                      </a:rPr>
                      <m:t>𝑃</m:t>
                    </m:r>
                  </m:oMath>
                </a14:m>
                <a:endParaRPr lang="en-US" dirty="0"/>
              </a:p>
              <a:p>
                <a:pPr lvl="1"/>
                <a:r>
                  <a:rPr lang="en-US" dirty="0"/>
                  <a:t> Speedup is now proportional to P.</a:t>
                </a:r>
              </a:p>
              <a:p>
                <a:r>
                  <a:rPr lang="en-US" dirty="0"/>
                  <a:t> Scalability is much better when the problem size can increase.</a:t>
                </a:r>
              </a:p>
              <a:p>
                <a:pPr lvl="1"/>
                <a:r>
                  <a:rPr lang="en-US" dirty="0"/>
                  <a:t> Many application can use more computing power to solve larger problems</a:t>
                </a:r>
              </a:p>
              <a:p>
                <a:pPr lvl="2"/>
                <a:r>
                  <a:rPr lang="en-US" dirty="0"/>
                  <a:t> Weather prediction, large deep learning models.</a:t>
                </a:r>
              </a:p>
              <a:p>
                <a:r>
                  <a:rPr lang="en-US" i="1" dirty="0"/>
                  <a:t>Gustafson, John L. (May 1988). </a:t>
                </a:r>
                <a:r>
                  <a:rPr lang="en-US" i="1" dirty="0">
                    <a:hlinkClick r:id="rId2"/>
                  </a:rPr>
                  <a:t>"Reevaluating Amdahl's Law"</a:t>
                </a:r>
                <a:r>
                  <a:rPr lang="en-US" i="1" dirty="0"/>
                  <a:t>. </a:t>
                </a:r>
                <a:r>
                  <a:rPr lang="en-US" i="1" dirty="0">
                    <a:hlinkClick r:id="rId3" tooltip="Communications of the ACM"/>
                  </a:rPr>
                  <a:t>Communications of the ACM</a:t>
                </a:r>
                <a:r>
                  <a:rPr lang="en-US" i="1" dirty="0"/>
                  <a:t>. </a:t>
                </a:r>
                <a:r>
                  <a:rPr lang="en-US" b="1" i="1" dirty="0"/>
                  <a:t>31</a:t>
                </a:r>
                <a:r>
                  <a:rPr lang="en-US" i="1" dirty="0"/>
                  <a:t> (5): 532–3.</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756377" y="1191653"/>
                <a:ext cx="10363826" cy="4934083"/>
              </a:xfrm>
              <a:blipFill>
                <a:blip r:embed="rId4"/>
                <a:stretch>
                  <a:fillRect l="-1000" t="-123"/>
                </a:stretch>
              </a:blipFill>
            </p:spPr>
            <p:txBody>
              <a:bodyPr/>
              <a:lstStyle/>
              <a:p>
                <a:r>
                  <a:rPr lang="en-US">
                    <a:noFill/>
                  </a:rPr>
                  <a:t> </a:t>
                </a:r>
              </a:p>
            </p:txBody>
          </p:sp>
        </mc:Fallback>
      </mc:AlternateContent>
    </p:spTree>
    <p:extLst>
      <p:ext uri="{BB962C8B-B14F-4D97-AF65-F5344CB8AC3E}">
        <p14:creationId xmlns:p14="http://schemas.microsoft.com/office/powerpoint/2010/main" val="232829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CF28-E7C9-4080-4341-1095147A8DFD}"/>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id="{54EB34BA-4CFA-3153-1C60-574FEBD0C93E}"/>
              </a:ext>
            </a:extLst>
          </p:cNvPr>
          <p:cNvSpPr>
            <a:spLocks noGrp="1"/>
          </p:cNvSpPr>
          <p:nvPr>
            <p:ph sz="quarter" idx="13"/>
          </p:nvPr>
        </p:nvSpPr>
        <p:spPr/>
        <p:txBody>
          <a:bodyPr>
            <a:normAutofit/>
          </a:bodyPr>
          <a:lstStyle/>
          <a:p>
            <a:r>
              <a:rPr lang="en-US" dirty="0"/>
              <a:t>Can the programs that you wrote take advantage of the parallel computing capability of modern computing devices?</a:t>
            </a:r>
          </a:p>
          <a:p>
            <a:pPr marL="0" indent="0">
              <a:buNone/>
            </a:pPr>
            <a:endParaRPr lang="en-US" dirty="0"/>
          </a:p>
          <a:p>
            <a:r>
              <a:rPr lang="en-US" dirty="0"/>
              <a:t>Parallel computing typically means utilizing many computing resources in a device or a system (which may be a cluster of devices) at the same time to solve ONE problem.</a:t>
            </a:r>
          </a:p>
          <a:p>
            <a:pPr lvl="1"/>
            <a:r>
              <a:rPr lang="en-US" dirty="0"/>
              <a:t>Solving the problem of the same size faster (</a:t>
            </a:r>
            <a:r>
              <a:rPr lang="en-US" dirty="0" err="1"/>
              <a:t>e.g</a:t>
            </a:r>
            <a:r>
              <a:rPr lang="en-US" dirty="0"/>
              <a:t> High Frequency Trading)</a:t>
            </a:r>
          </a:p>
          <a:p>
            <a:pPr lvl="1"/>
            <a:r>
              <a:rPr lang="en-US" dirty="0"/>
              <a:t>Solving the problem of bigger sizes in the same time (e.g. Large Language Models like ChatGPT)</a:t>
            </a:r>
          </a:p>
          <a:p>
            <a:endParaRPr lang="en-US" dirty="0"/>
          </a:p>
        </p:txBody>
      </p:sp>
    </p:spTree>
    <p:extLst>
      <p:ext uri="{BB962C8B-B14F-4D97-AF65-F5344CB8AC3E}">
        <p14:creationId xmlns:p14="http://schemas.microsoft.com/office/powerpoint/2010/main" val="3600658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707EC-4D5F-7B1E-1768-42855615A1CA}"/>
              </a:ext>
            </a:extLst>
          </p:cNvPr>
          <p:cNvSpPr>
            <a:spLocks noGrp="1"/>
          </p:cNvSpPr>
          <p:nvPr>
            <p:ph type="title"/>
          </p:nvPr>
        </p:nvSpPr>
        <p:spPr/>
        <p:txBody>
          <a:bodyPr/>
          <a:lstStyle/>
          <a:p>
            <a:r>
              <a:rPr lang="en-US" dirty="0"/>
              <a:t>Example: Calculating PI</a:t>
            </a:r>
          </a:p>
        </p:txBody>
      </p:sp>
      <p:pic>
        <p:nvPicPr>
          <p:cNvPr id="5" name="Content Placeholder 4">
            <a:extLst>
              <a:ext uri="{FF2B5EF4-FFF2-40B4-BE49-F238E27FC236}">
                <a16:creationId xmlns:a16="http://schemas.microsoft.com/office/drawing/2014/main" id="{637576A5-F5FC-D441-F15C-7DCCE3DED71F}"/>
              </a:ext>
            </a:extLst>
          </p:cNvPr>
          <p:cNvPicPr>
            <a:picLocks noGrp="1" noChangeAspect="1"/>
          </p:cNvPicPr>
          <p:nvPr>
            <p:ph sz="quarter" idx="13"/>
          </p:nvPr>
        </p:nvPicPr>
        <p:blipFill>
          <a:blip r:embed="rId2"/>
          <a:stretch>
            <a:fillRect/>
          </a:stretch>
        </p:blipFill>
        <p:spPr>
          <a:xfrm>
            <a:off x="574840" y="1444441"/>
            <a:ext cx="4344924" cy="1135380"/>
          </a:xfrm>
          <a:prstGeom prst="rect">
            <a:avLst/>
          </a:prstGeom>
        </p:spPr>
      </p:pic>
      <p:sp>
        <p:nvSpPr>
          <p:cNvPr id="7" name="TextBox 6">
            <a:extLst>
              <a:ext uri="{FF2B5EF4-FFF2-40B4-BE49-F238E27FC236}">
                <a16:creationId xmlns:a16="http://schemas.microsoft.com/office/drawing/2014/main" id="{65EBDD0A-C56E-515B-20A7-F2741414F175}"/>
              </a:ext>
            </a:extLst>
          </p:cNvPr>
          <p:cNvSpPr txBox="1"/>
          <p:nvPr/>
        </p:nvSpPr>
        <p:spPr>
          <a:xfrm>
            <a:off x="6725744" y="1379492"/>
            <a:ext cx="3249608" cy="1200329"/>
          </a:xfrm>
          <a:prstGeom prst="rect">
            <a:avLst/>
          </a:prstGeom>
          <a:noFill/>
        </p:spPr>
        <p:txBody>
          <a:bodyPr wrap="none" rtlCol="0">
            <a:spAutoFit/>
          </a:bodyPr>
          <a:lstStyle/>
          <a:p>
            <a:r>
              <a:rPr lang="en-US" dirty="0"/>
              <a:t>h, sum = 1.0 / 1000000000, 0.0</a:t>
            </a:r>
          </a:p>
          <a:p>
            <a:r>
              <a:rPr lang="en-US" dirty="0"/>
              <a:t>for in in range(1000000000):</a:t>
            </a:r>
          </a:p>
          <a:p>
            <a:r>
              <a:rPr lang="en-US" dirty="0"/>
              <a:t>     x = h * (i-0.5)</a:t>
            </a:r>
          </a:p>
          <a:p>
            <a:r>
              <a:rPr lang="en-US" dirty="0"/>
              <a:t>    sum + = 4.0 / (1.0 + x * x)</a:t>
            </a:r>
          </a:p>
        </p:txBody>
      </p:sp>
      <p:sp>
        <p:nvSpPr>
          <p:cNvPr id="8" name="TextBox 7">
            <a:extLst>
              <a:ext uri="{FF2B5EF4-FFF2-40B4-BE49-F238E27FC236}">
                <a16:creationId xmlns:a16="http://schemas.microsoft.com/office/drawing/2014/main" id="{6A8001B9-8115-50E2-475B-BA27B12F0934}"/>
              </a:ext>
            </a:extLst>
          </p:cNvPr>
          <p:cNvSpPr txBox="1"/>
          <p:nvPr/>
        </p:nvSpPr>
        <p:spPr>
          <a:xfrm>
            <a:off x="354724" y="3744310"/>
            <a:ext cx="2167966" cy="646331"/>
          </a:xfrm>
          <a:prstGeom prst="rect">
            <a:avLst/>
          </a:prstGeom>
          <a:noFill/>
        </p:spPr>
        <p:txBody>
          <a:bodyPr wrap="none" rtlCol="0">
            <a:spAutoFit/>
          </a:bodyPr>
          <a:lstStyle/>
          <a:p>
            <a:r>
              <a:rPr lang="en-US" dirty="0"/>
              <a:t>Solve problem faster </a:t>
            </a:r>
          </a:p>
          <a:p>
            <a:r>
              <a:rPr lang="en-US" dirty="0"/>
              <a:t>with 2 CPUs: </a:t>
            </a:r>
          </a:p>
        </p:txBody>
      </p:sp>
      <p:sp>
        <p:nvSpPr>
          <p:cNvPr id="9" name="TextBox 8">
            <a:extLst>
              <a:ext uri="{FF2B5EF4-FFF2-40B4-BE49-F238E27FC236}">
                <a16:creationId xmlns:a16="http://schemas.microsoft.com/office/drawing/2014/main" id="{4D3863D4-47DA-1C20-7F55-5ACDC41C2630}"/>
              </a:ext>
            </a:extLst>
          </p:cNvPr>
          <p:cNvSpPr txBox="1"/>
          <p:nvPr/>
        </p:nvSpPr>
        <p:spPr>
          <a:xfrm>
            <a:off x="3335744" y="3429000"/>
            <a:ext cx="3249608" cy="1200329"/>
          </a:xfrm>
          <a:prstGeom prst="rect">
            <a:avLst/>
          </a:prstGeom>
          <a:noFill/>
        </p:spPr>
        <p:txBody>
          <a:bodyPr wrap="none" rtlCol="0">
            <a:spAutoFit/>
          </a:bodyPr>
          <a:lstStyle/>
          <a:p>
            <a:r>
              <a:rPr lang="en-US" dirty="0"/>
              <a:t>h, sum = 1.0 / 1000000000, 0.0</a:t>
            </a:r>
          </a:p>
          <a:p>
            <a:r>
              <a:rPr lang="en-US" dirty="0"/>
              <a:t>for in in range(500000000):</a:t>
            </a:r>
          </a:p>
          <a:p>
            <a:r>
              <a:rPr lang="en-US" dirty="0"/>
              <a:t>     x = h * (i-0.5)</a:t>
            </a:r>
          </a:p>
          <a:p>
            <a:r>
              <a:rPr lang="en-US" dirty="0"/>
              <a:t>    sum + = 4.0 / (1.0 + x * x)</a:t>
            </a:r>
          </a:p>
        </p:txBody>
      </p:sp>
      <p:sp>
        <p:nvSpPr>
          <p:cNvPr id="10" name="TextBox 9">
            <a:extLst>
              <a:ext uri="{FF2B5EF4-FFF2-40B4-BE49-F238E27FC236}">
                <a16:creationId xmlns:a16="http://schemas.microsoft.com/office/drawing/2014/main" id="{D145B2EE-BAE1-E29E-A3DA-8B448269049B}"/>
              </a:ext>
            </a:extLst>
          </p:cNvPr>
          <p:cNvSpPr txBox="1"/>
          <p:nvPr/>
        </p:nvSpPr>
        <p:spPr>
          <a:xfrm>
            <a:off x="7201338" y="3429000"/>
            <a:ext cx="4183902" cy="1200329"/>
          </a:xfrm>
          <a:prstGeom prst="rect">
            <a:avLst/>
          </a:prstGeom>
          <a:noFill/>
        </p:spPr>
        <p:txBody>
          <a:bodyPr wrap="none" rtlCol="0">
            <a:spAutoFit/>
          </a:bodyPr>
          <a:lstStyle/>
          <a:p>
            <a:r>
              <a:rPr lang="en-US" dirty="0"/>
              <a:t>h, sum = 1.0 / 1000000000, 0.0</a:t>
            </a:r>
          </a:p>
          <a:p>
            <a:r>
              <a:rPr lang="en-US" dirty="0"/>
              <a:t>for in in range(500000000, 1000000000):</a:t>
            </a:r>
          </a:p>
          <a:p>
            <a:r>
              <a:rPr lang="en-US" dirty="0"/>
              <a:t>     x = h * (i-0.5)</a:t>
            </a:r>
          </a:p>
          <a:p>
            <a:r>
              <a:rPr lang="en-US" dirty="0"/>
              <a:t>    sum + = 4.0 / (1.0 + x * x)</a:t>
            </a:r>
          </a:p>
        </p:txBody>
      </p:sp>
      <p:sp>
        <p:nvSpPr>
          <p:cNvPr id="11" name="TextBox 10">
            <a:extLst>
              <a:ext uri="{FF2B5EF4-FFF2-40B4-BE49-F238E27FC236}">
                <a16:creationId xmlns:a16="http://schemas.microsoft.com/office/drawing/2014/main" id="{52B86712-43C0-D22C-C999-41CEDD74A999}"/>
              </a:ext>
            </a:extLst>
          </p:cNvPr>
          <p:cNvSpPr txBox="1"/>
          <p:nvPr/>
        </p:nvSpPr>
        <p:spPr>
          <a:xfrm>
            <a:off x="354724" y="5520558"/>
            <a:ext cx="2392578" cy="646331"/>
          </a:xfrm>
          <a:prstGeom prst="rect">
            <a:avLst/>
          </a:prstGeom>
          <a:noFill/>
        </p:spPr>
        <p:txBody>
          <a:bodyPr wrap="none" rtlCol="0">
            <a:spAutoFit/>
          </a:bodyPr>
          <a:lstStyle/>
          <a:p>
            <a:r>
              <a:rPr lang="en-US" dirty="0"/>
              <a:t>Solve a larger problem </a:t>
            </a:r>
          </a:p>
          <a:p>
            <a:r>
              <a:rPr lang="en-US" dirty="0"/>
              <a:t>with 2 CPUs: </a:t>
            </a:r>
          </a:p>
        </p:txBody>
      </p:sp>
      <p:sp>
        <p:nvSpPr>
          <p:cNvPr id="12" name="TextBox 11">
            <a:extLst>
              <a:ext uri="{FF2B5EF4-FFF2-40B4-BE49-F238E27FC236}">
                <a16:creationId xmlns:a16="http://schemas.microsoft.com/office/drawing/2014/main" id="{1DDCC140-7734-5E84-2564-EE5B7D19F328}"/>
              </a:ext>
            </a:extLst>
          </p:cNvPr>
          <p:cNvSpPr txBox="1"/>
          <p:nvPr/>
        </p:nvSpPr>
        <p:spPr>
          <a:xfrm>
            <a:off x="3335744" y="5126421"/>
            <a:ext cx="3249608" cy="1200329"/>
          </a:xfrm>
          <a:prstGeom prst="rect">
            <a:avLst/>
          </a:prstGeom>
          <a:noFill/>
        </p:spPr>
        <p:txBody>
          <a:bodyPr wrap="none" rtlCol="0">
            <a:spAutoFit/>
          </a:bodyPr>
          <a:lstStyle/>
          <a:p>
            <a:r>
              <a:rPr lang="en-US" dirty="0"/>
              <a:t>h, sum = 1.0 / 2000000000, 0.0</a:t>
            </a:r>
          </a:p>
          <a:p>
            <a:r>
              <a:rPr lang="en-US" dirty="0"/>
              <a:t>for in in range(1000000000):</a:t>
            </a:r>
          </a:p>
          <a:p>
            <a:r>
              <a:rPr lang="en-US" dirty="0"/>
              <a:t>     x = h * (i-0.5)</a:t>
            </a:r>
          </a:p>
          <a:p>
            <a:r>
              <a:rPr lang="en-US" dirty="0"/>
              <a:t>    sum + = 4.0 / (1.0 + x * x)</a:t>
            </a:r>
          </a:p>
        </p:txBody>
      </p:sp>
      <p:sp>
        <p:nvSpPr>
          <p:cNvPr id="13" name="TextBox 12">
            <a:extLst>
              <a:ext uri="{FF2B5EF4-FFF2-40B4-BE49-F238E27FC236}">
                <a16:creationId xmlns:a16="http://schemas.microsoft.com/office/drawing/2014/main" id="{6314D65B-E9F2-CA61-4746-CF60D749F7EA}"/>
              </a:ext>
            </a:extLst>
          </p:cNvPr>
          <p:cNvSpPr txBox="1"/>
          <p:nvPr/>
        </p:nvSpPr>
        <p:spPr>
          <a:xfrm>
            <a:off x="7287634" y="5126420"/>
            <a:ext cx="4310539" cy="1200329"/>
          </a:xfrm>
          <a:prstGeom prst="rect">
            <a:avLst/>
          </a:prstGeom>
          <a:noFill/>
        </p:spPr>
        <p:txBody>
          <a:bodyPr wrap="none" rtlCol="0">
            <a:spAutoFit/>
          </a:bodyPr>
          <a:lstStyle/>
          <a:p>
            <a:r>
              <a:rPr lang="en-US" dirty="0"/>
              <a:t>h, sum = 1.0 / 2000000000, 0.0</a:t>
            </a:r>
          </a:p>
          <a:p>
            <a:r>
              <a:rPr lang="en-US" dirty="0"/>
              <a:t>for in in range(1000000000, 2000000000):</a:t>
            </a:r>
          </a:p>
          <a:p>
            <a:r>
              <a:rPr lang="en-US" dirty="0"/>
              <a:t>     x = h * (i-0.5)</a:t>
            </a:r>
          </a:p>
          <a:p>
            <a:r>
              <a:rPr lang="en-US" dirty="0"/>
              <a:t>    sum + = 4.0 / (1.0 + x * x)</a:t>
            </a:r>
          </a:p>
        </p:txBody>
      </p:sp>
      <p:sp>
        <p:nvSpPr>
          <p:cNvPr id="14" name="TextBox 13">
            <a:extLst>
              <a:ext uri="{FF2B5EF4-FFF2-40B4-BE49-F238E27FC236}">
                <a16:creationId xmlns:a16="http://schemas.microsoft.com/office/drawing/2014/main" id="{E062D2D9-A581-3419-B468-E06930630645}"/>
              </a:ext>
            </a:extLst>
          </p:cNvPr>
          <p:cNvSpPr txBox="1"/>
          <p:nvPr/>
        </p:nvSpPr>
        <p:spPr>
          <a:xfrm>
            <a:off x="4374931" y="2931908"/>
            <a:ext cx="769763" cy="369332"/>
          </a:xfrm>
          <a:prstGeom prst="rect">
            <a:avLst/>
          </a:prstGeom>
          <a:noFill/>
        </p:spPr>
        <p:txBody>
          <a:bodyPr wrap="none" rtlCol="0">
            <a:spAutoFit/>
          </a:bodyPr>
          <a:lstStyle/>
          <a:p>
            <a:r>
              <a:rPr lang="en-US" dirty="0"/>
              <a:t>CPU 0</a:t>
            </a:r>
          </a:p>
        </p:txBody>
      </p:sp>
      <p:sp>
        <p:nvSpPr>
          <p:cNvPr id="15" name="TextBox 14">
            <a:extLst>
              <a:ext uri="{FF2B5EF4-FFF2-40B4-BE49-F238E27FC236}">
                <a16:creationId xmlns:a16="http://schemas.microsoft.com/office/drawing/2014/main" id="{EC0ACFC2-0691-8102-22F9-4829168A4179}"/>
              </a:ext>
            </a:extLst>
          </p:cNvPr>
          <p:cNvSpPr txBox="1"/>
          <p:nvPr/>
        </p:nvSpPr>
        <p:spPr>
          <a:xfrm>
            <a:off x="8332035" y="2931908"/>
            <a:ext cx="769763" cy="369332"/>
          </a:xfrm>
          <a:prstGeom prst="rect">
            <a:avLst/>
          </a:prstGeom>
          <a:noFill/>
        </p:spPr>
        <p:txBody>
          <a:bodyPr wrap="none" rtlCol="0">
            <a:spAutoFit/>
          </a:bodyPr>
          <a:lstStyle/>
          <a:p>
            <a:r>
              <a:rPr lang="en-US" dirty="0"/>
              <a:t>CPU 1</a:t>
            </a:r>
          </a:p>
        </p:txBody>
      </p:sp>
    </p:spTree>
    <p:extLst>
      <p:ext uri="{BB962C8B-B14F-4D97-AF65-F5344CB8AC3E}">
        <p14:creationId xmlns:p14="http://schemas.microsoft.com/office/powerpoint/2010/main" val="29292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7670-4547-B4F4-036A-EF1EA454F49C}"/>
              </a:ext>
            </a:extLst>
          </p:cNvPr>
          <p:cNvSpPr>
            <a:spLocks noGrp="1"/>
          </p:cNvSpPr>
          <p:nvPr>
            <p:ph type="title"/>
          </p:nvPr>
        </p:nvSpPr>
        <p:spPr/>
        <p:txBody>
          <a:bodyPr/>
          <a:lstStyle/>
          <a:p>
            <a:r>
              <a:rPr lang="en-US" dirty="0"/>
              <a:t>Parallel Computers and Parallel Computing</a:t>
            </a:r>
          </a:p>
        </p:txBody>
      </p:sp>
      <p:sp>
        <p:nvSpPr>
          <p:cNvPr id="3" name="Content Placeholder 2">
            <a:extLst>
              <a:ext uri="{FF2B5EF4-FFF2-40B4-BE49-F238E27FC236}">
                <a16:creationId xmlns:a16="http://schemas.microsoft.com/office/drawing/2014/main" id="{07E1AFB0-F252-5E0C-0A1A-E24A815457B8}"/>
              </a:ext>
            </a:extLst>
          </p:cNvPr>
          <p:cNvSpPr>
            <a:spLocks noGrp="1"/>
          </p:cNvSpPr>
          <p:nvPr>
            <p:ph sz="quarter" idx="13"/>
          </p:nvPr>
        </p:nvSpPr>
        <p:spPr/>
        <p:txBody>
          <a:bodyPr/>
          <a:lstStyle/>
          <a:p>
            <a:pPr>
              <a:lnSpc>
                <a:spcPct val="90000"/>
              </a:lnSpc>
            </a:pPr>
            <a:r>
              <a:rPr lang="en-US" altLang="en-US" dirty="0"/>
              <a:t>Parallel computer</a:t>
            </a:r>
          </a:p>
          <a:p>
            <a:pPr lvl="1">
              <a:lnSpc>
                <a:spcPct val="90000"/>
              </a:lnSpc>
            </a:pPr>
            <a:r>
              <a:rPr lang="en-US" altLang="en-US" dirty="0"/>
              <a:t>A collection of processing elements that communicate and cooperate to solve problems.</a:t>
            </a:r>
          </a:p>
          <a:p>
            <a:pPr>
              <a:lnSpc>
                <a:spcPct val="90000"/>
              </a:lnSpc>
            </a:pPr>
            <a:r>
              <a:rPr lang="en-US" altLang="en-US" dirty="0"/>
              <a:t>Parallel computing </a:t>
            </a:r>
          </a:p>
          <a:p>
            <a:pPr lvl="1">
              <a:lnSpc>
                <a:spcPct val="90000"/>
              </a:lnSpc>
            </a:pPr>
            <a:r>
              <a:rPr lang="en-US" dirty="0"/>
              <a:t>Parallel computing is </a:t>
            </a:r>
            <a:r>
              <a:rPr lang="en-US" i="1" dirty="0"/>
              <a:t>a type of computation where many calculations or processes are performed simultaneously</a:t>
            </a:r>
            <a:r>
              <a:rPr lang="en-US" dirty="0"/>
              <a:t>. </a:t>
            </a:r>
          </a:p>
          <a:p>
            <a:pPr lvl="1">
              <a:lnSpc>
                <a:spcPct val="90000"/>
              </a:lnSpc>
            </a:pPr>
            <a:r>
              <a:rPr lang="en-US" altLang="en-US" dirty="0"/>
              <a:t>Parallel computing is performed on a parallel computer where multiple processing elements are utilized simultaneously.</a:t>
            </a:r>
          </a:p>
          <a:p>
            <a:pPr lvl="1">
              <a:lnSpc>
                <a:spcPct val="90000"/>
              </a:lnSpc>
            </a:pPr>
            <a:endParaRPr lang="en-US" altLang="en-US" dirty="0"/>
          </a:p>
          <a:p>
            <a:pPr>
              <a:lnSpc>
                <a:spcPct val="90000"/>
              </a:lnSpc>
            </a:pPr>
            <a:r>
              <a:rPr lang="en-US" altLang="en-US" dirty="0"/>
              <a:t>Parallel programs</a:t>
            </a:r>
          </a:p>
          <a:p>
            <a:pPr lvl="1">
              <a:lnSpc>
                <a:spcPct val="90000"/>
              </a:lnSpc>
            </a:pPr>
            <a:r>
              <a:rPr lang="en-US" altLang="en-US" dirty="0"/>
              <a:t>Parallel programs are programs that can simultaneously utilize multiple processing elements, usually having multiple threads of execution.</a:t>
            </a:r>
          </a:p>
          <a:p>
            <a:pPr lvl="1">
              <a:lnSpc>
                <a:spcPct val="90000"/>
              </a:lnSpc>
            </a:pPr>
            <a:r>
              <a:rPr lang="en-US" altLang="en-US" dirty="0"/>
              <a:t>Sequential programs: programs where instructions are executed in sequence. </a:t>
            </a:r>
          </a:p>
        </p:txBody>
      </p:sp>
    </p:spTree>
    <p:extLst>
      <p:ext uri="{BB962C8B-B14F-4D97-AF65-F5344CB8AC3E}">
        <p14:creationId xmlns:p14="http://schemas.microsoft.com/office/powerpoint/2010/main" val="375620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parallel computing (more) ?</a:t>
            </a:r>
          </a:p>
        </p:txBody>
      </p:sp>
      <p:sp>
        <p:nvSpPr>
          <p:cNvPr id="3" name="Content Placeholder 2"/>
          <p:cNvSpPr>
            <a:spLocks noGrp="1"/>
          </p:cNvSpPr>
          <p:nvPr>
            <p:ph sz="quarter" idx="13"/>
          </p:nvPr>
        </p:nvSpPr>
        <p:spPr/>
        <p:txBody>
          <a:bodyPr>
            <a:normAutofit lnSpcReduction="10000"/>
          </a:bodyPr>
          <a:lstStyle/>
          <a:p>
            <a:r>
              <a:rPr lang="en-US" dirty="0"/>
              <a:t> Some large-scale applications can use any amount of computing power.</a:t>
            </a:r>
          </a:p>
          <a:p>
            <a:pPr lvl="1"/>
            <a:r>
              <a:rPr lang="en-US" dirty="0"/>
              <a:t> Scientific computing applications</a:t>
            </a:r>
          </a:p>
          <a:p>
            <a:pPr lvl="2"/>
            <a:r>
              <a:rPr lang="en-US" dirty="0"/>
              <a:t> Weather simulation. More computing power means more finer granularity and prediction longer into the future.  </a:t>
            </a:r>
          </a:p>
          <a:p>
            <a:pPr lvl="2"/>
            <a:r>
              <a:rPr lang="en-US" dirty="0"/>
              <a:t>Training of  large machine learning models in many domains, such as ChatGPT.</a:t>
            </a:r>
          </a:p>
          <a:p>
            <a:r>
              <a:rPr lang="en-US" dirty="0"/>
              <a:t> In small scale, we would like our programs to run faster as the technology advances – conventional sequential programs are not going to do that.  </a:t>
            </a:r>
          </a:p>
          <a:p>
            <a:pPr lvl="1"/>
            <a:r>
              <a:rPr lang="en-US" dirty="0"/>
              <a:t>CPU frequence has stopped at around 4GHz for more than 15 years, and single threaded programs are not running much faster during this period of time.</a:t>
            </a:r>
          </a:p>
          <a:p>
            <a:pPr lvl="1"/>
            <a:r>
              <a:rPr lang="en-US" dirty="0"/>
              <a:t>What we see during the period is that the number of Cores in CPUs steadily increases. </a:t>
            </a:r>
          </a:p>
        </p:txBody>
      </p:sp>
    </p:spTree>
    <p:extLst>
      <p:ext uri="{BB962C8B-B14F-4D97-AF65-F5344CB8AC3E}">
        <p14:creationId xmlns:p14="http://schemas.microsoft.com/office/powerpoint/2010/main" val="233285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LLMs: today’s driven force for Parallel Computing</a:t>
            </a:r>
          </a:p>
        </p:txBody>
      </p:sp>
      <p:sp>
        <p:nvSpPr>
          <p:cNvPr id="3" name="Content Placeholder 2"/>
          <p:cNvSpPr>
            <a:spLocks noGrp="1"/>
          </p:cNvSpPr>
          <p:nvPr>
            <p:ph sz="quarter" idx="13"/>
          </p:nvPr>
        </p:nvSpPr>
        <p:spPr>
          <a:xfrm>
            <a:off x="913774" y="1566408"/>
            <a:ext cx="4958881" cy="4224792"/>
          </a:xfrm>
        </p:spPr>
        <p:txBody>
          <a:bodyPr>
            <a:normAutofit fontScale="92500" lnSpcReduction="10000"/>
          </a:bodyPr>
          <a:lstStyle/>
          <a:p>
            <a:r>
              <a:rPr lang="en-US" dirty="0"/>
              <a:t> A parallel computing example: ChatGPT</a:t>
            </a:r>
          </a:p>
          <a:p>
            <a:pPr lvl="1"/>
            <a:r>
              <a:rPr lang="en-US" dirty="0"/>
              <a:t>Under the hood of a large language model is a large deep neural network, which consists of layers of artificial neurons and connections between them.</a:t>
            </a:r>
          </a:p>
          <a:p>
            <a:pPr lvl="1"/>
            <a:r>
              <a:rPr lang="en-US" dirty="0"/>
              <a:t>Each connection is associated with a weight, each neuron is also associated with a bias.</a:t>
            </a:r>
          </a:p>
          <a:p>
            <a:pPr lvl="1"/>
            <a:r>
              <a:rPr lang="en-US" dirty="0"/>
              <a:t>Training of a neural network is to get to the right weights and biases such that the error across the training data is minimized.  </a:t>
            </a:r>
          </a:p>
          <a:p>
            <a:pPr lvl="1"/>
            <a:endParaRPr lang="en-US" dirty="0"/>
          </a:p>
        </p:txBody>
      </p:sp>
      <p:sp>
        <p:nvSpPr>
          <p:cNvPr id="4" name="TextBox 4">
            <a:extLst>
              <a:ext uri="{FF2B5EF4-FFF2-40B4-BE49-F238E27FC236}">
                <a16:creationId xmlns:a16="http://schemas.microsoft.com/office/drawing/2014/main" id="{DC73F36D-31DF-4E6C-DBBD-640922B56413}"/>
              </a:ext>
            </a:extLst>
          </p:cNvPr>
          <p:cNvSpPr txBox="1"/>
          <p:nvPr/>
        </p:nvSpPr>
        <p:spPr>
          <a:xfrm>
            <a:off x="7684894" y="1680404"/>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Hidden</a:t>
            </a:r>
          </a:p>
          <a:p>
            <a:r>
              <a:rPr lang="en-US" altLang="zh-CN" dirty="0"/>
              <a:t>layer 1</a:t>
            </a:r>
            <a:endParaRPr lang="en-US" dirty="0"/>
          </a:p>
        </p:txBody>
      </p:sp>
      <p:sp>
        <p:nvSpPr>
          <p:cNvPr id="5" name="TextBox 5">
            <a:extLst>
              <a:ext uri="{FF2B5EF4-FFF2-40B4-BE49-F238E27FC236}">
                <a16:creationId xmlns:a16="http://schemas.microsoft.com/office/drawing/2014/main" id="{853A4B0F-1E3F-F721-A6AF-7DBE18BB5FC3}"/>
              </a:ext>
            </a:extLst>
          </p:cNvPr>
          <p:cNvSpPr txBox="1"/>
          <p:nvPr/>
        </p:nvSpPr>
        <p:spPr>
          <a:xfrm>
            <a:off x="6822310" y="1680405"/>
            <a:ext cx="66114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Input</a:t>
            </a:r>
          </a:p>
          <a:p>
            <a:r>
              <a:rPr lang="en-US" dirty="0"/>
              <a:t>layer</a:t>
            </a:r>
          </a:p>
        </p:txBody>
      </p:sp>
      <p:sp>
        <p:nvSpPr>
          <p:cNvPr id="6" name="TextBox 6">
            <a:extLst>
              <a:ext uri="{FF2B5EF4-FFF2-40B4-BE49-F238E27FC236}">
                <a16:creationId xmlns:a16="http://schemas.microsoft.com/office/drawing/2014/main" id="{FAB90140-234D-6DCA-2E76-2AFDF6F86699}"/>
              </a:ext>
            </a:extLst>
          </p:cNvPr>
          <p:cNvSpPr txBox="1"/>
          <p:nvPr/>
        </p:nvSpPr>
        <p:spPr>
          <a:xfrm>
            <a:off x="8706121" y="1680403"/>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Hidden</a:t>
            </a:r>
          </a:p>
          <a:p>
            <a:r>
              <a:rPr lang="en-US" altLang="zh-CN" dirty="0"/>
              <a:t>layer 2</a:t>
            </a:r>
            <a:endParaRPr lang="en-US" dirty="0"/>
          </a:p>
        </p:txBody>
      </p:sp>
      <p:sp>
        <p:nvSpPr>
          <p:cNvPr id="7" name="TextBox 7">
            <a:extLst>
              <a:ext uri="{FF2B5EF4-FFF2-40B4-BE49-F238E27FC236}">
                <a16:creationId xmlns:a16="http://schemas.microsoft.com/office/drawing/2014/main" id="{53C07F7D-B1E4-4880-5F24-4FED27E73472}"/>
              </a:ext>
            </a:extLst>
          </p:cNvPr>
          <p:cNvSpPr txBox="1"/>
          <p:nvPr/>
        </p:nvSpPr>
        <p:spPr>
          <a:xfrm>
            <a:off x="9740007" y="1680403"/>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Hidden</a:t>
            </a:r>
          </a:p>
          <a:p>
            <a:r>
              <a:rPr lang="en-US" altLang="zh-CN" dirty="0"/>
              <a:t>layer 3</a:t>
            </a:r>
            <a:endParaRPr lang="en-US" dirty="0"/>
          </a:p>
        </p:txBody>
      </p:sp>
      <p:sp>
        <p:nvSpPr>
          <p:cNvPr id="8" name="TextBox 8">
            <a:extLst>
              <a:ext uri="{FF2B5EF4-FFF2-40B4-BE49-F238E27FC236}">
                <a16:creationId xmlns:a16="http://schemas.microsoft.com/office/drawing/2014/main" id="{806874DF-3C81-2080-9EB2-CD47E9E938C6}"/>
              </a:ext>
            </a:extLst>
          </p:cNvPr>
          <p:cNvSpPr txBox="1"/>
          <p:nvPr/>
        </p:nvSpPr>
        <p:spPr>
          <a:xfrm>
            <a:off x="10830793" y="1680403"/>
            <a:ext cx="845103"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Output</a:t>
            </a:r>
          </a:p>
          <a:p>
            <a:r>
              <a:rPr lang="en-US" altLang="zh-CN" dirty="0"/>
              <a:t>layer</a:t>
            </a:r>
            <a:endParaRPr lang="en-US" dirty="0"/>
          </a:p>
        </p:txBody>
      </p:sp>
      <p:sp>
        <p:nvSpPr>
          <p:cNvPr id="9" name="Oval 8">
            <a:extLst>
              <a:ext uri="{FF2B5EF4-FFF2-40B4-BE49-F238E27FC236}">
                <a16:creationId xmlns:a16="http://schemas.microsoft.com/office/drawing/2014/main" id="{B5D908C6-8377-0B54-D5E3-A5931B1D449B}"/>
              </a:ext>
            </a:extLst>
          </p:cNvPr>
          <p:cNvSpPr/>
          <p:nvPr/>
        </p:nvSpPr>
        <p:spPr>
          <a:xfrm>
            <a:off x="6822310" y="2863029"/>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806A418E-2BF4-2DD6-EA16-2C4E271B85CD}"/>
              </a:ext>
            </a:extLst>
          </p:cNvPr>
          <p:cNvSpPr/>
          <p:nvPr/>
        </p:nvSpPr>
        <p:spPr>
          <a:xfrm>
            <a:off x="6822310" y="4682787"/>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2B8414D0-5EE8-19CC-3322-4F6D45F3CD95}"/>
              </a:ext>
            </a:extLst>
          </p:cNvPr>
          <p:cNvSpPr/>
          <p:nvPr/>
        </p:nvSpPr>
        <p:spPr>
          <a:xfrm>
            <a:off x="7892561" y="242774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FC6993CD-D443-3658-0F7A-38A97CB5671D}"/>
              </a:ext>
            </a:extLst>
          </p:cNvPr>
          <p:cNvSpPr/>
          <p:nvPr/>
        </p:nvSpPr>
        <p:spPr>
          <a:xfrm>
            <a:off x="6822310" y="3772908"/>
            <a:ext cx="429768" cy="43891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id="{A386AED3-91B5-D96F-5B34-697B2DC22683}"/>
              </a:ext>
            </a:extLst>
          </p:cNvPr>
          <p:cNvSpPr/>
          <p:nvPr/>
        </p:nvSpPr>
        <p:spPr>
          <a:xfrm>
            <a:off x="7872687" y="3238514"/>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8FDE2CC2-643F-10B8-3E3A-42E9DF227A55}"/>
              </a:ext>
            </a:extLst>
          </p:cNvPr>
          <p:cNvSpPr/>
          <p:nvPr/>
        </p:nvSpPr>
        <p:spPr>
          <a:xfrm>
            <a:off x="7892561" y="4150293"/>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Oval 14">
            <a:extLst>
              <a:ext uri="{FF2B5EF4-FFF2-40B4-BE49-F238E27FC236}">
                <a16:creationId xmlns:a16="http://schemas.microsoft.com/office/drawing/2014/main" id="{F7488AE6-819E-0335-CEA7-F6199C55CA11}"/>
              </a:ext>
            </a:extLst>
          </p:cNvPr>
          <p:cNvSpPr/>
          <p:nvPr/>
        </p:nvSpPr>
        <p:spPr>
          <a:xfrm>
            <a:off x="10957299" y="3301941"/>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84F30C37-F644-DD4D-AD5D-CB7041D003A1}"/>
              </a:ext>
            </a:extLst>
          </p:cNvPr>
          <p:cNvSpPr/>
          <p:nvPr/>
        </p:nvSpPr>
        <p:spPr>
          <a:xfrm>
            <a:off x="7872687" y="512169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36B043E7-A857-8B61-A99A-AFC6CD12AFC6}"/>
              </a:ext>
            </a:extLst>
          </p:cNvPr>
          <p:cNvSpPr/>
          <p:nvPr/>
        </p:nvSpPr>
        <p:spPr>
          <a:xfrm>
            <a:off x="8831674" y="286302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F28337AD-12B2-41CB-CA28-540CA8B79B8D}"/>
              </a:ext>
            </a:extLst>
          </p:cNvPr>
          <p:cNvSpPr/>
          <p:nvPr/>
        </p:nvSpPr>
        <p:spPr>
          <a:xfrm>
            <a:off x="8831674" y="4682787"/>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Oval 18">
            <a:extLst>
              <a:ext uri="{FF2B5EF4-FFF2-40B4-BE49-F238E27FC236}">
                <a16:creationId xmlns:a16="http://schemas.microsoft.com/office/drawing/2014/main" id="{F0BB7588-3D50-7CAC-D346-97BD187E07A6}"/>
              </a:ext>
            </a:extLst>
          </p:cNvPr>
          <p:cNvSpPr/>
          <p:nvPr/>
        </p:nvSpPr>
        <p:spPr>
          <a:xfrm>
            <a:off x="8831674" y="3772908"/>
            <a:ext cx="429768" cy="43891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8C50611A-EDEE-1384-DDD6-E84069AFA334}"/>
              </a:ext>
            </a:extLst>
          </p:cNvPr>
          <p:cNvSpPr/>
          <p:nvPr/>
        </p:nvSpPr>
        <p:spPr>
          <a:xfrm>
            <a:off x="9901925" y="2517696"/>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5D4AFE11-EE1C-DF74-6091-D3A4347F0BA1}"/>
              </a:ext>
            </a:extLst>
          </p:cNvPr>
          <p:cNvSpPr/>
          <p:nvPr/>
        </p:nvSpPr>
        <p:spPr>
          <a:xfrm>
            <a:off x="9882051" y="3328464"/>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3D99DEAC-790C-176A-770C-11DCD61F4ACC}"/>
              </a:ext>
            </a:extLst>
          </p:cNvPr>
          <p:cNvSpPr/>
          <p:nvPr/>
        </p:nvSpPr>
        <p:spPr>
          <a:xfrm>
            <a:off x="9901925" y="4240243"/>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923EAF8C-A87A-CAF5-DB3D-2936525767CE}"/>
              </a:ext>
            </a:extLst>
          </p:cNvPr>
          <p:cNvSpPr/>
          <p:nvPr/>
        </p:nvSpPr>
        <p:spPr>
          <a:xfrm>
            <a:off x="9882051" y="5211649"/>
            <a:ext cx="429768" cy="4389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Oval 23">
            <a:extLst>
              <a:ext uri="{FF2B5EF4-FFF2-40B4-BE49-F238E27FC236}">
                <a16:creationId xmlns:a16="http://schemas.microsoft.com/office/drawing/2014/main" id="{47C0C115-E6D3-FE79-A7B0-EAFC8BDF4561}"/>
              </a:ext>
            </a:extLst>
          </p:cNvPr>
          <p:cNvSpPr/>
          <p:nvPr/>
        </p:nvSpPr>
        <p:spPr>
          <a:xfrm>
            <a:off x="10979172" y="4211820"/>
            <a:ext cx="429768" cy="4389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25" name="Straight Arrow Connector 24">
            <a:extLst>
              <a:ext uri="{FF2B5EF4-FFF2-40B4-BE49-F238E27FC236}">
                <a16:creationId xmlns:a16="http://schemas.microsoft.com/office/drawing/2014/main" id="{A30891CA-187A-3AA6-900E-5251F7D20486}"/>
              </a:ext>
            </a:extLst>
          </p:cNvPr>
          <p:cNvCxnSpPr>
            <a:stCxn id="9" idx="7"/>
            <a:endCxn id="11" idx="2"/>
          </p:cNvCxnSpPr>
          <p:nvPr/>
        </p:nvCxnSpPr>
        <p:spPr>
          <a:xfrm flipV="1">
            <a:off x="7189140" y="2647202"/>
            <a:ext cx="703421" cy="280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AD7F770-2F60-ED14-D294-2CF99EDBD187}"/>
              </a:ext>
            </a:extLst>
          </p:cNvPr>
          <p:cNvCxnSpPr>
            <a:stCxn id="9" idx="6"/>
            <a:endCxn id="13" idx="1"/>
          </p:cNvCxnSpPr>
          <p:nvPr/>
        </p:nvCxnSpPr>
        <p:spPr>
          <a:xfrm>
            <a:off x="7252078" y="3082485"/>
            <a:ext cx="68354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50D525-20BF-B3A6-3E6F-E15F1B910BFC}"/>
              </a:ext>
            </a:extLst>
          </p:cNvPr>
          <p:cNvCxnSpPr>
            <a:stCxn id="9" idx="5"/>
            <a:endCxn id="14" idx="1"/>
          </p:cNvCxnSpPr>
          <p:nvPr/>
        </p:nvCxnSpPr>
        <p:spPr>
          <a:xfrm>
            <a:off x="7189140" y="3237664"/>
            <a:ext cx="766359"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602B1C8-F640-8E4F-F01A-86259C54D192}"/>
              </a:ext>
            </a:extLst>
          </p:cNvPr>
          <p:cNvCxnSpPr>
            <a:stCxn id="9" idx="5"/>
            <a:endCxn id="16" idx="1"/>
          </p:cNvCxnSpPr>
          <p:nvPr/>
        </p:nvCxnSpPr>
        <p:spPr>
          <a:xfrm>
            <a:off x="7189140" y="3237664"/>
            <a:ext cx="74648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251BABF-597E-EF21-69BD-8B989E8543B6}"/>
              </a:ext>
            </a:extLst>
          </p:cNvPr>
          <p:cNvCxnSpPr>
            <a:stCxn id="12" idx="7"/>
            <a:endCxn id="11" idx="3"/>
          </p:cNvCxnSpPr>
          <p:nvPr/>
        </p:nvCxnSpPr>
        <p:spPr>
          <a:xfrm flipV="1">
            <a:off x="7189140" y="2802381"/>
            <a:ext cx="766359" cy="10348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A167074-92B4-4493-E50C-47DB09047958}"/>
              </a:ext>
            </a:extLst>
          </p:cNvPr>
          <p:cNvCxnSpPr>
            <a:stCxn id="12" idx="6"/>
            <a:endCxn id="13" idx="3"/>
          </p:cNvCxnSpPr>
          <p:nvPr/>
        </p:nvCxnSpPr>
        <p:spPr>
          <a:xfrm flipV="1">
            <a:off x="7252078" y="3613149"/>
            <a:ext cx="683547" cy="379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2DC5F9-E5DD-EF92-EF0D-1ACB208EC923}"/>
              </a:ext>
            </a:extLst>
          </p:cNvPr>
          <p:cNvCxnSpPr>
            <a:stCxn id="12" idx="6"/>
            <a:endCxn id="14" idx="2"/>
          </p:cNvCxnSpPr>
          <p:nvPr/>
        </p:nvCxnSpPr>
        <p:spPr>
          <a:xfrm>
            <a:off x="7252078" y="3992364"/>
            <a:ext cx="640483"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A85AD63-9734-1CF1-0AFF-EA182486FF50}"/>
              </a:ext>
            </a:extLst>
          </p:cNvPr>
          <p:cNvCxnSpPr>
            <a:stCxn id="12" idx="5"/>
            <a:endCxn id="16" idx="1"/>
          </p:cNvCxnSpPr>
          <p:nvPr/>
        </p:nvCxnSpPr>
        <p:spPr>
          <a:xfrm>
            <a:off x="7189140" y="4147543"/>
            <a:ext cx="746485" cy="1038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733FB64-818A-FB18-D733-E494CDB7BC17}"/>
              </a:ext>
            </a:extLst>
          </p:cNvPr>
          <p:cNvCxnSpPr>
            <a:stCxn id="10" idx="7"/>
            <a:endCxn id="11" idx="3"/>
          </p:cNvCxnSpPr>
          <p:nvPr/>
        </p:nvCxnSpPr>
        <p:spPr>
          <a:xfrm flipV="1">
            <a:off x="7189140" y="2802381"/>
            <a:ext cx="766359"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B6513E4-C4A5-88F0-7303-0D58119472B4}"/>
              </a:ext>
            </a:extLst>
          </p:cNvPr>
          <p:cNvCxnSpPr>
            <a:stCxn id="10" idx="6"/>
            <a:endCxn id="13" idx="3"/>
          </p:cNvCxnSpPr>
          <p:nvPr/>
        </p:nvCxnSpPr>
        <p:spPr>
          <a:xfrm flipV="1">
            <a:off x="7252078" y="3613149"/>
            <a:ext cx="683547" cy="1289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A4D0309-3B3A-5C0E-BE5B-EAB2ED6CC156}"/>
              </a:ext>
            </a:extLst>
          </p:cNvPr>
          <p:cNvCxnSpPr>
            <a:stCxn id="10" idx="6"/>
            <a:endCxn id="14" idx="3"/>
          </p:cNvCxnSpPr>
          <p:nvPr/>
        </p:nvCxnSpPr>
        <p:spPr>
          <a:xfrm flipV="1">
            <a:off x="7252078" y="4524928"/>
            <a:ext cx="703421"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28C6F5A-3DD9-1ABB-C104-F464FF2A16B1}"/>
              </a:ext>
            </a:extLst>
          </p:cNvPr>
          <p:cNvCxnSpPr>
            <a:stCxn id="10" idx="5"/>
            <a:endCxn id="16" idx="2"/>
          </p:cNvCxnSpPr>
          <p:nvPr/>
        </p:nvCxnSpPr>
        <p:spPr>
          <a:xfrm>
            <a:off x="7189140" y="5057422"/>
            <a:ext cx="683547" cy="283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D400AC6-6B75-B502-F25E-0C47BBBE623C}"/>
              </a:ext>
            </a:extLst>
          </p:cNvPr>
          <p:cNvCxnSpPr>
            <a:stCxn id="11" idx="7"/>
            <a:endCxn id="17" idx="1"/>
          </p:cNvCxnSpPr>
          <p:nvPr/>
        </p:nvCxnSpPr>
        <p:spPr>
          <a:xfrm>
            <a:off x="8259391" y="2492023"/>
            <a:ext cx="635221" cy="4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946ECB-A7AD-F0A9-2EC3-A1C2511F5370}"/>
              </a:ext>
            </a:extLst>
          </p:cNvPr>
          <p:cNvCxnSpPr>
            <a:stCxn id="11" idx="6"/>
            <a:endCxn id="19" idx="1"/>
          </p:cNvCxnSpPr>
          <p:nvPr/>
        </p:nvCxnSpPr>
        <p:spPr>
          <a:xfrm>
            <a:off x="8322329" y="2647202"/>
            <a:ext cx="572283" cy="1189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16BBA0-638F-C136-1BB1-0A2C3D5AD9F1}"/>
              </a:ext>
            </a:extLst>
          </p:cNvPr>
          <p:cNvCxnSpPr>
            <a:stCxn id="11" idx="5"/>
            <a:endCxn id="18" idx="1"/>
          </p:cNvCxnSpPr>
          <p:nvPr/>
        </p:nvCxnSpPr>
        <p:spPr>
          <a:xfrm>
            <a:off x="8259391" y="2802381"/>
            <a:ext cx="635221" cy="1944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7255EE3-E095-AC33-33A6-7E2AB9129B0D}"/>
              </a:ext>
            </a:extLst>
          </p:cNvPr>
          <p:cNvCxnSpPr>
            <a:stCxn id="13" idx="7"/>
            <a:endCxn id="17" idx="2"/>
          </p:cNvCxnSpPr>
          <p:nvPr/>
        </p:nvCxnSpPr>
        <p:spPr>
          <a:xfrm flipV="1">
            <a:off x="8239517" y="3082485"/>
            <a:ext cx="592157" cy="220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71B9D58-FF61-95EA-6806-FE210C6277F4}"/>
              </a:ext>
            </a:extLst>
          </p:cNvPr>
          <p:cNvCxnSpPr>
            <a:stCxn id="13" idx="6"/>
            <a:endCxn id="19" idx="2"/>
          </p:cNvCxnSpPr>
          <p:nvPr/>
        </p:nvCxnSpPr>
        <p:spPr>
          <a:xfrm>
            <a:off x="8302455" y="3457970"/>
            <a:ext cx="529219" cy="53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EC7B1C0-70E9-1E55-EAA4-EE91CFE9B5FF}"/>
              </a:ext>
            </a:extLst>
          </p:cNvPr>
          <p:cNvCxnSpPr>
            <a:stCxn id="13" idx="5"/>
            <a:endCxn id="18" idx="1"/>
          </p:cNvCxnSpPr>
          <p:nvPr/>
        </p:nvCxnSpPr>
        <p:spPr>
          <a:xfrm>
            <a:off x="8239517" y="3613149"/>
            <a:ext cx="655095" cy="11339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8C1189C-8DDA-6EEE-366B-5BD93791A221}"/>
              </a:ext>
            </a:extLst>
          </p:cNvPr>
          <p:cNvCxnSpPr>
            <a:stCxn id="14" idx="7"/>
            <a:endCxn id="17" idx="3"/>
          </p:cNvCxnSpPr>
          <p:nvPr/>
        </p:nvCxnSpPr>
        <p:spPr>
          <a:xfrm flipV="1">
            <a:off x="8259391" y="3237664"/>
            <a:ext cx="635221" cy="976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80125E0-0544-8C56-7C03-B7DF2AA56295}"/>
              </a:ext>
            </a:extLst>
          </p:cNvPr>
          <p:cNvCxnSpPr>
            <a:stCxn id="14" idx="6"/>
            <a:endCxn id="19" idx="2"/>
          </p:cNvCxnSpPr>
          <p:nvPr/>
        </p:nvCxnSpPr>
        <p:spPr>
          <a:xfrm flipV="1">
            <a:off x="8322329" y="3992364"/>
            <a:ext cx="509345" cy="377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66B7C4A-3664-D3A8-4B55-4FDD3852CD74}"/>
              </a:ext>
            </a:extLst>
          </p:cNvPr>
          <p:cNvCxnSpPr>
            <a:stCxn id="14" idx="5"/>
            <a:endCxn id="18" idx="2"/>
          </p:cNvCxnSpPr>
          <p:nvPr/>
        </p:nvCxnSpPr>
        <p:spPr>
          <a:xfrm>
            <a:off x="8259391" y="4524928"/>
            <a:ext cx="572283" cy="37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8444E05-7650-9E73-E9FC-3FFC14BB322E}"/>
              </a:ext>
            </a:extLst>
          </p:cNvPr>
          <p:cNvCxnSpPr>
            <a:stCxn id="16" idx="7"/>
            <a:endCxn id="17" idx="3"/>
          </p:cNvCxnSpPr>
          <p:nvPr/>
        </p:nvCxnSpPr>
        <p:spPr>
          <a:xfrm flipV="1">
            <a:off x="8239517" y="3237664"/>
            <a:ext cx="655095" cy="1948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061665B-7026-099A-8368-E0C2B268A092}"/>
              </a:ext>
            </a:extLst>
          </p:cNvPr>
          <p:cNvCxnSpPr>
            <a:stCxn id="16" idx="6"/>
            <a:endCxn id="19" idx="3"/>
          </p:cNvCxnSpPr>
          <p:nvPr/>
        </p:nvCxnSpPr>
        <p:spPr>
          <a:xfrm flipV="1">
            <a:off x="8302455" y="4147543"/>
            <a:ext cx="592157" cy="119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CBFD75F-4DD4-A46B-9390-6D9EDC6781B3}"/>
              </a:ext>
            </a:extLst>
          </p:cNvPr>
          <p:cNvCxnSpPr>
            <a:stCxn id="16" idx="5"/>
            <a:endCxn id="18" idx="3"/>
          </p:cNvCxnSpPr>
          <p:nvPr/>
        </p:nvCxnSpPr>
        <p:spPr>
          <a:xfrm flipV="1">
            <a:off x="8239517" y="5057422"/>
            <a:ext cx="655095" cy="43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3005574B-E41E-9C05-077E-1C088C1BA954}"/>
              </a:ext>
            </a:extLst>
          </p:cNvPr>
          <p:cNvCxnSpPr>
            <a:stCxn id="17" idx="7"/>
            <a:endCxn id="20" idx="2"/>
          </p:cNvCxnSpPr>
          <p:nvPr/>
        </p:nvCxnSpPr>
        <p:spPr>
          <a:xfrm flipV="1">
            <a:off x="9198504" y="2737152"/>
            <a:ext cx="703421" cy="190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89D97DC-60D4-E0CF-249A-1081FB98E1EE}"/>
              </a:ext>
            </a:extLst>
          </p:cNvPr>
          <p:cNvCxnSpPr>
            <a:stCxn id="17" idx="6"/>
            <a:endCxn id="21" idx="1"/>
          </p:cNvCxnSpPr>
          <p:nvPr/>
        </p:nvCxnSpPr>
        <p:spPr>
          <a:xfrm>
            <a:off x="9261442" y="3082485"/>
            <a:ext cx="683547" cy="310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E19D25C-CB7E-363C-E072-0D6B122DCF14}"/>
              </a:ext>
            </a:extLst>
          </p:cNvPr>
          <p:cNvCxnSpPr>
            <a:stCxn id="17" idx="6"/>
            <a:endCxn id="22" idx="1"/>
          </p:cNvCxnSpPr>
          <p:nvPr/>
        </p:nvCxnSpPr>
        <p:spPr>
          <a:xfrm>
            <a:off x="9261442" y="3082485"/>
            <a:ext cx="703421" cy="1222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86766725-33B5-F5B9-D7E9-7C0769D5178B}"/>
              </a:ext>
            </a:extLst>
          </p:cNvPr>
          <p:cNvCxnSpPr>
            <a:stCxn id="17" idx="5"/>
            <a:endCxn id="23" idx="1"/>
          </p:cNvCxnSpPr>
          <p:nvPr/>
        </p:nvCxnSpPr>
        <p:spPr>
          <a:xfrm>
            <a:off x="9198504" y="3237664"/>
            <a:ext cx="746485" cy="2038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87A1488-6CC3-04F9-6AFB-81F4A75095AB}"/>
              </a:ext>
            </a:extLst>
          </p:cNvPr>
          <p:cNvCxnSpPr>
            <a:stCxn id="19" idx="7"/>
            <a:endCxn id="20" idx="3"/>
          </p:cNvCxnSpPr>
          <p:nvPr/>
        </p:nvCxnSpPr>
        <p:spPr>
          <a:xfrm flipV="1">
            <a:off x="9198504" y="2892331"/>
            <a:ext cx="766359" cy="944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9D1E5C4-D0E4-BCFE-22E2-242AB61EAAAD}"/>
              </a:ext>
            </a:extLst>
          </p:cNvPr>
          <p:cNvCxnSpPr>
            <a:stCxn id="19" idx="6"/>
            <a:endCxn id="21" idx="2"/>
          </p:cNvCxnSpPr>
          <p:nvPr/>
        </p:nvCxnSpPr>
        <p:spPr>
          <a:xfrm flipV="1">
            <a:off x="9261442" y="3547920"/>
            <a:ext cx="620609" cy="4444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3B87E0B-BA74-4E4B-DE51-8DBD3E6676D1}"/>
              </a:ext>
            </a:extLst>
          </p:cNvPr>
          <p:cNvCxnSpPr>
            <a:stCxn id="19" idx="6"/>
            <a:endCxn id="22" idx="2"/>
          </p:cNvCxnSpPr>
          <p:nvPr/>
        </p:nvCxnSpPr>
        <p:spPr>
          <a:xfrm>
            <a:off x="9261442" y="3992364"/>
            <a:ext cx="640483" cy="467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1B24422-A9C4-7909-DE87-62585E4EBA02}"/>
              </a:ext>
            </a:extLst>
          </p:cNvPr>
          <p:cNvCxnSpPr>
            <a:stCxn id="19" idx="5"/>
            <a:endCxn id="23" idx="2"/>
          </p:cNvCxnSpPr>
          <p:nvPr/>
        </p:nvCxnSpPr>
        <p:spPr>
          <a:xfrm>
            <a:off x="9198504" y="4147543"/>
            <a:ext cx="683547" cy="1283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CBD1AA9-6E51-0567-6D60-792260CCA8A0}"/>
              </a:ext>
            </a:extLst>
          </p:cNvPr>
          <p:cNvCxnSpPr>
            <a:stCxn id="18" idx="7"/>
            <a:endCxn id="20" idx="3"/>
          </p:cNvCxnSpPr>
          <p:nvPr/>
        </p:nvCxnSpPr>
        <p:spPr>
          <a:xfrm flipV="1">
            <a:off x="9198504" y="2892331"/>
            <a:ext cx="766359" cy="1854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277A40A-D6E3-38BD-22AC-5AD8915F77D5}"/>
              </a:ext>
            </a:extLst>
          </p:cNvPr>
          <p:cNvCxnSpPr>
            <a:stCxn id="18" idx="6"/>
            <a:endCxn id="21" idx="3"/>
          </p:cNvCxnSpPr>
          <p:nvPr/>
        </p:nvCxnSpPr>
        <p:spPr>
          <a:xfrm flipV="1">
            <a:off x="9261442" y="3703099"/>
            <a:ext cx="683547" cy="1199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D083C72-1522-30D0-FBC0-96A4976AFC92}"/>
              </a:ext>
            </a:extLst>
          </p:cNvPr>
          <p:cNvCxnSpPr>
            <a:stCxn id="18" idx="5"/>
            <a:endCxn id="23" idx="3"/>
          </p:cNvCxnSpPr>
          <p:nvPr/>
        </p:nvCxnSpPr>
        <p:spPr>
          <a:xfrm>
            <a:off x="9198504" y="5057422"/>
            <a:ext cx="746485" cy="528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3D4EFD4-3FD9-2786-33FC-877B2F117F01}"/>
              </a:ext>
            </a:extLst>
          </p:cNvPr>
          <p:cNvCxnSpPr>
            <a:stCxn id="18" idx="6"/>
            <a:endCxn id="22" idx="3"/>
          </p:cNvCxnSpPr>
          <p:nvPr/>
        </p:nvCxnSpPr>
        <p:spPr>
          <a:xfrm flipV="1">
            <a:off x="9261442" y="4614878"/>
            <a:ext cx="703421" cy="287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453F817-1E2F-6646-46E1-074069D72395}"/>
              </a:ext>
            </a:extLst>
          </p:cNvPr>
          <p:cNvCxnSpPr>
            <a:stCxn id="20" idx="6"/>
            <a:endCxn id="15" idx="1"/>
          </p:cNvCxnSpPr>
          <p:nvPr/>
        </p:nvCxnSpPr>
        <p:spPr>
          <a:xfrm>
            <a:off x="10331693" y="2737152"/>
            <a:ext cx="688544" cy="629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2C0E6090-B354-1774-A831-856C8657852C}"/>
              </a:ext>
            </a:extLst>
          </p:cNvPr>
          <p:cNvCxnSpPr>
            <a:stCxn id="20" idx="5"/>
            <a:endCxn id="24" idx="1"/>
          </p:cNvCxnSpPr>
          <p:nvPr/>
        </p:nvCxnSpPr>
        <p:spPr>
          <a:xfrm>
            <a:off x="10268755" y="2892331"/>
            <a:ext cx="773355" cy="1383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6C41CB5-1154-A853-4495-2A33CC7B5B2B}"/>
              </a:ext>
            </a:extLst>
          </p:cNvPr>
          <p:cNvCxnSpPr>
            <a:stCxn id="21" idx="6"/>
            <a:endCxn id="15" idx="2"/>
          </p:cNvCxnSpPr>
          <p:nvPr/>
        </p:nvCxnSpPr>
        <p:spPr>
          <a:xfrm flipV="1">
            <a:off x="10311819" y="3521397"/>
            <a:ext cx="645480" cy="26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87A7C030-27A0-7D8C-4494-F9BB22DD8064}"/>
              </a:ext>
            </a:extLst>
          </p:cNvPr>
          <p:cNvCxnSpPr>
            <a:stCxn id="21" idx="5"/>
            <a:endCxn id="24" idx="2"/>
          </p:cNvCxnSpPr>
          <p:nvPr/>
        </p:nvCxnSpPr>
        <p:spPr>
          <a:xfrm>
            <a:off x="10248881" y="3703099"/>
            <a:ext cx="730291" cy="728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F8274CB-E71A-3D3E-47EE-496D06AA548A}"/>
              </a:ext>
            </a:extLst>
          </p:cNvPr>
          <p:cNvCxnSpPr>
            <a:stCxn id="22" idx="7"/>
            <a:endCxn id="15" idx="2"/>
          </p:cNvCxnSpPr>
          <p:nvPr/>
        </p:nvCxnSpPr>
        <p:spPr>
          <a:xfrm flipV="1">
            <a:off x="10268755" y="3521397"/>
            <a:ext cx="688544" cy="783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BBE7A09-93EB-D3EE-4782-B1E98D5E4F8F}"/>
              </a:ext>
            </a:extLst>
          </p:cNvPr>
          <p:cNvCxnSpPr>
            <a:stCxn id="22" idx="6"/>
          </p:cNvCxnSpPr>
          <p:nvPr/>
        </p:nvCxnSpPr>
        <p:spPr>
          <a:xfrm>
            <a:off x="10331693" y="4459699"/>
            <a:ext cx="5845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E18C49B6-251D-83A7-9CC2-C0A8DF173D4C}"/>
              </a:ext>
            </a:extLst>
          </p:cNvPr>
          <p:cNvCxnSpPr>
            <a:stCxn id="23" idx="7"/>
            <a:endCxn id="15" idx="3"/>
          </p:cNvCxnSpPr>
          <p:nvPr/>
        </p:nvCxnSpPr>
        <p:spPr>
          <a:xfrm flipV="1">
            <a:off x="10248881" y="3676576"/>
            <a:ext cx="771356" cy="1599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D30847E-3ADF-D952-E751-D28EFDF0F89B}"/>
              </a:ext>
            </a:extLst>
          </p:cNvPr>
          <p:cNvCxnSpPr>
            <a:stCxn id="23" idx="6"/>
            <a:endCxn id="24" idx="3"/>
          </p:cNvCxnSpPr>
          <p:nvPr/>
        </p:nvCxnSpPr>
        <p:spPr>
          <a:xfrm flipV="1">
            <a:off x="10311819" y="4586455"/>
            <a:ext cx="730291" cy="844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25C426D-DEC6-1AA6-5937-8C362B7CA883}"/>
              </a:ext>
            </a:extLst>
          </p:cNvPr>
          <p:cNvCxnSpPr>
            <a:stCxn id="15" idx="6"/>
          </p:cNvCxnSpPr>
          <p:nvPr/>
        </p:nvCxnSpPr>
        <p:spPr>
          <a:xfrm>
            <a:off x="11387067" y="3521397"/>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5508601-3088-C7DD-71E2-B6145A084F24}"/>
              </a:ext>
            </a:extLst>
          </p:cNvPr>
          <p:cNvCxnSpPr/>
          <p:nvPr/>
        </p:nvCxnSpPr>
        <p:spPr>
          <a:xfrm>
            <a:off x="11400759" y="4420304"/>
            <a:ext cx="271175" cy="10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16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single neuron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913774" y="4583291"/>
                <a:ext cx="10363826" cy="1361601"/>
              </a:xfrm>
            </p:spPr>
            <p:txBody>
              <a:bodyPr>
                <a:normAutofit fontScale="92500" lnSpcReduction="10000"/>
              </a:bodyPr>
              <a:lstStyle/>
              <a:p>
                <a:r>
                  <a:rPr lang="en-US" dirty="0"/>
                  <a:t>An artificial neuron has two components: (1) weighted sum and (2) a nonlinear activation function.</a:t>
                </a:r>
              </a:p>
              <a:p>
                <a:pPr lvl="1"/>
                <a:r>
                  <a:rPr lang="en-US" dirty="0"/>
                  <a:t>Many activation functions, a commonly used one is sigmoid: </a:t>
                </a:r>
                <a14:m>
                  <m:oMath xmlns:m="http://schemas.openxmlformats.org/officeDocument/2006/math">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𝑥</m:t>
                            </m:r>
                          </m:sup>
                        </m:sSup>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913774" y="4583291"/>
                <a:ext cx="10363826" cy="1361601"/>
              </a:xfrm>
              <a:blipFill>
                <a:blip r:embed="rId2"/>
                <a:stretch>
                  <a:fillRect l="-734" t="-1835" b="-1835"/>
                </a:stretch>
              </a:blipFill>
            </p:spPr>
            <p:txBody>
              <a:bodyPr/>
              <a:lstStyle/>
              <a:p>
                <a:r>
                  <a:rPr lang="en-US">
                    <a:noFill/>
                  </a:rPr>
                  <a:t> </a:t>
                </a:r>
              </a:p>
            </p:txBody>
          </p:sp>
        </mc:Fallback>
      </mc:AlternateContent>
      <p:sp>
        <p:nvSpPr>
          <p:cNvPr id="4" name="Oval 3"/>
          <p:cNvSpPr/>
          <p:nvPr/>
        </p:nvSpPr>
        <p:spPr>
          <a:xfrm>
            <a:off x="3286359" y="2356882"/>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20167" y="2197069"/>
            <a:ext cx="1474075" cy="38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43815" y="2898634"/>
            <a:ext cx="1442544" cy="56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3743559" y="2000000"/>
            <a:ext cx="0" cy="35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84543" y="1600172"/>
            <a:ext cx="277480" cy="369332"/>
          </a:xfrm>
          <a:prstGeom prst="rect">
            <a:avLst/>
          </a:prstGeom>
          <a:noFill/>
        </p:spPr>
        <p:txBody>
          <a:bodyPr wrap="square" rtlCol="0">
            <a:spAutoFit/>
          </a:bodyPr>
          <a:lstStyle/>
          <a:p>
            <a:r>
              <a:rPr lang="en-US" dirty="0"/>
              <a:t>b</a:t>
            </a:r>
          </a:p>
        </p:txBody>
      </p:sp>
      <p:sp>
        <p:nvSpPr>
          <p:cNvPr id="15" name="TextBox 14"/>
          <p:cNvSpPr txBox="1"/>
          <p:nvPr/>
        </p:nvSpPr>
        <p:spPr>
          <a:xfrm>
            <a:off x="2346303" y="2012200"/>
            <a:ext cx="465192" cy="369332"/>
          </a:xfrm>
          <a:prstGeom prst="rect">
            <a:avLst/>
          </a:prstGeom>
          <a:noFill/>
        </p:spPr>
        <p:txBody>
          <a:bodyPr wrap="none" rtlCol="0">
            <a:spAutoFit/>
          </a:bodyPr>
          <a:lstStyle/>
          <a:p>
            <a:r>
              <a:rPr lang="en-US" dirty="0"/>
              <a:t>w1</a:t>
            </a:r>
          </a:p>
        </p:txBody>
      </p:sp>
      <mc:AlternateContent xmlns:mc="http://schemas.openxmlformats.org/markup-compatibility/2006" xmlns:a14="http://schemas.microsoft.com/office/drawing/2010/main">
        <mc:Choice Requires="a14">
          <p:sp>
            <p:nvSpPr>
              <p:cNvPr id="17" name="TextBox 16"/>
              <p:cNvSpPr txBox="1"/>
              <p:nvPr/>
            </p:nvSpPr>
            <p:spPr>
              <a:xfrm>
                <a:off x="1175899" y="1958022"/>
                <a:ext cx="624595" cy="4507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1</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175899" y="1958022"/>
                <a:ext cx="624595" cy="450764"/>
              </a:xfrm>
              <a:prstGeom prst="rect">
                <a:avLst/>
              </a:prstGeom>
              <a:blipFill>
                <a:blip r:embed="rId3"/>
                <a:stretch>
                  <a:fillRect/>
                </a:stretch>
              </a:blipFill>
            </p:spPr>
            <p:txBody>
              <a:bodyPr/>
              <a:lstStyle/>
              <a:p>
                <a:r>
                  <a:rPr lang="en-US">
                    <a:noFill/>
                  </a:rPr>
                  <a:t> </a:t>
                </a:r>
              </a:p>
            </p:txBody>
          </p:sp>
        </mc:Fallback>
      </mc:AlternateContent>
      <p:sp>
        <p:nvSpPr>
          <p:cNvPr id="18" name="TextBox 17"/>
          <p:cNvSpPr txBox="1"/>
          <p:nvPr/>
        </p:nvSpPr>
        <p:spPr>
          <a:xfrm>
            <a:off x="2371959" y="3107637"/>
            <a:ext cx="492443" cy="369332"/>
          </a:xfrm>
          <a:prstGeom prst="rect">
            <a:avLst/>
          </a:prstGeom>
          <a:noFill/>
        </p:spPr>
        <p:txBody>
          <a:bodyPr wrap="none" rtlCol="0">
            <a:spAutoFit/>
          </a:bodyPr>
          <a:lstStyle/>
          <a:p>
            <a:r>
              <a:rPr lang="en-US" dirty="0" err="1"/>
              <a:t>wm</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1219220" y="3174530"/>
                <a:ext cx="624595" cy="4287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𝑋</m:t>
                          </m:r>
                        </m:e>
                        <m:sub>
                          <m:r>
                            <a:rPr lang="en-US" b="0" i="1" smtClean="0">
                              <a:latin typeface="Cambria Math" panose="02040503050406030204" pitchFamily="18" charset="0"/>
                            </a:rPr>
                            <m:t>𝑚</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sup>
                      </m:sSubSup>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219220" y="3174530"/>
                <a:ext cx="624595" cy="42870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437633" y="2382313"/>
                <a:ext cx="804836"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nary>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437633" y="2382313"/>
                <a:ext cx="804836" cy="76309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241428" y="2819603"/>
                <a:ext cx="3418500" cy="438262"/>
              </a:xfrm>
              <a:prstGeom prst="rect">
                <a:avLst/>
              </a:prstGeom>
              <a:noFill/>
            </p:spPr>
            <p:txBody>
              <a:bodyPr wrap="none" rtlCol="0">
                <a:spAutoFit/>
              </a:bodyPr>
              <a:lstStyle/>
              <a:p>
                <a:r>
                  <a:rPr lang="en-US" dirty="0"/>
                  <a:t>L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𝑤</m:t>
                        </m:r>
                        <m:r>
                          <a:rPr lang="en-US" b="0" i="1" smtClean="0">
                            <a:latin typeface="Cambria Math" panose="02040503050406030204" pitchFamily="18" charset="0"/>
                          </a:rPr>
                          <m:t>1∗</m:t>
                        </m:r>
                        <m:r>
                          <a:rPr lang="en-US" i="1">
                            <a:latin typeface="Cambria Math" panose="02040503050406030204" pitchFamily="18" charset="0"/>
                          </a:rPr>
                          <m:t>𝑋</m:t>
                        </m:r>
                      </m:e>
                      <m:sub>
                        <m:r>
                          <a:rPr lang="en-US" i="1">
                            <a:latin typeface="Cambria Math" panose="02040503050406030204" pitchFamily="18" charset="0"/>
                          </a:rPr>
                          <m:t>1</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𝑤𝑚</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1" smtClean="0">
                            <a:latin typeface="Cambria Math" panose="02040503050406030204" pitchFamily="18" charset="0"/>
                          </a:rPr>
                          <m:t>𝑚</m:t>
                        </m:r>
                      </m:sub>
                      <m:sup>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sup>
                    </m:sSubSup>
                  </m:oMath>
                </a14:m>
                <a:r>
                  <a:rPr lang="en-US" dirty="0"/>
                  <a:t>+b</a:t>
                </a:r>
              </a:p>
            </p:txBody>
          </p:sp>
        </mc:Choice>
        <mc:Fallback xmlns="">
          <p:sp>
            <p:nvSpPr>
              <p:cNvPr id="24" name="TextBox 23"/>
              <p:cNvSpPr txBox="1">
                <a:spLocks noRot="1" noChangeAspect="1" noMove="1" noResize="1" noEditPoints="1" noAdjustHandles="1" noChangeArrowheads="1" noChangeShapeType="1" noTextEdit="1"/>
              </p:cNvSpPr>
              <p:nvPr/>
            </p:nvSpPr>
            <p:spPr>
              <a:xfrm>
                <a:off x="4241428" y="2819603"/>
                <a:ext cx="3418500" cy="438262"/>
              </a:xfrm>
              <a:prstGeom prst="rect">
                <a:avLst/>
              </a:prstGeom>
              <a:blipFill>
                <a:blip r:embed="rId6"/>
                <a:stretch>
                  <a:fillRect l="-1604" r="-535" b="-21127"/>
                </a:stretch>
              </a:blipFill>
            </p:spPr>
            <p:txBody>
              <a:bodyPr/>
              <a:lstStyle/>
              <a:p>
                <a:r>
                  <a:rPr lang="en-US">
                    <a:noFill/>
                  </a:rPr>
                  <a:t> </a:t>
                </a:r>
              </a:p>
            </p:txBody>
          </p:sp>
        </mc:Fallback>
      </mc:AlternateContent>
      <p:cxnSp>
        <p:nvCxnSpPr>
          <p:cNvPr id="26" name="Straight Arrow Connector 25"/>
          <p:cNvCxnSpPr>
            <a:stCxn id="20" idx="3"/>
          </p:cNvCxnSpPr>
          <p:nvPr/>
        </p:nvCxnSpPr>
        <p:spPr>
          <a:xfrm flipV="1">
            <a:off x="4242469" y="2739196"/>
            <a:ext cx="3308463" cy="24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550931" y="2325060"/>
            <a:ext cx="914400" cy="764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7" idx="6"/>
          </p:cNvCxnSpPr>
          <p:nvPr/>
        </p:nvCxnSpPr>
        <p:spPr>
          <a:xfrm>
            <a:off x="8465331" y="2707374"/>
            <a:ext cx="1072056" cy="7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087751" y="1415506"/>
            <a:ext cx="1840760" cy="369332"/>
          </a:xfrm>
          <a:prstGeom prst="rect">
            <a:avLst/>
          </a:prstGeom>
          <a:noFill/>
        </p:spPr>
        <p:txBody>
          <a:bodyPr wrap="none" rtlCol="0">
            <a:spAutoFit/>
          </a:bodyPr>
          <a:lstStyle/>
          <a:p>
            <a:r>
              <a:rPr lang="en-US" dirty="0"/>
              <a:t>Activation function</a:t>
            </a:r>
          </a:p>
        </p:txBody>
      </p:sp>
      <p:sp>
        <p:nvSpPr>
          <p:cNvPr id="31" name="Rectangle 30"/>
          <p:cNvSpPr/>
          <p:nvPr/>
        </p:nvSpPr>
        <p:spPr>
          <a:xfrm>
            <a:off x="2972421" y="2086586"/>
            <a:ext cx="6028938" cy="1219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082167" y="2214659"/>
            <a:ext cx="843693" cy="369332"/>
          </a:xfrm>
          <a:prstGeom prst="rect">
            <a:avLst/>
          </a:prstGeom>
          <a:noFill/>
        </p:spPr>
        <p:txBody>
          <a:bodyPr wrap="none" rtlCol="0">
            <a:spAutoFit/>
          </a:bodyPr>
          <a:lstStyle/>
          <a:p>
            <a:r>
              <a:rPr lang="en-US" dirty="0"/>
              <a:t>Neuron</a:t>
            </a:r>
          </a:p>
        </p:txBody>
      </p:sp>
      <p:sp>
        <p:nvSpPr>
          <p:cNvPr id="33" name="Oval 32"/>
          <p:cNvSpPr/>
          <p:nvPr/>
        </p:nvSpPr>
        <p:spPr>
          <a:xfrm>
            <a:off x="1430443" y="2739196"/>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05942" y="2671809"/>
            <a:ext cx="164592" cy="15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8191299-879F-B6DF-2C79-4E428D074B9D}"/>
              </a:ext>
            </a:extLst>
          </p:cNvPr>
          <p:cNvSpPr txBox="1"/>
          <p:nvPr/>
        </p:nvSpPr>
        <p:spPr>
          <a:xfrm>
            <a:off x="9624065" y="2532430"/>
            <a:ext cx="1431802" cy="369332"/>
          </a:xfrm>
          <a:prstGeom prst="rect">
            <a:avLst/>
          </a:prstGeom>
          <a:noFill/>
        </p:spPr>
        <p:txBody>
          <a:bodyPr wrap="none" rtlCol="0">
            <a:spAutoFit/>
          </a:bodyPr>
          <a:lstStyle/>
          <a:p>
            <a:r>
              <a:rPr lang="en-US" dirty="0"/>
              <a:t>O=sigmoid(L)</a:t>
            </a:r>
          </a:p>
        </p:txBody>
      </p:sp>
    </p:spTree>
    <p:extLst>
      <p:ext uri="{BB962C8B-B14F-4D97-AF65-F5344CB8AC3E}">
        <p14:creationId xmlns:p14="http://schemas.microsoft.com/office/powerpoint/2010/main" val="3340576073"/>
      </p:ext>
    </p:extLst>
  </p:cSld>
  <p:clrMapOvr>
    <a:masterClrMapping/>
  </p:clrMapOvr>
</p:sld>
</file>

<file path=ppt/theme/theme1.xml><?xml version="1.0" encoding="utf-8"?>
<a:theme xmlns:a="http://schemas.openxmlformats.org/drawingml/2006/main" name="myCOP4521">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myCOP4521" id="{AC88A369-B436-4B59-A1A3-9406AB6A38E2}" vid="{44AA63C9-C980-4552-9100-70E8BCF60E85}"/>
    </a:ext>
  </a:extLst>
</a:theme>
</file>

<file path=docProps/app.xml><?xml version="1.0" encoding="utf-8"?>
<Properties xmlns="http://schemas.openxmlformats.org/officeDocument/2006/extended-properties" xmlns:vt="http://schemas.openxmlformats.org/officeDocument/2006/docPropsVTypes">
  <Template>myCOP4521</Template>
  <TotalTime>2386</TotalTime>
  <Words>3183</Words>
  <Application>Microsoft Macintosh PowerPoint</Application>
  <PresentationFormat>Widescreen</PresentationFormat>
  <Paragraphs>416</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Cambria Math</vt:lpstr>
      <vt:lpstr>Courier New</vt:lpstr>
      <vt:lpstr>Tw Cen MT</vt:lpstr>
      <vt:lpstr>Wingdings</vt:lpstr>
      <vt:lpstr>myCOP4521</vt:lpstr>
      <vt:lpstr>Introduction to Parallel Computing</vt:lpstr>
      <vt:lpstr>Parallel Computers and Parallel Computing</vt:lpstr>
      <vt:lpstr>Most Contemporary Computing Devices are Parallel Computers </vt:lpstr>
      <vt:lpstr>Question</vt:lpstr>
      <vt:lpstr>Example: Calculating PI</vt:lpstr>
      <vt:lpstr>Parallel Computers and Parallel Computing</vt:lpstr>
      <vt:lpstr>Why parallel computing (more) ?</vt:lpstr>
      <vt:lpstr>LLMs: today’s driven force for Parallel Computing</vt:lpstr>
      <vt:lpstr>A single neuron</vt:lpstr>
      <vt:lpstr>Training of a single neuron</vt:lpstr>
      <vt:lpstr>Training of a single neuron</vt:lpstr>
      <vt:lpstr>Training for the logic AND with a single neuron</vt:lpstr>
      <vt:lpstr>Training for the logic AND with a single neuron</vt:lpstr>
      <vt:lpstr>Training for the logic AND with a single neuron</vt:lpstr>
      <vt:lpstr>Training for the logic AND with a single neuron (See lect9/one_neuron.cpp)</vt:lpstr>
      <vt:lpstr>Training the deep neural network has the same process as training one neuron</vt:lpstr>
      <vt:lpstr>Training ChatGPT</vt:lpstr>
      <vt:lpstr>Why parallel computing?</vt:lpstr>
      <vt:lpstr>Classifying parallel computing systems: Flynn’s Taxonomy</vt:lpstr>
      <vt:lpstr>Flynn’s taxonomy</vt:lpstr>
      <vt:lpstr>SISD</vt:lpstr>
      <vt:lpstr>SIMD</vt:lpstr>
      <vt:lpstr>SIMD</vt:lpstr>
      <vt:lpstr>MISD</vt:lpstr>
      <vt:lpstr>MIMD</vt:lpstr>
      <vt:lpstr>Flynn’s Taxonomy</vt:lpstr>
      <vt:lpstr>Modern classification (Sima, Fountain, Kacsuk)</vt:lpstr>
      <vt:lpstr>Functional-parallel architectures</vt:lpstr>
      <vt:lpstr>What types of (sequential) applications can be improved by parallel computing </vt:lpstr>
      <vt:lpstr>Dependency and Parallel Execution</vt:lpstr>
      <vt:lpstr>Dependency</vt:lpstr>
      <vt:lpstr>Speedup and Scalability</vt:lpstr>
      <vt:lpstr>Amdahl’s Law (fixed size speedup, strong scaling)</vt:lpstr>
      <vt:lpstr>Amdahl’s law</vt:lpstr>
      <vt:lpstr>Question</vt:lpstr>
      <vt:lpstr>Gustafson’s Law (scaled speedup, weak scaling)</vt:lpstr>
      <vt:lpstr>Gustafson’s law</vt:lpstr>
      <vt:lpstr>Gustafson’s Law (scaled speedup, weak scaling)</vt:lpstr>
      <vt:lpstr>Implication of Gustafson’s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Sharanya Jayaraman</dc:creator>
  <cp:lastModifiedBy>Xin Yuan</cp:lastModifiedBy>
  <cp:revision>16</cp:revision>
  <dcterms:created xsi:type="dcterms:W3CDTF">2022-01-21T13:41:55Z</dcterms:created>
  <dcterms:modified xsi:type="dcterms:W3CDTF">2026-02-09T19:29:05Z</dcterms:modified>
</cp:coreProperties>
</file>