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1" r:id="rId1"/>
  </p:sldMasterIdLst>
  <p:notesMasterIdLst>
    <p:notesMasterId r:id="rId22"/>
  </p:notesMasterIdLst>
  <p:handoutMasterIdLst>
    <p:handoutMasterId r:id="rId23"/>
  </p:handoutMasterIdLst>
  <p:sldIdLst>
    <p:sldId id="288" r:id="rId2"/>
    <p:sldId id="289" r:id="rId3"/>
    <p:sldId id="279" r:id="rId4"/>
    <p:sldId id="280" r:id="rId5"/>
    <p:sldId id="290" r:id="rId6"/>
    <p:sldId id="291" r:id="rId7"/>
    <p:sldId id="266" r:id="rId8"/>
    <p:sldId id="267" r:id="rId9"/>
    <p:sldId id="268" r:id="rId10"/>
    <p:sldId id="269" r:id="rId11"/>
    <p:sldId id="292" r:id="rId12"/>
    <p:sldId id="270" r:id="rId13"/>
    <p:sldId id="300" r:id="rId14"/>
    <p:sldId id="293" r:id="rId15"/>
    <p:sldId id="294" r:id="rId16"/>
    <p:sldId id="295" r:id="rId17"/>
    <p:sldId id="296" r:id="rId18"/>
    <p:sldId id="297" r:id="rId19"/>
    <p:sldId id="298" r:id="rId20"/>
    <p:sldId id="299" r:id="rId21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2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2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2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2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2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2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2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2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2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FF0000"/>
    <a:srgbClr val="FFFF99"/>
    <a:srgbClr val="FFFF66"/>
    <a:srgbClr val="FFFF00"/>
    <a:srgbClr val="660033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46" autoAdjust="0"/>
    <p:restoredTop sz="54261" autoAdjust="0"/>
  </p:normalViewPr>
  <p:slideViewPr>
    <p:cSldViewPr>
      <p:cViewPr varScale="1">
        <p:scale>
          <a:sx n="60" d="100"/>
          <a:sy n="60" d="100"/>
        </p:scale>
        <p:origin x="1824" y="53"/>
      </p:cViewPr>
      <p:guideLst>
        <p:guide orient="horz" pos="4319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4780996F-0067-4B82-AE90-E796F00294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770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03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685800"/>
            <a:ext cx="46736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05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2406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92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07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8392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44FFE06-67C5-4BD4-A842-9FC99EC015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3995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2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0E78217C-08A1-47E8-80CD-DD889423A834}" type="slidenum">
              <a:rPr lang="en-US" altLang="en-US" sz="1200" smtClean="0"/>
              <a:pPr eaLnBrk="1" hangingPunct="1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2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490A12A0-2670-42A2-AA44-FC96CEC7ADB5}" type="slidenum">
              <a:rPr lang="en-US" altLang="en-US" sz="1200" smtClean="0"/>
              <a:pPr eaLnBrk="1" hangingPunct="1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2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CFEFB40C-28A1-45FE-8E97-10D823EC19C7}" type="slidenum">
              <a:rPr lang="en-US" altLang="en-US" sz="1200" smtClean="0"/>
              <a:pPr eaLnBrk="1" hangingPunct="1"/>
              <a:t>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2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83AE5198-BA30-463D-8BD2-721EE165A0A5}" type="slidenum">
              <a:rPr lang="en-US" altLang="en-US" sz="1200" smtClean="0"/>
              <a:pPr eaLnBrk="1" hangingPunct="1"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2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AFD69257-27CB-4FA3-9742-BF54153C96A8}" type="slidenum">
              <a:rPr lang="en-US" altLang="en-US" sz="1200" smtClean="0"/>
              <a:pPr eaLnBrk="1" hangingPunct="1"/>
              <a:t>8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2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0E1C6C8F-EEF1-43AC-8553-CE4C10FBDFDE}" type="slidenum">
              <a:rPr lang="en-US" altLang="en-US" sz="1200" smtClean="0"/>
              <a:pPr eaLnBrk="1" hangingPunct="1"/>
              <a:t>9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COP5570 – Advanced Unix Programming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676F1-28C9-4B91-91FC-D95A67582E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313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COP5570 – Advanced Unix Programming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E67F7-6272-4F78-B50B-8BFAD12168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388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COP5570 – Advanced Unix Programming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865BAE-D1D3-4661-BB24-BCA1134F0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1939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COP5570 – Advanced Unix Programming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D630E-C8C9-4986-A5B6-6F164ACA72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579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COP5570 – Advanced Unix Programming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2B7484-65BF-4A37-9E3E-FADEF3349E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017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COP5570 – Advanced Unix Programming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E7CEDD-EA85-45AC-B968-66B30C655B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524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COP5570 – Advanced Unix Programming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4D535-5544-4C78-BE0B-124753E925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90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COP5570 – Advanced Unix Programming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5F165-52FC-43DE-83FA-37506CF53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906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COP5570 – Advanced Unix Programming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2A173-549F-4D1E-AA07-2C07C92513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695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COP5570 – Advanced Unix Programming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259EF-E616-4AF9-881F-D364A01C9B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912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COP5570 – Advanced Unix Programming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7ED0A-B5C5-41E9-A88E-83390547E8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014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COP5570 – Advanced Unix Programming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D29B8-8AC1-42B6-B231-CF44C8465E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218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COP5570 – Advanced Unix Programming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F58A10A3-53DC-47C0-AB88-76745D8057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Interprocess Communications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System V interprocess communication (IPC) mechanism</a:t>
            </a:r>
          </a:p>
          <a:p>
            <a:pPr lvl="1" eaLnBrk="1" hangingPunct="1"/>
            <a:r>
              <a:rPr lang="en-US" altLang="en-US"/>
              <a:t>Message Queues</a:t>
            </a:r>
          </a:p>
          <a:p>
            <a:pPr lvl="1" eaLnBrk="1" hangingPunct="1"/>
            <a:r>
              <a:rPr lang="en-US" altLang="en-US"/>
              <a:t>Semaphores</a:t>
            </a:r>
          </a:p>
          <a:p>
            <a:pPr lvl="1" eaLnBrk="1" hangingPunct="1"/>
            <a:r>
              <a:rPr lang="en-US" altLang="en-US"/>
              <a:t>Shared Memory</a:t>
            </a:r>
          </a:p>
          <a:p>
            <a:pPr eaLnBrk="1" hangingPunct="1"/>
            <a:r>
              <a:rPr lang="en-US" altLang="en-US"/>
              <a:t>Summary of processes related concepts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Readings</a:t>
            </a:r>
          </a:p>
          <a:p>
            <a:pPr lvl="1" eaLnBrk="1" hangingPunct="1"/>
            <a:r>
              <a:rPr lang="en-US" altLang="en-US"/>
              <a:t>APUE 15.6 —15.9</a:t>
            </a:r>
          </a:p>
          <a:p>
            <a:pPr eaLnBrk="1" hangingPunct="1"/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A25D9A-A7C6-4269-8AE4-DABF36A0277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Deleting Shared Memory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981200"/>
            <a:ext cx="8686800" cy="4114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000">
                <a:latin typeface="Courier New" pitchFamily="49" charset="0"/>
              </a:rPr>
              <a:t>int </a:t>
            </a:r>
            <a:r>
              <a:rPr lang="en-US" altLang="en-US" sz="2000">
                <a:solidFill>
                  <a:schemeClr val="tx2"/>
                </a:solidFill>
                <a:latin typeface="Courier New" pitchFamily="49" charset="0"/>
              </a:rPr>
              <a:t>shmctl</a:t>
            </a:r>
            <a:r>
              <a:rPr lang="en-US" altLang="en-US" sz="2000">
                <a:latin typeface="Courier New" pitchFamily="49" charset="0"/>
              </a:rPr>
              <a:t>(int shmid, int cmd, struct shmid_ds *buf);</a:t>
            </a:r>
          </a:p>
          <a:p>
            <a:pPr algn="ctr" eaLnBrk="1" hangingPunct="1">
              <a:buFontTx/>
              <a:buNone/>
            </a:pPr>
            <a:endParaRPr lang="en-US" altLang="en-US" sz="2000">
              <a:solidFill>
                <a:schemeClr val="tx2"/>
              </a:solidFill>
              <a:latin typeface="Courier New" pitchFamily="49" charset="0"/>
            </a:endParaRPr>
          </a:p>
          <a:p>
            <a:pPr algn="ctr" eaLnBrk="1" hangingPunct="1">
              <a:buFontTx/>
              <a:buNone/>
            </a:pPr>
            <a:endParaRPr lang="en-US" altLang="en-US" sz="2000">
              <a:solidFill>
                <a:schemeClr val="tx2"/>
              </a:solidFill>
              <a:latin typeface="Courier New" pitchFamily="49" charset="0"/>
            </a:endParaRPr>
          </a:p>
          <a:p>
            <a:pPr lvl="1" eaLnBrk="1" hangingPunct="1">
              <a:buFontTx/>
              <a:buNone/>
            </a:pPr>
            <a:r>
              <a:rPr lang="en-US" altLang="en-US">
                <a:solidFill>
                  <a:schemeClr val="tx2"/>
                </a:solidFill>
                <a:latin typeface="Courier New" pitchFamily="49" charset="0"/>
              </a:rPr>
              <a:t>shmctl</a:t>
            </a:r>
            <a:r>
              <a:rPr lang="en-US" altLang="en-US">
                <a:latin typeface="Courier New" pitchFamily="49" charset="0"/>
              </a:rPr>
              <a:t>(shmid, IPC_RMID, NULL); </a:t>
            </a:r>
          </a:p>
          <a:p>
            <a:pPr lvl="1" eaLnBrk="1" hangingPunct="1">
              <a:buFontTx/>
              <a:buNone/>
            </a:pPr>
            <a:endParaRPr lang="en-US" altLang="en-US">
              <a:latin typeface="Courier New" pitchFamily="49" charset="0"/>
            </a:endParaRPr>
          </a:p>
          <a:p>
            <a:pPr lvl="1" eaLnBrk="1" hangingPunct="1">
              <a:buFontTx/>
              <a:buNone/>
            </a:pPr>
            <a:endParaRPr lang="en-US" altLang="en-US">
              <a:latin typeface="Courier New" pitchFamily="49" charset="0"/>
            </a:endParaRPr>
          </a:p>
          <a:p>
            <a:pPr lvl="1" eaLnBrk="1" hangingPunct="1"/>
            <a:r>
              <a:rPr lang="en-US" altLang="en-US"/>
              <a:t>See example shm_delete.c</a:t>
            </a:r>
          </a:p>
          <a:p>
            <a:pPr lvl="1" eaLnBrk="1" hangingPunct="1">
              <a:buFontTx/>
              <a:buNone/>
            </a:pPr>
            <a:endParaRPr lang="en-US" altLang="en-US">
              <a:latin typeface="Courier New" pitchFamily="49" charset="0"/>
            </a:endParaRPr>
          </a:p>
          <a:p>
            <a:pPr lvl="1" eaLnBrk="1" hangingPunct="1">
              <a:buFontTx/>
              <a:buNone/>
            </a:pPr>
            <a:endParaRPr lang="en-US" altLang="en-US">
              <a:latin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ACAEA1-8A77-4A03-9239-B6DA4637FCC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Semaphores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Managing concurrent access to shared memory segment.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Using Semaphores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r>
              <a:rPr lang="en-US" altLang="en-US"/>
              <a:t>Creation:  </a:t>
            </a:r>
            <a:r>
              <a:rPr lang="en-US" altLang="en-US">
                <a:solidFill>
                  <a:schemeClr val="tx2"/>
                </a:solidFill>
                <a:latin typeface="Courier New" pitchFamily="49" charset="0"/>
              </a:rPr>
              <a:t>semget</a:t>
            </a:r>
            <a:r>
              <a:rPr lang="en-US" altLang="en-US">
                <a:latin typeface="Courier New" pitchFamily="49" charset="0"/>
              </a:rPr>
              <a:t>( … )</a:t>
            </a:r>
          </a:p>
          <a:p>
            <a:pPr lvl="1" eaLnBrk="1" hangingPunct="1"/>
            <a:endParaRPr lang="en-US" altLang="en-US">
              <a:latin typeface="Courier New" pitchFamily="49" charset="0"/>
            </a:endParaRPr>
          </a:p>
          <a:p>
            <a:pPr lvl="1" eaLnBrk="1" hangingPunct="1"/>
            <a:r>
              <a:rPr lang="en-US" altLang="en-US"/>
              <a:t>Incr/Decr/Test-and-set : </a:t>
            </a:r>
            <a:r>
              <a:rPr lang="en-US" altLang="en-US">
                <a:solidFill>
                  <a:schemeClr val="tx2"/>
                </a:solidFill>
                <a:latin typeface="Courier New" pitchFamily="49" charset="0"/>
              </a:rPr>
              <a:t>semop</a:t>
            </a:r>
            <a:r>
              <a:rPr lang="en-US" altLang="en-US">
                <a:latin typeface="Courier New" pitchFamily="49" charset="0"/>
              </a:rPr>
              <a:t>(…)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r>
              <a:rPr lang="en-US" altLang="en-US"/>
              <a:t>Deletion: </a:t>
            </a:r>
            <a:r>
              <a:rPr lang="en-US" altLang="en-US">
                <a:solidFill>
                  <a:schemeClr val="tx2"/>
                </a:solidFill>
                <a:latin typeface="Courier New" pitchFamily="49" charset="0"/>
              </a:rPr>
              <a:t>semctl</a:t>
            </a:r>
            <a:r>
              <a:rPr lang="en-US" altLang="en-US">
                <a:latin typeface="Courier New" pitchFamily="49" charset="0"/>
              </a:rPr>
              <a:t>(semid, 0, IPC_RMID, 0); </a:t>
            </a:r>
          </a:p>
          <a:p>
            <a:pPr lvl="1" algn="ctr" eaLnBrk="1" hangingPunct="1">
              <a:buFontTx/>
              <a:buNone/>
            </a:pPr>
            <a:r>
              <a:rPr lang="en-US" altLang="en-US"/>
              <a:t>Online tutorial</a:t>
            </a:r>
          </a:p>
          <a:p>
            <a:pPr algn="ctr" eaLnBrk="1" hangingPunct="1"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http://beej.us/guide/bgipc/output/html/multipage/semaphores.html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B9ECFD-EB80-49DE-B3BE-7FE228F86EE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/>
              <a:t>Command-line IPC control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pPr eaLnBrk="1" hangingPunct="1"/>
            <a:r>
              <a:rPr lang="en-US" altLang="en-US"/>
              <a:t>ipcs </a:t>
            </a:r>
          </a:p>
          <a:p>
            <a:pPr lvl="1" eaLnBrk="1" hangingPunct="1"/>
            <a:r>
              <a:rPr lang="en-US" altLang="en-US"/>
              <a:t>Lists all IPC objects owned by the user</a:t>
            </a:r>
          </a:p>
          <a:p>
            <a:pPr lvl="1" eaLnBrk="1" hangingPunct="1"/>
            <a:endParaRPr lang="en-US" altLang="en-US"/>
          </a:p>
          <a:p>
            <a:pPr eaLnBrk="1" hangingPunct="1"/>
            <a:r>
              <a:rPr lang="en-US" altLang="en-US"/>
              <a:t>ipcrm</a:t>
            </a:r>
          </a:p>
          <a:p>
            <a:pPr lvl="1" eaLnBrk="1" hangingPunct="1"/>
            <a:r>
              <a:rPr lang="en-US" altLang="en-US"/>
              <a:t>Removes specific IPC object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8173D3-477F-427B-B7B8-A05D2FAD575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838200" y="3048000"/>
            <a:ext cx="7772400" cy="762000"/>
          </a:xfrm>
        </p:spPr>
        <p:txBody>
          <a:bodyPr/>
          <a:lstStyle/>
          <a:p>
            <a:r>
              <a:rPr lang="en-US" altLang="en-US">
                <a:solidFill>
                  <a:srgbClr val="FF0000"/>
                </a:solidFill>
              </a:rPr>
              <a:t>Summary of Process Related Concepts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7CAD49-F958-4839-A178-43AF2631BBC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Process Environment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000"/>
              <a:t>Command line arguments: argc, argv</a:t>
            </a:r>
          </a:p>
          <a:p>
            <a:pPr eaLnBrk="1" hangingPunct="1"/>
            <a:r>
              <a:rPr lang="en-US" altLang="en-US" sz="2000"/>
              <a:t>environ and getenv()</a:t>
            </a:r>
          </a:p>
          <a:p>
            <a:pPr eaLnBrk="1" hangingPunct="1"/>
            <a:r>
              <a:rPr lang="en-US" altLang="en-US" sz="2000"/>
              <a:t>getpid(), getuid(), getppid()</a:t>
            </a:r>
          </a:p>
          <a:p>
            <a:pPr eaLnBrk="1" hangingPunct="1"/>
            <a:r>
              <a:rPr lang="en-US" altLang="en-US" sz="2000"/>
              <a:t>How does a program access the second (command line) argument?</a:t>
            </a:r>
          </a:p>
          <a:p>
            <a:pPr eaLnBrk="1" hangingPunct="1"/>
            <a:r>
              <a:rPr lang="en-US" altLang="en-US" sz="2000"/>
              <a:t>How does a process access the variable you set in shell using commands such as “setenv TERM vt100”?</a:t>
            </a:r>
          </a:p>
          <a:p>
            <a:pPr eaLnBrk="1" hangingPunct="1"/>
            <a:r>
              <a:rPr lang="en-US" altLang="en-US" sz="2000"/>
              <a:t>How does a process know its parent’s process id? How does a parent know its children’s process ids?</a:t>
            </a:r>
          </a:p>
          <a:p>
            <a:pPr eaLnBrk="1" hangingPunct="1"/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67B828-A165-44FF-8184-883467C21AC0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Process Management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fork, exit, wait, waitpid, execv</a:t>
            </a:r>
          </a:p>
          <a:p>
            <a:pPr eaLnBrk="1" hangingPunct="1"/>
            <a:r>
              <a:rPr lang="en-US" altLang="en-US"/>
              <a:t>How can a parent process know whether its child has executed successfully?</a:t>
            </a:r>
          </a:p>
          <a:p>
            <a:pPr eaLnBrk="1" hangingPunct="1"/>
            <a:r>
              <a:rPr lang="en-US" altLang="en-US"/>
              <a:t>How to determine whether execv runs a command successfully?</a:t>
            </a:r>
          </a:p>
          <a:p>
            <a:pPr eaLnBrk="1" hangingPunct="1"/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89DD79-343F-45F8-97B7-9F06C1C69E8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File Operations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are the related data structures for file operations?</a:t>
            </a:r>
          </a:p>
          <a:p>
            <a:pPr eaLnBrk="1" hangingPunct="1"/>
            <a:r>
              <a:rPr lang="en-US" altLang="en-US"/>
              <a:t>open, close, read, write, unlink, dup.</a:t>
            </a:r>
          </a:p>
          <a:p>
            <a:pPr eaLnBrk="1" hangingPunct="1"/>
            <a:r>
              <a:rPr lang="en-US" altLang="en-US"/>
              <a:t>How to redirect the standard input/output/error? </a:t>
            </a:r>
          </a:p>
          <a:p>
            <a:pPr eaLnBrk="1" hangingPunct="1"/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8E2656-1193-4520-87A7-8A4E8DD73A1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Interprocess Communications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77200" cy="4724400"/>
          </a:xfrm>
        </p:spPr>
        <p:txBody>
          <a:bodyPr/>
          <a:lstStyle/>
          <a:p>
            <a:pPr eaLnBrk="1" hangingPunct="1"/>
            <a:r>
              <a:rPr lang="en-US" altLang="en-US"/>
              <a:t>Pipe</a:t>
            </a:r>
          </a:p>
          <a:p>
            <a:pPr eaLnBrk="1" hangingPunct="1"/>
            <a:r>
              <a:rPr lang="en-US" altLang="en-US"/>
              <a:t>What kind of processes can communicate with pipes? </a:t>
            </a:r>
          </a:p>
          <a:p>
            <a:pPr eaLnBrk="1" hangingPunct="1"/>
            <a:r>
              <a:rPr lang="en-US" altLang="en-US"/>
              <a:t>How to implement “ps | grep duan | more”?</a:t>
            </a:r>
          </a:p>
          <a:p>
            <a:pPr eaLnBrk="1" hangingPunct="1"/>
            <a:r>
              <a:rPr lang="en-US" altLang="en-US"/>
              <a:t>Message queue</a:t>
            </a:r>
          </a:p>
          <a:p>
            <a:pPr eaLnBrk="1" hangingPunct="1"/>
            <a:r>
              <a:rPr lang="en-US" altLang="en-US"/>
              <a:t>Shared memory</a:t>
            </a:r>
          </a:p>
          <a:p>
            <a:pPr eaLnBrk="1" hangingPunct="1"/>
            <a:r>
              <a:rPr lang="en-US" altLang="en-US"/>
              <a:t>Semaphore</a:t>
            </a:r>
          </a:p>
          <a:p>
            <a:pPr eaLnBrk="1" hangingPunct="1"/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96B311-4E7C-4283-A6D9-8A62EB57F97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IPC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Signal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What is the typical default action for a signal?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Blocking/unblocking a signal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sigset manipulation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/>
              <a:t>sigfillset, sigemptyset, sigaddset, sigdelset, sigismember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the sigprocmask system call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Install signal handler (can ignore a signal or use default handler)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signal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sigaction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Sending signal: kill, alarm</a:t>
            </a:r>
          </a:p>
          <a:p>
            <a:pPr eaLnBrk="1" hangingPunct="1"/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F4B3D7-6844-4B61-A015-749F9CB2AC1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Terminal I/O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canonical mode</a:t>
            </a:r>
          </a:p>
          <a:p>
            <a:pPr eaLnBrk="1" hangingPunct="1"/>
            <a:r>
              <a:rPr lang="en-US" altLang="en-US"/>
              <a:t>noncanonical mode</a:t>
            </a:r>
          </a:p>
          <a:p>
            <a:pPr lvl="1" eaLnBrk="1" hangingPunct="1"/>
            <a:r>
              <a:rPr lang="en-US" altLang="en-US"/>
              <a:t>tcgetattr, tcsetattr</a:t>
            </a:r>
          </a:p>
          <a:p>
            <a:pPr lvl="1" eaLnBrk="1" hangingPunct="1"/>
            <a:r>
              <a:rPr lang="en-US" altLang="en-US"/>
              <a:t>termios data structure</a:t>
            </a:r>
          </a:p>
          <a:p>
            <a:pPr eaLnBrk="1" hangingPunct="1"/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85F445-2DA2-47D8-991D-4A6778354F4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Why Other IPC Mechanisms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/>
              <a:t>File: slow</a:t>
            </a:r>
          </a:p>
          <a:p>
            <a:pPr eaLnBrk="1" hangingPunct="1"/>
            <a:r>
              <a:rPr lang="en-US" altLang="en-US" dirty="0"/>
              <a:t>Pipes/sockets</a:t>
            </a:r>
          </a:p>
          <a:p>
            <a:pPr lvl="1" eaLnBrk="1" hangingPunct="1">
              <a:buFontTx/>
              <a:buChar char="•"/>
            </a:pPr>
            <a:r>
              <a:rPr lang="en-US" altLang="en-US" dirty="0"/>
              <a:t> FIFO semantics</a:t>
            </a:r>
          </a:p>
          <a:p>
            <a:pPr eaLnBrk="1" hangingPunct="1"/>
            <a:r>
              <a:rPr lang="en-US" altLang="en-US" dirty="0"/>
              <a:t> Signals: sending flags</a:t>
            </a:r>
          </a:p>
          <a:p>
            <a:pPr eaLnBrk="1" hangingPunct="1"/>
            <a:r>
              <a:rPr lang="en-US" altLang="en-US" dirty="0"/>
              <a:t> Sometimes, we want something beyond FIFO</a:t>
            </a:r>
          </a:p>
          <a:p>
            <a:pPr lvl="1" eaLnBrk="1" hangingPunct="1">
              <a:buFontTx/>
              <a:buChar char="•"/>
            </a:pPr>
            <a:r>
              <a:rPr lang="en-US" altLang="en-US" dirty="0"/>
              <a:t>FIFO with tags (message queue)</a:t>
            </a:r>
          </a:p>
          <a:p>
            <a:pPr lvl="1" eaLnBrk="1" hangingPunct="1">
              <a:buFontTx/>
              <a:buChar char="•"/>
            </a:pPr>
            <a:r>
              <a:rPr lang="en-US" altLang="en-US" dirty="0"/>
              <a:t>File semantics: the content is always there unless it is modified explicitly (shared memory)</a:t>
            </a:r>
          </a:p>
          <a:p>
            <a:pPr lvl="1" eaLnBrk="1" hangingPunct="1">
              <a:buFontTx/>
              <a:buChar char="•"/>
            </a:pPr>
            <a:r>
              <a:rPr lang="en-US" altLang="en-US" dirty="0"/>
              <a:t>Once concurrency is allowed in shared data, we will need a way to protect the data (lock, semaphore)</a:t>
            </a:r>
          </a:p>
          <a:p>
            <a:pPr lvl="1" eaLnBrk="1" hangingPunct="1">
              <a:buFontTx/>
              <a:buChar char="•"/>
            </a:pPr>
            <a:endParaRPr lang="en-US" altLang="en-US" dirty="0"/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en-US" altLang="en-US" dirty="0"/>
              <a:t>A</a:t>
            </a:r>
            <a:r>
              <a:rPr lang="en-US" altLang="en-US" b="0" dirty="0"/>
              <a:t>ll of these mechanisms are more or less difficult to use.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b="0" dirty="0"/>
              <a:t> It is by design!</a:t>
            </a:r>
          </a:p>
          <a:p>
            <a:pPr lvl="1" eaLnBrk="1" hangingPunct="1">
              <a:buFontTx/>
              <a:buChar char="•"/>
            </a:pPr>
            <a:endParaRPr lang="en-US" altLang="en-US" dirty="0"/>
          </a:p>
          <a:p>
            <a:pPr eaLnBrk="1" hangingPunct="1"/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098083-9742-458C-BA45-D05CBA50345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Process Group, Session, and Controlling Terminal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Related to job control </a:t>
            </a:r>
          </a:p>
          <a:p>
            <a:pPr lvl="1" eaLnBrk="1" hangingPunct="1"/>
            <a:r>
              <a:rPr lang="en-US" altLang="en-US"/>
              <a:t>Who gets to access the keyboard? Who to send signal generated from the keyboard.</a:t>
            </a:r>
          </a:p>
          <a:p>
            <a:pPr eaLnBrk="1" hangingPunct="1"/>
            <a:r>
              <a:rPr lang="en-US" altLang="en-US"/>
              <a:t>Foreground and background processes</a:t>
            </a:r>
          </a:p>
          <a:p>
            <a:pPr eaLnBrk="1" hangingPunct="1"/>
            <a:r>
              <a:rPr lang="en-US" altLang="en-US"/>
              <a:t>Joining a group or creating a group: setpgid</a:t>
            </a:r>
          </a:p>
          <a:p>
            <a:pPr eaLnBrk="1" hangingPunct="1"/>
            <a:r>
              <a:rPr lang="en-US" altLang="en-US"/>
              <a:t>Making a group foreground or background</a:t>
            </a:r>
          </a:p>
          <a:p>
            <a:pPr lvl="1" eaLnBrk="1" hangingPunct="1"/>
            <a:r>
              <a:rPr lang="en-US" altLang="en-US"/>
              <a:t>tcgetpgrp/tcsetpgrp</a:t>
            </a:r>
          </a:p>
          <a:p>
            <a:pPr eaLnBrk="1" hangingPunct="1"/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D05E74-D0D4-40F5-88F4-7AC73C788CE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Message Queue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What is it?</a:t>
            </a:r>
          </a:p>
          <a:p>
            <a:pPr lvl="1" eaLnBrk="1" hangingPunct="1"/>
            <a:r>
              <a:rPr lang="en-US" altLang="en-US" dirty="0"/>
              <a:t>Similar to the FIFO pipes, except that a tag (type) is matched when reading/writing.</a:t>
            </a:r>
          </a:p>
          <a:p>
            <a:pPr lvl="2" eaLnBrk="1" hangingPunct="1"/>
            <a:r>
              <a:rPr lang="en-US" altLang="en-US" sz="1800" dirty="0"/>
              <a:t>Allowing cutting in line (I am only interested in a particular type of message)</a:t>
            </a:r>
          </a:p>
          <a:p>
            <a:pPr lvl="2" eaLnBrk="1" hangingPunct="1"/>
            <a:r>
              <a:rPr lang="en-US" altLang="en-US" sz="1800" dirty="0"/>
              <a:t>Equivalent to merging multiple FIFO pipes in one.</a:t>
            </a:r>
          </a:p>
          <a:p>
            <a:pPr lvl="2" eaLnBrk="1" hangingPunct="1"/>
            <a:endParaRPr lang="en-US" altLang="en-US" dirty="0"/>
          </a:p>
          <a:p>
            <a:pPr lvl="2" eaLnBrk="1" hangingPunct="1"/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EBE255-7220-4668-8049-11A30808825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Message Queues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Creating a message queue: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int </a:t>
            </a:r>
            <a:r>
              <a:rPr lang="en-US" altLang="en-US" dirty="0" err="1"/>
              <a:t>msgget</a:t>
            </a:r>
            <a:r>
              <a:rPr lang="en-US" altLang="en-US" dirty="0"/>
              <a:t>(</a:t>
            </a:r>
            <a:r>
              <a:rPr lang="en-US" altLang="en-US" dirty="0" err="1"/>
              <a:t>key_t</a:t>
            </a:r>
            <a:r>
              <a:rPr lang="en-US" altLang="en-US" dirty="0"/>
              <a:t> key, int </a:t>
            </a:r>
            <a:r>
              <a:rPr lang="en-US" altLang="en-US" dirty="0" err="1"/>
              <a:t>msgflag</a:t>
            </a:r>
            <a:r>
              <a:rPr lang="en-US" altLang="en-US" dirty="0"/>
              <a:t>);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Key can be any large number. But to avoiding using conflicting keys in different programs, use </a:t>
            </a:r>
            <a:r>
              <a:rPr lang="en-US" altLang="en-US" dirty="0" err="1"/>
              <a:t>ftok</a:t>
            </a:r>
            <a:r>
              <a:rPr lang="en-US" altLang="en-US" dirty="0"/>
              <a:t>() (the key master).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 err="1"/>
              <a:t>key_t</a:t>
            </a:r>
            <a:r>
              <a:rPr lang="en-US" altLang="en-US" sz="2000" dirty="0"/>
              <a:t> </a:t>
            </a:r>
            <a:r>
              <a:rPr lang="en-US" altLang="en-US" sz="2000" dirty="0" err="1"/>
              <a:t>ftok</a:t>
            </a:r>
            <a:r>
              <a:rPr lang="en-US" altLang="en-US" sz="2000" dirty="0"/>
              <a:t>(const char *path, int id);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dirty="0"/>
              <a:t>Path point to a file that the process can stat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dirty="0"/>
              <a:t>Id: project ID, only the last 8 bits are used</a:t>
            </a:r>
          </a:p>
          <a:p>
            <a:pPr lvl="3" eaLnBrk="1" hangingPunct="1">
              <a:lnSpc>
                <a:spcPct val="90000"/>
              </a:lnSpc>
            </a:pPr>
            <a:endParaRPr lang="en-US" altLang="en-US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err="1"/>
              <a:t>Msgflag</a:t>
            </a:r>
            <a:r>
              <a:rPr lang="en-US" altLang="en-US" dirty="0"/>
              <a:t> controls how message queue should be created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/>
              <a:t>Access mode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/>
              <a:t>What if a queue exists with the same key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/>
          </a:p>
          <a:p>
            <a:pPr lvl="2" eaLnBrk="1" hangingPunct="1">
              <a:lnSpc>
                <a:spcPct val="90000"/>
              </a:lnSpc>
            </a:pP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A0D9A5-7186-49B8-9B83-9E6C98E0348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Message Queues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A linked list of messages stored within the kernel and identified by a message queue identifier.</a:t>
            </a:r>
          </a:p>
          <a:p>
            <a:pPr lvl="1" eaLnBrk="1" hangingPunct="1"/>
            <a:r>
              <a:rPr lang="en-US" altLang="en-US" sz="1600" dirty="0"/>
              <a:t>Every message has a type field, and a nonnegative length, and the actual data bytes.</a:t>
            </a:r>
          </a:p>
          <a:p>
            <a:pPr lvl="1" eaLnBrk="1" hangingPunct="1"/>
            <a:r>
              <a:rPr lang="en-US" altLang="en-US" sz="1600" dirty="0" err="1">
                <a:solidFill>
                  <a:schemeClr val="accent2"/>
                </a:solidFill>
              </a:rPr>
              <a:t>msgsnd</a:t>
            </a:r>
            <a:r>
              <a:rPr lang="en-US" altLang="en-US" sz="1600" dirty="0"/>
              <a:t> puts a message at the end of the queue</a:t>
            </a:r>
          </a:p>
          <a:p>
            <a:pPr lvl="1" eaLnBrk="1" hangingPunct="1"/>
            <a:r>
              <a:rPr lang="en-US" altLang="en-US" sz="1600" dirty="0" err="1">
                <a:solidFill>
                  <a:schemeClr val="accent2"/>
                </a:solidFill>
              </a:rPr>
              <a:t>msgrcv</a:t>
            </a:r>
            <a:r>
              <a:rPr lang="en-US" altLang="en-US" sz="1600" dirty="0"/>
              <a:t> gets a message, may not follow FIFO order (can be based on type)</a:t>
            </a:r>
          </a:p>
          <a:p>
            <a:pPr lvl="1" eaLnBrk="1" hangingPunct="1"/>
            <a:r>
              <a:rPr lang="en-US" altLang="en-US" sz="1600" dirty="0"/>
              <a:t>Has resource limits: MSGMAX, MSGMNB, MSGMNI, MSGTQL.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482C7C-0359-4D90-9F2E-D3DD82044E0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/>
              <a:t>Message Queues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Message queue operations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1600" dirty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accent2"/>
                </a:solidFill>
              </a:rPr>
              <a:t>int </a:t>
            </a:r>
            <a:r>
              <a:rPr lang="en-US" altLang="en-US" sz="1600" dirty="0" err="1">
                <a:solidFill>
                  <a:schemeClr val="accent2"/>
                </a:solidFill>
              </a:rPr>
              <a:t>msgget</a:t>
            </a:r>
            <a:r>
              <a:rPr lang="en-US" altLang="en-US" sz="1600" dirty="0">
                <a:solidFill>
                  <a:schemeClr val="accent2"/>
                </a:solidFill>
              </a:rPr>
              <a:t>(</a:t>
            </a:r>
            <a:r>
              <a:rPr lang="en-US" altLang="en-US" sz="1600" dirty="0" err="1">
                <a:solidFill>
                  <a:schemeClr val="accent2"/>
                </a:solidFill>
              </a:rPr>
              <a:t>key_t</a:t>
            </a:r>
            <a:r>
              <a:rPr lang="en-US" altLang="en-US" sz="1600" dirty="0">
                <a:solidFill>
                  <a:schemeClr val="accent2"/>
                </a:solidFill>
              </a:rPr>
              <a:t>, int flag)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accent2"/>
                </a:solidFill>
              </a:rPr>
              <a:t>int </a:t>
            </a:r>
            <a:r>
              <a:rPr lang="en-US" altLang="en-US" sz="1600" dirty="0" err="1">
                <a:solidFill>
                  <a:schemeClr val="accent2"/>
                </a:solidFill>
              </a:rPr>
              <a:t>msgctl</a:t>
            </a:r>
            <a:r>
              <a:rPr lang="en-US" altLang="en-US" sz="1600" dirty="0">
                <a:solidFill>
                  <a:schemeClr val="accent2"/>
                </a:solidFill>
              </a:rPr>
              <a:t>(int </a:t>
            </a:r>
            <a:r>
              <a:rPr lang="en-US" altLang="en-US" sz="1600" dirty="0" err="1">
                <a:solidFill>
                  <a:schemeClr val="accent2"/>
                </a:solidFill>
              </a:rPr>
              <a:t>msgid</a:t>
            </a:r>
            <a:r>
              <a:rPr lang="en-US" altLang="en-US" sz="1600" dirty="0">
                <a:solidFill>
                  <a:schemeClr val="accent2"/>
                </a:solidFill>
              </a:rPr>
              <a:t>, int </a:t>
            </a:r>
            <a:r>
              <a:rPr lang="en-US" altLang="en-US" sz="1600" dirty="0" err="1">
                <a:solidFill>
                  <a:schemeClr val="accent2"/>
                </a:solidFill>
              </a:rPr>
              <a:t>cmd</a:t>
            </a:r>
            <a:r>
              <a:rPr lang="en-US" altLang="en-US" sz="1600" dirty="0">
                <a:solidFill>
                  <a:schemeClr val="accent2"/>
                </a:solidFill>
              </a:rPr>
              <a:t>, struct </a:t>
            </a:r>
            <a:r>
              <a:rPr lang="en-US" altLang="en-US" sz="1600" dirty="0" err="1">
                <a:solidFill>
                  <a:schemeClr val="accent2"/>
                </a:solidFill>
              </a:rPr>
              <a:t>msgid_ds</a:t>
            </a:r>
            <a:r>
              <a:rPr lang="en-US" altLang="en-US" sz="1600" dirty="0">
                <a:solidFill>
                  <a:schemeClr val="accent2"/>
                </a:solidFill>
              </a:rPr>
              <a:t> *</a:t>
            </a:r>
            <a:r>
              <a:rPr lang="en-US" altLang="en-US" sz="1600" dirty="0" err="1">
                <a:solidFill>
                  <a:schemeClr val="accent2"/>
                </a:solidFill>
              </a:rPr>
              <a:t>buf</a:t>
            </a:r>
            <a:r>
              <a:rPr lang="en-US" altLang="en-US" sz="1600" dirty="0">
                <a:solidFill>
                  <a:schemeClr val="accent2"/>
                </a:solidFill>
              </a:rPr>
              <a:t>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accent2"/>
                </a:solidFill>
              </a:rPr>
              <a:t>	</a:t>
            </a:r>
            <a:r>
              <a:rPr lang="en-US" altLang="en-US" sz="1600" dirty="0" err="1">
                <a:solidFill>
                  <a:schemeClr val="accent2"/>
                </a:solidFill>
              </a:rPr>
              <a:t>cmd</a:t>
            </a:r>
            <a:r>
              <a:rPr lang="en-US" altLang="en-US" sz="1600" dirty="0">
                <a:solidFill>
                  <a:schemeClr val="accent2"/>
                </a:solidFill>
              </a:rPr>
              <a:t>: IPC_STAT, IPC_SET, IPC_RMID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1600" dirty="0">
              <a:solidFill>
                <a:schemeClr val="accent2"/>
              </a:solidFill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accent2"/>
                </a:solidFill>
              </a:rPr>
              <a:t>int </a:t>
            </a:r>
            <a:r>
              <a:rPr lang="en-US" altLang="en-US" sz="1600" dirty="0" err="1">
                <a:solidFill>
                  <a:schemeClr val="accent2"/>
                </a:solidFill>
              </a:rPr>
              <a:t>msgsnd</a:t>
            </a:r>
            <a:r>
              <a:rPr lang="en-US" altLang="en-US" sz="1600" dirty="0">
                <a:solidFill>
                  <a:schemeClr val="accent2"/>
                </a:solidFill>
              </a:rPr>
              <a:t>(int </a:t>
            </a:r>
            <a:r>
              <a:rPr lang="en-US" altLang="en-US" sz="1600" dirty="0" err="1">
                <a:solidFill>
                  <a:schemeClr val="accent2"/>
                </a:solidFill>
              </a:rPr>
              <a:t>msgid</a:t>
            </a:r>
            <a:r>
              <a:rPr lang="en-US" altLang="en-US" sz="1600" dirty="0">
                <a:solidFill>
                  <a:schemeClr val="accent2"/>
                </a:solidFill>
              </a:rPr>
              <a:t>, const void *</a:t>
            </a:r>
            <a:r>
              <a:rPr lang="en-US" altLang="en-US" sz="1600" dirty="0" err="1">
                <a:solidFill>
                  <a:schemeClr val="accent2"/>
                </a:solidFill>
              </a:rPr>
              <a:t>ptr</a:t>
            </a:r>
            <a:r>
              <a:rPr lang="en-US" altLang="en-US" sz="1600" dirty="0">
                <a:solidFill>
                  <a:schemeClr val="accent2"/>
                </a:solidFill>
              </a:rPr>
              <a:t>, size </a:t>
            </a:r>
            <a:r>
              <a:rPr lang="en-US" altLang="en-US" sz="1600" dirty="0" err="1">
                <a:solidFill>
                  <a:schemeClr val="accent2"/>
                </a:solidFill>
              </a:rPr>
              <a:t>nbytes</a:t>
            </a:r>
            <a:r>
              <a:rPr lang="en-US" altLang="en-US" sz="1600" dirty="0">
                <a:solidFill>
                  <a:schemeClr val="accent2"/>
                </a:solidFill>
              </a:rPr>
              <a:t>, int flag);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accent2"/>
                </a:solidFill>
              </a:rPr>
              <a:t>	flag: IPC_NOWAIT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1600" dirty="0">
              <a:solidFill>
                <a:schemeClr val="accent2"/>
              </a:solidFill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accent2"/>
                </a:solidFill>
              </a:rPr>
              <a:t>int </a:t>
            </a:r>
            <a:r>
              <a:rPr lang="en-US" altLang="en-US" sz="1600" dirty="0" err="1">
                <a:solidFill>
                  <a:schemeClr val="accent2"/>
                </a:solidFill>
              </a:rPr>
              <a:t>msgrcv</a:t>
            </a:r>
            <a:r>
              <a:rPr lang="en-US" altLang="en-US" sz="1600" dirty="0">
                <a:solidFill>
                  <a:schemeClr val="accent2"/>
                </a:solidFill>
              </a:rPr>
              <a:t>(int </a:t>
            </a:r>
            <a:r>
              <a:rPr lang="en-US" altLang="en-US" sz="1600" dirty="0" err="1">
                <a:solidFill>
                  <a:schemeClr val="accent2"/>
                </a:solidFill>
              </a:rPr>
              <a:t>msgid</a:t>
            </a:r>
            <a:r>
              <a:rPr lang="en-US" altLang="en-US" sz="1600" dirty="0">
                <a:solidFill>
                  <a:schemeClr val="accent2"/>
                </a:solidFill>
              </a:rPr>
              <a:t>, void *</a:t>
            </a:r>
            <a:r>
              <a:rPr lang="en-US" altLang="en-US" sz="1600" dirty="0" err="1">
                <a:solidFill>
                  <a:schemeClr val="accent2"/>
                </a:solidFill>
              </a:rPr>
              <a:t>ptr</a:t>
            </a:r>
            <a:r>
              <a:rPr lang="en-US" altLang="en-US" sz="1600" dirty="0">
                <a:solidFill>
                  <a:schemeClr val="accent2"/>
                </a:solidFill>
              </a:rPr>
              <a:t>, </a:t>
            </a:r>
            <a:r>
              <a:rPr lang="en-US" altLang="en-US" sz="1600" dirty="0" err="1">
                <a:solidFill>
                  <a:schemeClr val="accent2"/>
                </a:solidFill>
              </a:rPr>
              <a:t>size_t</a:t>
            </a:r>
            <a:r>
              <a:rPr lang="en-US" altLang="en-US" sz="1600" dirty="0">
                <a:solidFill>
                  <a:schemeClr val="accent2"/>
                </a:solidFill>
              </a:rPr>
              <a:t> </a:t>
            </a:r>
            <a:r>
              <a:rPr lang="en-US" altLang="en-US" sz="1600" dirty="0" err="1">
                <a:solidFill>
                  <a:schemeClr val="accent2"/>
                </a:solidFill>
              </a:rPr>
              <a:t>nbytes</a:t>
            </a:r>
            <a:r>
              <a:rPr lang="en-US" altLang="en-US" sz="1600" dirty="0">
                <a:solidFill>
                  <a:schemeClr val="accent2"/>
                </a:solidFill>
              </a:rPr>
              <a:t>, long type, int flag);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accent2"/>
                </a:solidFill>
              </a:rPr>
              <a:t>	type = 0: first msg in queue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accent2"/>
                </a:solidFill>
              </a:rPr>
              <a:t>	type &gt; 0: first msg whose msg type == type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accent2"/>
                </a:solidFill>
              </a:rPr>
              <a:t>	type &lt; 0: first msg whose msg type is lowest value &lt;= |type|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Used to have performance advantage over pipe. Performance advantage is no longer there in newer systems (compared with pipe)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54CE0B-35D8-4979-AD68-4746264AD9A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/>
              <a:t>Shared Memory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066800"/>
            <a:ext cx="8686800" cy="4572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Common chunk of read/write memory among processes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066800" y="2362200"/>
            <a:ext cx="609600" cy="15240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2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8197" name="Rectangle 9"/>
          <p:cNvSpPr>
            <a:spLocks noChangeArrowheads="1"/>
          </p:cNvSpPr>
          <p:nvPr/>
        </p:nvSpPr>
        <p:spPr bwMode="auto">
          <a:xfrm>
            <a:off x="7162800" y="2286000"/>
            <a:ext cx="609600" cy="15240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2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8" name="Text Box 15"/>
          <p:cNvSpPr txBox="1">
            <a:spLocks noChangeArrowheads="1"/>
          </p:cNvSpPr>
          <p:nvPr/>
        </p:nvSpPr>
        <p:spPr bwMode="auto">
          <a:xfrm>
            <a:off x="838200" y="3886200"/>
            <a:ext cx="10795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2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chemeClr val="tx1"/>
                </a:solidFill>
              </a:rPr>
              <a:t>Proc. 1</a:t>
            </a:r>
          </a:p>
        </p:txBody>
      </p:sp>
      <p:sp>
        <p:nvSpPr>
          <p:cNvPr id="8199" name="Text Box 16"/>
          <p:cNvSpPr txBox="1">
            <a:spLocks noChangeArrowheads="1"/>
          </p:cNvSpPr>
          <p:nvPr/>
        </p:nvSpPr>
        <p:spPr bwMode="auto">
          <a:xfrm>
            <a:off x="6934200" y="3810000"/>
            <a:ext cx="10795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2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chemeClr val="tx2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chemeClr val="tx2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chemeClr val="tx2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chemeClr val="tx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chemeClr val="tx1"/>
                </a:solidFill>
              </a:rPr>
              <a:t>Proc. 2</a:t>
            </a:r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5562600" y="3352800"/>
            <a:ext cx="2209800" cy="533400"/>
            <a:chOff x="3504" y="2112"/>
            <a:chExt cx="1392" cy="336"/>
          </a:xfrm>
        </p:grpSpPr>
        <p:sp>
          <p:nvSpPr>
            <p:cNvPr id="8226" name="Rectangle 21"/>
            <p:cNvSpPr>
              <a:spLocks noChangeArrowheads="1"/>
            </p:cNvSpPr>
            <p:nvPr/>
          </p:nvSpPr>
          <p:spPr bwMode="auto">
            <a:xfrm>
              <a:off x="4512" y="2112"/>
              <a:ext cx="384" cy="14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9pPr>
            </a:lstStyle>
            <a:p>
              <a:pPr algn="r" eaLnBrk="1" hangingPunct="1"/>
              <a:r>
                <a:rPr lang="en-US" altLang="en-US" sz="2000" b="1">
                  <a:solidFill>
                    <a:srgbClr val="FF0000"/>
                  </a:solidFill>
                </a:rPr>
                <a:t>ptr</a:t>
              </a:r>
            </a:p>
          </p:txBody>
        </p:sp>
        <p:sp>
          <p:nvSpPr>
            <p:cNvPr id="8227" name="Line 22"/>
            <p:cNvSpPr>
              <a:spLocks noChangeShapeType="1"/>
            </p:cNvSpPr>
            <p:nvPr/>
          </p:nvSpPr>
          <p:spPr bwMode="auto">
            <a:xfrm flipH="1">
              <a:off x="3504" y="2160"/>
              <a:ext cx="100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8" name="Rectangle 23"/>
            <p:cNvSpPr>
              <a:spLocks noChangeArrowheads="1"/>
            </p:cNvSpPr>
            <p:nvPr/>
          </p:nvSpPr>
          <p:spPr bwMode="auto">
            <a:xfrm>
              <a:off x="3696" y="2160"/>
              <a:ext cx="7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1">
                  <a:solidFill>
                    <a:schemeClr val="tx1"/>
                  </a:solidFill>
                </a:rPr>
                <a:t>Attach</a:t>
              </a:r>
            </a:p>
          </p:txBody>
        </p:sp>
      </p:grpSp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2590800" y="3657600"/>
            <a:ext cx="4419600" cy="2835275"/>
            <a:chOff x="1632" y="2304"/>
            <a:chExt cx="2784" cy="1786"/>
          </a:xfrm>
        </p:grpSpPr>
        <p:sp>
          <p:nvSpPr>
            <p:cNvPr id="8214" name="Rectangle 6"/>
            <p:cNvSpPr>
              <a:spLocks noChangeArrowheads="1"/>
            </p:cNvSpPr>
            <p:nvPr/>
          </p:nvSpPr>
          <p:spPr bwMode="auto">
            <a:xfrm>
              <a:off x="1776" y="2880"/>
              <a:ext cx="384" cy="960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15" name="Rectangle 7"/>
            <p:cNvSpPr>
              <a:spLocks noChangeArrowheads="1"/>
            </p:cNvSpPr>
            <p:nvPr/>
          </p:nvSpPr>
          <p:spPr bwMode="auto">
            <a:xfrm>
              <a:off x="2688" y="2880"/>
              <a:ext cx="384" cy="960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16" name="Rectangle 8"/>
            <p:cNvSpPr>
              <a:spLocks noChangeArrowheads="1"/>
            </p:cNvSpPr>
            <p:nvPr/>
          </p:nvSpPr>
          <p:spPr bwMode="auto">
            <a:xfrm>
              <a:off x="3840" y="2880"/>
              <a:ext cx="384" cy="960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17" name="Text Box 17"/>
            <p:cNvSpPr txBox="1">
              <a:spLocks noChangeArrowheads="1"/>
            </p:cNvSpPr>
            <p:nvPr/>
          </p:nvSpPr>
          <p:spPr bwMode="auto">
            <a:xfrm>
              <a:off x="1632" y="3840"/>
              <a:ext cx="68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r>
                <a:rPr lang="en-US" altLang="en-US" sz="2000" b="1">
                  <a:solidFill>
                    <a:schemeClr val="tx1"/>
                  </a:solidFill>
                </a:rPr>
                <a:t>Proc. 3</a:t>
              </a:r>
            </a:p>
          </p:txBody>
        </p:sp>
        <p:sp>
          <p:nvSpPr>
            <p:cNvPr id="8218" name="Text Box 18"/>
            <p:cNvSpPr txBox="1">
              <a:spLocks noChangeArrowheads="1"/>
            </p:cNvSpPr>
            <p:nvPr/>
          </p:nvSpPr>
          <p:spPr bwMode="auto">
            <a:xfrm>
              <a:off x="2544" y="3830"/>
              <a:ext cx="68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r>
                <a:rPr lang="en-US" altLang="en-US" sz="2000" b="1">
                  <a:solidFill>
                    <a:schemeClr val="tx1"/>
                  </a:solidFill>
                </a:rPr>
                <a:t>Proc. 4</a:t>
              </a:r>
            </a:p>
          </p:txBody>
        </p:sp>
        <p:sp>
          <p:nvSpPr>
            <p:cNvPr id="8219" name="Text Box 19"/>
            <p:cNvSpPr txBox="1">
              <a:spLocks noChangeArrowheads="1"/>
            </p:cNvSpPr>
            <p:nvPr/>
          </p:nvSpPr>
          <p:spPr bwMode="auto">
            <a:xfrm>
              <a:off x="3736" y="3830"/>
              <a:ext cx="68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r>
                <a:rPr lang="en-US" altLang="en-US" sz="2000" b="1">
                  <a:solidFill>
                    <a:schemeClr val="tx1"/>
                  </a:solidFill>
                </a:rPr>
                <a:t>Proc. 5</a:t>
              </a:r>
            </a:p>
          </p:txBody>
        </p:sp>
        <p:sp>
          <p:nvSpPr>
            <p:cNvPr id="8220" name="Line 24"/>
            <p:cNvSpPr>
              <a:spLocks noChangeShapeType="1"/>
            </p:cNvSpPr>
            <p:nvPr/>
          </p:nvSpPr>
          <p:spPr bwMode="auto">
            <a:xfrm flipV="1">
              <a:off x="2160" y="2304"/>
              <a:ext cx="240" cy="96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1" name="Line 25"/>
            <p:cNvSpPr>
              <a:spLocks noChangeShapeType="1"/>
            </p:cNvSpPr>
            <p:nvPr/>
          </p:nvSpPr>
          <p:spPr bwMode="auto">
            <a:xfrm flipH="1" flipV="1">
              <a:off x="2880" y="2304"/>
              <a:ext cx="0" cy="96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2" name="Line 26"/>
            <p:cNvSpPr>
              <a:spLocks noChangeShapeType="1"/>
            </p:cNvSpPr>
            <p:nvPr/>
          </p:nvSpPr>
          <p:spPr bwMode="auto">
            <a:xfrm flipH="1" flipV="1">
              <a:off x="3360" y="2304"/>
              <a:ext cx="480" cy="91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3" name="Rectangle 27"/>
            <p:cNvSpPr>
              <a:spLocks noChangeArrowheads="1"/>
            </p:cNvSpPr>
            <p:nvPr/>
          </p:nvSpPr>
          <p:spPr bwMode="auto">
            <a:xfrm>
              <a:off x="1776" y="3216"/>
              <a:ext cx="384" cy="14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9pPr>
            </a:lstStyle>
            <a:p>
              <a:pPr algn="r" eaLnBrk="1" hangingPunct="1"/>
              <a:r>
                <a:rPr lang="en-US" altLang="en-US" sz="2000" b="1">
                  <a:solidFill>
                    <a:srgbClr val="FF0000"/>
                  </a:solidFill>
                </a:rPr>
                <a:t>ptr</a:t>
              </a:r>
            </a:p>
          </p:txBody>
        </p:sp>
        <p:sp>
          <p:nvSpPr>
            <p:cNvPr id="8224" name="Rectangle 28"/>
            <p:cNvSpPr>
              <a:spLocks noChangeArrowheads="1"/>
            </p:cNvSpPr>
            <p:nvPr/>
          </p:nvSpPr>
          <p:spPr bwMode="auto">
            <a:xfrm>
              <a:off x="2688" y="3264"/>
              <a:ext cx="384" cy="14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9pPr>
            </a:lstStyle>
            <a:p>
              <a:pPr algn="r" eaLnBrk="1" hangingPunct="1"/>
              <a:r>
                <a:rPr lang="en-US" altLang="en-US" sz="2000" b="1">
                  <a:solidFill>
                    <a:srgbClr val="FF0000"/>
                  </a:solidFill>
                </a:rPr>
                <a:t>ptr</a:t>
              </a:r>
            </a:p>
          </p:txBody>
        </p:sp>
        <p:sp>
          <p:nvSpPr>
            <p:cNvPr id="8225" name="Rectangle 29"/>
            <p:cNvSpPr>
              <a:spLocks noChangeArrowheads="1"/>
            </p:cNvSpPr>
            <p:nvPr/>
          </p:nvSpPr>
          <p:spPr bwMode="auto">
            <a:xfrm>
              <a:off x="3840" y="3216"/>
              <a:ext cx="384" cy="14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9pPr>
            </a:lstStyle>
            <a:p>
              <a:pPr algn="r" eaLnBrk="1" hangingPunct="1"/>
              <a:r>
                <a:rPr lang="en-US" altLang="en-US" sz="2000" b="1">
                  <a:solidFill>
                    <a:srgbClr val="FF0000"/>
                  </a:solidFill>
                </a:rPr>
                <a:t>ptr</a:t>
              </a:r>
            </a:p>
          </p:txBody>
        </p:sp>
      </p:grp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1066800" y="3276600"/>
            <a:ext cx="2362200" cy="609600"/>
            <a:chOff x="672" y="2064"/>
            <a:chExt cx="1488" cy="384"/>
          </a:xfrm>
        </p:grpSpPr>
        <p:sp>
          <p:nvSpPr>
            <p:cNvPr id="8211" name="Rectangle 13"/>
            <p:cNvSpPr>
              <a:spLocks noChangeArrowheads="1"/>
            </p:cNvSpPr>
            <p:nvPr/>
          </p:nvSpPr>
          <p:spPr bwMode="auto">
            <a:xfrm>
              <a:off x="672" y="2064"/>
              <a:ext cx="384" cy="14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9pPr>
            </a:lstStyle>
            <a:p>
              <a:pPr algn="r" eaLnBrk="1" hangingPunct="1"/>
              <a:r>
                <a:rPr lang="en-US" altLang="en-US" sz="2000" b="1">
                  <a:solidFill>
                    <a:srgbClr val="FF0000"/>
                  </a:solidFill>
                </a:rPr>
                <a:t>ptr</a:t>
              </a:r>
            </a:p>
          </p:txBody>
        </p:sp>
        <p:sp>
          <p:nvSpPr>
            <p:cNvPr id="8212" name="Rectangle 30"/>
            <p:cNvSpPr>
              <a:spLocks noChangeArrowheads="1"/>
            </p:cNvSpPr>
            <p:nvPr/>
          </p:nvSpPr>
          <p:spPr bwMode="auto">
            <a:xfrm>
              <a:off x="1152" y="2160"/>
              <a:ext cx="7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1">
                  <a:solidFill>
                    <a:schemeClr val="tx1"/>
                  </a:solidFill>
                </a:rPr>
                <a:t>Attach</a:t>
              </a:r>
            </a:p>
          </p:txBody>
        </p:sp>
        <p:sp>
          <p:nvSpPr>
            <p:cNvPr id="8213" name="Line 10"/>
            <p:cNvSpPr>
              <a:spLocks noChangeShapeType="1"/>
            </p:cNvSpPr>
            <p:nvPr/>
          </p:nvSpPr>
          <p:spPr bwMode="auto">
            <a:xfrm>
              <a:off x="1056" y="2151"/>
              <a:ext cx="110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38"/>
          <p:cNvGrpSpPr>
            <a:grpSpLocks/>
          </p:cNvGrpSpPr>
          <p:nvPr/>
        </p:nvGrpSpPr>
        <p:grpSpPr bwMode="auto">
          <a:xfrm>
            <a:off x="1889125" y="1600200"/>
            <a:ext cx="3673475" cy="2319338"/>
            <a:chOff x="1190" y="1008"/>
            <a:chExt cx="2314" cy="1461"/>
          </a:xfrm>
        </p:grpSpPr>
        <p:sp>
          <p:nvSpPr>
            <p:cNvPr id="8205" name="Text Box 11"/>
            <p:cNvSpPr txBox="1">
              <a:spLocks noChangeArrowheads="1"/>
            </p:cNvSpPr>
            <p:nvPr/>
          </p:nvSpPr>
          <p:spPr bwMode="auto">
            <a:xfrm>
              <a:off x="1190" y="1796"/>
              <a:ext cx="73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2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r>
                <a:rPr lang="en-US" altLang="en-US" sz="2400" b="1">
                  <a:solidFill>
                    <a:schemeClr val="tx1"/>
                  </a:solidFill>
                </a:rPr>
                <a:t>Create</a:t>
              </a:r>
            </a:p>
          </p:txBody>
        </p:sp>
        <p:grpSp>
          <p:nvGrpSpPr>
            <p:cNvPr id="8206" name="Group 34"/>
            <p:cNvGrpSpPr>
              <a:grpSpLocks/>
            </p:cNvGrpSpPr>
            <p:nvPr/>
          </p:nvGrpSpPr>
          <p:grpSpPr bwMode="auto">
            <a:xfrm>
              <a:off x="1680" y="1008"/>
              <a:ext cx="1824" cy="1461"/>
              <a:chOff x="1680" y="1008"/>
              <a:chExt cx="1824" cy="1461"/>
            </a:xfrm>
          </p:grpSpPr>
          <p:sp>
            <p:nvSpPr>
              <p:cNvPr id="8207" name="Rectangle 5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1344" cy="1152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800">
                    <a:solidFill>
                      <a:schemeClr val="tx2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 sz="2800">
                    <a:solidFill>
                      <a:schemeClr val="tx2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 sz="2800">
                    <a:solidFill>
                      <a:schemeClr val="tx2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 sz="2800">
                    <a:solidFill>
                      <a:schemeClr val="tx2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 sz="2800">
                    <a:solidFill>
                      <a:schemeClr val="tx2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2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2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2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2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/>
                <a:r>
                  <a:rPr lang="en-US" altLang="en-US" sz="2000" b="1">
                    <a:solidFill>
                      <a:schemeClr val="tx1"/>
                    </a:solidFill>
                  </a:rPr>
                  <a:t>Shared Memory</a:t>
                </a:r>
              </a:p>
              <a:p>
                <a:pPr algn="ctr" eaLnBrk="1" hangingPunct="1"/>
                <a:r>
                  <a:rPr lang="en-US" altLang="en-US" sz="2000" b="1">
                    <a:solidFill>
                      <a:schemeClr val="hlink"/>
                    </a:solidFill>
                  </a:rPr>
                  <a:t>(unique key)</a:t>
                </a:r>
              </a:p>
              <a:p>
                <a:pPr algn="ctr" eaLnBrk="1" hangingPunct="1"/>
                <a:endParaRPr lang="en-US" altLang="en-US" sz="20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8208" name="Line 31"/>
              <p:cNvSpPr>
                <a:spLocks noChangeShapeType="1"/>
              </p:cNvSpPr>
              <p:nvPr/>
            </p:nvSpPr>
            <p:spPr bwMode="auto">
              <a:xfrm>
                <a:off x="2160" y="2064"/>
                <a:ext cx="13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9" name="Text Box 32"/>
              <p:cNvSpPr txBox="1">
                <a:spLocks noChangeArrowheads="1"/>
              </p:cNvSpPr>
              <p:nvPr/>
            </p:nvSpPr>
            <p:spPr bwMode="auto">
              <a:xfrm>
                <a:off x="1968" y="2219"/>
                <a:ext cx="21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>
                    <a:solidFill>
                      <a:schemeClr val="tx2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 sz="2800">
                    <a:solidFill>
                      <a:schemeClr val="tx2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 sz="2800">
                    <a:solidFill>
                      <a:schemeClr val="tx2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 sz="2800">
                    <a:solidFill>
                      <a:schemeClr val="tx2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 sz="2800">
                    <a:solidFill>
                      <a:schemeClr val="tx2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2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2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2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2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1"/>
                  <a:t>0</a:t>
                </a:r>
              </a:p>
            </p:txBody>
          </p:sp>
          <p:sp>
            <p:nvSpPr>
              <p:cNvPr id="8210" name="Text Box 33"/>
              <p:cNvSpPr txBox="1">
                <a:spLocks noChangeArrowheads="1"/>
              </p:cNvSpPr>
              <p:nvPr/>
            </p:nvSpPr>
            <p:spPr bwMode="auto">
              <a:xfrm>
                <a:off x="1680" y="1008"/>
                <a:ext cx="49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800">
                    <a:solidFill>
                      <a:schemeClr val="tx2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 sz="2800">
                    <a:solidFill>
                      <a:schemeClr val="tx2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 sz="2800">
                    <a:solidFill>
                      <a:schemeClr val="tx2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 sz="2800">
                    <a:solidFill>
                      <a:schemeClr val="tx2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 sz="2800">
                    <a:solidFill>
                      <a:schemeClr val="tx2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2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2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2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2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1"/>
                  <a:t>MAX</a:t>
                </a:r>
              </a:p>
            </p:txBody>
          </p:sp>
        </p:grpSp>
      </p:grpSp>
      <p:sp>
        <p:nvSpPr>
          <p:cNvPr id="37" name="Slide Number Placeholder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01AB6F-A1F6-4F38-AE37-4BDABF9BDA6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Creating Shared Memory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447800"/>
            <a:ext cx="8686800" cy="48006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altLang="en-US" sz="2000" dirty="0">
              <a:latin typeface="Courier New" pitchFamily="49" charset="0"/>
            </a:endParaRPr>
          </a:p>
          <a:p>
            <a:pPr algn="ctr" eaLnBrk="1" hangingPunct="1">
              <a:buFontTx/>
              <a:buNone/>
            </a:pPr>
            <a:r>
              <a:rPr lang="en-US" altLang="en-US" sz="2000" dirty="0">
                <a:latin typeface="Courier New" pitchFamily="49" charset="0"/>
              </a:rPr>
              <a:t>int </a:t>
            </a:r>
            <a:r>
              <a:rPr lang="en-US" altLang="en-US" sz="2000" dirty="0" err="1">
                <a:solidFill>
                  <a:schemeClr val="hlink"/>
                </a:solidFill>
                <a:latin typeface="Courier New" pitchFamily="49" charset="0"/>
              </a:rPr>
              <a:t>shmget</a:t>
            </a:r>
            <a:r>
              <a:rPr lang="en-US" altLang="en-US" sz="2000" dirty="0">
                <a:latin typeface="Courier New" pitchFamily="49" charset="0"/>
              </a:rPr>
              <a:t>(</a:t>
            </a:r>
            <a:r>
              <a:rPr lang="en-US" altLang="en-US" sz="2000" dirty="0" err="1">
                <a:latin typeface="Courier New" pitchFamily="49" charset="0"/>
              </a:rPr>
              <a:t>key_t</a:t>
            </a:r>
            <a:r>
              <a:rPr lang="en-US" altLang="en-US" sz="2000" dirty="0">
                <a:latin typeface="Courier New" pitchFamily="49" charset="0"/>
              </a:rPr>
              <a:t> </a:t>
            </a:r>
            <a:r>
              <a:rPr lang="en-US" altLang="en-US" sz="2000" i="1" dirty="0">
                <a:latin typeface="Courier New" pitchFamily="49" charset="0"/>
              </a:rPr>
              <a:t>key</a:t>
            </a:r>
            <a:r>
              <a:rPr lang="en-US" altLang="en-US" sz="2000" dirty="0">
                <a:latin typeface="Courier New" pitchFamily="49" charset="0"/>
              </a:rPr>
              <a:t>, </a:t>
            </a:r>
            <a:r>
              <a:rPr lang="en-US" altLang="en-US" sz="2000" dirty="0" err="1">
                <a:latin typeface="Courier New" pitchFamily="49" charset="0"/>
              </a:rPr>
              <a:t>size_t</a:t>
            </a:r>
            <a:r>
              <a:rPr lang="en-US" altLang="en-US" sz="2000" dirty="0">
                <a:latin typeface="Courier New" pitchFamily="49" charset="0"/>
              </a:rPr>
              <a:t> </a:t>
            </a:r>
            <a:r>
              <a:rPr lang="en-US" altLang="en-US" sz="2000" i="1" dirty="0">
                <a:latin typeface="Courier New" pitchFamily="49" charset="0"/>
              </a:rPr>
              <a:t>size</a:t>
            </a:r>
            <a:r>
              <a:rPr lang="en-US" altLang="en-US" sz="2000" dirty="0">
                <a:latin typeface="Courier New" pitchFamily="49" charset="0"/>
              </a:rPr>
              <a:t>, int </a:t>
            </a:r>
            <a:r>
              <a:rPr lang="en-US" altLang="en-US" sz="2000" i="1" dirty="0" err="1">
                <a:latin typeface="Courier New" pitchFamily="49" charset="0"/>
              </a:rPr>
              <a:t>shmflg</a:t>
            </a:r>
            <a:r>
              <a:rPr lang="en-US" altLang="en-US" sz="2000" dirty="0">
                <a:latin typeface="Courier New" pitchFamily="49" charset="0"/>
              </a:rPr>
              <a:t>);</a:t>
            </a:r>
          </a:p>
          <a:p>
            <a:pPr algn="ctr" eaLnBrk="1" hangingPunct="1">
              <a:buFontTx/>
              <a:buNone/>
            </a:pPr>
            <a:endParaRPr lang="en-US" altLang="en-US" sz="2000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000" dirty="0"/>
              <a:t>Example:</a:t>
            </a:r>
          </a:p>
          <a:p>
            <a:pPr lvl="1" eaLnBrk="1" hangingPunct="1">
              <a:buFontTx/>
              <a:buNone/>
            </a:pPr>
            <a:r>
              <a:rPr lang="en-US" altLang="en-US" sz="1800" dirty="0" err="1">
                <a:latin typeface="Courier New" pitchFamily="49" charset="0"/>
              </a:rPr>
              <a:t>key_t</a:t>
            </a:r>
            <a:r>
              <a:rPr lang="en-US" altLang="en-US" sz="1800" dirty="0">
                <a:latin typeface="Courier New" pitchFamily="49" charset="0"/>
              </a:rPr>
              <a:t> key; </a:t>
            </a:r>
          </a:p>
          <a:p>
            <a:pPr lvl="1" eaLnBrk="1" hangingPunct="1">
              <a:buFontTx/>
              <a:buNone/>
            </a:pPr>
            <a:r>
              <a:rPr lang="en-US" altLang="en-US" sz="1800" dirty="0">
                <a:latin typeface="Courier New" pitchFamily="49" charset="0"/>
              </a:rPr>
              <a:t>int </a:t>
            </a:r>
            <a:r>
              <a:rPr lang="en-US" altLang="en-US" sz="1800" dirty="0" err="1">
                <a:latin typeface="Courier New" pitchFamily="49" charset="0"/>
              </a:rPr>
              <a:t>shmid</a:t>
            </a:r>
            <a:r>
              <a:rPr lang="en-US" altLang="en-US" sz="1800" dirty="0">
                <a:latin typeface="Courier New" pitchFamily="49" charset="0"/>
              </a:rPr>
              <a:t>; </a:t>
            </a:r>
          </a:p>
          <a:p>
            <a:pPr lvl="1" eaLnBrk="1" hangingPunct="1">
              <a:buFontTx/>
              <a:buNone/>
            </a:pPr>
            <a:endParaRPr lang="en-US" altLang="en-US" sz="1800" dirty="0">
              <a:latin typeface="Courier New" pitchFamily="49" charset="0"/>
            </a:endParaRPr>
          </a:p>
          <a:p>
            <a:pPr lvl="1" eaLnBrk="1" hangingPunct="1">
              <a:buFontTx/>
              <a:buNone/>
            </a:pPr>
            <a:r>
              <a:rPr lang="en-US" altLang="en-US" sz="1800" dirty="0">
                <a:latin typeface="Courier New" pitchFamily="49" charset="0"/>
              </a:rPr>
              <a:t>key = </a:t>
            </a:r>
            <a:r>
              <a:rPr lang="en-US" altLang="en-US" sz="1800" dirty="0" err="1">
                <a:solidFill>
                  <a:schemeClr val="hlink"/>
                </a:solidFill>
                <a:latin typeface="Courier New" pitchFamily="49" charset="0"/>
              </a:rPr>
              <a:t>ftok</a:t>
            </a:r>
            <a:r>
              <a:rPr lang="en-US" altLang="en-US" sz="1800" dirty="0">
                <a:latin typeface="Courier New" pitchFamily="49" charset="0"/>
              </a:rPr>
              <a:t>(“&lt;</a:t>
            </a:r>
            <a:r>
              <a:rPr lang="en-US" altLang="en-US" sz="1800" dirty="0" err="1">
                <a:latin typeface="Courier New" pitchFamily="49" charset="0"/>
              </a:rPr>
              <a:t>somefile</a:t>
            </a:r>
            <a:r>
              <a:rPr lang="en-US" altLang="en-US" sz="1800" dirty="0">
                <a:latin typeface="Courier New" pitchFamily="49" charset="0"/>
              </a:rPr>
              <a:t>&gt;", </a:t>
            </a:r>
            <a:r>
              <a:rPr lang="en-US" altLang="en-US" sz="1800" dirty="0">
                <a:solidFill>
                  <a:srgbClr val="FF0000"/>
                </a:solidFill>
                <a:latin typeface="Courier New" pitchFamily="49" charset="0"/>
              </a:rPr>
              <a:t>‘A'</a:t>
            </a:r>
            <a:r>
              <a:rPr lang="en-US" altLang="en-US" sz="1800" dirty="0">
                <a:latin typeface="Courier New" pitchFamily="49" charset="0"/>
              </a:rPr>
              <a:t>); </a:t>
            </a:r>
          </a:p>
          <a:p>
            <a:pPr lvl="1" eaLnBrk="1" hangingPunct="1">
              <a:buFontTx/>
              <a:buNone/>
            </a:pPr>
            <a:endParaRPr lang="en-US" altLang="en-US" sz="1800" dirty="0">
              <a:latin typeface="Courier New" pitchFamily="49" charset="0"/>
            </a:endParaRPr>
          </a:p>
          <a:p>
            <a:pPr lvl="1" eaLnBrk="1" hangingPunct="1">
              <a:buFontTx/>
              <a:buNone/>
            </a:pPr>
            <a:r>
              <a:rPr lang="en-US" altLang="en-US" sz="1800" dirty="0" err="1">
                <a:latin typeface="Courier New" pitchFamily="49" charset="0"/>
              </a:rPr>
              <a:t>shmid</a:t>
            </a:r>
            <a:r>
              <a:rPr lang="en-US" altLang="en-US" sz="1800" dirty="0">
                <a:latin typeface="Courier New" pitchFamily="49" charset="0"/>
              </a:rPr>
              <a:t> = </a:t>
            </a:r>
            <a:r>
              <a:rPr lang="en-US" altLang="en-US" sz="1800" dirty="0" err="1">
                <a:solidFill>
                  <a:schemeClr val="tx2"/>
                </a:solidFill>
                <a:latin typeface="Courier New" pitchFamily="49" charset="0"/>
              </a:rPr>
              <a:t>shmget</a:t>
            </a:r>
            <a:r>
              <a:rPr lang="en-US" altLang="en-US" sz="1800" dirty="0">
                <a:latin typeface="Courier New" pitchFamily="49" charset="0"/>
              </a:rPr>
              <a:t>(key, 1024, 0644 | IPC_CREAT);</a:t>
            </a:r>
            <a:r>
              <a:rPr lang="en-US" altLang="en-US" sz="1800" dirty="0">
                <a:latin typeface="Arial Unicode MS" pitchFamily="34" charset="-128"/>
              </a:rPr>
              <a:t> </a:t>
            </a:r>
            <a:r>
              <a:rPr lang="en-US" altLang="en-US" sz="1800" dirty="0">
                <a:latin typeface="Courier New" pitchFamily="49" charset="0"/>
              </a:rPr>
              <a:t> </a:t>
            </a:r>
          </a:p>
          <a:p>
            <a:pPr lvl="1" eaLnBrk="1" hangingPunct="1">
              <a:buFontTx/>
              <a:buNone/>
            </a:pPr>
            <a:endParaRPr lang="en-US" altLang="en-US" sz="1800" dirty="0">
              <a:latin typeface="Courier New" pitchFamily="49" charset="0"/>
            </a:endParaRPr>
          </a:p>
          <a:p>
            <a:pPr lvl="1" eaLnBrk="1" hangingPunct="1"/>
            <a:r>
              <a:rPr lang="en-US" altLang="en-US" sz="1800" dirty="0"/>
              <a:t>See example </a:t>
            </a:r>
            <a:r>
              <a:rPr lang="en-US" altLang="en-US" sz="1800" dirty="0" err="1"/>
              <a:t>shm_create.c</a:t>
            </a:r>
            <a:endParaRPr lang="en-US" alt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06290A-C98F-498E-9E2D-95BEFA41C91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Attach and Detach Shared Memory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295400"/>
            <a:ext cx="87630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800" dirty="0">
                <a:latin typeface="Courier New" pitchFamily="49" charset="0"/>
              </a:rPr>
              <a:t>	void *</a:t>
            </a:r>
            <a:r>
              <a:rPr lang="en-US" altLang="en-US" sz="1800" dirty="0" err="1">
                <a:solidFill>
                  <a:schemeClr val="hlink"/>
                </a:solidFill>
                <a:latin typeface="Courier New" pitchFamily="49" charset="0"/>
              </a:rPr>
              <a:t>shmat</a:t>
            </a:r>
            <a:r>
              <a:rPr lang="en-US" altLang="en-US" sz="1800" dirty="0">
                <a:latin typeface="Courier New" pitchFamily="49" charset="0"/>
              </a:rPr>
              <a:t>(int </a:t>
            </a:r>
            <a:r>
              <a:rPr lang="en-US" altLang="en-US" sz="1800" i="1" dirty="0" err="1">
                <a:latin typeface="Courier New" pitchFamily="49" charset="0"/>
              </a:rPr>
              <a:t>shmid</a:t>
            </a:r>
            <a:r>
              <a:rPr lang="en-US" altLang="en-US" sz="1800" dirty="0">
                <a:latin typeface="Courier New" pitchFamily="49" charset="0"/>
              </a:rPr>
              <a:t>, void *</a:t>
            </a:r>
            <a:r>
              <a:rPr lang="en-US" altLang="en-US" sz="1800" i="1" dirty="0" err="1">
                <a:latin typeface="Courier New" pitchFamily="49" charset="0"/>
              </a:rPr>
              <a:t>shmaddr</a:t>
            </a:r>
            <a:r>
              <a:rPr lang="en-US" altLang="en-US" sz="1800" dirty="0">
                <a:latin typeface="Courier New" pitchFamily="49" charset="0"/>
              </a:rPr>
              <a:t>, int </a:t>
            </a:r>
            <a:r>
              <a:rPr lang="en-US" altLang="en-US" sz="1800" i="1" dirty="0" err="1">
                <a:latin typeface="Courier New" pitchFamily="49" charset="0"/>
              </a:rPr>
              <a:t>shmflg</a:t>
            </a:r>
            <a:r>
              <a:rPr lang="en-US" altLang="en-US" sz="1800" dirty="0">
                <a:latin typeface="Courier New" pitchFamily="49" charset="0"/>
              </a:rPr>
              <a:t>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800" dirty="0">
                <a:latin typeface="Courier New" pitchFamily="49" charset="0"/>
              </a:rPr>
              <a:t>	int </a:t>
            </a:r>
            <a:r>
              <a:rPr lang="en-US" altLang="en-US" sz="1800" dirty="0" err="1">
                <a:solidFill>
                  <a:schemeClr val="tx2"/>
                </a:solidFill>
                <a:latin typeface="Courier New" pitchFamily="49" charset="0"/>
              </a:rPr>
              <a:t>shmdt</a:t>
            </a:r>
            <a:r>
              <a:rPr lang="en-US" altLang="en-US" sz="1800" dirty="0">
                <a:latin typeface="Courier New" pitchFamily="49" charset="0"/>
              </a:rPr>
              <a:t>(void *</a:t>
            </a:r>
            <a:r>
              <a:rPr lang="en-US" altLang="en-US" sz="1800" i="1" dirty="0" err="1">
                <a:latin typeface="Courier New" pitchFamily="49" charset="0"/>
              </a:rPr>
              <a:t>shmaddr</a:t>
            </a:r>
            <a:r>
              <a:rPr lang="en-US" altLang="en-US" sz="1800" dirty="0">
                <a:latin typeface="Courier New" pitchFamily="49" charset="0"/>
              </a:rPr>
              <a:t>);</a:t>
            </a:r>
            <a:endParaRPr lang="en-US" altLang="en-US" sz="1600" dirty="0"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dirty="0"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Example: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altLang="en-US" sz="1800" dirty="0" err="1">
                <a:latin typeface="Courier New" pitchFamily="49" charset="0"/>
              </a:rPr>
              <a:t>key_t</a:t>
            </a:r>
            <a:r>
              <a:rPr lang="en-US" altLang="en-US" sz="1800" dirty="0">
                <a:latin typeface="Courier New" pitchFamily="49" charset="0"/>
              </a:rPr>
              <a:t> key; 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altLang="en-US" sz="1800" dirty="0">
                <a:latin typeface="Courier New" pitchFamily="49" charset="0"/>
              </a:rPr>
              <a:t>int </a:t>
            </a:r>
            <a:r>
              <a:rPr lang="en-US" altLang="en-US" sz="1800" dirty="0" err="1">
                <a:latin typeface="Courier New" pitchFamily="49" charset="0"/>
              </a:rPr>
              <a:t>shmid</a:t>
            </a:r>
            <a:r>
              <a:rPr lang="en-US" altLang="en-US" sz="1800" dirty="0">
                <a:latin typeface="Courier New" pitchFamily="49" charset="0"/>
              </a:rPr>
              <a:t>; 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altLang="en-US" sz="1800" dirty="0">
                <a:latin typeface="Courier New" pitchFamily="49" charset="0"/>
              </a:rPr>
              <a:t>char *data; 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n-US" altLang="en-US" sz="1800" dirty="0">
              <a:latin typeface="Courier New" pitchFamily="49" charset="0"/>
            </a:endParaRP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altLang="en-US" sz="1800" dirty="0">
                <a:latin typeface="Courier New" pitchFamily="49" charset="0"/>
              </a:rPr>
              <a:t>key = </a:t>
            </a:r>
            <a:r>
              <a:rPr lang="en-US" altLang="en-US" sz="1800" dirty="0" err="1">
                <a:solidFill>
                  <a:schemeClr val="hlink"/>
                </a:solidFill>
                <a:latin typeface="Courier New" pitchFamily="49" charset="0"/>
              </a:rPr>
              <a:t>ftok</a:t>
            </a:r>
            <a:r>
              <a:rPr lang="en-US" altLang="en-US" sz="1800" dirty="0">
                <a:latin typeface="Courier New" pitchFamily="49" charset="0"/>
              </a:rPr>
              <a:t>("</a:t>
            </a:r>
            <a:r>
              <a:rPr lang="en-US" altLang="en-US" sz="1600" dirty="0">
                <a:latin typeface="Courier New" pitchFamily="49" charset="0"/>
              </a:rPr>
              <a:t>&lt;</a:t>
            </a:r>
            <a:r>
              <a:rPr lang="en-US" altLang="en-US" sz="1600" dirty="0" err="1">
                <a:latin typeface="Courier New" pitchFamily="49" charset="0"/>
              </a:rPr>
              <a:t>somefile</a:t>
            </a:r>
            <a:r>
              <a:rPr lang="en-US" altLang="en-US" sz="1600" dirty="0">
                <a:latin typeface="Courier New" pitchFamily="49" charset="0"/>
              </a:rPr>
              <a:t>&gt;</a:t>
            </a:r>
            <a:r>
              <a:rPr lang="en-US" altLang="en-US" sz="1800" dirty="0">
                <a:latin typeface="Courier New" pitchFamily="49" charset="0"/>
              </a:rPr>
              <a:t>", </a:t>
            </a:r>
            <a:r>
              <a:rPr lang="en-US" altLang="en-US" sz="1800" dirty="0">
                <a:solidFill>
                  <a:srgbClr val="FF0000"/>
                </a:solidFill>
                <a:latin typeface="Courier New" pitchFamily="49" charset="0"/>
              </a:rPr>
              <a:t>‘A'</a:t>
            </a:r>
            <a:r>
              <a:rPr lang="en-US" altLang="en-US" sz="1800" dirty="0">
                <a:latin typeface="Courier New" pitchFamily="49" charset="0"/>
              </a:rPr>
              <a:t>); 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altLang="en-US" sz="1800" dirty="0" err="1">
                <a:latin typeface="Courier New" pitchFamily="49" charset="0"/>
              </a:rPr>
              <a:t>shmid</a:t>
            </a:r>
            <a:r>
              <a:rPr lang="en-US" altLang="en-US" sz="1800" dirty="0">
                <a:latin typeface="Courier New" pitchFamily="49" charset="0"/>
              </a:rPr>
              <a:t> = </a:t>
            </a:r>
            <a:r>
              <a:rPr lang="en-US" altLang="en-US" sz="1800" dirty="0" err="1">
                <a:solidFill>
                  <a:schemeClr val="hlink"/>
                </a:solidFill>
                <a:latin typeface="Courier New" pitchFamily="49" charset="0"/>
              </a:rPr>
              <a:t>shmget</a:t>
            </a:r>
            <a:r>
              <a:rPr lang="en-US" altLang="en-US" sz="1800" dirty="0">
                <a:latin typeface="Courier New" pitchFamily="49" charset="0"/>
              </a:rPr>
              <a:t>(key, 1024, 0644); 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altLang="en-US" sz="1800" dirty="0">
                <a:latin typeface="Courier New" pitchFamily="49" charset="0"/>
              </a:rPr>
              <a:t>data = </a:t>
            </a:r>
            <a:r>
              <a:rPr lang="en-US" altLang="en-US" sz="1800" dirty="0" err="1">
                <a:solidFill>
                  <a:schemeClr val="hlink"/>
                </a:solidFill>
                <a:latin typeface="Courier New" pitchFamily="49" charset="0"/>
              </a:rPr>
              <a:t>shmat</a:t>
            </a:r>
            <a:r>
              <a:rPr lang="en-US" altLang="en-US" sz="1800" dirty="0">
                <a:latin typeface="Courier New" pitchFamily="49" charset="0"/>
              </a:rPr>
              <a:t>(</a:t>
            </a:r>
            <a:r>
              <a:rPr lang="en-US" altLang="en-US" sz="1800" dirty="0" err="1">
                <a:latin typeface="Courier New" pitchFamily="49" charset="0"/>
              </a:rPr>
              <a:t>shmid</a:t>
            </a:r>
            <a:r>
              <a:rPr lang="en-US" altLang="en-US" sz="1800" dirty="0">
                <a:latin typeface="Courier New" pitchFamily="49" charset="0"/>
              </a:rPr>
              <a:t>, (void *)0, 0);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altLang="en-US" sz="1800" dirty="0">
                <a:latin typeface="Courier New" pitchFamily="49" charset="0"/>
              </a:rPr>
              <a:t> …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altLang="en-US" sz="1800" dirty="0" err="1">
                <a:solidFill>
                  <a:schemeClr val="tx2"/>
                </a:solidFill>
                <a:latin typeface="Courier New" pitchFamily="49" charset="0"/>
              </a:rPr>
              <a:t>shmdt</a:t>
            </a:r>
            <a:r>
              <a:rPr lang="en-US" altLang="en-US" sz="1800" dirty="0">
                <a:latin typeface="Courier New" pitchFamily="49" charset="0"/>
              </a:rPr>
              <a:t>(data);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n-US" altLang="en-US" sz="1800" dirty="0"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See example </a:t>
            </a:r>
            <a:r>
              <a:rPr lang="en-US" altLang="en-US" dirty="0" err="1"/>
              <a:t>shm_attach.c</a:t>
            </a:r>
            <a:endParaRPr lang="en-US" altLang="en-US" dirty="0"/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n-US" altLang="en-US" sz="1800" dirty="0">
              <a:latin typeface="Courier New" pitchFamily="49" charset="0"/>
            </a:endParaRPr>
          </a:p>
          <a:p>
            <a:pPr lvl="1" algn="ctr" eaLnBrk="1" hangingPunct="1">
              <a:lnSpc>
                <a:spcPct val="90000"/>
              </a:lnSpc>
              <a:buFontTx/>
              <a:buNone/>
            </a:pPr>
            <a:endParaRPr lang="en-US" altLang="en-US" sz="2400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77A9AC-977F-4735-B7B5-E0E6A6DAE33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lass_simple">
  <a:themeElements>
    <a:clrScheme name="class_si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lass_si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_si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lect1_syllabus</Template>
  <TotalTime>0</TotalTime>
  <Words>1106</Words>
  <Application>Microsoft Office PowerPoint</Application>
  <PresentationFormat>On-screen Show (4:3)</PresentationFormat>
  <Paragraphs>208</Paragraphs>
  <Slides>20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 Unicode MS</vt:lpstr>
      <vt:lpstr>Arial</vt:lpstr>
      <vt:lpstr>Comic Sans MS</vt:lpstr>
      <vt:lpstr>Courier New</vt:lpstr>
      <vt:lpstr>Times New Roman</vt:lpstr>
      <vt:lpstr>class_simple</vt:lpstr>
      <vt:lpstr>Interprocess Communications</vt:lpstr>
      <vt:lpstr>Why Other IPC Mechanisms</vt:lpstr>
      <vt:lpstr>Message Queue</vt:lpstr>
      <vt:lpstr>Message Queues</vt:lpstr>
      <vt:lpstr>Message Queues</vt:lpstr>
      <vt:lpstr>Message Queues</vt:lpstr>
      <vt:lpstr>Shared Memory</vt:lpstr>
      <vt:lpstr>Creating Shared Memory</vt:lpstr>
      <vt:lpstr>Attach and Detach Shared Memory</vt:lpstr>
      <vt:lpstr>Deleting Shared Memory</vt:lpstr>
      <vt:lpstr>Semaphores</vt:lpstr>
      <vt:lpstr>Command-line IPC control</vt:lpstr>
      <vt:lpstr>Summary of Process Related Concepts</vt:lpstr>
      <vt:lpstr>Process Environment</vt:lpstr>
      <vt:lpstr>Process Management</vt:lpstr>
      <vt:lpstr>File Operations</vt:lpstr>
      <vt:lpstr>Interprocess Communications</vt:lpstr>
      <vt:lpstr>IPC</vt:lpstr>
      <vt:lpstr>Terminal I/O</vt:lpstr>
      <vt:lpstr>Process Group, Session, and Controlling Terminal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2015-09-29T14:47:29Z</dcterms:created>
  <dcterms:modified xsi:type="dcterms:W3CDTF">2025-02-13T16:58:23Z</dcterms:modified>
</cp:coreProperties>
</file>