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8"/>
  </p:notesMasterIdLst>
  <p:sldIdLst>
    <p:sldId id="274" r:id="rId2"/>
    <p:sldId id="281" r:id="rId3"/>
    <p:sldId id="282" r:id="rId4"/>
    <p:sldId id="283" r:id="rId5"/>
    <p:sldId id="284" r:id="rId6"/>
    <p:sldId id="285" r:id="rId7"/>
    <p:sldId id="286" r:id="rId8"/>
    <p:sldId id="295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77081" autoAdjust="0"/>
  </p:normalViewPr>
  <p:slideViewPr>
    <p:cSldViewPr>
      <p:cViewPr varScale="1">
        <p:scale>
          <a:sx n="86" d="100"/>
          <a:sy n="86" d="100"/>
        </p:scale>
        <p:origin x="7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E6E18CE-4325-4E51-817F-9E544A16A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06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CEC5547-7452-422E-B398-4BE63EFF652B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7C0E13-DC5C-43EF-BE40-5D8B905B0AC6}" type="slidenum">
              <a:rPr lang="en-US" altLang="en-US" sz="1200" smtClean="0"/>
              <a:pPr eaLnBrk="1" hangingPunct="1"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804D1F-63B8-42EA-B9CA-CA6540A97C2C}" type="slidenum">
              <a:rPr lang="en-US" altLang="en-US" sz="1200" smtClean="0"/>
              <a:pPr eaLnBrk="1" hangingPunct="1"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E04458F-E3B7-4443-BD6B-44ECDDBFE52E}" type="slidenum">
              <a:rPr lang="en-US" altLang="en-US" sz="1200" smtClean="0"/>
              <a:pPr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932C272-DBA8-41A7-8058-B1AE1648510D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A40F42-C75E-4024-AACA-971A443F4F00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B769C1-F053-4F1A-BD06-EF733D97D372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C6770-E935-D87F-2B91-C9683CFFF5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2E8813E6-2C49-EC21-9665-AD5893615D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BB2BCF3A-A1CE-185A-A8B2-7B5009A4B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112C5130-C6B6-1DF1-0EAD-D19525C990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B769C1-F053-4F1A-BD06-EF733D97D372}" type="slidenum">
              <a:rPr lang="en-US" altLang="en-US" sz="1200" smtClean="0"/>
              <a:pPr eaLnBrk="1" hangingPunct="1"/>
              <a:t>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23979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71AE870-BA14-4252-8744-CDCEDC16D831}" type="slidenum">
              <a:rPr lang="en-US" altLang="en-US" sz="1200" smtClean="0"/>
              <a:pPr eaLnBrk="1" hangingPunct="1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7DD4B76-FF6F-4C4C-85B1-A9240988AB13}" type="slidenum">
              <a:rPr lang="en-US" altLang="en-US" sz="1200" smtClean="0"/>
              <a:pPr eaLnBrk="1" hangingPunct="1"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CDA8CD-6CB9-4F4A-96C0-F773BA36A5E1}" type="slidenum">
              <a:rPr lang="en-US" altLang="en-US" sz="1200" smtClean="0"/>
              <a:pPr eaLnBrk="1" hangingPunct="1"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9BB4E-7CEF-4566-B4D6-C318D22C7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3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4E452-E3F2-4677-B20A-3CEBBB48F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0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66467-140F-43E9-89C4-0E9A9DB49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55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6871E-6AEF-48E7-86FD-EB6E5114D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7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0D2E4-4677-4191-8AB3-20C562BFE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AE101-5140-4B76-913A-97C7CB791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1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6C78F-1107-4550-89F8-E44A6CCC1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4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F322B-0312-4D8E-A75B-B830247F4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1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E50B8-7715-4B97-8C5E-DF513FF87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2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88472-32A6-43DC-ACA6-BB33B906A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2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11CC-AD96-42E7-B7C4-D785532F0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BF2BC-80C9-4E76-89A2-207562CC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0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08C5126E-D2E2-43D4-A262-95B7A988C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Signals and Terminal I/O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Signals and how to control the program behavior in handling signals.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Terminal I/O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Readings</a:t>
            </a:r>
          </a:p>
          <a:p>
            <a:pPr lvl="1" eaLnBrk="1" hangingPunct="1"/>
            <a:r>
              <a:rPr lang="en-US" altLang="en-US" dirty="0"/>
              <a:t>APUE 10.2-10.5, 10.9 - 10.14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735B9-BFAF-4EFD-BBD8-B682724AA6A5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solidFill>
                  <a:schemeClr val="accent2"/>
                </a:solidFill>
              </a:rPr>
              <a:t>sigaction</a:t>
            </a:r>
            <a:r>
              <a:rPr lang="en-US" altLang="en-US"/>
              <a:t> Function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Supersedes the signal function + signal blocking</a:t>
            </a:r>
          </a:p>
          <a:p>
            <a:pPr eaLnBrk="1" hangingPunct="1"/>
            <a:r>
              <a:rPr lang="en-US" altLang="en-US" dirty="0"/>
              <a:t>#include &lt;</a:t>
            </a:r>
            <a:r>
              <a:rPr lang="en-US" altLang="en-US" dirty="0" err="1"/>
              <a:t>signal.h</a:t>
            </a:r>
            <a:r>
              <a:rPr lang="en-US" altLang="en-US" dirty="0"/>
              <a:t>&gt;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int </a:t>
            </a:r>
            <a:r>
              <a:rPr lang="en-US" altLang="en-US" dirty="0" err="1"/>
              <a:t>sigaction</a:t>
            </a:r>
            <a:r>
              <a:rPr lang="en-US" altLang="en-US" dirty="0"/>
              <a:t>(int </a:t>
            </a:r>
            <a:r>
              <a:rPr lang="en-US" altLang="en-US" dirty="0" err="1"/>
              <a:t>signo</a:t>
            </a:r>
            <a:r>
              <a:rPr lang="en-US" altLang="en-US" dirty="0"/>
              <a:t>, const struct </a:t>
            </a:r>
            <a:r>
              <a:rPr lang="en-US" altLang="en-US" dirty="0" err="1"/>
              <a:t>sigaction</a:t>
            </a:r>
            <a:r>
              <a:rPr lang="en-US" altLang="en-US" dirty="0"/>
              <a:t> * act, struct </a:t>
            </a:r>
            <a:r>
              <a:rPr lang="en-US" altLang="en-US" dirty="0" err="1"/>
              <a:t>sigaction</a:t>
            </a:r>
            <a:r>
              <a:rPr lang="en-US" altLang="en-US" dirty="0"/>
              <a:t> *</a:t>
            </a:r>
            <a:r>
              <a:rPr lang="en-US" altLang="en-US" dirty="0" err="1"/>
              <a:t>oact</a:t>
            </a:r>
            <a:r>
              <a:rPr lang="en-US" altLang="en-US" dirty="0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struct </a:t>
            </a:r>
            <a:r>
              <a:rPr lang="en-US" altLang="en-US" dirty="0" err="1"/>
              <a:t>sigaction</a:t>
            </a:r>
            <a:r>
              <a:rPr lang="en-US" altLang="en-US" dirty="0"/>
              <a:t> {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void (*</a:t>
            </a:r>
            <a:r>
              <a:rPr lang="en-US" altLang="en-US" dirty="0" err="1"/>
              <a:t>sa_handler</a:t>
            </a:r>
            <a:r>
              <a:rPr lang="en-US" altLang="en-US" dirty="0"/>
              <a:t>)(); /* signal handler */ 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</a:t>
            </a:r>
            <a:r>
              <a:rPr lang="en-US" altLang="en-US" dirty="0" err="1"/>
              <a:t>sigset_t</a:t>
            </a:r>
            <a:r>
              <a:rPr lang="en-US" altLang="en-US" dirty="0"/>
              <a:t> </a:t>
            </a:r>
            <a:r>
              <a:rPr lang="en-US" altLang="en-US" dirty="0" err="1"/>
              <a:t>sa_mask</a:t>
            </a:r>
            <a:r>
              <a:rPr lang="en-US" altLang="en-US" dirty="0"/>
              <a:t>; /*additional signal to be block  during 				 execution of signal handler*/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int </a:t>
            </a:r>
            <a:r>
              <a:rPr lang="en-US" altLang="en-US" dirty="0" err="1"/>
              <a:t>sa_flags</a:t>
            </a:r>
            <a:r>
              <a:rPr lang="en-US" altLang="en-US" dirty="0"/>
              <a:t>;         /* various options for handling signal */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};</a:t>
            </a:r>
          </a:p>
          <a:p>
            <a:pPr eaLnBrk="1" hangingPunct="1"/>
            <a:r>
              <a:rPr lang="en-US" altLang="en-US" dirty="0"/>
              <a:t>See example4.c and example4a.c (noted the program behavior with multiple signals)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D987B8-BECD-49EC-AB3C-FE4BD33232B2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solidFill>
                  <a:schemeClr val="accent2"/>
                </a:solidFill>
              </a:rPr>
              <a:t>kill</a:t>
            </a:r>
            <a:r>
              <a:rPr lang="en-US" altLang="en-US"/>
              <a:t> Function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 a signal to a process</a:t>
            </a:r>
          </a:p>
          <a:p>
            <a:pPr eaLnBrk="1" hangingPunct="1"/>
            <a:r>
              <a:rPr lang="en-US" altLang="en-US"/>
              <a:t>#include &lt;signal.h&gt;</a:t>
            </a:r>
          </a:p>
          <a:p>
            <a:pPr eaLnBrk="1" hangingPunct="1"/>
            <a:r>
              <a:rPr lang="en-US" altLang="en-US"/>
              <a:t>#include &lt;sys/types.h&gt;</a:t>
            </a:r>
          </a:p>
          <a:p>
            <a:pPr eaLnBrk="1" hangingPunct="1"/>
            <a:r>
              <a:rPr lang="en-US" altLang="en-US"/>
              <a:t>int kill(pid_t pid, int signo);</a:t>
            </a:r>
          </a:p>
          <a:p>
            <a:pPr lvl="1" eaLnBrk="1" hangingPunct="1"/>
            <a:r>
              <a:rPr lang="en-US" altLang="en-US" sz="1800"/>
              <a:t>pid &gt; 0, normal</a:t>
            </a:r>
          </a:p>
          <a:p>
            <a:pPr lvl="1" eaLnBrk="1" hangingPunct="1"/>
            <a:r>
              <a:rPr lang="en-US" altLang="en-US" sz="1800"/>
              <a:t>pid == 0, all processes whose group ID is the current process’s group ID.</a:t>
            </a:r>
          </a:p>
          <a:p>
            <a:pPr lvl="1" eaLnBrk="1" hangingPunct="1"/>
            <a:r>
              <a:rPr lang="en-US" altLang="en-US" sz="1800"/>
              <a:t>pid == -1, all processes for which sender has permission to send</a:t>
            </a:r>
          </a:p>
          <a:p>
            <a:pPr lvl="1" eaLnBrk="1" hangingPunct="1"/>
            <a:r>
              <a:rPr lang="en-US" altLang="en-US" sz="1800"/>
              <a:t>pid &lt;-1, all processes whose group ID = |pid|</a:t>
            </a:r>
          </a:p>
          <a:p>
            <a:pPr eaLnBrk="1" hangingPunct="1"/>
            <a:r>
              <a:rPr lang="en-US" altLang="en-US"/>
              <a:t>See example5.c</a:t>
            </a:r>
          </a:p>
          <a:p>
            <a:pPr eaLnBrk="1" hangingPunct="1"/>
            <a:r>
              <a:rPr lang="en-US" altLang="en-US"/>
              <a:t>See example6.c for the use of alarm.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B12D1-17A8-456F-8CAD-007669B0D526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Impact of Signals on System Calls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system call may return prematurely</a:t>
            </a:r>
          </a:p>
          <a:p>
            <a:pPr eaLnBrk="1" hangingPunct="1"/>
            <a:r>
              <a:rPr lang="en-US" altLang="en-US" dirty="0"/>
              <a:t>See example7.c</a:t>
            </a:r>
          </a:p>
          <a:p>
            <a:pPr eaLnBrk="1" hangingPunct="1"/>
            <a:r>
              <a:rPr lang="en-US" altLang="en-US" dirty="0"/>
              <a:t>How to deal with this problem?</a:t>
            </a:r>
          </a:p>
          <a:p>
            <a:pPr lvl="1" eaLnBrk="1" hangingPunct="1"/>
            <a:r>
              <a:rPr lang="en-US" altLang="en-US" dirty="0"/>
              <a:t>Check the return value of the system call and act accordingly</a:t>
            </a:r>
          </a:p>
          <a:p>
            <a:pPr lvl="1" eaLnBrk="1" hangingPunct="1"/>
            <a:r>
              <a:rPr lang="en-US" altLang="en-US" dirty="0"/>
              <a:t>Check the </a:t>
            </a:r>
            <a:r>
              <a:rPr lang="en-US" altLang="en-US" dirty="0" err="1"/>
              <a:t>errno</a:t>
            </a:r>
            <a:r>
              <a:rPr lang="en-US" altLang="en-US" dirty="0"/>
              <a:t> variable.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See example7a.c</a:t>
            </a:r>
          </a:p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C15D7-1673-4B38-85F4-3B3C5FFA114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Terminal I/O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semantics of an output operation is relatively simple. Input is rather messy.</a:t>
            </a:r>
          </a:p>
          <a:p>
            <a:pPr eaLnBrk="1" hangingPunct="1"/>
            <a:r>
              <a:rPr lang="en-US" altLang="en-US" dirty="0"/>
              <a:t>Two input modes:</a:t>
            </a:r>
          </a:p>
          <a:p>
            <a:pPr lvl="1" eaLnBrk="1" hangingPunct="1"/>
            <a:r>
              <a:rPr lang="en-US" altLang="en-US" dirty="0"/>
              <a:t>Canonical mode:  the default mode, input line by line</a:t>
            </a:r>
          </a:p>
          <a:p>
            <a:pPr lvl="1" eaLnBrk="1" hangingPunct="1"/>
            <a:r>
              <a:rPr lang="en-US" altLang="en-US" dirty="0" err="1"/>
              <a:t>Noncanonical</a:t>
            </a:r>
            <a:r>
              <a:rPr lang="en-US" altLang="en-US" dirty="0"/>
              <a:t> mode: input characters are not assembled.</a:t>
            </a:r>
          </a:p>
          <a:p>
            <a:pPr eaLnBrk="1" hangingPunct="1"/>
            <a:r>
              <a:rPr lang="en-US" altLang="en-US" dirty="0"/>
              <a:t>We will focus on </a:t>
            </a:r>
            <a:r>
              <a:rPr lang="en-US" altLang="en-US" dirty="0" err="1"/>
              <a:t>noncanonical</a:t>
            </a:r>
            <a:r>
              <a:rPr lang="en-US" altLang="en-US" dirty="0"/>
              <a:t> mode</a:t>
            </a:r>
          </a:p>
          <a:p>
            <a:pPr lvl="1" eaLnBrk="1" hangingPunct="1"/>
            <a:r>
              <a:rPr lang="en-US" altLang="en-US" dirty="0"/>
              <a:t>When do we use it?</a:t>
            </a:r>
          </a:p>
          <a:p>
            <a:pPr lvl="1" eaLnBrk="1" hangingPunct="1"/>
            <a:r>
              <a:rPr lang="en-US" altLang="en-US" dirty="0"/>
              <a:t>What should we expect when using this mode for input?</a:t>
            </a:r>
          </a:p>
          <a:p>
            <a:pPr lvl="1" eaLnBrk="1" hangingPunct="1"/>
            <a:r>
              <a:rPr lang="en-US" altLang="en-US" dirty="0"/>
              <a:t>Example: Which input mode does vi use? </a:t>
            </a:r>
          </a:p>
          <a:p>
            <a:pPr lvl="1" eaLnBrk="1" hangingPunct="1"/>
            <a:r>
              <a:rPr lang="en-US" altLang="en-US" dirty="0"/>
              <a:t>How about bash or </a:t>
            </a:r>
            <a:r>
              <a:rPr lang="en-US" altLang="en-US" dirty="0" err="1"/>
              <a:t>tcsh</a:t>
            </a:r>
            <a:r>
              <a:rPr lang="en-US" altLang="en-US" dirty="0"/>
              <a:t>?</a:t>
            </a:r>
          </a:p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98B40-5AE8-4816-A99E-F3B052EED49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solidFill>
                  <a:schemeClr val="accent2"/>
                </a:solidFill>
              </a:rPr>
              <a:t>termios</a:t>
            </a:r>
            <a:r>
              <a:rPr lang="en-US" altLang="en-US"/>
              <a:t> Structure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 POSIX.1, all the characteristics of a terminal device that we can exam and change are in a </a:t>
            </a:r>
            <a:r>
              <a:rPr lang="en-US" altLang="en-US" dirty="0" err="1"/>
              <a:t>termios</a:t>
            </a:r>
            <a:r>
              <a:rPr lang="en-US" altLang="en-US" dirty="0"/>
              <a:t> structure (</a:t>
            </a:r>
            <a:r>
              <a:rPr lang="en-US" altLang="en-US" dirty="0" err="1"/>
              <a:t>termios.h</a:t>
            </a:r>
            <a:r>
              <a:rPr lang="en-US" altLang="en-US" dirty="0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struct </a:t>
            </a:r>
            <a:r>
              <a:rPr lang="en-US" altLang="en-US" dirty="0" err="1"/>
              <a:t>termios</a:t>
            </a:r>
            <a:r>
              <a:rPr lang="en-US" altLang="en-US" dirty="0"/>
              <a:t> {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tcflag_t</a:t>
            </a:r>
            <a:r>
              <a:rPr lang="en-US" altLang="en-US" dirty="0"/>
              <a:t> </a:t>
            </a:r>
            <a:r>
              <a:rPr lang="en-US" altLang="en-US" dirty="0" err="1"/>
              <a:t>c_iflag</a:t>
            </a:r>
            <a:r>
              <a:rPr lang="en-US" altLang="en-US" dirty="0"/>
              <a:t>;    /* input flag */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tcflag_t</a:t>
            </a:r>
            <a:r>
              <a:rPr lang="en-US" altLang="en-US" dirty="0"/>
              <a:t> </a:t>
            </a:r>
            <a:r>
              <a:rPr lang="en-US" altLang="en-US" dirty="0" err="1"/>
              <a:t>c_oflag</a:t>
            </a:r>
            <a:r>
              <a:rPr lang="en-US" altLang="en-US" dirty="0"/>
              <a:t>;   /* output flag */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tcflag_t</a:t>
            </a:r>
            <a:r>
              <a:rPr lang="en-US" altLang="en-US" dirty="0"/>
              <a:t> </a:t>
            </a:r>
            <a:r>
              <a:rPr lang="en-US" altLang="en-US" dirty="0" err="1"/>
              <a:t>c_cflag</a:t>
            </a:r>
            <a:r>
              <a:rPr lang="en-US" altLang="en-US" dirty="0"/>
              <a:t>;    /* control flags */ 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tcflag_t</a:t>
            </a:r>
            <a:r>
              <a:rPr lang="en-US" altLang="en-US" dirty="0"/>
              <a:t> </a:t>
            </a:r>
            <a:r>
              <a:rPr lang="en-US" altLang="en-US" dirty="0" err="1"/>
              <a:t>c_lflag</a:t>
            </a:r>
            <a:r>
              <a:rPr lang="en-US" altLang="en-US" dirty="0"/>
              <a:t>;     /* local flags */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cc_t</a:t>
            </a:r>
            <a:r>
              <a:rPr lang="en-US" altLang="en-US" dirty="0"/>
              <a:t>     </a:t>
            </a:r>
            <a:r>
              <a:rPr lang="en-US" altLang="en-US" dirty="0" err="1"/>
              <a:t>c_cc</a:t>
            </a:r>
            <a:r>
              <a:rPr lang="en-US" altLang="en-US" dirty="0"/>
              <a:t>[NCCS];  /* control characters */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}  </a:t>
            </a:r>
          </a:p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79EFB-2BF2-4262-95AB-26B162C5F1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Manipulating termios Structure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Functions to get and set the fields in the termios structure</a:t>
            </a:r>
          </a:p>
          <a:p>
            <a:pPr lvl="1" eaLnBrk="1" hangingPunct="1"/>
            <a:r>
              <a:rPr lang="en-US" altLang="en-US"/>
              <a:t>tcgetattr and tcsetattr;</a:t>
            </a:r>
          </a:p>
          <a:p>
            <a:pPr lvl="1" eaLnBrk="1" hangingPunct="1"/>
            <a:r>
              <a:rPr lang="en-US" altLang="en-US"/>
              <a:t>#include &lt;termios.h&gt;</a:t>
            </a:r>
          </a:p>
          <a:p>
            <a:pPr lvl="1" eaLnBrk="1" hangingPunct="1"/>
            <a:r>
              <a:rPr lang="en-US" altLang="en-US"/>
              <a:t>int tcgetattr(int fildes, struct termios *termios_p)</a:t>
            </a:r>
          </a:p>
          <a:p>
            <a:pPr lvl="1" eaLnBrk="1" hangingPunct="1"/>
            <a:r>
              <a:rPr lang="en-US" altLang="en-US"/>
              <a:t>int tcsetattr(int fildes, int optional_actions, const struct termios *termios_p)</a:t>
            </a:r>
          </a:p>
          <a:p>
            <a:pPr lvl="2" eaLnBrk="1" hangingPunct="1"/>
            <a:r>
              <a:rPr lang="en-US" altLang="en-US" sz="1800"/>
              <a:t>optional_actions: TCSANOW, TCSADRAIN, TCSAFLUSH </a:t>
            </a:r>
          </a:p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7DACA-720D-4708-8EFF-C9F584833C3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Noncanonical Mode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/>
              <a:t>Turn on the noncanonical mode:</a:t>
            </a:r>
          </a:p>
          <a:p>
            <a:pPr lvl="1" eaLnBrk="1" hangingPunct="1"/>
            <a:r>
              <a:rPr lang="en-US" altLang="en-US" dirty="0"/>
              <a:t>Unset the ICANON flag in </a:t>
            </a:r>
            <a:r>
              <a:rPr lang="en-US" altLang="en-US" dirty="0" err="1"/>
              <a:t>c_lflag</a:t>
            </a:r>
            <a:endParaRPr lang="en-US" altLang="en-US" dirty="0"/>
          </a:p>
          <a:p>
            <a:pPr lvl="2" eaLnBrk="1" hangingPunct="1"/>
            <a:r>
              <a:rPr lang="en-US" altLang="en-US" sz="1800" dirty="0" err="1"/>
              <a:t>myterm.c_lflag</a:t>
            </a:r>
            <a:r>
              <a:rPr lang="en-US" altLang="en-US" sz="1800" dirty="0"/>
              <a:t> &amp; = ~ICANON</a:t>
            </a:r>
          </a:p>
          <a:p>
            <a:pPr lvl="1" eaLnBrk="1" hangingPunct="1"/>
            <a:r>
              <a:rPr lang="en-US" altLang="en-US" dirty="0"/>
              <a:t>When will a read return using the noncanonical mode for input?</a:t>
            </a:r>
          </a:p>
          <a:p>
            <a:pPr lvl="2" eaLnBrk="1" hangingPunct="1"/>
            <a:r>
              <a:rPr lang="en-US" altLang="en-US" sz="1800" dirty="0"/>
              <a:t>Number of characters(VMIN)</a:t>
            </a:r>
          </a:p>
          <a:p>
            <a:pPr lvl="2" eaLnBrk="1" hangingPunct="1"/>
            <a:r>
              <a:rPr lang="en-US" altLang="en-US" sz="1800" dirty="0"/>
              <a:t>Time (VTIME)</a:t>
            </a:r>
          </a:p>
          <a:p>
            <a:pPr lvl="2" eaLnBrk="1" hangingPunct="1"/>
            <a:r>
              <a:rPr lang="en-US" altLang="en-US" sz="1800" dirty="0"/>
              <a:t>Specified in the </a:t>
            </a:r>
            <a:r>
              <a:rPr lang="en-US" altLang="en-US" sz="1800" dirty="0" err="1"/>
              <a:t>c_cc</a:t>
            </a:r>
            <a:r>
              <a:rPr lang="en-US" altLang="en-US" sz="1800" dirty="0"/>
              <a:t> field</a:t>
            </a:r>
          </a:p>
          <a:p>
            <a:pPr lvl="3" eaLnBrk="1" hangingPunct="1"/>
            <a:r>
              <a:rPr lang="en-US" altLang="en-US" dirty="0" err="1"/>
              <a:t>c_cc</a:t>
            </a:r>
            <a:r>
              <a:rPr lang="en-US" altLang="en-US" dirty="0"/>
              <a:t>[VMIN] = ???, </a:t>
            </a:r>
            <a:r>
              <a:rPr lang="en-US" altLang="en-US" dirty="0" err="1"/>
              <a:t>c_cc</a:t>
            </a:r>
            <a:r>
              <a:rPr lang="en-US" altLang="en-US" dirty="0"/>
              <a:t>[VTIME] = ???</a:t>
            </a:r>
          </a:p>
          <a:p>
            <a:pPr lvl="3" eaLnBrk="1" hangingPunct="1"/>
            <a:r>
              <a:rPr lang="en-US" altLang="en-US" dirty="0"/>
              <a:t>VMIN &gt; 0, VTIME &gt; 0</a:t>
            </a:r>
          </a:p>
          <a:p>
            <a:pPr lvl="3" eaLnBrk="1" hangingPunct="1"/>
            <a:r>
              <a:rPr lang="en-US" altLang="en-US" dirty="0"/>
              <a:t>VMIN = 0, VTIME &gt; 0</a:t>
            </a:r>
          </a:p>
          <a:p>
            <a:pPr lvl="3" eaLnBrk="1" hangingPunct="1"/>
            <a:r>
              <a:rPr lang="en-US" altLang="en-US" dirty="0"/>
              <a:t>VMIN &gt; 0, VTIME = 0</a:t>
            </a:r>
          </a:p>
          <a:p>
            <a:pPr lvl="3" eaLnBrk="1" hangingPunct="1"/>
            <a:r>
              <a:rPr lang="en-US" altLang="en-US" dirty="0"/>
              <a:t>VMIN = 0, VTIME = 0 </a:t>
            </a:r>
          </a:p>
          <a:p>
            <a:r>
              <a:rPr lang="en-US" altLang="en-US" dirty="0"/>
              <a:t>See example8.c and example9.c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A7353-2025-4723-A7C2-DD7871C6908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dirty="0"/>
              <a:t>A form of inter-process communication</a:t>
            </a:r>
          </a:p>
          <a:p>
            <a:pPr eaLnBrk="1" hangingPunct="1"/>
            <a:r>
              <a:rPr lang="en-US" altLang="en-US" dirty="0"/>
              <a:t>tells a process that some event occurs</a:t>
            </a:r>
          </a:p>
          <a:p>
            <a:pPr lvl="1" eaLnBrk="1" hangingPunct="1"/>
            <a:r>
              <a:rPr lang="en-US" altLang="en-US" dirty="0"/>
              <a:t>the kill command</a:t>
            </a:r>
          </a:p>
          <a:p>
            <a:pPr lvl="2" eaLnBrk="1" hangingPunct="1"/>
            <a:r>
              <a:rPr lang="en-US" altLang="en-US" sz="2000" dirty="0"/>
              <a:t>“kill –l”</a:t>
            </a:r>
          </a:p>
          <a:p>
            <a:pPr lvl="2" eaLnBrk="1" hangingPunct="1"/>
            <a:r>
              <a:rPr lang="en-US" altLang="en-US" sz="2000" dirty="0"/>
              <a:t>“kill –s INT </a:t>
            </a:r>
            <a:r>
              <a:rPr lang="en-US" altLang="en-US" sz="2000" dirty="0" err="1"/>
              <a:t>pid</a:t>
            </a:r>
            <a:r>
              <a:rPr lang="en-US" altLang="en-US" sz="2000" dirty="0"/>
              <a:t>”</a:t>
            </a:r>
          </a:p>
          <a:p>
            <a:pPr lvl="2" eaLnBrk="1" hangingPunct="1"/>
            <a:r>
              <a:rPr lang="en-US" altLang="en-US" sz="2000" dirty="0"/>
              <a:t>“kill –INT </a:t>
            </a:r>
            <a:r>
              <a:rPr lang="en-US" altLang="en-US" sz="2000" dirty="0" err="1"/>
              <a:t>pid</a:t>
            </a:r>
            <a:r>
              <a:rPr lang="en-US" altLang="en-US" sz="2000" dirty="0"/>
              <a:t>”</a:t>
            </a:r>
          </a:p>
          <a:p>
            <a:pPr lvl="1" eaLnBrk="1" hangingPunct="1"/>
            <a:r>
              <a:rPr lang="en-US" altLang="en-US" dirty="0"/>
              <a:t>Type “ctrl-C” when a program is running (SIGINT)</a:t>
            </a:r>
          </a:p>
          <a:p>
            <a:pPr lvl="1" eaLnBrk="1" hangingPunct="1"/>
            <a:r>
              <a:rPr lang="en-US" altLang="en-US" dirty="0"/>
              <a:t>Memory violation (SIGSEGV), </a:t>
            </a:r>
            <a:r>
              <a:rPr lang="en-US" altLang="en-US" dirty="0" err="1"/>
              <a:t>etc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Divided by 0 (SIGFPE).</a:t>
            </a:r>
          </a:p>
          <a:p>
            <a:pPr lvl="1" eaLnBrk="1" hangingPunct="1"/>
            <a:r>
              <a:rPr lang="en-US" altLang="en-US" dirty="0"/>
              <a:t>A process dies (SIGHUP and SIGCHLD).</a:t>
            </a:r>
          </a:p>
          <a:p>
            <a:pPr lvl="1" eaLnBrk="1" hangingPunct="1"/>
            <a:r>
              <a:rPr lang="en-US" altLang="en-US" dirty="0"/>
              <a:t>a packet arrives</a:t>
            </a:r>
          </a:p>
          <a:p>
            <a:pPr lvl="1" eaLnBrk="1" hangingPunct="1"/>
            <a:r>
              <a:rPr lang="en-US" altLang="en-US" dirty="0"/>
              <a:t>……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0841A-83B8-4400-93D9-99D73C0C76D3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Commonly Used Signals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SIGABRT, SIGALRM, SIGCHLD, SIGHUP, SIGINT, SIGUSR1, SIGUSR2, SIGTERM, SIGKILL, SIGSTOP, SIGSEGV, SIGILL</a:t>
            </a:r>
          </a:p>
          <a:p>
            <a:pPr eaLnBrk="1" hangingPunct="1"/>
            <a:r>
              <a:rPr lang="en-US" altLang="en-US" dirty="0"/>
              <a:t>All defined in </a:t>
            </a:r>
            <a:r>
              <a:rPr lang="en-US" altLang="en-US" dirty="0" err="1"/>
              <a:t>signal.h</a:t>
            </a:r>
            <a:r>
              <a:rPr lang="en-US" altLang="en-US" dirty="0"/>
              <a:t> (which includes other related files)</a:t>
            </a:r>
          </a:p>
          <a:p>
            <a:pPr eaLnBrk="1" hangingPunct="1"/>
            <a:r>
              <a:rPr lang="en-US" altLang="en-US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man –s 7 signal </a:t>
            </a:r>
            <a:r>
              <a:rPr lang="en-US" altLang="en-US" dirty="0"/>
              <a:t>on </a:t>
            </a:r>
            <a:r>
              <a:rPr lang="en-US" altLang="en-US" dirty="0" err="1"/>
              <a:t>linprog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E6F9DF-466D-469C-B665-EB2A4B9A6A69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When a process receives a signal, it performs one of the following three options </a:t>
            </a:r>
          </a:p>
          <a:p>
            <a:pPr lvl="1" eaLnBrk="1" hangingPunct="1"/>
            <a:r>
              <a:rPr lang="en-US" altLang="en-US" dirty="0"/>
              <a:t>Ignore the signal </a:t>
            </a:r>
          </a:p>
          <a:p>
            <a:pPr lvl="2" eaLnBrk="1" hangingPunct="1"/>
            <a:r>
              <a:rPr lang="en-US" altLang="en-US" sz="1800" dirty="0"/>
              <a:t>Two signals cannot be ignored</a:t>
            </a:r>
          </a:p>
          <a:p>
            <a:pPr lvl="2" eaLnBrk="1" hangingPunct="1"/>
            <a:r>
              <a:rPr lang="en-US" altLang="en-US" sz="1800" dirty="0"/>
              <a:t>SIGKILL and SIGSTOP </a:t>
            </a:r>
          </a:p>
          <a:p>
            <a:pPr lvl="1" eaLnBrk="1" hangingPunct="1"/>
            <a:r>
              <a:rPr lang="en-US" altLang="en-US" dirty="0"/>
              <a:t>Perform the default operation</a:t>
            </a:r>
          </a:p>
          <a:p>
            <a:pPr lvl="2" eaLnBrk="1" hangingPunct="1"/>
            <a:r>
              <a:rPr lang="en-US" altLang="en-US" sz="1800" dirty="0"/>
              <a:t>Ignore the signal</a:t>
            </a:r>
          </a:p>
          <a:p>
            <a:pPr lvl="2" eaLnBrk="1" hangingPunct="1"/>
            <a:r>
              <a:rPr lang="en-US" altLang="en-US" sz="1800" dirty="0"/>
              <a:t>exit</a:t>
            </a:r>
          </a:p>
          <a:p>
            <a:pPr lvl="1" eaLnBrk="1" hangingPunct="1"/>
            <a:r>
              <a:rPr lang="en-US" altLang="en-US" dirty="0"/>
              <a:t>Catch the signal </a:t>
            </a:r>
          </a:p>
          <a:p>
            <a:pPr lvl="2" eaLnBrk="1" hangingPunct="1"/>
            <a:r>
              <a:rPr lang="en-US" altLang="en-US" sz="1800" dirty="0"/>
              <a:t>Informs kernel to call user-defined function when signal occurs</a:t>
            </a:r>
          </a:p>
          <a:p>
            <a:pPr eaLnBrk="1" hangingPunct="1"/>
            <a:r>
              <a:rPr lang="en-US" altLang="en-US" dirty="0"/>
              <a:t>We can also block a signal from happening</a:t>
            </a:r>
          </a:p>
          <a:p>
            <a:pPr lvl="1" eaLnBrk="1" hangingPunct="1"/>
            <a:r>
              <a:rPr lang="en-US" altLang="en-US" dirty="0"/>
              <a:t>Kernel remembers if a signal occurs and deliver it when we unblock the signal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18333-B324-41A1-924B-2C77EB4B0C12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Catch a Signal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Similar to interrupt (software interrupt)</a:t>
            </a:r>
          </a:p>
          <a:p>
            <a:pPr eaLnBrk="1" hangingPunct="1"/>
            <a:r>
              <a:rPr lang="en-US" altLang="en-US" dirty="0"/>
              <a:t>When a process receives a signal:</a:t>
            </a:r>
          </a:p>
          <a:p>
            <a:pPr lvl="1" eaLnBrk="1" hangingPunct="1"/>
            <a:r>
              <a:rPr lang="en-US" altLang="en-US" dirty="0"/>
              <a:t>stop execution</a:t>
            </a:r>
          </a:p>
          <a:p>
            <a:pPr lvl="1" eaLnBrk="1" hangingPunct="1"/>
            <a:r>
              <a:rPr lang="en-US" altLang="en-US" dirty="0"/>
              <a:t>call the signal handler routine</a:t>
            </a:r>
          </a:p>
          <a:p>
            <a:pPr lvl="1" eaLnBrk="1" hangingPunct="1"/>
            <a:r>
              <a:rPr lang="en-US" altLang="en-US" dirty="0"/>
              <a:t>continue</a:t>
            </a:r>
          </a:p>
          <a:p>
            <a:pPr eaLnBrk="1" hangingPunct="1"/>
            <a:r>
              <a:rPr lang="en-US" altLang="en-US" dirty="0"/>
              <a:t>Signal can be received at any point in the program.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Most default signal handlers will exit the program.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547B-AB6C-49B4-A38F-5D02643D24F4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ANSI C </a:t>
            </a:r>
            <a:r>
              <a:rPr lang="en-US" altLang="en-US">
                <a:solidFill>
                  <a:schemeClr val="accent2"/>
                </a:solidFill>
              </a:rPr>
              <a:t>signal</a:t>
            </a:r>
            <a:r>
              <a:rPr lang="en-US" altLang="en-US"/>
              <a:t> Function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syntax: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#include &lt;</a:t>
            </a:r>
            <a:r>
              <a:rPr lang="en-US" altLang="en-US" dirty="0" err="1"/>
              <a:t>signal.h</a:t>
            </a:r>
            <a:r>
              <a:rPr lang="en-US" altLang="en-US" dirty="0"/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void (*signal(int </a:t>
            </a:r>
            <a:r>
              <a:rPr lang="en-US" altLang="en-US" dirty="0" err="1"/>
              <a:t>signo</a:t>
            </a:r>
            <a:r>
              <a:rPr lang="en-US" altLang="en-US" dirty="0"/>
              <a:t>, void (*</a:t>
            </a:r>
            <a:r>
              <a:rPr lang="en-US" altLang="en-US" dirty="0" err="1"/>
              <a:t>func</a:t>
            </a:r>
            <a:r>
              <a:rPr lang="en-US" altLang="en-US" dirty="0"/>
              <a:t>)(int)))(int);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semantic: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/>
              <a:t>signo</a:t>
            </a:r>
            <a:r>
              <a:rPr lang="en-US" altLang="en-US" dirty="0"/>
              <a:t> -- signal number (defined in </a:t>
            </a:r>
            <a:r>
              <a:rPr lang="en-US" altLang="en-US" dirty="0" err="1"/>
              <a:t>signal.h</a:t>
            </a:r>
            <a:r>
              <a:rPr lang="en-US" altLang="en-US" dirty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/>
              <a:t>func</a:t>
            </a:r>
            <a:r>
              <a:rPr lang="en-US" altLang="en-US" dirty="0"/>
              <a:t>: SIG_IGN, SIG_DFL or the address of a signal handler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SIG_IGN: signore signal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SIG_DFL: perform default 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Handler may be erased after one invocation – this is not well defined, and has different behavior on different OS (example1.c)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How to get continuous coverage?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Still have problems – may lose signals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C7C9D-33E7-4D80-9CD3-83428FF35715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Block/unblock Signal: sigprocmask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Manipulate signal sets</a:t>
            </a:r>
          </a:p>
          <a:p>
            <a:pPr lvl="1" eaLnBrk="1" hangingPunct="1"/>
            <a:r>
              <a:rPr lang="en-US" altLang="en-US" dirty="0"/>
              <a:t>#include &lt;</a:t>
            </a:r>
            <a:r>
              <a:rPr lang="en-US" altLang="en-US" dirty="0" err="1"/>
              <a:t>signal.h</a:t>
            </a:r>
            <a:r>
              <a:rPr lang="en-US" altLang="en-US" dirty="0"/>
              <a:t>&gt;</a:t>
            </a:r>
          </a:p>
          <a:p>
            <a:pPr lvl="2" eaLnBrk="1" hangingPunct="1">
              <a:buFontTx/>
              <a:buNone/>
            </a:pPr>
            <a:r>
              <a:rPr lang="en-US" altLang="en-US" sz="1800" dirty="0"/>
              <a:t>int </a:t>
            </a:r>
            <a:r>
              <a:rPr lang="en-US" altLang="en-US" sz="1800" dirty="0" err="1"/>
              <a:t>sigemptyset</a:t>
            </a:r>
            <a:r>
              <a:rPr lang="en-US" altLang="en-US" sz="1800" dirty="0"/>
              <a:t>(</a:t>
            </a:r>
            <a:r>
              <a:rPr lang="en-US" altLang="en-US" sz="1800" dirty="0" err="1"/>
              <a:t>sigset_t</a:t>
            </a:r>
            <a:r>
              <a:rPr lang="en-US" altLang="en-US" sz="1800" dirty="0"/>
              <a:t> *set);</a:t>
            </a:r>
          </a:p>
          <a:p>
            <a:pPr lvl="2" eaLnBrk="1" hangingPunct="1">
              <a:buFontTx/>
              <a:buNone/>
            </a:pPr>
            <a:r>
              <a:rPr lang="en-US" altLang="en-US" sz="1800" dirty="0"/>
              <a:t>int </a:t>
            </a:r>
            <a:r>
              <a:rPr lang="en-US" altLang="en-US" sz="1800" dirty="0" err="1"/>
              <a:t>sigfillset</a:t>
            </a:r>
            <a:r>
              <a:rPr lang="en-US" altLang="en-US" sz="1800" dirty="0"/>
              <a:t>(</a:t>
            </a:r>
            <a:r>
              <a:rPr lang="en-US" altLang="en-US" sz="1800" dirty="0" err="1"/>
              <a:t>sigset_t</a:t>
            </a:r>
            <a:r>
              <a:rPr lang="en-US" altLang="en-US" sz="1800" dirty="0"/>
              <a:t> *set);</a:t>
            </a:r>
          </a:p>
          <a:p>
            <a:pPr lvl="2" eaLnBrk="1" hangingPunct="1">
              <a:buFontTx/>
              <a:buNone/>
            </a:pPr>
            <a:r>
              <a:rPr lang="en-US" altLang="en-US" sz="1800" dirty="0"/>
              <a:t>int </a:t>
            </a:r>
            <a:r>
              <a:rPr lang="en-US" altLang="en-US" sz="1800" dirty="0" err="1"/>
              <a:t>sigaddset</a:t>
            </a:r>
            <a:r>
              <a:rPr lang="en-US" altLang="en-US" sz="1800" dirty="0"/>
              <a:t>(</a:t>
            </a:r>
            <a:r>
              <a:rPr lang="en-US" altLang="en-US" sz="1800" dirty="0" err="1"/>
              <a:t>sigset_t</a:t>
            </a:r>
            <a:r>
              <a:rPr lang="en-US" altLang="en-US" sz="1800" dirty="0"/>
              <a:t> *set, int </a:t>
            </a:r>
            <a:r>
              <a:rPr lang="en-US" altLang="en-US" sz="1800" dirty="0" err="1"/>
              <a:t>signo</a:t>
            </a:r>
            <a:r>
              <a:rPr lang="en-US" altLang="en-US" sz="1800" dirty="0"/>
              <a:t>);</a:t>
            </a:r>
          </a:p>
          <a:p>
            <a:pPr lvl="2" eaLnBrk="1" hangingPunct="1">
              <a:buFontTx/>
              <a:buNone/>
            </a:pPr>
            <a:r>
              <a:rPr lang="en-US" altLang="en-US" sz="1800" dirty="0"/>
              <a:t>int </a:t>
            </a:r>
            <a:r>
              <a:rPr lang="en-US" altLang="en-US" sz="1800" dirty="0" err="1"/>
              <a:t>sigdelset</a:t>
            </a:r>
            <a:r>
              <a:rPr lang="en-US" altLang="en-US" sz="1800" dirty="0"/>
              <a:t>(</a:t>
            </a:r>
            <a:r>
              <a:rPr lang="en-US" altLang="en-US" sz="1800" dirty="0" err="1"/>
              <a:t>sigset_t</a:t>
            </a:r>
            <a:r>
              <a:rPr lang="en-US" altLang="en-US" sz="1800" dirty="0"/>
              <a:t> *set, int </a:t>
            </a:r>
            <a:r>
              <a:rPr lang="en-US" altLang="en-US" sz="1800" dirty="0" err="1"/>
              <a:t>signo</a:t>
            </a:r>
            <a:r>
              <a:rPr lang="en-US" altLang="en-US" sz="1800" dirty="0"/>
              <a:t>);</a:t>
            </a:r>
          </a:p>
          <a:p>
            <a:pPr lvl="2" eaLnBrk="1" hangingPunct="1">
              <a:buFontTx/>
              <a:buNone/>
            </a:pPr>
            <a:r>
              <a:rPr lang="en-US" altLang="en-US" sz="1800" dirty="0"/>
              <a:t>int </a:t>
            </a:r>
            <a:r>
              <a:rPr lang="en-US" altLang="en-US" sz="1800" dirty="0" err="1"/>
              <a:t>sigismember</a:t>
            </a:r>
            <a:r>
              <a:rPr lang="en-US" altLang="en-US" sz="1800" dirty="0"/>
              <a:t>(const </a:t>
            </a:r>
            <a:r>
              <a:rPr lang="en-US" altLang="en-US" sz="1800" dirty="0" err="1"/>
              <a:t>sigset_t</a:t>
            </a:r>
            <a:r>
              <a:rPr lang="en-US" altLang="en-US" sz="1800" dirty="0"/>
              <a:t> *set, int </a:t>
            </a:r>
            <a:r>
              <a:rPr lang="en-US" altLang="en-US" sz="1800" dirty="0" err="1"/>
              <a:t>signo</a:t>
            </a:r>
            <a:r>
              <a:rPr lang="en-US" altLang="en-US" sz="1800" dirty="0"/>
              <a:t>);</a:t>
            </a:r>
          </a:p>
          <a:p>
            <a:pPr eaLnBrk="1" hangingPunct="1"/>
            <a:r>
              <a:rPr lang="en-US" altLang="en-US" dirty="0"/>
              <a:t>Manipulate signal mask of a process</a:t>
            </a:r>
          </a:p>
          <a:p>
            <a:pPr lvl="1" eaLnBrk="1" hangingPunct="1"/>
            <a:r>
              <a:rPr lang="en-US" altLang="en-US" dirty="0"/>
              <a:t>int </a:t>
            </a:r>
            <a:r>
              <a:rPr lang="en-US" altLang="en-US" dirty="0" err="1"/>
              <a:t>sigprocmask</a:t>
            </a:r>
            <a:r>
              <a:rPr lang="en-US" altLang="en-US" dirty="0"/>
              <a:t>(int how, const </a:t>
            </a:r>
            <a:r>
              <a:rPr lang="en-US" altLang="en-US" dirty="0" err="1"/>
              <a:t>sigset_t</a:t>
            </a:r>
            <a:r>
              <a:rPr lang="en-US" altLang="en-US" dirty="0"/>
              <a:t> *set, </a:t>
            </a:r>
            <a:r>
              <a:rPr lang="en-US" altLang="en-US" dirty="0" err="1"/>
              <a:t>sigset_t</a:t>
            </a:r>
            <a:r>
              <a:rPr lang="en-US" altLang="en-US" dirty="0"/>
              <a:t> *</a:t>
            </a:r>
            <a:r>
              <a:rPr lang="en-US" altLang="en-US" dirty="0" err="1"/>
              <a:t>oset</a:t>
            </a:r>
            <a:r>
              <a:rPr lang="en-US" altLang="en-US" dirty="0"/>
              <a:t>);</a:t>
            </a:r>
          </a:p>
          <a:p>
            <a:pPr lvl="2" eaLnBrk="1" hangingPunct="1"/>
            <a:r>
              <a:rPr lang="en-US" altLang="en-US" sz="1800" dirty="0"/>
              <a:t>How: SIG_BLOCK, SIG_UNBLOCK, SIG_SETMASK</a:t>
            </a:r>
          </a:p>
          <a:p>
            <a:pPr lvl="1" eaLnBrk="1" hangingPunct="1"/>
            <a:r>
              <a:rPr lang="en-US" altLang="en-US" dirty="0"/>
              <a:t>See example2.c, example2a.c, example3.c   </a:t>
            </a:r>
          </a:p>
          <a:p>
            <a:pPr lvl="2" eaLnBrk="1" hangingPunct="1"/>
            <a:r>
              <a:rPr lang="en-US" altLang="en-US" dirty="0"/>
              <a:t>Try ‘</a:t>
            </a:r>
            <a:r>
              <a:rPr lang="en-US" altLang="en-US" dirty="0" err="1"/>
              <a:t>gcc</a:t>
            </a:r>
            <a:r>
              <a:rPr lang="en-US" altLang="en-US" dirty="0"/>
              <a:t> example2.c’ and ‘</a:t>
            </a:r>
            <a:r>
              <a:rPr lang="en-US" altLang="en-US" dirty="0" err="1"/>
              <a:t>gcc</a:t>
            </a:r>
            <a:r>
              <a:rPr lang="en-US" altLang="en-US" dirty="0"/>
              <a:t> –</a:t>
            </a:r>
            <a:r>
              <a:rPr lang="en-US" altLang="en-US" dirty="0" err="1"/>
              <a:t>ansi</a:t>
            </a:r>
            <a:r>
              <a:rPr lang="en-US" altLang="en-US" dirty="0"/>
              <a:t> –Wall –pedantic example2.c’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C9D8E-7A0B-4B29-ABF0-F429779EDCB2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93FA23-55D2-6E1E-1CF2-EC71FC496C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44594416-3EF7-B7DC-F91F-16E11C6F6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Block/unblock Signal: sigprocmask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3324F2AF-80A7-4621-6FCC-3D8972575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errors/warnings with ‘</a:t>
            </a:r>
            <a:r>
              <a:rPr lang="en-US" altLang="en-US" dirty="0" err="1"/>
              <a:t>gcc</a:t>
            </a:r>
            <a:r>
              <a:rPr lang="en-US" altLang="en-US" dirty="0"/>
              <a:t> –</a:t>
            </a:r>
            <a:r>
              <a:rPr lang="en-US" altLang="en-US" dirty="0" err="1"/>
              <a:t>ansi</a:t>
            </a:r>
            <a:r>
              <a:rPr lang="en-US" altLang="en-US" dirty="0"/>
              <a:t> –Wall –pedantic example2.c’ indicate that some non-standard C features are used in the program.</a:t>
            </a:r>
          </a:p>
          <a:p>
            <a:pPr lvl="1" eaLnBrk="1" hangingPunct="1"/>
            <a:r>
              <a:rPr lang="en-US" altLang="en-US" dirty="0"/>
              <a:t>To write portable code, we need to find out what features cause these errors/warnings and fix them.</a:t>
            </a:r>
          </a:p>
          <a:p>
            <a:pPr lvl="1" eaLnBrk="1" hangingPunct="1"/>
            <a:r>
              <a:rPr lang="en-US" altLang="en-US" dirty="0"/>
              <a:t>The issues are caused by data type for signals and signal related routines.</a:t>
            </a:r>
          </a:p>
          <a:p>
            <a:pPr lvl="1" eaLnBrk="1" hangingPunct="1"/>
            <a:r>
              <a:rPr lang="en-US" altLang="en-US" dirty="0"/>
              <a:t>Try ‘man </a:t>
            </a:r>
            <a:r>
              <a:rPr lang="en-US" altLang="en-US" dirty="0" err="1"/>
              <a:t>sigismember</a:t>
            </a:r>
            <a:r>
              <a:rPr lang="en-US" altLang="en-US" dirty="0"/>
              <a:t>’ to find the information</a:t>
            </a:r>
          </a:p>
          <a:p>
            <a:pPr lvl="2" eaLnBrk="1" hangingPunct="1"/>
            <a:r>
              <a:rPr lang="en-US" altLang="en-US" sz="1800" dirty="0"/>
              <a:t>Need to define the macro _POSIX_C_SOURCE</a:t>
            </a:r>
          </a:p>
          <a:p>
            <a:pPr lvl="2" eaLnBrk="1" hangingPunct="1"/>
            <a:r>
              <a:rPr lang="en-US" altLang="en-US" sz="1800" dirty="0" err="1"/>
              <a:t>gcc</a:t>
            </a:r>
            <a:r>
              <a:rPr lang="en-US" altLang="en-US" sz="1800" dirty="0"/>
              <a:t> –Wall –</a:t>
            </a:r>
            <a:r>
              <a:rPr lang="en-US" altLang="en-US" sz="1800" dirty="0" err="1"/>
              <a:t>ansi</a:t>
            </a:r>
            <a:r>
              <a:rPr lang="en-US" altLang="en-US" sz="1800" dirty="0"/>
              <a:t> –pedantic –D_POSIX_C_SOURCE example2.c</a:t>
            </a:r>
          </a:p>
          <a:p>
            <a:pPr lvl="2" eaLnBrk="1" hangingPunct="1"/>
            <a:r>
              <a:rPr lang="en-US" altLang="en-US" sz="1800" dirty="0"/>
              <a:t>Or you can add ‘#define _POSIX_C_SOURCE’ at the beginning of example2.c and then compile with ‘-Wall –</a:t>
            </a:r>
            <a:r>
              <a:rPr lang="en-US" altLang="en-US" sz="1800" dirty="0" err="1"/>
              <a:t>ansi</a:t>
            </a:r>
            <a:r>
              <a:rPr lang="en-US" altLang="en-US" sz="1800" dirty="0"/>
              <a:t> –pedantic’ flags.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8CD37-3809-B673-83FE-B884317FA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C9D8E-7A0B-4B29-ABF0-F429779EDCB2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86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Critical Region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a critical region where you don’t want certain signal to come, the program will look like:</a:t>
            </a:r>
          </a:p>
          <a:p>
            <a:pPr lvl="2" eaLnBrk="1" hangingPunct="1">
              <a:buFontTx/>
              <a:buNone/>
            </a:pPr>
            <a:endParaRPr lang="en-US" altLang="en-US"/>
          </a:p>
          <a:p>
            <a:pPr lvl="2" eaLnBrk="1" hangingPunct="1">
              <a:buFontTx/>
              <a:buNone/>
            </a:pPr>
            <a:r>
              <a:rPr lang="en-US" altLang="en-US"/>
              <a:t>sigprocmask(SIG_BLOCK, &amp;newmask, &amp;oldmask);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…….  /* critical region */</a:t>
            </a:r>
          </a:p>
          <a:p>
            <a:pPr lvl="2" eaLnBrk="1" hangingPunct="1">
              <a:buFontTx/>
              <a:buNone/>
            </a:pPr>
            <a:r>
              <a:rPr lang="en-US" altLang="en-US"/>
              <a:t>sigprocmask(SIG_SETMASK, &amp;oldmask, NULL);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19A7B9-80BB-49C1-AAFB-75F1807BB4A1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lect1_getting_help</Template>
  <TotalTime>0</TotalTime>
  <Words>1323</Words>
  <Application>Microsoft Office PowerPoint</Application>
  <PresentationFormat>On-screen Show (4:3)</PresentationFormat>
  <Paragraphs>183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Courier New</vt:lpstr>
      <vt:lpstr>Times New Roman</vt:lpstr>
      <vt:lpstr>class_simple</vt:lpstr>
      <vt:lpstr>Signals and Terminal I/O</vt:lpstr>
      <vt:lpstr>Signals</vt:lpstr>
      <vt:lpstr>Some Commonly Used Signals</vt:lpstr>
      <vt:lpstr>Signal</vt:lpstr>
      <vt:lpstr>Catch a Signal</vt:lpstr>
      <vt:lpstr>ANSI C signal Function</vt:lpstr>
      <vt:lpstr>Block/unblock Signal: sigprocmask</vt:lpstr>
      <vt:lpstr>Block/unblock Signal: sigprocmask</vt:lpstr>
      <vt:lpstr>Critical Region</vt:lpstr>
      <vt:lpstr>The sigaction Function</vt:lpstr>
      <vt:lpstr>The kill Function</vt:lpstr>
      <vt:lpstr>Impact of Signals on System Calls</vt:lpstr>
      <vt:lpstr>Terminal I/O</vt:lpstr>
      <vt:lpstr>The termios Structure</vt:lpstr>
      <vt:lpstr>Manipulating termios Structure</vt:lpstr>
      <vt:lpstr>Noncanonical Mode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2015-09-17T17:01:51Z</dcterms:created>
  <dcterms:modified xsi:type="dcterms:W3CDTF">2025-02-04T16:15:49Z</dcterms:modified>
</cp:coreProperties>
</file>