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58" r:id="rId2"/>
    <p:sldId id="387" r:id="rId3"/>
    <p:sldId id="388" r:id="rId4"/>
    <p:sldId id="286" r:id="rId5"/>
    <p:sldId id="371" r:id="rId6"/>
    <p:sldId id="346" r:id="rId7"/>
    <p:sldId id="372" r:id="rId8"/>
    <p:sldId id="373" r:id="rId9"/>
    <p:sldId id="374" r:id="rId10"/>
    <p:sldId id="347" r:id="rId11"/>
    <p:sldId id="367" r:id="rId12"/>
    <p:sldId id="348" r:id="rId13"/>
    <p:sldId id="292" r:id="rId14"/>
    <p:sldId id="354" r:id="rId15"/>
    <p:sldId id="355" r:id="rId16"/>
    <p:sldId id="289" r:id="rId17"/>
    <p:sldId id="375" r:id="rId18"/>
    <p:sldId id="368" r:id="rId19"/>
    <p:sldId id="376" r:id="rId20"/>
    <p:sldId id="377" r:id="rId21"/>
    <p:sldId id="378" r:id="rId22"/>
    <p:sldId id="379" r:id="rId23"/>
    <p:sldId id="380" r:id="rId24"/>
    <p:sldId id="381" r:id="rId25"/>
    <p:sldId id="382" r:id="rId26"/>
    <p:sldId id="383" r:id="rId27"/>
    <p:sldId id="384" r:id="rId28"/>
    <p:sldId id="385" r:id="rId29"/>
    <p:sldId id="386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92" d="100"/>
          <a:sy n="92" d="100"/>
        </p:scale>
        <p:origin x="67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FC3-D779-4913-B22F-B27412D00EA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28E64-E87F-44C3-A97C-A44D160C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94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3" y="392927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292513"/>
            <a:ext cx="10364451" cy="1122819"/>
          </a:xfrm>
        </p:spPr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3774" y="1566408"/>
            <a:ext cx="10363826" cy="422479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280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2400" cap="none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v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q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err="1"/>
              <a:t>Aaaa</a:t>
            </a:r>
            <a:endParaRPr lang="en-US" dirty="0"/>
          </a:p>
          <a:p>
            <a:pPr lvl="1"/>
            <a:r>
              <a:rPr lang="en-US" dirty="0" err="1"/>
              <a:t>Saaaa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08383"/>
            <a:ext cx="10364451" cy="1122819"/>
          </a:xfrm>
        </p:spPr>
        <p:txBody>
          <a:bodyPr/>
          <a:lstStyle/>
          <a:p>
            <a:r>
              <a:rPr lang="en-US" dirty="0"/>
              <a:t>Communication protocols and algorithms in the messaging level: MPI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23608"/>
            <a:ext cx="10363826" cy="4224792"/>
          </a:xfrm>
        </p:spPr>
        <p:txBody>
          <a:bodyPr>
            <a:normAutofit/>
          </a:bodyPr>
          <a:lstStyle/>
          <a:p>
            <a:r>
              <a:rPr lang="en-US" altLang="en-US" dirty="0"/>
              <a:t>Implementing point-to-point communication</a:t>
            </a:r>
          </a:p>
          <a:p>
            <a:pPr lvl="1"/>
            <a:r>
              <a:rPr lang="en-US" altLang="en-US" dirty="0"/>
              <a:t> Eager and Rendezvous protocols</a:t>
            </a:r>
          </a:p>
          <a:p>
            <a:r>
              <a:rPr lang="en-US" altLang="en-US" dirty="0"/>
              <a:t>Implementing collective communication: </a:t>
            </a:r>
            <a:r>
              <a:rPr lang="en-US" altLang="en-US" dirty="0" err="1"/>
              <a:t>MPI_Bcast</a:t>
            </a:r>
            <a:endParaRPr lang="en-US" alt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42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use of eager and rendezvous protocols in MPI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 Eager protocol for small messages</a:t>
            </a:r>
          </a:p>
          <a:p>
            <a:pPr lvl="1"/>
            <a:r>
              <a:rPr lang="en-US" dirty="0"/>
              <a:t> no unnecessary synchronization for small messages</a:t>
            </a:r>
          </a:p>
          <a:p>
            <a:pPr lvl="1"/>
            <a:r>
              <a:rPr lang="en-US" dirty="0"/>
              <a:t> the overhead of the extra copy of a small message is ok</a:t>
            </a:r>
          </a:p>
          <a:p>
            <a:r>
              <a:rPr lang="en-US" dirty="0"/>
              <a:t>Rendezvous protocol for large messages</a:t>
            </a:r>
          </a:p>
          <a:p>
            <a:pPr lvl="1"/>
            <a:r>
              <a:rPr lang="en-US" dirty="0"/>
              <a:t>The communication time of a large message is large (synchronization overhead is relatively small)</a:t>
            </a:r>
          </a:p>
          <a:p>
            <a:pPr lvl="1"/>
            <a:r>
              <a:rPr lang="en-US" dirty="0"/>
              <a:t>Buffering large messages may not be feasible</a:t>
            </a:r>
          </a:p>
          <a:p>
            <a:pPr lvl="1"/>
            <a:r>
              <a:rPr lang="en-US" dirty="0"/>
              <a:t>Extra copy of a large message is costly. Avoid the extra copy</a:t>
            </a:r>
          </a:p>
          <a:p>
            <a:r>
              <a:rPr lang="en-US" dirty="0"/>
              <a:t>Eager threshold</a:t>
            </a:r>
          </a:p>
          <a:p>
            <a:pPr marL="457200" lvl="1" indent="0">
              <a:buNone/>
            </a:pPr>
            <a:r>
              <a:rPr lang="en-US" dirty="0"/>
              <a:t>If (message size &lt;= eager threshold) eager protocol</a:t>
            </a:r>
          </a:p>
          <a:p>
            <a:pPr marL="457200" lvl="1" indent="0">
              <a:buNone/>
            </a:pPr>
            <a:r>
              <a:rPr lang="en-US" dirty="0"/>
              <a:t>else rendezvous protocol</a:t>
            </a:r>
          </a:p>
        </p:txBody>
      </p:sp>
    </p:spTree>
    <p:extLst>
      <p:ext uri="{BB962C8B-B14F-4D97-AF65-F5344CB8AC3E}">
        <p14:creationId xmlns:p14="http://schemas.microsoft.com/office/powerpoint/2010/main" val="219126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collective communication: </a:t>
            </a:r>
            <a:r>
              <a:rPr lang="en-US" dirty="0" err="1"/>
              <a:t>MPI_Bcast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150930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Before the operation, the data is only at the root.</a:t>
            </a:r>
          </a:p>
          <a:p>
            <a:pPr>
              <a:lnSpc>
                <a:spcPct val="110000"/>
              </a:lnSpc>
            </a:pPr>
            <a:r>
              <a:rPr lang="en-US" dirty="0"/>
              <a:t>After the operation, the data is in all processes. </a:t>
            </a:r>
          </a:p>
          <a:p>
            <a:pPr>
              <a:lnSpc>
                <a:spcPct val="110000"/>
              </a:lnSpc>
            </a:pPr>
            <a:r>
              <a:rPr lang="en-US" dirty="0"/>
              <a:t>There are many algorithms that can realize this operation.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25480" y="3378521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5106" y="3397582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13992" y="3930939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25480" y="4526533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25481" y="508341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85106" y="3950287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85106" y="4526533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85104" y="5102779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51335" y="3378521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10961" y="3397582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39847" y="3930939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51335" y="4526533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51336" y="508341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0961" y="3930939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10960" y="4526533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10959" y="5059890"/>
            <a:ext cx="5130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 A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384784" y="4507002"/>
            <a:ext cx="276307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20442" y="3628414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MPI_Bcast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5477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algorithms for </a:t>
            </a:r>
            <a:r>
              <a:rPr lang="en-US" dirty="0" err="1"/>
              <a:t>MPI_Bcast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80160"/>
            <a:ext cx="10363826" cy="5220393"/>
          </a:xfrm>
        </p:spPr>
        <p:txBody>
          <a:bodyPr>
            <a:normAutofit/>
          </a:bodyPr>
          <a:lstStyle/>
          <a:p>
            <a:r>
              <a:rPr lang="en-US" altLang="en-US" dirty="0"/>
              <a:t> Design collective algorithms under an abstract model:</a:t>
            </a:r>
          </a:p>
          <a:p>
            <a:pPr lvl="1"/>
            <a:r>
              <a:rPr lang="en-US" altLang="en-US" dirty="0"/>
              <a:t>Ignore physical constraints such as topology, network contention, etc. </a:t>
            </a:r>
          </a:p>
          <a:p>
            <a:pPr lvl="1"/>
            <a:r>
              <a:rPr lang="en-US" altLang="en-US" dirty="0"/>
              <a:t>Obtain a theoretically efficient algorithm under the model.</a:t>
            </a:r>
          </a:p>
          <a:p>
            <a:r>
              <a:rPr lang="en-US" altLang="en-US" dirty="0"/>
              <a:t>Effectively map the algorithm onto a physical system.</a:t>
            </a:r>
          </a:p>
          <a:p>
            <a:pPr lvl="1"/>
            <a:r>
              <a:rPr lang="en-US" altLang="en-US" dirty="0"/>
              <a:t>Contention free communication. </a:t>
            </a:r>
          </a:p>
        </p:txBody>
      </p:sp>
    </p:spTree>
    <p:extLst>
      <p:ext uri="{BB962C8B-B14F-4D97-AF65-F5344CB8AC3E}">
        <p14:creationId xmlns:p14="http://schemas.microsoft.com/office/powerpoint/2010/main" val="33674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abstract system model for algorithm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469036"/>
            <a:ext cx="10363825" cy="1448731"/>
          </a:xfrm>
        </p:spPr>
        <p:txBody>
          <a:bodyPr>
            <a:normAutofit/>
          </a:bodyPr>
          <a:lstStyle/>
          <a:p>
            <a:r>
              <a:rPr lang="en-US" altLang="en-US" dirty="0"/>
              <a:t>A  abstract system model: All processes are connected by a network that provides the same capacity for all pairs of processes. 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98473" y="3447011"/>
            <a:ext cx="21336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50873" y="3523211"/>
            <a:ext cx="1703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/>
              <a:t>interconnect</a:t>
            </a:r>
          </a:p>
        </p:txBody>
      </p:sp>
      <p:sp>
        <p:nvSpPr>
          <p:cNvPr id="6" name="Oval 5"/>
          <p:cNvSpPr/>
          <p:nvPr/>
        </p:nvSpPr>
        <p:spPr>
          <a:xfrm>
            <a:off x="4412673" y="4513811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74673" y="4513811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89073" y="4513811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927273" y="4513811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841673" y="4513811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50673" y="4590011"/>
            <a:ext cx="533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2" name="Straight Connector 11"/>
          <p:cNvCxnSpPr>
            <a:stCxn id="11" idx="7"/>
          </p:cNvCxnSpPr>
          <p:nvPr/>
        </p:nvCxnSpPr>
        <p:spPr>
          <a:xfrm rot="5400000" flipH="1" flipV="1">
            <a:off x="4372986" y="3866111"/>
            <a:ext cx="534988" cy="1068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7"/>
          </p:cNvCxnSpPr>
          <p:nvPr/>
        </p:nvCxnSpPr>
        <p:spPr>
          <a:xfrm rot="5400000" flipH="1" flipV="1">
            <a:off x="4868286" y="4132811"/>
            <a:ext cx="458788" cy="458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0"/>
          </p:cNvCxnSpPr>
          <p:nvPr/>
        </p:nvCxnSpPr>
        <p:spPr>
          <a:xfrm rot="5400000" flipH="1" flipV="1">
            <a:off x="5346123" y="4228061"/>
            <a:ext cx="38100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0"/>
          </p:cNvCxnSpPr>
          <p:nvPr/>
        </p:nvCxnSpPr>
        <p:spPr>
          <a:xfrm rot="16200000" flipV="1">
            <a:off x="6146223" y="4304261"/>
            <a:ext cx="3810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9" idx="0"/>
          </p:cNvCxnSpPr>
          <p:nvPr/>
        </p:nvCxnSpPr>
        <p:spPr>
          <a:xfrm>
            <a:off x="6622473" y="4132811"/>
            <a:ext cx="5715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0" idx="1"/>
          </p:cNvCxnSpPr>
          <p:nvPr/>
        </p:nvCxnSpPr>
        <p:spPr>
          <a:xfrm>
            <a:off x="7079673" y="4132811"/>
            <a:ext cx="839788" cy="458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211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model for estimating algorithm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674168" cy="486420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700" dirty="0"/>
              <a:t>Models for point-to-point communication cost: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Linear model:  T(m) = b * m, m is the message size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 accurate if m is very large.</a:t>
            </a:r>
          </a:p>
          <a:p>
            <a:pPr lvl="1">
              <a:lnSpc>
                <a:spcPct val="90000"/>
              </a:lnSpc>
            </a:pPr>
            <a:r>
              <a:rPr lang="en-US" altLang="en-US" dirty="0" err="1">
                <a:solidFill>
                  <a:srgbClr val="FF0000"/>
                </a:solidFill>
              </a:rPr>
              <a:t>Hockney’s</a:t>
            </a:r>
            <a:r>
              <a:rPr lang="en-US" altLang="en-US" dirty="0">
                <a:solidFill>
                  <a:srgbClr val="FF0000"/>
                </a:solidFill>
              </a:rPr>
              <a:t> model:  T(m) = a + b* m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 a – the startup overhead (latency term), b – bandwidth term</a:t>
            </a:r>
          </a:p>
          <a:p>
            <a:pPr lvl="1">
              <a:lnSpc>
                <a:spcPct val="90000"/>
              </a:lnSpc>
            </a:pPr>
            <a:r>
              <a:rPr lang="en-US" altLang="en-US" dirty="0" err="1"/>
              <a:t>LogP</a:t>
            </a:r>
            <a:r>
              <a:rPr lang="en-US" altLang="en-US" dirty="0"/>
              <a:t> family models and other more complex models.</a:t>
            </a:r>
          </a:p>
          <a:p>
            <a:pPr>
              <a:lnSpc>
                <a:spcPct val="90000"/>
              </a:lnSpc>
            </a:pPr>
            <a:r>
              <a:rPr lang="en-US" altLang="en-US" sz="2700" dirty="0"/>
              <a:t>Assumptions for estimating the </a:t>
            </a:r>
            <a:r>
              <a:rPr lang="en-US" altLang="en-US" sz="2700" dirty="0" err="1"/>
              <a:t>MPI_Bcast</a:t>
            </a:r>
            <a:r>
              <a:rPr lang="en-US" altLang="en-US" sz="2700" dirty="0"/>
              <a:t> time: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All processes start at the same time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Time = the last completion time – start time</a:t>
            </a:r>
          </a:p>
        </p:txBody>
      </p:sp>
    </p:spTree>
    <p:extLst>
      <p:ext uri="{BB962C8B-B14F-4D97-AF65-F5344CB8AC3E}">
        <p14:creationId xmlns:p14="http://schemas.microsoft.com/office/powerpoint/2010/main" val="2120157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algorithm (flat tree algorithm)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56079" y="1340233"/>
            <a:ext cx="10363826" cy="2176051"/>
          </a:xfrm>
        </p:spPr>
        <p:txBody>
          <a:bodyPr>
            <a:normAutofit/>
          </a:bodyPr>
          <a:lstStyle/>
          <a:p>
            <a:r>
              <a:rPr lang="en-US" dirty="0"/>
              <a:t> Naïve broadcast: the root sends to each of the receivers. </a:t>
            </a:r>
          </a:p>
          <a:p>
            <a:pPr lvl="1">
              <a:buNone/>
            </a:pPr>
            <a:r>
              <a:rPr lang="en-US" altLang="en-US" sz="2000" dirty="0"/>
              <a:t>If (</a:t>
            </a:r>
            <a:r>
              <a:rPr lang="en-US" altLang="en-US" sz="2000" dirty="0" err="1"/>
              <a:t>myrank</a:t>
            </a:r>
            <a:r>
              <a:rPr lang="en-US" altLang="en-US" sz="2000" dirty="0"/>
              <a:t> == root) {</a:t>
            </a:r>
          </a:p>
          <a:p>
            <a:pPr lvl="2">
              <a:buNone/>
            </a:pPr>
            <a:r>
              <a:rPr lang="en-US" altLang="en-US" dirty="0"/>
              <a:t>for (</a:t>
            </a:r>
            <a:r>
              <a:rPr lang="en-US" altLang="en-US" dirty="0" err="1"/>
              <a:t>i</a:t>
            </a:r>
            <a:r>
              <a:rPr lang="en-US" altLang="en-US" dirty="0"/>
              <a:t>=0; </a:t>
            </a:r>
            <a:r>
              <a:rPr lang="en-US" altLang="en-US" dirty="0" err="1"/>
              <a:t>i</a:t>
            </a:r>
            <a:r>
              <a:rPr lang="en-US" altLang="en-US" dirty="0"/>
              <a:t>&lt;</a:t>
            </a:r>
            <a:r>
              <a:rPr lang="en-US" altLang="en-US" dirty="0" err="1"/>
              <a:t>nprocs</a:t>
            </a:r>
            <a:r>
              <a:rPr lang="en-US" altLang="en-US" dirty="0"/>
              <a:t>; </a:t>
            </a:r>
            <a:r>
              <a:rPr lang="en-US" altLang="en-US" dirty="0" err="1"/>
              <a:t>i</a:t>
            </a:r>
            <a:r>
              <a:rPr lang="en-US" altLang="en-US" dirty="0"/>
              <a:t>++)  if (</a:t>
            </a:r>
            <a:r>
              <a:rPr lang="en-US" altLang="en-US" dirty="0" err="1"/>
              <a:t>myrank</a:t>
            </a:r>
            <a:r>
              <a:rPr lang="en-US" altLang="en-US" dirty="0"/>
              <a:t> != </a:t>
            </a:r>
            <a:r>
              <a:rPr lang="en-US" altLang="en-US" dirty="0" err="1"/>
              <a:t>i</a:t>
            </a:r>
            <a:r>
              <a:rPr lang="en-US" altLang="en-US" dirty="0"/>
              <a:t>) </a:t>
            </a:r>
            <a:r>
              <a:rPr lang="en-US" altLang="en-US" dirty="0" err="1"/>
              <a:t>MPI_Send</a:t>
            </a:r>
            <a:r>
              <a:rPr lang="en-US" altLang="en-US" dirty="0"/>
              <a:t>(…</a:t>
            </a:r>
            <a:r>
              <a:rPr lang="en-US" altLang="en-US" dirty="0" err="1"/>
              <a:t>data,i</a:t>
            </a:r>
            <a:r>
              <a:rPr lang="en-US" altLang="en-US" dirty="0"/>
              <a:t>,…)</a:t>
            </a:r>
          </a:p>
          <a:p>
            <a:pPr lvl="1">
              <a:buNone/>
            </a:pPr>
            <a:r>
              <a:rPr lang="en-US" altLang="en-US" sz="2000" dirty="0"/>
              <a:t>} else </a:t>
            </a:r>
            <a:r>
              <a:rPr lang="en-US" altLang="en-US" sz="2000" dirty="0" err="1"/>
              <a:t>MPI_Recv</a:t>
            </a:r>
            <a:r>
              <a:rPr lang="en-US" altLang="en-US" sz="2000" dirty="0"/>
              <a:t>(…, data, root, …)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4750724" y="3818313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6579524" y="4961313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5588924" y="4961313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522124" y="4961313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3455324" y="4961313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 flipH="1">
            <a:off x="3760124" y="4199313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 flipH="1">
            <a:off x="4750724" y="4275513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5131724" y="4199313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>
            <a:off x="5207924" y="4123113"/>
            <a:ext cx="1524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5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the Naïve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3814" y="1415332"/>
            <a:ext cx="10363826" cy="493577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Let the size of the message be m bytes, using </a:t>
            </a:r>
            <a:r>
              <a:rPr lang="en-US" dirty="0" err="1"/>
              <a:t>Hockney’s</a:t>
            </a:r>
            <a:r>
              <a:rPr lang="en-US" dirty="0"/>
              <a:t> model: for a point to point communication of m bytes, the time is T(m) = a + b*m. What is the overall time for the broadcast with the naïve algorithm?</a:t>
            </a:r>
          </a:p>
        </p:txBody>
      </p:sp>
    </p:spTree>
    <p:extLst>
      <p:ext uri="{BB962C8B-B14F-4D97-AF65-F5344CB8AC3E}">
        <p14:creationId xmlns:p14="http://schemas.microsoft.com/office/powerpoint/2010/main" val="3913133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the Naïve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3814" y="1415332"/>
            <a:ext cx="10363826" cy="4935772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Let the size of the message be m bytes, using </a:t>
            </a:r>
            <a:r>
              <a:rPr lang="en-US" dirty="0" err="1"/>
              <a:t>Hockney’s</a:t>
            </a:r>
            <a:r>
              <a:rPr lang="en-US" dirty="0"/>
              <a:t> model: for a point to point communication of m bytes, the time is T(m) = a + b*m. What is the overall time for the broadcast with the naïve algorithm?</a:t>
            </a:r>
          </a:p>
          <a:p>
            <a:pPr>
              <a:defRPr/>
            </a:pPr>
            <a:r>
              <a:rPr lang="en-US" dirty="0"/>
              <a:t>The broadcast algorithm consists of sequentially sending p-1 messages. Here, p is the number of processes in the operation.</a:t>
            </a:r>
          </a:p>
          <a:p>
            <a:pPr lvl="1">
              <a:defRPr/>
            </a:pPr>
            <a:r>
              <a:rPr lang="en-US" dirty="0" err="1"/>
              <a:t>Bcast</a:t>
            </a:r>
            <a:r>
              <a:rPr lang="en-US" dirty="0"/>
              <a:t> time = (p-1) (a + b*m)</a:t>
            </a:r>
          </a:p>
          <a:p>
            <a:pPr lvl="1">
              <a:defRPr/>
            </a:pPr>
            <a:r>
              <a:rPr lang="en-US" dirty="0"/>
              <a:t>For small messages, the time would roughly be (p-1)a, which is equivalent to the time to perform p-1 phases of communication.</a:t>
            </a:r>
          </a:p>
          <a:p>
            <a:pPr lvl="1">
              <a:defRPr/>
            </a:pPr>
            <a:r>
              <a:rPr lang="en-US" dirty="0"/>
              <a:t>For large messages, the time would roughly be b*(p-1)*m, which is equivalent to the time to send a (p-1)m bytes message. </a:t>
            </a:r>
          </a:p>
          <a:p>
            <a:pPr>
              <a:defRPr/>
            </a:pPr>
            <a:r>
              <a:rPr lang="en-US" dirty="0"/>
              <a:t>Can we do better than this?</a:t>
            </a:r>
          </a:p>
        </p:txBody>
      </p:sp>
    </p:spTree>
    <p:extLst>
      <p:ext uri="{BB962C8B-B14F-4D97-AF65-F5344CB8AC3E}">
        <p14:creationId xmlns:p14="http://schemas.microsoft.com/office/powerpoint/2010/main" val="3580280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lower bound of the number of communication phases to complete broadcast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853814" y="1415332"/>
                <a:ext cx="10363826" cy="4935772"/>
              </a:xfrm>
            </p:spPr>
            <p:txBody>
              <a:bodyPr>
                <a:normAutofit fontScale="70000" lnSpcReduction="20000"/>
              </a:bodyPr>
              <a:lstStyle/>
              <a:p>
                <a:pPr marL="228600" lvl="1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r>
                  <a:rPr lang="en-US" sz="2800" dirty="0"/>
                  <a:t>For small messages, the broadcast time would be the number of communication phases required to complete the broadcast.</a:t>
                </a:r>
              </a:p>
              <a:p>
                <a:pPr marL="685800" lvl="2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r>
                  <a:rPr lang="en-US" sz="2400" dirty="0"/>
                  <a:t>In each phase, all processes can participate in communication simultaneously.</a:t>
                </a:r>
              </a:p>
              <a:p>
                <a:pPr marL="685800" lvl="2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r>
                  <a:rPr lang="en-US" sz="2400" dirty="0"/>
                  <a:t>Using the naïve algorithm, we perform the communication in p-1 phases. In each phase, the root sends a message to a receiver. </a:t>
                </a:r>
              </a:p>
              <a:p>
                <a:pPr marL="228600" lvl="1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r>
                  <a:rPr lang="en-US" sz="2800" dirty="0"/>
                  <a:t>How many rounds of messaging is absolutely necessary for broadcast?</a:t>
                </a:r>
              </a:p>
              <a:p>
                <a:pPr marL="685800" lvl="2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r>
                  <a:rPr lang="en-US" sz="2400" dirty="0"/>
                  <a:t>Before the first round of messaging, only the root has the result. In the first round. After the first round, at most 2 processes will have the results.</a:t>
                </a:r>
              </a:p>
              <a:p>
                <a:pPr marL="685800" lvl="2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r>
                  <a:rPr lang="en-US" sz="2400" dirty="0"/>
                  <a:t>In the second round, both the 2 processes can send the message to 2 more processes, after the second round 4 processes can have the result, and so on.</a:t>
                </a:r>
              </a:p>
              <a:p>
                <a:pPr marL="685800" lvl="2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r>
                  <a:rPr lang="en-US" sz="2400" dirty="0"/>
                  <a:t>After the k-</a:t>
                </a:r>
                <a:r>
                  <a:rPr lang="en-US" sz="2400" dirty="0" err="1"/>
                  <a:t>th</a:t>
                </a:r>
                <a:r>
                  <a:rPr lang="en-US" sz="2400" dirty="0"/>
                  <a:t> round,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400" dirty="0"/>
                  <a:t> processes can have results. </a:t>
                </a:r>
              </a:p>
              <a:p>
                <a:pPr marL="685800" lvl="2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r>
                  <a:rPr lang="en-US" sz="2400" dirty="0"/>
                  <a:t>How many rounds are needed for the result to be in all P processes?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≥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</m:t>
                    </m:r>
                  </m:oMath>
                </a14:m>
                <a:endParaRPr lang="en-US" sz="2400" dirty="0"/>
              </a:p>
              <a:p>
                <a:pPr marL="685800" lvl="2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r>
                  <a:rPr lang="en-US" sz="2400" dirty="0"/>
                  <a:t>Having Log(P) rounds is much better than having p-1 rounds in the naïve algorithm.  </a:t>
                </a:r>
              </a:p>
              <a:p>
                <a:pPr marL="228600" lvl="1">
                  <a:spcBef>
                    <a:spcPts val="1000"/>
                  </a:spcBef>
                  <a:buFont typeface="Wingdings" panose="05000000000000000000" pitchFamily="2" charset="2"/>
                  <a:buChar char="§"/>
                  <a:defRPr/>
                </a:pPr>
                <a:endParaRPr lang="en-US" dirty="0"/>
              </a:p>
              <a:p>
                <a:pPr>
                  <a:defRPr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853814" y="1415332"/>
                <a:ext cx="10363826" cy="4935772"/>
              </a:xfrm>
              <a:blipFill>
                <a:blip r:embed="rId2"/>
                <a:stretch>
                  <a:fillRect l="-529" t="-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5974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lower bound of the total message size sent in sequence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3814" y="1415332"/>
            <a:ext cx="10363826" cy="4935772"/>
          </a:xfrm>
        </p:spPr>
        <p:txBody>
          <a:bodyPr>
            <a:normAutofit fontScale="85000" lnSpcReduction="20000"/>
          </a:bodyPr>
          <a:lstStyle/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For large messages, the broadcast time would be dominated by the bandwidth term, which is determined by the total message size sent in sequence. </a:t>
            </a:r>
            <a:endParaRPr lang="en-US" sz="2400" dirty="0"/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Using the naïve algorithm, the root send p-1 message of size m in sequence. Thus, the total size is (p-1)m.</a:t>
            </a:r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What is the lower bound for this?</a:t>
            </a:r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§"/>
              <a:defRPr/>
            </a:pPr>
            <a:r>
              <a:rPr lang="en-US" dirty="0"/>
              <a:t>Somewhat hard to derive. We know a message needs to be received by every process. Such a total size of m bytes is a lower bound (not clear it is a tight bound, but it is). </a:t>
            </a:r>
          </a:p>
          <a:p>
            <a:pPr>
              <a:defRPr/>
            </a:pPr>
            <a:r>
              <a:rPr lang="en-US" dirty="0"/>
              <a:t>Put it together:</a:t>
            </a:r>
          </a:p>
          <a:p>
            <a:pPr lvl="1">
              <a:defRPr/>
            </a:pPr>
            <a:r>
              <a:rPr lang="en-US" dirty="0"/>
              <a:t>For small messages, we want an algorithm that performs the communication in log(P) phases.</a:t>
            </a:r>
          </a:p>
          <a:p>
            <a:pPr lvl="1">
              <a:defRPr/>
            </a:pPr>
            <a:r>
              <a:rPr lang="en-US" dirty="0"/>
              <a:t>For large messages, we want an algorithm that sends c*m total message size where c is a constant.</a:t>
            </a:r>
          </a:p>
          <a:p>
            <a:pPr lvl="1">
              <a:defRPr/>
            </a:pPr>
            <a:r>
              <a:rPr lang="en-US" dirty="0"/>
              <a:t>Naïve performs poorly for both cases. </a:t>
            </a:r>
          </a:p>
        </p:txBody>
      </p:sp>
    </p:spTree>
    <p:extLst>
      <p:ext uri="{BB962C8B-B14F-4D97-AF65-F5344CB8AC3E}">
        <p14:creationId xmlns:p14="http://schemas.microsoft.com/office/powerpoint/2010/main" val="505135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87F26-12FB-758B-44CC-0EF7D12A4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46138-FB9A-79C3-10C5-6A0151B1E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808383"/>
            <a:ext cx="10364451" cy="1122819"/>
          </a:xfrm>
        </p:spPr>
        <p:txBody>
          <a:bodyPr/>
          <a:lstStyle/>
          <a:p>
            <a:r>
              <a:rPr lang="en-US" dirty="0"/>
              <a:t>Why another layers? Why not just build application on the OS API?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F2F20-8DF3-9791-92EB-4D9F44CDF7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23608"/>
            <a:ext cx="10363826" cy="42247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653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for small message broadcast: binomial tree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want an algorithm that doubles the number of processes having the results in every round. The binomial tree algorithm achieves this with complete the broadcast in log(P) phases. </a:t>
            </a:r>
          </a:p>
          <a:p>
            <a:r>
              <a:rPr lang="en-US" dirty="0"/>
              <a:t>Assuming process 0 is the root.</a:t>
            </a:r>
          </a:p>
          <a:p>
            <a:pPr lvl="1"/>
            <a:r>
              <a:rPr lang="en-US" dirty="0"/>
              <a:t> Phase 1: 0</a:t>
            </a:r>
            <a:r>
              <a:rPr lang="en-US" dirty="0">
                <a:sym typeface="Wingdings" panose="05000000000000000000" pitchFamily="2" charset="2"/>
              </a:rPr>
              <a:t>1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 Phase 2: </a:t>
            </a:r>
            <a:r>
              <a:rPr lang="en-US" dirty="0"/>
              <a:t>0</a:t>
            </a:r>
            <a:r>
              <a:rPr lang="en-US" dirty="0">
                <a:sym typeface="Wingdings" panose="05000000000000000000" pitchFamily="2" charset="2"/>
              </a:rPr>
              <a:t>2, 13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 Phase 3: </a:t>
            </a:r>
            <a:r>
              <a:rPr lang="en-US" dirty="0"/>
              <a:t>0</a:t>
            </a:r>
            <a:r>
              <a:rPr lang="en-US" dirty="0">
                <a:sym typeface="Wingdings" panose="05000000000000000000" pitchFamily="2" charset="2"/>
              </a:rPr>
              <a:t>4, 15, 26, 37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 and so on 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At phase </a:t>
            </a:r>
            <a:r>
              <a:rPr lang="en-US" dirty="0" err="1">
                <a:sym typeface="Wingdings" panose="05000000000000000000" pitchFamily="2" charset="2"/>
              </a:rPr>
              <a:t>i</a:t>
            </a:r>
            <a:r>
              <a:rPr lang="en-US" dirty="0">
                <a:sym typeface="Wingdings" panose="05000000000000000000" pitchFamily="2" charset="2"/>
              </a:rPr>
              <a:t>, rank j (with data) sends to rank j+2^i 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9405225" y="2963487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9405225" y="3877887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262225" y="3801687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9481425" y="4716087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8567025" y="4639887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7576425" y="4716087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0700625" y="3877887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7347825" y="5630487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2" name="Straight Connector 11"/>
          <p:cNvCxnSpPr>
            <a:stCxn id="4" idx="3"/>
            <a:endCxn id="6" idx="7"/>
          </p:cNvCxnSpPr>
          <p:nvPr/>
        </p:nvCxnSpPr>
        <p:spPr>
          <a:xfrm rot="5400000">
            <a:off x="8935325" y="3331787"/>
            <a:ext cx="406400" cy="71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  <a:endCxn id="6" idx="7"/>
          </p:cNvCxnSpPr>
          <p:nvPr/>
        </p:nvCxnSpPr>
        <p:spPr>
          <a:xfrm rot="5400000">
            <a:off x="8935325" y="3331787"/>
            <a:ext cx="406400" cy="71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9" idx="7"/>
          </p:cNvCxnSpPr>
          <p:nvPr/>
        </p:nvCxnSpPr>
        <p:spPr>
          <a:xfrm rot="5400000">
            <a:off x="7982825" y="4436687"/>
            <a:ext cx="482600" cy="254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4"/>
            <a:endCxn id="5" idx="0"/>
          </p:cNvCxnSpPr>
          <p:nvPr/>
        </p:nvCxnSpPr>
        <p:spPr>
          <a:xfrm rot="5400000">
            <a:off x="9557626" y="3725487"/>
            <a:ext cx="304800" cy="317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3"/>
            <a:endCxn id="11" idx="0"/>
          </p:cNvCxnSpPr>
          <p:nvPr/>
        </p:nvCxnSpPr>
        <p:spPr>
          <a:xfrm rot="5400000">
            <a:off x="7462125" y="5427287"/>
            <a:ext cx="393700" cy="127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5"/>
            <a:endCxn id="8" idx="0"/>
          </p:cNvCxnSpPr>
          <p:nvPr/>
        </p:nvCxnSpPr>
        <p:spPr>
          <a:xfrm rot="16200000" flipH="1">
            <a:off x="8668625" y="4436687"/>
            <a:ext cx="317500" cy="889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4"/>
            <a:endCxn id="7" idx="0"/>
          </p:cNvCxnSpPr>
          <p:nvPr/>
        </p:nvCxnSpPr>
        <p:spPr>
          <a:xfrm rot="16200000" flipH="1">
            <a:off x="9633825" y="4563687"/>
            <a:ext cx="228600" cy="762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" idx="5"/>
          </p:cNvCxnSpPr>
          <p:nvPr/>
        </p:nvCxnSpPr>
        <p:spPr>
          <a:xfrm rot="16200000" flipH="1">
            <a:off x="10116425" y="3293687"/>
            <a:ext cx="469900" cy="8509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38"/>
          <p:cNvSpPr txBox="1">
            <a:spLocks noChangeArrowheads="1"/>
          </p:cNvSpPr>
          <p:nvPr/>
        </p:nvSpPr>
        <p:spPr bwMode="auto">
          <a:xfrm>
            <a:off x="9557625" y="3039687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0</a:t>
            </a:r>
          </a:p>
        </p:txBody>
      </p:sp>
      <p:sp>
        <p:nvSpPr>
          <p:cNvPr id="21" name="TextBox 39"/>
          <p:cNvSpPr txBox="1">
            <a:spLocks noChangeArrowheads="1"/>
          </p:cNvSpPr>
          <p:nvPr/>
        </p:nvSpPr>
        <p:spPr bwMode="auto">
          <a:xfrm>
            <a:off x="8414625" y="3877887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22" name="TextBox 40"/>
          <p:cNvSpPr txBox="1">
            <a:spLocks noChangeArrowheads="1"/>
          </p:cNvSpPr>
          <p:nvPr/>
        </p:nvSpPr>
        <p:spPr bwMode="auto">
          <a:xfrm>
            <a:off x="9557625" y="3954087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23" name="TextBox 41"/>
          <p:cNvSpPr txBox="1">
            <a:spLocks noChangeArrowheads="1"/>
          </p:cNvSpPr>
          <p:nvPr/>
        </p:nvSpPr>
        <p:spPr bwMode="auto">
          <a:xfrm>
            <a:off x="7728825" y="4792287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24" name="TextBox 42"/>
          <p:cNvSpPr txBox="1">
            <a:spLocks noChangeArrowheads="1"/>
          </p:cNvSpPr>
          <p:nvPr/>
        </p:nvSpPr>
        <p:spPr bwMode="auto">
          <a:xfrm>
            <a:off x="8719425" y="4716087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5</a:t>
            </a:r>
          </a:p>
        </p:txBody>
      </p:sp>
      <p:sp>
        <p:nvSpPr>
          <p:cNvPr id="25" name="TextBox 43"/>
          <p:cNvSpPr txBox="1">
            <a:spLocks noChangeArrowheads="1"/>
          </p:cNvSpPr>
          <p:nvPr/>
        </p:nvSpPr>
        <p:spPr bwMode="auto">
          <a:xfrm>
            <a:off x="10853025" y="3954087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4</a:t>
            </a:r>
          </a:p>
        </p:txBody>
      </p:sp>
      <p:sp>
        <p:nvSpPr>
          <p:cNvPr id="26" name="TextBox 44"/>
          <p:cNvSpPr txBox="1">
            <a:spLocks noChangeArrowheads="1"/>
          </p:cNvSpPr>
          <p:nvPr/>
        </p:nvSpPr>
        <p:spPr bwMode="auto">
          <a:xfrm>
            <a:off x="9633825" y="4792287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6</a:t>
            </a:r>
          </a:p>
        </p:txBody>
      </p:sp>
      <p:sp>
        <p:nvSpPr>
          <p:cNvPr id="27" name="TextBox 45"/>
          <p:cNvSpPr txBox="1">
            <a:spLocks noChangeArrowheads="1"/>
          </p:cNvSpPr>
          <p:nvPr/>
        </p:nvSpPr>
        <p:spPr bwMode="auto">
          <a:xfrm>
            <a:off x="7500225" y="5706687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7399977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for large message broadcast: </a:t>
            </a:r>
            <a:br>
              <a:rPr lang="en-US" dirty="0"/>
            </a:br>
            <a:r>
              <a:rPr lang="en-US" dirty="0"/>
              <a:t>scatter-</a:t>
            </a:r>
            <a:r>
              <a:rPr lang="en-US" dirty="0" err="1"/>
              <a:t>allgather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2456952"/>
          </a:xfrm>
        </p:spPr>
        <p:txBody>
          <a:bodyPr>
            <a:normAutofit fontScale="92500"/>
          </a:bodyPr>
          <a:lstStyle/>
          <a:p>
            <a:r>
              <a:rPr lang="en-US" dirty="0"/>
              <a:t>Scatter-</a:t>
            </a:r>
            <a:r>
              <a:rPr lang="en-US" dirty="0" err="1"/>
              <a:t>allgather</a:t>
            </a:r>
            <a:r>
              <a:rPr lang="en-US" dirty="0"/>
              <a:t> algorithm chops the broadcast message into P chunks. </a:t>
            </a:r>
          </a:p>
          <a:p>
            <a:pPr lvl="1"/>
            <a:r>
              <a:rPr lang="en-US" dirty="0"/>
              <a:t>In the first phase, it sends one chunk to each receiver – scatter (total size sent is m)</a:t>
            </a:r>
          </a:p>
          <a:p>
            <a:pPr lvl="1"/>
            <a:r>
              <a:rPr lang="en-US" dirty="0"/>
              <a:t> in the second phase, all processes repeatedly forward data to the next process – </a:t>
            </a:r>
            <a:r>
              <a:rPr lang="en-US" dirty="0" err="1"/>
              <a:t>allgather</a:t>
            </a:r>
            <a:r>
              <a:rPr lang="en-US" dirty="0"/>
              <a:t> (total size sent is m in the phase)</a:t>
            </a:r>
          </a:p>
        </p:txBody>
      </p:sp>
      <p:sp>
        <p:nvSpPr>
          <p:cNvPr id="4" name="Rectangle 3"/>
          <p:cNvSpPr/>
          <p:nvPr/>
        </p:nvSpPr>
        <p:spPr>
          <a:xfrm>
            <a:off x="3064626" y="35038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3226" y="35038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21826" y="35038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0426" y="35038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64626" y="41134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64626" y="46468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45826" y="41134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03226" y="41134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17226" y="46468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45826" y="46468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17226" y="51802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45826" y="51802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03026" y="51802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17226" y="57898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045826" y="57898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274426" y="57898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503026" y="57898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74626" y="46468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103226" y="46468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646026" y="51802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74626" y="51802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103226" y="51802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646026" y="57898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74626" y="57898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103226" y="57898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331826" y="57898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008226" y="41134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779626" y="46468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008226" y="46468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551026" y="51802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779626" y="51802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9008226" y="51802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322426" y="57898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551026" y="57898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779626" y="57898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9008226" y="57898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750426" y="46468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64626" y="51802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521826" y="51802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750426" y="51802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064626" y="5789815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293226" y="5789815"/>
            <a:ext cx="2286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521826" y="5789815"/>
            <a:ext cx="2286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750426" y="5789815"/>
            <a:ext cx="2286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48" name="Straight Arrow Connector 47"/>
          <p:cNvCxnSpPr>
            <a:stCxn id="4" idx="2"/>
            <a:endCxn id="8" idx="0"/>
          </p:cNvCxnSpPr>
          <p:nvPr/>
        </p:nvCxnSpPr>
        <p:spPr>
          <a:xfrm rot="5400000">
            <a:off x="3026527" y="3961015"/>
            <a:ext cx="3048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5" idx="2"/>
            <a:endCxn id="10" idx="0"/>
          </p:cNvCxnSpPr>
          <p:nvPr/>
        </p:nvCxnSpPr>
        <p:spPr>
          <a:xfrm rot="16200000" flipH="1">
            <a:off x="4131426" y="3084715"/>
            <a:ext cx="304800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6" idx="2"/>
            <a:endCxn id="11" idx="0"/>
          </p:cNvCxnSpPr>
          <p:nvPr/>
        </p:nvCxnSpPr>
        <p:spPr>
          <a:xfrm rot="16200000" flipH="1">
            <a:off x="5274426" y="2170315"/>
            <a:ext cx="304800" cy="3581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30" idx="0"/>
          </p:cNvCxnSpPr>
          <p:nvPr/>
        </p:nvCxnSpPr>
        <p:spPr>
          <a:xfrm>
            <a:off x="3979026" y="3808615"/>
            <a:ext cx="51435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293226" y="4418215"/>
            <a:ext cx="1524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21" idx="0"/>
          </p:cNvCxnSpPr>
          <p:nvPr/>
        </p:nvCxnSpPr>
        <p:spPr>
          <a:xfrm>
            <a:off x="5274426" y="4418215"/>
            <a:ext cx="17145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7331826" y="4418215"/>
            <a:ext cx="1447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9236826" y="4418215"/>
            <a:ext cx="990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16" idx="0"/>
          </p:cNvCxnSpPr>
          <p:nvPr/>
        </p:nvCxnSpPr>
        <p:spPr>
          <a:xfrm>
            <a:off x="3979026" y="4951615"/>
            <a:ext cx="16383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5045826" y="4951615"/>
            <a:ext cx="1600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7103226" y="4951615"/>
            <a:ext cx="1371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9008226" y="4951615"/>
            <a:ext cx="1295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19" idx="0"/>
          </p:cNvCxnSpPr>
          <p:nvPr/>
        </p:nvCxnSpPr>
        <p:spPr>
          <a:xfrm>
            <a:off x="3750426" y="5485015"/>
            <a:ext cx="16383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5731626" y="5485015"/>
            <a:ext cx="1828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endCxn id="36" idx="0"/>
          </p:cNvCxnSpPr>
          <p:nvPr/>
        </p:nvCxnSpPr>
        <p:spPr>
          <a:xfrm>
            <a:off x="6874626" y="5485015"/>
            <a:ext cx="15621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128"/>
          <p:cNvSpPr txBox="1">
            <a:spLocks noChangeArrowheads="1"/>
          </p:cNvSpPr>
          <p:nvPr/>
        </p:nvSpPr>
        <p:spPr bwMode="auto">
          <a:xfrm>
            <a:off x="3293226" y="6247015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P0</a:t>
            </a:r>
          </a:p>
        </p:txBody>
      </p:sp>
      <p:sp>
        <p:nvSpPr>
          <p:cNvPr id="64" name="TextBox 129"/>
          <p:cNvSpPr txBox="1">
            <a:spLocks noChangeArrowheads="1"/>
          </p:cNvSpPr>
          <p:nvPr/>
        </p:nvSpPr>
        <p:spPr bwMode="auto">
          <a:xfrm>
            <a:off x="5045826" y="6247015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P1</a:t>
            </a:r>
          </a:p>
        </p:txBody>
      </p:sp>
      <p:sp>
        <p:nvSpPr>
          <p:cNvPr id="65" name="TextBox 130"/>
          <p:cNvSpPr txBox="1">
            <a:spLocks noChangeArrowheads="1"/>
          </p:cNvSpPr>
          <p:nvPr/>
        </p:nvSpPr>
        <p:spPr bwMode="auto">
          <a:xfrm>
            <a:off x="6798426" y="6247015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P2</a:t>
            </a:r>
          </a:p>
        </p:txBody>
      </p:sp>
      <p:sp>
        <p:nvSpPr>
          <p:cNvPr id="66" name="TextBox 131"/>
          <p:cNvSpPr txBox="1">
            <a:spLocks noChangeArrowheads="1"/>
          </p:cNvSpPr>
          <p:nvPr/>
        </p:nvSpPr>
        <p:spPr bwMode="auto">
          <a:xfrm>
            <a:off x="8551026" y="6247015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P3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8779626" y="5485015"/>
            <a:ext cx="1524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0473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for large message broadcast: </a:t>
            </a:r>
            <a:br>
              <a:rPr lang="en-US" dirty="0"/>
            </a:br>
            <a:r>
              <a:rPr lang="en-US" dirty="0"/>
              <a:t>pipelined broadcast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6035040" y="1566407"/>
                <a:ext cx="5242560" cy="46847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Chop the message to small chunk (S segments, each having m/S type data). </a:t>
                </a:r>
              </a:p>
              <a:p>
                <a:r>
                  <a:rPr lang="en-US" dirty="0"/>
                  <a:t>Total time = </a:t>
                </a:r>
                <a:r>
                  <a:rPr lang="en-US" altLang="en-US" dirty="0"/>
                  <a:t>(S+P-1)*(a + b*m/S)</a:t>
                </a:r>
              </a:p>
              <a:p>
                <a:r>
                  <a:rPr lang="en-US" altLang="en-US" dirty="0"/>
                  <a:t>When S&gt;&gt;P-1, </a:t>
                </a:r>
              </a:p>
              <a:p>
                <a:pPr marL="0" indent="0" algn="ctr">
                  <a:buNone/>
                </a:pPr>
                <a:r>
                  <a:rPr lang="en-US" altLang="en-US" dirty="0"/>
                  <a:t>Time </a:t>
                </a:r>
                <a14:m>
                  <m:oMath xmlns:m="http://schemas.openxmlformats.org/officeDocument/2006/math">
                    <m:r>
                      <a:rPr lang="en-US" alt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altLang="en-US" dirty="0"/>
                  <a:t> (S+P-1)*a +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altLang="en-US" dirty="0"/>
              </a:p>
              <a:p>
                <a:r>
                  <a:rPr lang="en-US" altLang="en-US" dirty="0"/>
                  <a:t>This is near optimal. Total size approximates m types.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6035040" y="1566407"/>
                <a:ext cx="5242560" cy="4684763"/>
              </a:xfrm>
              <a:blipFill>
                <a:blip r:embed="rId2"/>
                <a:stretch>
                  <a:fillRect l="-1977" t="-911" r="-3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989974" y="14153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174" y="14153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2374" y="14153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8574" y="14153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4774" y="14153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0974" y="14153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89974" y="19487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66174" y="19487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42374" y="19487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18574" y="19487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94774" y="19487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70974" y="19487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13974" y="19487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89974" y="24821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66174" y="24821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42374" y="24821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18574" y="24821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94774" y="24821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70974" y="24821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37774" y="24821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13974" y="24821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580774" y="24821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89974" y="29393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066174" y="29393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142374" y="29393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218574" y="29393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94774" y="29393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370974" y="29393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361574" y="29393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437774" y="29393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513974" y="29393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504574" y="29393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580774" y="29393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799974" y="29393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989974" y="33965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66174" y="33965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42374" y="33965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218574" y="33965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294774" y="33965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370974" y="33965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285374" y="33965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61574" y="33965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437774" y="33965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13974" y="33965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428374" y="33965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504574" y="33965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580774" y="33965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23774" y="33965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799974" y="33965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89974" y="38537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066174" y="38537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142374" y="38537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218574" y="38537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294774" y="38537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370974" y="38537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209174" y="38537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285374" y="38537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361574" y="38537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437774" y="38537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13974" y="38537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2174" y="38537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428374" y="38537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504574" y="38537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580774" y="38537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647574" y="38537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723774" y="38537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799974" y="38537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989974" y="43109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066174" y="43109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142374" y="43109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218574" y="43109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294774" y="43109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370974" y="43109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132974" y="43109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209174" y="43109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2285374" y="43109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361574" y="43109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437774" y="43109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513974" y="43109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275974" y="43109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352174" y="43109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3428374" y="43109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504574" y="43109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580774" y="43109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571374" y="43109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47574" y="43109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4723774" y="43109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799974" y="43109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989974" y="47681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1066174" y="47681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142374" y="47681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218574" y="47681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294774" y="47681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370974" y="47681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132974" y="47681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209174" y="47681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285374" y="47681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361574" y="47681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437774" y="47681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513974" y="47681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3199774" y="47681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3275974" y="47681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352174" y="47681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428374" y="47681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504574" y="47681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580774" y="47681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495174" y="47681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4571374" y="47681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4647574" y="47681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4723774" y="47681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4799974" y="47681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989974" y="53015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1066174" y="53015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1142374" y="53015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218574" y="53015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1294774" y="53015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1370974" y="53015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2132974" y="53015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2209174" y="53015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2285374" y="53015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2361574" y="53015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2437774" y="53015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2513974" y="53015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3199774" y="53015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3275974" y="53015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3352174" y="53015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3428374" y="53015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3504574" y="53015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3580774" y="53015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418974" y="5301532"/>
            <a:ext cx="76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4495174" y="5301532"/>
            <a:ext cx="762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4571374" y="5301532"/>
            <a:ext cx="762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647574" y="5301532"/>
            <a:ext cx="762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4723774" y="5301532"/>
            <a:ext cx="762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4799974" y="5301532"/>
            <a:ext cx="762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9" name="TextBox 185"/>
          <p:cNvSpPr txBox="1">
            <a:spLocks noChangeArrowheads="1"/>
          </p:cNvSpPr>
          <p:nvPr/>
        </p:nvSpPr>
        <p:spPr bwMode="auto">
          <a:xfrm>
            <a:off x="913774" y="5682532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P0</a:t>
            </a:r>
          </a:p>
        </p:txBody>
      </p:sp>
      <p:sp>
        <p:nvSpPr>
          <p:cNvPr id="140" name="TextBox 187"/>
          <p:cNvSpPr txBox="1">
            <a:spLocks noChangeArrowheads="1"/>
          </p:cNvSpPr>
          <p:nvPr/>
        </p:nvSpPr>
        <p:spPr bwMode="auto">
          <a:xfrm>
            <a:off x="4418974" y="5682532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P3</a:t>
            </a:r>
          </a:p>
        </p:txBody>
      </p:sp>
      <p:sp>
        <p:nvSpPr>
          <p:cNvPr id="141" name="TextBox 188"/>
          <p:cNvSpPr txBox="1">
            <a:spLocks noChangeArrowheads="1"/>
          </p:cNvSpPr>
          <p:nvPr/>
        </p:nvSpPr>
        <p:spPr bwMode="auto">
          <a:xfrm>
            <a:off x="3199774" y="5682532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P2</a:t>
            </a:r>
          </a:p>
        </p:txBody>
      </p:sp>
      <p:sp>
        <p:nvSpPr>
          <p:cNvPr id="142" name="TextBox 189"/>
          <p:cNvSpPr txBox="1">
            <a:spLocks noChangeArrowheads="1"/>
          </p:cNvSpPr>
          <p:nvPr/>
        </p:nvSpPr>
        <p:spPr bwMode="auto">
          <a:xfrm>
            <a:off x="2132974" y="5682532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P1</a:t>
            </a:r>
          </a:p>
        </p:txBody>
      </p:sp>
    </p:spTree>
    <p:extLst>
      <p:ext uri="{BB962C8B-B14F-4D97-AF65-F5344CB8AC3E}">
        <p14:creationId xmlns:p14="http://schemas.microsoft.com/office/powerpoint/2010/main" val="1562976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Under the abstract model</a:t>
            </a:r>
          </a:p>
          <a:p>
            <a:pPr lvl="1"/>
            <a:r>
              <a:rPr lang="en-US" altLang="en-US" dirty="0"/>
              <a:t>For small messages: binomial tree</a:t>
            </a:r>
          </a:p>
          <a:p>
            <a:pPr lvl="1"/>
            <a:r>
              <a:rPr lang="en-US" altLang="en-US" dirty="0"/>
              <a:t>For very large messages: scatter-</a:t>
            </a:r>
            <a:r>
              <a:rPr lang="en-US" altLang="en-US" dirty="0" err="1"/>
              <a:t>allgather</a:t>
            </a:r>
            <a:r>
              <a:rPr lang="en-US" altLang="en-US" dirty="0"/>
              <a:t> algorithm or pipelined algorithm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What about medium size message?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0389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phase: adapt the theoretical good algorithms to the specific machine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Practical HPC systems have various architectural features and constraints. </a:t>
            </a:r>
          </a:p>
          <a:p>
            <a:pPr lvl="1"/>
            <a:r>
              <a:rPr lang="en-US" dirty="0"/>
              <a:t> limited link bandwidth</a:t>
            </a:r>
          </a:p>
          <a:p>
            <a:pPr lvl="1"/>
            <a:r>
              <a:rPr lang="en-US" dirty="0"/>
              <a:t> limited memory bandwidth (affects e.g. intra-node communication)</a:t>
            </a:r>
          </a:p>
          <a:p>
            <a:pPr lvl="1"/>
            <a:r>
              <a:rPr lang="en-US" dirty="0"/>
              <a:t>Naïvely run the theoretical good algorithms may not achieve good performance.</a:t>
            </a:r>
          </a:p>
          <a:p>
            <a:pPr lvl="1"/>
            <a:r>
              <a:rPr lang="en-US" altLang="en-US" dirty="0"/>
              <a:t>Algorithms for small messages can usually be applied directly.</a:t>
            </a:r>
          </a:p>
          <a:p>
            <a:pPr lvl="2"/>
            <a:r>
              <a:rPr lang="en-US" altLang="en-US" dirty="0"/>
              <a:t>Small message usually do not cause memory or network issues.</a:t>
            </a:r>
          </a:p>
          <a:p>
            <a:pPr lvl="1"/>
            <a:r>
              <a:rPr lang="en-US" altLang="en-US" dirty="0"/>
              <a:t>Algorithms for large messages usually need attention.</a:t>
            </a:r>
          </a:p>
          <a:p>
            <a:pPr lvl="2"/>
            <a:r>
              <a:rPr lang="en-US" altLang="en-US" dirty="0"/>
              <a:t>Large message can easily cause memory or network issues.</a:t>
            </a:r>
          </a:p>
          <a:p>
            <a:r>
              <a:rPr lang="en-US" dirty="0"/>
              <a:t>To achieve the best performance, we will need to make the algorithms topology- or architecture-aware.</a:t>
            </a:r>
          </a:p>
        </p:txBody>
      </p:sp>
    </p:spTree>
    <p:extLst>
      <p:ext uri="{BB962C8B-B14F-4D97-AF65-F5344CB8AC3E}">
        <p14:creationId xmlns:p14="http://schemas.microsoft.com/office/powerpoint/2010/main" val="38466818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pipelined algorithm on an SMP cluster like </a:t>
            </a:r>
            <a:r>
              <a:rPr lang="en-US" dirty="0" err="1"/>
              <a:t>linprog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847" y="2036618"/>
            <a:ext cx="7178040" cy="306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7572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and physical communication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altLang="en-US" dirty="0"/>
              <a:t>Communication pattern in the pipelined algorithm:</a:t>
            </a:r>
          </a:p>
          <a:p>
            <a:pPr lvl="1"/>
            <a:r>
              <a:rPr lang="en-US" altLang="en-US" dirty="0"/>
              <a:t>Let F:{0, 1, …, P-1} </a:t>
            </a:r>
            <a:r>
              <a:rPr lang="en-US" altLang="en-US" dirty="0">
                <a:sym typeface="Wingdings" panose="05000000000000000000" pitchFamily="2" charset="2"/>
              </a:rPr>
              <a:t> {0, 1, …, P-1}</a:t>
            </a:r>
            <a:r>
              <a:rPr lang="en-US" altLang="en-US" dirty="0"/>
              <a:t> be a one-to-one mapping function. The pattern can be F(0)</a:t>
            </a:r>
            <a:r>
              <a:rPr lang="en-US" altLang="en-US" dirty="0">
                <a:sym typeface="Wingdings" panose="05000000000000000000" pitchFamily="2" charset="2"/>
              </a:rPr>
              <a:t> F(1)  F(2)  ……F(P-1)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To achieve maximum performance, we need to find a physical mapping such that </a:t>
            </a:r>
            <a:r>
              <a:rPr lang="en-US" altLang="en-US" dirty="0"/>
              <a:t>F(0)</a:t>
            </a:r>
            <a:r>
              <a:rPr lang="en-US" altLang="en-US" dirty="0">
                <a:sym typeface="Wingdings" panose="05000000000000000000" pitchFamily="2" charset="2"/>
              </a:rPr>
              <a:t> F(1)  F(2)  ……F(P-1) does not have contention.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337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 example of bad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26726" y="1566408"/>
            <a:ext cx="5250873" cy="42247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0</a:t>
            </a:r>
            <a:r>
              <a:rPr lang="en-US" altLang="en-US" dirty="0">
                <a:sym typeface="Wingdings" panose="05000000000000000000" pitchFamily="2" charset="2"/>
              </a:rPr>
              <a:t>1234567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ym typeface="Wingdings" panose="05000000000000000000" pitchFamily="2" charset="2"/>
              </a:rPr>
              <a:t>n1n2 must carry traffic from 01, 23, 45, 67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sym typeface="Wingdings" panose="05000000000000000000" pitchFamily="2" charset="2"/>
              </a:rPr>
              <a:t>A good mapping: 02461357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ym typeface="Wingdings" panose="05000000000000000000" pitchFamily="2" charset="2"/>
              </a:rPr>
              <a:t>n1n2 only carry traffic for 61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38200" y="3276600"/>
            <a:ext cx="914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435926" y="3276600"/>
            <a:ext cx="914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152400" y="22098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1066800" y="21336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152400" y="41910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1143000" y="41910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4578926" y="41148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435926" y="41148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4350326" y="22098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3359726" y="22098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685800" y="2895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1447800" y="2819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 flipH="1">
            <a:off x="685800" y="38100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14478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3740726" y="2895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 flipV="1">
            <a:off x="4121726" y="2895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3"/>
          <p:cNvSpPr>
            <a:spLocks noChangeShapeType="1"/>
          </p:cNvSpPr>
          <p:nvPr/>
        </p:nvSpPr>
        <p:spPr bwMode="auto">
          <a:xfrm>
            <a:off x="3740726" y="3810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4121726" y="38100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304800" y="2362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0</a:t>
            </a: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3512126" y="2362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1</a:t>
            </a: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1219200" y="2286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2</a:t>
            </a: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4502726" y="2362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304800" y="4343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4</a:t>
            </a: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3588326" y="4267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5</a:t>
            </a:r>
          </a:p>
        </p:txBody>
      </p:sp>
      <p:sp>
        <p:nvSpPr>
          <p:cNvPr id="29" name="Text Box 31"/>
          <p:cNvSpPr txBox="1">
            <a:spLocks noChangeArrowheads="1"/>
          </p:cNvSpPr>
          <p:nvPr/>
        </p:nvSpPr>
        <p:spPr bwMode="auto">
          <a:xfrm>
            <a:off x="1295400" y="4267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6</a:t>
            </a:r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auto">
          <a:xfrm>
            <a:off x="4731326" y="4191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7</a:t>
            </a: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1113689" y="3312467"/>
            <a:ext cx="4924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n1</a:t>
            </a: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3588326" y="3276600"/>
            <a:ext cx="4924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n2</a:t>
            </a:r>
          </a:p>
        </p:txBody>
      </p:sp>
      <p:sp>
        <p:nvSpPr>
          <p:cNvPr id="33" name="Rectangle 6"/>
          <p:cNvSpPr>
            <a:spLocks noChangeArrowheads="1"/>
          </p:cNvSpPr>
          <p:nvPr/>
        </p:nvSpPr>
        <p:spPr bwMode="auto">
          <a:xfrm>
            <a:off x="2128837" y="3276600"/>
            <a:ext cx="914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5" name="Straight Connector 34"/>
          <p:cNvCxnSpPr>
            <a:stCxn id="4" idx="3"/>
            <a:endCxn id="33" idx="1"/>
          </p:cNvCxnSpPr>
          <p:nvPr/>
        </p:nvCxnSpPr>
        <p:spPr>
          <a:xfrm>
            <a:off x="1752600" y="3543300"/>
            <a:ext cx="3762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3" idx="3"/>
            <a:endCxn id="5" idx="1"/>
          </p:cNvCxnSpPr>
          <p:nvPr/>
        </p:nvCxnSpPr>
        <p:spPr>
          <a:xfrm>
            <a:off x="3043237" y="3543300"/>
            <a:ext cx="392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83127" y="1911927"/>
            <a:ext cx="1857591" cy="4347557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61842" y="5627716"/>
            <a:ext cx="992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Linprog1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397978" y="1864821"/>
            <a:ext cx="1857591" cy="4347557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3830387" y="5605166"/>
            <a:ext cx="992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Linprog2</a:t>
            </a:r>
          </a:p>
        </p:txBody>
      </p:sp>
    </p:spTree>
    <p:extLst>
      <p:ext uri="{BB962C8B-B14F-4D97-AF65-F5344CB8AC3E}">
        <p14:creationId xmlns:p14="http://schemas.microsoft.com/office/powerpoint/2010/main" val="10590475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Algorithm for finding the contention free mapping of linear pipelined pattern on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Starting from the switch connected to the root, perform depth first search (DFS). Number the switches based on the DFS order</a:t>
            </a:r>
          </a:p>
          <a:p>
            <a:r>
              <a:rPr lang="en-US" altLang="en-US" dirty="0"/>
              <a:t>Group machines connected to each switch, order the group based on the DFS switch number. </a:t>
            </a:r>
          </a:p>
        </p:txBody>
      </p:sp>
    </p:spTree>
    <p:extLst>
      <p:ext uri="{BB962C8B-B14F-4D97-AF65-F5344CB8AC3E}">
        <p14:creationId xmlns:p14="http://schemas.microsoft.com/office/powerpoint/2010/main" val="3897611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 The number of cores in a compute node has been steadily increasing. Intra-node architecture features are become more important for collective communication.</a:t>
            </a:r>
          </a:p>
          <a:p>
            <a:r>
              <a:rPr lang="en-US" dirty="0"/>
              <a:t>Designing algorithms that can be architecture-aware and perform intra-node collective operation efficiently on such architectures is under research and development at this time.  </a:t>
            </a:r>
          </a:p>
        </p:txBody>
      </p:sp>
    </p:spTree>
    <p:extLst>
      <p:ext uri="{BB962C8B-B14F-4D97-AF65-F5344CB8AC3E}">
        <p14:creationId xmlns:p14="http://schemas.microsoft.com/office/powerpoint/2010/main" val="2200551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08602-4095-0E44-16BE-FA76B9078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C1A9C-437B-2442-D371-B518AB6FF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808383"/>
            <a:ext cx="10364451" cy="1122819"/>
          </a:xfrm>
        </p:spPr>
        <p:txBody>
          <a:bodyPr/>
          <a:lstStyle/>
          <a:p>
            <a:r>
              <a:rPr lang="en-US" dirty="0"/>
              <a:t>Why another layers? Why not just build application on the OS API?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9C261-8EE8-3F34-1E5A-5C900D8785E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23608"/>
            <a:ext cx="10363826" cy="42247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In practical applications, send and receive do not always match up. </a:t>
            </a:r>
          </a:p>
          <a:p>
            <a:pPr>
              <a:lnSpc>
                <a:spcPct val="90000"/>
              </a:lnSpc>
            </a:pPr>
            <a:r>
              <a:rPr lang="en-US" dirty="0"/>
              <a:t>Relying only on OS will result in resource (</a:t>
            </a:r>
            <a:r>
              <a:rPr lang="en-US" dirty="0" err="1"/>
              <a:t>e.g</a:t>
            </a:r>
            <a:r>
              <a:rPr lang="en-US" dirty="0"/>
              <a:t> memory) pressure in the OS.</a:t>
            </a:r>
          </a:p>
          <a:p>
            <a:pPr>
              <a:lnSpc>
                <a:spcPct val="90000"/>
              </a:lnSpc>
            </a:pPr>
            <a:r>
              <a:rPr lang="en-US" dirty="0"/>
              <a:t>We want to move the resource pressure to the user space.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This is achieved with a messaging layer.</a:t>
            </a:r>
          </a:p>
        </p:txBody>
      </p:sp>
    </p:spTree>
    <p:extLst>
      <p:ext uri="{BB962C8B-B14F-4D97-AF65-F5344CB8AC3E}">
        <p14:creationId xmlns:p14="http://schemas.microsoft.com/office/powerpoint/2010/main" val="1851717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15332"/>
            <a:ext cx="10521222" cy="176549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en-US" dirty="0"/>
              <a:t>Cooperative message passing requires cooperation of sender and receiver. 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altLang="en-US" dirty="0"/>
              <a:t>Focus on blocking send/receive</a:t>
            </a:r>
          </a:p>
          <a:p>
            <a:pPr>
              <a:lnSpc>
                <a:spcPct val="110000"/>
              </a:lnSpc>
            </a:pPr>
            <a:endParaRPr lang="en-US" altLang="en-US" sz="2400" dirty="0"/>
          </a:p>
          <a:p>
            <a:pPr>
              <a:lnSpc>
                <a:spcPct val="110000"/>
              </a:lnSpc>
              <a:buNone/>
            </a:pPr>
            <a:endParaRPr lang="en-US" altLang="en-US" sz="2000" dirty="0"/>
          </a:p>
          <a:p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83527" y="3591098"/>
            <a:ext cx="12282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0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MPI_Send</a:t>
            </a:r>
            <a:r>
              <a:rPr lang="en-US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88583" y="3591098"/>
            <a:ext cx="10360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9606609" y="3990110"/>
            <a:ext cx="0" cy="1837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782291" y="4015047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loud 11"/>
          <p:cNvSpPr/>
          <p:nvPr/>
        </p:nvSpPr>
        <p:spPr>
          <a:xfrm>
            <a:off x="4511748" y="4027516"/>
            <a:ext cx="3960373" cy="1050699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Should I send? What next?</a:t>
            </a:r>
          </a:p>
        </p:txBody>
      </p:sp>
    </p:spTree>
    <p:extLst>
      <p:ext uri="{BB962C8B-B14F-4D97-AF65-F5344CB8AC3E}">
        <p14:creationId xmlns:p14="http://schemas.microsoft.com/office/powerpoint/2010/main" val="3686747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15331"/>
            <a:ext cx="10521222" cy="2599715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An MPI message consists of “envelope” and data.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 Envelope contains tag, communicator, length, source, and other mega data.</a:t>
            </a:r>
          </a:p>
          <a:p>
            <a:pPr>
              <a:lnSpc>
                <a:spcPct val="110000"/>
              </a:lnSpc>
            </a:pPr>
            <a:r>
              <a:rPr lang="en-US" altLang="en-US" dirty="0"/>
              <a:t>MPI uses two message protocols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 Eager protocol: message is sent right away assuming that the receiver can store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 Rendezvous protocol: Message is not sent until the receive posts the </a:t>
            </a:r>
            <a:r>
              <a:rPr lang="en-US" altLang="en-US" dirty="0" err="1"/>
              <a:t>MPI_Recv</a:t>
            </a:r>
            <a:r>
              <a:rPr lang="en-US" altLang="en-US" dirty="0"/>
              <a:t>.</a:t>
            </a:r>
          </a:p>
          <a:p>
            <a:pPr>
              <a:lnSpc>
                <a:spcPct val="110000"/>
              </a:lnSpc>
            </a:pPr>
            <a:endParaRPr lang="en-US" altLang="en-US" sz="2400" dirty="0"/>
          </a:p>
          <a:p>
            <a:pPr>
              <a:lnSpc>
                <a:spcPct val="110000"/>
              </a:lnSpc>
              <a:buNone/>
            </a:pPr>
            <a:endParaRPr lang="en-US" altLang="en-US" sz="2000" dirty="0"/>
          </a:p>
          <a:p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01389" y="4015047"/>
            <a:ext cx="12282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0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MPI_Send</a:t>
            </a:r>
            <a:r>
              <a:rPr lang="en-US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06445" y="4015047"/>
            <a:ext cx="10360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9124471" y="4414059"/>
            <a:ext cx="0" cy="1837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300153" y="4438996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loud 11"/>
          <p:cNvSpPr/>
          <p:nvPr/>
        </p:nvSpPr>
        <p:spPr>
          <a:xfrm>
            <a:off x="4029610" y="4451465"/>
            <a:ext cx="3960373" cy="1050699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Should I send? What next?</a:t>
            </a:r>
          </a:p>
        </p:txBody>
      </p:sp>
    </p:spTree>
    <p:extLst>
      <p:ext uri="{BB962C8B-B14F-4D97-AF65-F5344CB8AC3E}">
        <p14:creationId xmlns:p14="http://schemas.microsoft.com/office/powerpoint/2010/main" val="72072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Eager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80901" y="3693021"/>
            <a:ext cx="10363826" cy="27133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Message is delivered to the receiver right away</a:t>
            </a:r>
          </a:p>
          <a:p>
            <a:r>
              <a:rPr lang="en-US" dirty="0"/>
              <a:t>The receiver may or may not post the matching </a:t>
            </a:r>
            <a:r>
              <a:rPr lang="en-US" dirty="0" err="1"/>
              <a:t>MPI_Recv</a:t>
            </a:r>
            <a:r>
              <a:rPr lang="en-US" dirty="0"/>
              <a:t> yet</a:t>
            </a:r>
          </a:p>
          <a:p>
            <a:pPr lvl="1"/>
            <a:r>
              <a:rPr lang="en-US" dirty="0"/>
              <a:t>If the matching </a:t>
            </a:r>
            <a:r>
              <a:rPr lang="en-US" dirty="0" err="1"/>
              <a:t>MPI_Recv</a:t>
            </a:r>
            <a:r>
              <a:rPr lang="en-US" dirty="0"/>
              <a:t> has been posted, put the message in user space</a:t>
            </a:r>
          </a:p>
          <a:p>
            <a:pPr lvl="1"/>
            <a:r>
              <a:rPr lang="en-US" dirty="0"/>
              <a:t> If the matching </a:t>
            </a:r>
            <a:r>
              <a:rPr lang="en-US" dirty="0" err="1"/>
              <a:t>MPI_Recv</a:t>
            </a:r>
            <a:r>
              <a:rPr lang="en-US" dirty="0"/>
              <a:t> has not been posted, the message must be stored in the receiver’s MPI library buffer before the data is moved to the user space (after the </a:t>
            </a:r>
            <a:r>
              <a:rPr lang="en-US" dirty="0" err="1"/>
              <a:t>MPI_Recv</a:t>
            </a:r>
            <a:r>
              <a:rPr lang="en-US" dirty="0"/>
              <a:t> is posted).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91593" y="1456895"/>
            <a:ext cx="12282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0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MPI_Send</a:t>
            </a:r>
            <a:r>
              <a:rPr lang="en-US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44395" y="1456895"/>
            <a:ext cx="10360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262421" y="1855907"/>
            <a:ext cx="0" cy="1837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890357" y="1880844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619814" y="2560320"/>
            <a:ext cx="2520819" cy="615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619814" y="2697139"/>
            <a:ext cx="2520819" cy="615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619814" y="2840845"/>
            <a:ext cx="2520819" cy="615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40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Eager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80901" y="1415333"/>
            <a:ext cx="10363826" cy="4991008"/>
          </a:xfrm>
        </p:spPr>
        <p:txBody>
          <a:bodyPr>
            <a:normAutofit/>
          </a:bodyPr>
          <a:lstStyle/>
          <a:p>
            <a:r>
              <a:rPr lang="en-US" dirty="0"/>
              <a:t>No synchronization delay at the sender side</a:t>
            </a:r>
          </a:p>
          <a:p>
            <a:r>
              <a:rPr lang="en-US" dirty="0"/>
              <a:t>Requires significant buffer memory at the receiver end</a:t>
            </a:r>
          </a:p>
          <a:p>
            <a:pPr lvl="1"/>
            <a:r>
              <a:rPr lang="en-US" dirty="0"/>
              <a:t>Consider running a 1M processes MPI job. If eager protocol is used, a process must be ready to receive eager messages from 1M processes. </a:t>
            </a:r>
          </a:p>
          <a:p>
            <a:r>
              <a:rPr lang="en-US" dirty="0"/>
              <a:t>May require receiver’s CPU involvement to drain the network buffer</a:t>
            </a:r>
          </a:p>
          <a:p>
            <a:r>
              <a:rPr lang="en-US" dirty="0"/>
              <a:t>If the matching </a:t>
            </a:r>
            <a:r>
              <a:rPr lang="en-US" dirty="0" err="1"/>
              <a:t>MPI_Recv</a:t>
            </a:r>
            <a:r>
              <a:rPr lang="en-US" dirty="0"/>
              <a:t> has not been posted, one extra copy is introduced. </a:t>
            </a:r>
          </a:p>
          <a:p>
            <a:pPr lvl="1"/>
            <a:r>
              <a:rPr lang="en-US" dirty="0"/>
              <a:t>Copy from memory may have a similar time as copy from the network in high end systems. </a:t>
            </a:r>
          </a:p>
        </p:txBody>
      </p:sp>
    </p:spTree>
    <p:extLst>
      <p:ext uri="{BB962C8B-B14F-4D97-AF65-F5344CB8AC3E}">
        <p14:creationId xmlns:p14="http://schemas.microsoft.com/office/powerpoint/2010/main" val="46453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Rendezvous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80901" y="4397433"/>
            <a:ext cx="10363826" cy="227551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sender sends the envelope first</a:t>
            </a:r>
          </a:p>
          <a:p>
            <a:r>
              <a:rPr lang="en-US" dirty="0"/>
              <a:t>The receiver sends an acknowledgement when </a:t>
            </a:r>
            <a:r>
              <a:rPr lang="en-US" dirty="0" err="1"/>
              <a:t>MPI_Recv</a:t>
            </a:r>
            <a:r>
              <a:rPr lang="en-US" dirty="0"/>
              <a:t> is posted.</a:t>
            </a:r>
          </a:p>
          <a:p>
            <a:pPr lvl="1"/>
            <a:r>
              <a:rPr lang="en-US" dirty="0"/>
              <a:t> In the meantime, the sender is blocked and idles.</a:t>
            </a:r>
          </a:p>
          <a:p>
            <a:r>
              <a:rPr lang="en-US" dirty="0"/>
              <a:t>After the sender receives the ACK, it sends its data. At the receiver end, the data is directly placed in the user buffer (no system buffer needed)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91593" y="1456895"/>
            <a:ext cx="12282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0</a:t>
            </a:r>
          </a:p>
          <a:p>
            <a:endParaRPr lang="en-US" dirty="0"/>
          </a:p>
          <a:p>
            <a:r>
              <a:rPr lang="en-US" dirty="0" err="1"/>
              <a:t>MPI_Send</a:t>
            </a:r>
            <a:r>
              <a:rPr lang="en-US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44395" y="1456895"/>
            <a:ext cx="10578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MPI_Recv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882044" y="1828800"/>
            <a:ext cx="0" cy="228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538749" y="2227811"/>
            <a:ext cx="2660073" cy="2909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198822" y="1765083"/>
            <a:ext cx="0" cy="1185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4005703" y="3117273"/>
            <a:ext cx="2738692" cy="299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081549" y="3416531"/>
            <a:ext cx="3117273" cy="3574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081548" y="3520438"/>
            <a:ext cx="3117273" cy="3574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081547" y="3649287"/>
            <a:ext cx="3117273" cy="3574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3133898" y="3699161"/>
            <a:ext cx="8718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237205" y="3512707"/>
            <a:ext cx="1782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MPI_Send</a:t>
            </a:r>
            <a:r>
              <a:rPr lang="en-US" dirty="0"/>
              <a:t> returns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005703" y="3715789"/>
            <a:ext cx="0" cy="2909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198820" y="4081549"/>
            <a:ext cx="1172096" cy="8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7198820" y="4108996"/>
            <a:ext cx="0" cy="188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520545" y="3880255"/>
            <a:ext cx="1737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MPI_Recv</a:t>
            </a:r>
            <a:r>
              <a:rPr lang="en-US" dirty="0"/>
              <a:t> returns</a:t>
            </a:r>
          </a:p>
        </p:txBody>
      </p:sp>
    </p:spTree>
    <p:extLst>
      <p:ext uri="{BB962C8B-B14F-4D97-AF65-F5344CB8AC3E}">
        <p14:creationId xmlns:p14="http://schemas.microsoft.com/office/powerpoint/2010/main" val="180338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Rendezvous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14152" y="1305098"/>
            <a:ext cx="10363826" cy="4937760"/>
          </a:xfrm>
        </p:spPr>
        <p:txBody>
          <a:bodyPr>
            <a:normAutofit/>
          </a:bodyPr>
          <a:lstStyle/>
          <a:p>
            <a:r>
              <a:rPr lang="en-US" dirty="0"/>
              <a:t>Robust in comparison to the eager protocol.</a:t>
            </a:r>
          </a:p>
          <a:p>
            <a:r>
              <a:rPr lang="en-US" dirty="0"/>
              <a:t>No extra copy of data</a:t>
            </a:r>
          </a:p>
          <a:p>
            <a:r>
              <a:rPr lang="en-US" dirty="0"/>
              <a:t>May introduce synchronization delay to the application (the sender and receiver synchronize with the rendezvous protocol).</a:t>
            </a:r>
          </a:p>
        </p:txBody>
      </p:sp>
    </p:spTree>
    <p:extLst>
      <p:ext uri="{BB962C8B-B14F-4D97-AF65-F5344CB8AC3E}">
        <p14:creationId xmlns:p14="http://schemas.microsoft.com/office/powerpoint/2010/main" val="273605982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35231</TotalTime>
  <Words>2187</Words>
  <Application>Microsoft Office PowerPoint</Application>
  <PresentationFormat>Widescreen</PresentationFormat>
  <Paragraphs>235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Cambria Math</vt:lpstr>
      <vt:lpstr>Courier New</vt:lpstr>
      <vt:lpstr>Tw Cen MT</vt:lpstr>
      <vt:lpstr>Wingdings</vt:lpstr>
      <vt:lpstr>Droplet</vt:lpstr>
      <vt:lpstr>Communication protocols and algorithms in the messaging level: MPI implementation</vt:lpstr>
      <vt:lpstr>Why another layers? Why not just build application on the OS API?</vt:lpstr>
      <vt:lpstr>Why another layers? Why not just build application on the OS API?</vt:lpstr>
      <vt:lpstr>Message Protocols</vt:lpstr>
      <vt:lpstr>Message Protocols</vt:lpstr>
      <vt:lpstr>Eager protocol</vt:lpstr>
      <vt:lpstr>Eager protocol</vt:lpstr>
      <vt:lpstr>Rendezvous protocol</vt:lpstr>
      <vt:lpstr>Rendezvous protocol</vt:lpstr>
      <vt:lpstr>The use of eager and rendezvous protocols in MPI libraries</vt:lpstr>
      <vt:lpstr>Implementation of collective communication: MPI_Bcast</vt:lpstr>
      <vt:lpstr>Designing algorithms for MPI_Bcast</vt:lpstr>
      <vt:lpstr>An abstract system model for algorithm design</vt:lpstr>
      <vt:lpstr>Performance model for estimating algorithm performance</vt:lpstr>
      <vt:lpstr>Naïve algorithm (flat tree algorithm)</vt:lpstr>
      <vt:lpstr>Analyzing the Naïve algorithm</vt:lpstr>
      <vt:lpstr>Analyzing the Naïve algorithm</vt:lpstr>
      <vt:lpstr>The lower bound of the number of communication phases to complete broadcast</vt:lpstr>
      <vt:lpstr>The lower bound of the total message size sent in sequence</vt:lpstr>
      <vt:lpstr>Algorithm for small message broadcast: binomial tree algorithm</vt:lpstr>
      <vt:lpstr>Algorithm for large message broadcast:  scatter-allgather algorithm</vt:lpstr>
      <vt:lpstr>Algorithm for large message broadcast:  pipelined broadcast algorithm</vt:lpstr>
      <vt:lpstr>Summary</vt:lpstr>
      <vt:lpstr>Second phase: adapt the theoretical good algorithms to the specific machine architecture</vt:lpstr>
      <vt:lpstr>Consider the pipelined algorithm on an SMP cluster like linprog</vt:lpstr>
      <vt:lpstr>Logical and physical communication pattern</vt:lpstr>
      <vt:lpstr>An example of bad mapping</vt:lpstr>
      <vt:lpstr>Algorithm for finding the contention free mapping of linear pipelined pattern on tree</vt:lpstr>
      <vt:lpstr>Summary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Surfing</dc:creator>
  <cp:lastModifiedBy>Xin Yuan</cp:lastModifiedBy>
  <cp:revision>204</cp:revision>
  <dcterms:created xsi:type="dcterms:W3CDTF">2021-08-12T15:51:09Z</dcterms:created>
  <dcterms:modified xsi:type="dcterms:W3CDTF">2026-04-14T14:58:40Z</dcterms:modified>
</cp:coreProperties>
</file>