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3"/>
  </p:notesMasterIdLst>
  <p:sldIdLst>
    <p:sldId id="266" r:id="rId2"/>
    <p:sldId id="27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9264" autoAdjust="0"/>
  </p:normalViewPr>
  <p:slideViewPr>
    <p:cSldViewPr>
      <p:cViewPr varScale="1">
        <p:scale>
          <a:sx n="71" d="100"/>
          <a:sy n="71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ED6CD9-E76F-46CD-8C64-F8CB1CFB674F}" type="datetimeFigureOut">
              <a:rPr lang="en-US"/>
              <a:pPr>
                <a:defRPr/>
              </a:pPr>
              <a:t>11/24/2015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03777DD-83A3-48DE-B7EC-4BF1A9DC8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72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A16FDF8-A81E-4D4C-8F8F-5410E2AEE191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41AA4B3-3757-487C-ABED-64002493D9A8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C2123C0-BE8B-453F-A7D2-80197388CC53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467E1CE-9C5F-4BA4-BCF9-3A3FDBF4A62E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82D887F-6E28-437F-A9D7-39064B6E057B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5AF4C31-9C56-4C06-9ED2-FED3A45D3692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D139F-C32A-4AAC-8679-0D7229E4C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88F3A-9619-4730-8EE3-305C81CDF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21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D979-712F-4A7D-BA47-C6909573A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6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7A8F6-ACB1-4875-B613-D90EC83A3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1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8FB7-99DA-4616-A2E8-F841E2080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783AC-1207-4FE8-AF37-3421B84BD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0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07789-2C6D-4902-BFA5-92FE8982C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6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6DC0A-CCDA-404C-B92D-0E64F1A74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3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F8A2A-BA7F-4B0C-963B-BA2BD2131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9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75F60-2BF9-4B6F-8EDB-2ED8D7A34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3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A5CAD-C219-445A-9F3A-F3812833C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0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806A316-C807-462D-8B2B-5A7853597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 and Multicast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 and multicast addresses </a:t>
            </a:r>
          </a:p>
          <a:p>
            <a:pPr eaLnBrk="1" hangingPunct="1"/>
            <a:r>
              <a:rPr lang="en-US" altLang="en-US" smtClean="0"/>
              <a:t>How to send and receive broadcast/multicast packets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Readings</a:t>
            </a:r>
          </a:p>
          <a:p>
            <a:pPr lvl="1" eaLnBrk="1" hangingPunct="1"/>
            <a:r>
              <a:rPr lang="en-US" altLang="en-US" smtClean="0"/>
              <a:t>UNP Ch20 and Ch21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5636F-AAE3-43D8-BF6D-3A073321D18C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Receiving Multicast Messages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After binding a socket to a port, the socket must join the group </a:t>
            </a:r>
          </a:p>
          <a:p>
            <a:pPr lvl="1" eaLnBrk="1" hangingPunct="1"/>
            <a:r>
              <a:rPr lang="en-US" altLang="en-US" smtClean="0"/>
              <a:t>setsockopt,IP_ADD_MEMBERSHIP</a:t>
            </a:r>
          </a:p>
          <a:p>
            <a:pPr eaLnBrk="1" hangingPunct="1"/>
            <a:r>
              <a:rPr lang="en-US" altLang="en-US" smtClean="0"/>
              <a:t>The value is of type ‘struct ip_mreq’ (netinet/in.h)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struct ip_mreq {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    struct in_addr imr_multiaddr;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    struct in_addr imr_interface;</a:t>
            </a:r>
          </a:p>
          <a:p>
            <a:pPr lvl="1" eaLnBrk="1" hangingPunct="1">
              <a:buFontTx/>
              <a:buNone/>
            </a:pPr>
            <a:r>
              <a:rPr lang="en-US" altLang="en-US" smtClean="0"/>
              <a:t>}</a:t>
            </a:r>
          </a:p>
          <a:p>
            <a:pPr eaLnBrk="1" hangingPunct="1"/>
            <a:r>
              <a:rPr lang="en-US" altLang="en-US" smtClean="0"/>
              <a:t>See example3.c</a:t>
            </a:r>
          </a:p>
          <a:p>
            <a:pPr eaLnBrk="1" hangingPunct="1"/>
            <a:r>
              <a:rPr lang="en-US" altLang="en-US" smtClean="0"/>
              <a:t>To stop receiving multicast message – setsockopt IP_DROP_MEMBERSHIP.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1EFD7F-678B-4A0E-8C8B-CB3110A91FA3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Multicast over the Internet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 available in the general Internet – the IP multicast feature tuned off.</a:t>
            </a:r>
          </a:p>
          <a:p>
            <a:pPr eaLnBrk="1" hangingPunct="1"/>
            <a:r>
              <a:rPr lang="en-US" altLang="en-US" smtClean="0"/>
              <a:t>Some experimental systems:</a:t>
            </a:r>
          </a:p>
          <a:p>
            <a:pPr lvl="1" eaLnBrk="1" hangingPunct="1"/>
            <a:r>
              <a:rPr lang="en-US" altLang="en-US" smtClean="0"/>
              <a:t>Mbone</a:t>
            </a:r>
          </a:p>
          <a:p>
            <a:pPr lvl="1" eaLnBrk="1" hangingPunct="1"/>
            <a:r>
              <a:rPr lang="en-US" altLang="en-US" smtClean="0"/>
              <a:t>Internet2  -- FSU is on Internet2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8A6EE-8EC1-42E3-B99F-611898BA845A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Four Types of IP Addresses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Unicast </a:t>
            </a:r>
          </a:p>
          <a:p>
            <a:pPr lvl="1" eaLnBrk="1" hangingPunct="1"/>
            <a:r>
              <a:rPr lang="en-US" altLang="en-US" smtClean="0"/>
              <a:t>Identify one host (more precisely, one interface on a host)</a:t>
            </a:r>
          </a:p>
          <a:p>
            <a:pPr eaLnBrk="1" hangingPunct="1"/>
            <a:r>
              <a:rPr lang="en-US" altLang="en-US" smtClean="0"/>
              <a:t>Anycast </a:t>
            </a:r>
          </a:p>
          <a:p>
            <a:pPr lvl="1" eaLnBrk="1" hangingPunct="1"/>
            <a:r>
              <a:rPr lang="en-US" altLang="en-US" smtClean="0"/>
              <a:t>Identify one host in a set of hosts</a:t>
            </a:r>
          </a:p>
          <a:p>
            <a:pPr eaLnBrk="1" hangingPunct="1"/>
            <a:r>
              <a:rPr lang="en-US" altLang="en-US" smtClean="0"/>
              <a:t>Broadcast </a:t>
            </a:r>
          </a:p>
          <a:p>
            <a:pPr lvl="1" eaLnBrk="1" hangingPunct="1"/>
            <a:r>
              <a:rPr lang="en-US" altLang="en-US" smtClean="0"/>
              <a:t>Identify all hosts</a:t>
            </a:r>
          </a:p>
          <a:p>
            <a:pPr eaLnBrk="1" hangingPunct="1"/>
            <a:r>
              <a:rPr lang="en-US" altLang="en-US" smtClean="0"/>
              <a:t>Multicast </a:t>
            </a:r>
          </a:p>
          <a:p>
            <a:pPr lvl="1" eaLnBrk="1" hangingPunct="1"/>
            <a:r>
              <a:rPr lang="en-US" altLang="en-US" smtClean="0"/>
              <a:t>Identify a set of hosts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92AFEB-1BC3-4954-8EA0-447B07E411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 and Multicast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area that is not well standardized – systems from different vendors may behave differently when dealing with broadcast and multicast packets.</a:t>
            </a:r>
          </a:p>
          <a:p>
            <a:pPr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May not work on WAN (some equipment along the path may not support broadcasting/multicasting).</a:t>
            </a:r>
          </a:p>
          <a:p>
            <a:pPr lvl="1" eaLnBrk="1" hangingPunct="1"/>
            <a:r>
              <a:rPr lang="en-US" altLang="en-US" smtClean="0"/>
              <a:t>Usually work on LAN (e.g. Ethernet) – no router in between.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7785E-32E2-48C0-A070-05DB437CE83D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Broadcasting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smtClean="0"/>
              <a:t>IP broadcast address:</a:t>
            </a:r>
          </a:p>
          <a:p>
            <a:pPr lvl="1" eaLnBrk="1" hangingPunct="1"/>
            <a:r>
              <a:rPr lang="en-US" altLang="en-US" smtClean="0"/>
              <a:t>IP address can logically be viewed as two components</a:t>
            </a:r>
          </a:p>
          <a:p>
            <a:pPr lvl="2" eaLnBrk="1" hangingPunct="1"/>
            <a:r>
              <a:rPr lang="en-US" altLang="en-US" sz="1800" smtClean="0"/>
              <a:t>&lt;subnetid, hostid&gt;</a:t>
            </a:r>
          </a:p>
          <a:p>
            <a:pPr lvl="1" eaLnBrk="1" hangingPunct="1"/>
            <a:r>
              <a:rPr lang="en-US" altLang="en-US" smtClean="0"/>
              <a:t>When the hostid contains all one bits 111111111…111 </a:t>
            </a:r>
          </a:p>
          <a:p>
            <a:pPr lvl="2" eaLnBrk="1" hangingPunct="1"/>
            <a:r>
              <a:rPr lang="en-US" altLang="en-US" sz="1800" smtClean="0"/>
              <a:t>it is a broadcast address, let us denote the all one bits as –1.</a:t>
            </a:r>
          </a:p>
          <a:p>
            <a:pPr eaLnBrk="1" hangingPunct="1"/>
            <a:r>
              <a:rPr lang="en-US" altLang="en-US" smtClean="0"/>
              <a:t>Two kinds of broadcast addresses:</a:t>
            </a:r>
          </a:p>
          <a:p>
            <a:pPr lvl="1" eaLnBrk="1" hangingPunct="1"/>
            <a:r>
              <a:rPr lang="en-US" altLang="en-US" smtClean="0"/>
              <a:t>Subnet-directed broadcast address: &lt;subnetid, -1&gt;</a:t>
            </a:r>
          </a:p>
          <a:p>
            <a:pPr lvl="1" eaLnBrk="1" hangingPunct="1"/>
            <a:r>
              <a:rPr lang="en-US" altLang="en-US" smtClean="0"/>
              <a:t>Limited broadcast address &lt;-1, -1&gt; or 255.255.255.255, </a:t>
            </a:r>
          </a:p>
          <a:p>
            <a:pPr lvl="2" eaLnBrk="1" hangingPunct="1"/>
            <a:r>
              <a:rPr lang="en-US" altLang="en-US" sz="1800" smtClean="0"/>
              <a:t>broadcast to all machines in the local network.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Routers normally do not forward subnet-directed broadcast packets.</a:t>
            </a:r>
          </a:p>
          <a:p>
            <a:pPr lvl="1" eaLnBrk="1" hangingPunct="1"/>
            <a:r>
              <a:rPr lang="en-US" altLang="en-US" smtClean="0"/>
              <a:t>Routers must not forward limited broadcast packets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D02D6-BB7A-4866-B45B-E0C9301FC210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Ethernet broadcast address</a:t>
            </a:r>
          </a:p>
          <a:p>
            <a:pPr lvl="1" eaLnBrk="1" hangingPunct="1"/>
            <a:r>
              <a:rPr lang="en-US" altLang="en-US" smtClean="0"/>
              <a:t>ff:ff:ff:ff:ff:ff</a:t>
            </a:r>
          </a:p>
          <a:p>
            <a:pPr lvl="1" eaLnBrk="1" hangingPunct="1"/>
            <a:r>
              <a:rPr lang="en-US" altLang="en-US" smtClean="0"/>
              <a:t>All Ethernet cards recognize this address</a:t>
            </a:r>
          </a:p>
          <a:p>
            <a:pPr eaLnBrk="1" hangingPunct="1"/>
            <a:r>
              <a:rPr lang="en-US" altLang="en-US" smtClean="0"/>
              <a:t>What happens when a broadcast packet is sent in a LAN?</a:t>
            </a:r>
          </a:p>
          <a:p>
            <a:pPr lvl="1" eaLnBrk="1" hangingPunct="1"/>
            <a:r>
              <a:rPr lang="en-US" altLang="en-US" smtClean="0"/>
              <a:t>The packet will go up all the way to the IP (UDP) layer on ALL machines!!</a:t>
            </a:r>
          </a:p>
          <a:p>
            <a:pPr lvl="2" eaLnBrk="1" hangingPunct="1"/>
            <a:r>
              <a:rPr lang="en-US" altLang="en-US" sz="1800" smtClean="0"/>
              <a:t>Implication?</a:t>
            </a:r>
          </a:p>
          <a:p>
            <a:pPr lvl="1" eaLnBrk="1" hangingPunct="1"/>
            <a:r>
              <a:rPr lang="en-US" altLang="en-US" smtClean="0"/>
              <a:t>Ethernet switches must support broadcast</a:t>
            </a:r>
          </a:p>
          <a:p>
            <a:pPr lvl="2" eaLnBrk="1" hangingPunct="1"/>
            <a:r>
              <a:rPr lang="en-US" altLang="en-US" sz="1800" smtClean="0"/>
              <a:t>Many applications are built on top of it. ARP, DHCP, BOOTP</a:t>
            </a:r>
          </a:p>
          <a:p>
            <a:pPr lvl="2" eaLnBrk="1" hangingPunct="1"/>
            <a:r>
              <a:rPr lang="en-US" altLang="en-US" sz="1800" smtClean="0"/>
              <a:t>ATM LAN must emulate this capability.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40A3F-016F-4806-9178-2F2DC0EECE33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Broadcasting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Sending a broadcast message:</a:t>
            </a:r>
          </a:p>
          <a:p>
            <a:pPr lvl="1" eaLnBrk="1" hangingPunct="1"/>
            <a:r>
              <a:rPr lang="en-US" altLang="en-US" smtClean="0"/>
              <a:t>Set the SO_BROADCAST option.</a:t>
            </a:r>
          </a:p>
          <a:p>
            <a:pPr lvl="1" eaLnBrk="1" hangingPunct="1"/>
            <a:r>
              <a:rPr lang="en-US" altLang="en-US" smtClean="0"/>
              <a:t>Different systems may behavior differently.</a:t>
            </a:r>
          </a:p>
          <a:p>
            <a:pPr lvl="1" eaLnBrk="1" hangingPunct="1"/>
            <a:r>
              <a:rPr lang="en-US" altLang="en-US" smtClean="0"/>
              <a:t>See example1.c</a:t>
            </a:r>
          </a:p>
          <a:p>
            <a:pPr eaLnBrk="1" hangingPunct="1"/>
            <a:r>
              <a:rPr lang="en-US" altLang="en-US" smtClean="0"/>
              <a:t>Receiving a broadcast message:</a:t>
            </a:r>
          </a:p>
          <a:p>
            <a:pPr lvl="1" eaLnBrk="1" hangingPunct="1"/>
            <a:r>
              <a:rPr lang="en-US" altLang="en-US" smtClean="0"/>
              <a:t>Nothing extra</a:t>
            </a:r>
          </a:p>
          <a:p>
            <a:pPr eaLnBrk="1" hangingPunct="1"/>
            <a:r>
              <a:rPr lang="en-US" altLang="en-US" b="1" smtClean="0">
                <a:solidFill>
                  <a:schemeClr val="accent2"/>
                </a:solidFill>
              </a:rPr>
              <a:t>Be very careful when using broadcast, you might affect other people on the same network without knowing it</a:t>
            </a:r>
            <a:r>
              <a:rPr lang="en-US" altLang="en-US" smtClean="0">
                <a:solidFill>
                  <a:schemeClr val="accent2"/>
                </a:solidFill>
              </a:rPr>
              <a:t>.</a:t>
            </a:r>
          </a:p>
          <a:p>
            <a:pPr lvl="1" eaLnBrk="1" hangingPunct="1"/>
            <a:r>
              <a:rPr lang="en-US" altLang="en-US" smtClean="0"/>
              <a:t>Hardware interrupt </a:t>
            </a:r>
          </a:p>
          <a:p>
            <a:pPr lvl="1" eaLnBrk="1" hangingPunct="1"/>
            <a:r>
              <a:rPr lang="en-US" altLang="en-US" smtClean="0"/>
              <a:t>Copying frame from NIC to kernel</a:t>
            </a:r>
          </a:p>
          <a:p>
            <a:pPr lvl="1" eaLnBrk="1" hangingPunct="1"/>
            <a:r>
              <a:rPr lang="en-US" altLang="en-US" smtClean="0"/>
              <a:t>Processing packet up to transport layer (UDP)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9CCC3C-14D1-42FF-B5A6-6ABA94144F6A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Multicasting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en-US" smtClean="0"/>
              <a:t>Send to a set of machines</a:t>
            </a:r>
          </a:p>
          <a:p>
            <a:pPr eaLnBrk="1" hangingPunct="1"/>
            <a:r>
              <a:rPr lang="en-US" altLang="en-US" smtClean="0"/>
              <a:t>In between unicast (send to one) and broadcast (send to all).</a:t>
            </a:r>
          </a:p>
          <a:p>
            <a:pPr eaLnBrk="1" hangingPunct="1"/>
            <a:r>
              <a:rPr lang="en-US" altLang="en-US" smtClean="0"/>
              <a:t>IP Multicast address</a:t>
            </a:r>
          </a:p>
          <a:p>
            <a:pPr lvl="1" eaLnBrk="1" hangingPunct="1"/>
            <a:r>
              <a:rPr lang="en-US" altLang="en-US" sz="1600" smtClean="0"/>
              <a:t>1110 xxxx.xxxxxxxx.xxxxxxxx.xxxxxxxx (224.0.0.0 to 239.255.255.255)</a:t>
            </a:r>
          </a:p>
          <a:p>
            <a:pPr lvl="1" eaLnBrk="1" hangingPunct="1"/>
            <a:r>
              <a:rPr lang="en-US" altLang="en-US" sz="1600" smtClean="0"/>
              <a:t>These addresses are associated with a group of interfaces.</a:t>
            </a:r>
          </a:p>
          <a:p>
            <a:pPr lvl="2" eaLnBrk="1" hangingPunct="1"/>
            <a:r>
              <a:rPr lang="en-US" altLang="en-US" sz="1600" smtClean="0"/>
              <a:t>A host must explicitly join and leave a group.</a:t>
            </a:r>
          </a:p>
          <a:p>
            <a:pPr eaLnBrk="1" hangingPunct="1"/>
            <a:r>
              <a:rPr lang="en-US" altLang="en-US" smtClean="0"/>
              <a:t>Ethernet multicast address:</a:t>
            </a:r>
          </a:p>
          <a:p>
            <a:pPr lvl="1" eaLnBrk="1" hangingPunct="1">
              <a:buFontTx/>
              <a:buNone/>
            </a:pPr>
            <a:r>
              <a:rPr lang="en-US" altLang="en-US" sz="1600" smtClean="0"/>
              <a:t> 1110 xxxx.x xxxxxxx.xxxxxxxx.xxxxxxxx</a:t>
            </a:r>
          </a:p>
          <a:p>
            <a:pPr lvl="1" eaLnBrk="1" hangingPunct="1"/>
            <a:r>
              <a:rPr lang="en-US" altLang="en-US" sz="1200" smtClean="0"/>
              <a:t>                     	----------------------------------------------  23bits (5 higher-order bits are ignored)</a:t>
            </a:r>
          </a:p>
          <a:p>
            <a:pPr lvl="1" eaLnBrk="1" hangingPunct="1"/>
            <a:r>
              <a:rPr lang="en-US" altLang="en-US" sz="1600" smtClean="0"/>
              <a:t>01. 00. 5e. 0  xxxxxxx.xxxxxxxx.xxxxxxxx</a:t>
            </a:r>
          </a:p>
          <a:p>
            <a:pPr lvl="1" eaLnBrk="1" hangingPunct="1"/>
            <a:r>
              <a:rPr lang="en-US" altLang="en-US" sz="1600" smtClean="0"/>
              <a:t>Imperfect filtering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3F0C0E-2419-4866-BF4F-F437E5E18148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Multicasting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Some special multicast addresses:</a:t>
            </a:r>
          </a:p>
          <a:p>
            <a:pPr lvl="1" eaLnBrk="1" hangingPunct="1"/>
            <a:r>
              <a:rPr lang="en-US" altLang="en-US" smtClean="0"/>
              <a:t>224.0.0.1 -- all hosts group</a:t>
            </a:r>
          </a:p>
          <a:p>
            <a:pPr lvl="1" eaLnBrk="1" hangingPunct="1"/>
            <a:r>
              <a:rPr lang="en-US" altLang="en-US" smtClean="0"/>
              <a:t>224.0.0.2 – all routers group</a:t>
            </a:r>
          </a:p>
          <a:p>
            <a:pPr lvl="1" eaLnBrk="1" hangingPunct="1"/>
            <a:r>
              <a:rPr lang="en-US" altLang="en-US" smtClean="0"/>
              <a:t>224.0.0.0 – 224.0.0.255  are reserved </a:t>
            </a:r>
          </a:p>
          <a:p>
            <a:pPr lvl="2" eaLnBrk="1" hangingPunct="1"/>
            <a:r>
              <a:rPr lang="en-US" altLang="en-US" sz="1800" smtClean="0"/>
              <a:t>link local addresses, not forwarded by routers 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30327C-E52B-445A-BF91-28DA7EC19FFF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Sending Multicast Messages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Use </a:t>
            </a:r>
            <a:r>
              <a:rPr lang="en-US" altLang="en-US" smtClean="0">
                <a:solidFill>
                  <a:schemeClr val="accent2"/>
                </a:solidFill>
              </a:rPr>
              <a:t>sendto</a:t>
            </a:r>
            <a:r>
              <a:rPr lang="en-US" altLang="en-US" smtClean="0"/>
              <a:t>, just treat a multicast address as a regular IP address.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Can control the number of hops for multicast packets by setting IP_MULTICAST_TTL</a:t>
            </a:r>
          </a:p>
          <a:p>
            <a:pPr eaLnBrk="1" hangingPunct="1"/>
            <a:r>
              <a:rPr lang="en-US" altLang="en-US" smtClean="0"/>
              <a:t>Can avoid loopback by turning off IP_MULTICAST_LOOP.</a:t>
            </a:r>
          </a:p>
          <a:p>
            <a:pPr eaLnBrk="1" hangingPunct="1"/>
            <a:r>
              <a:rPr lang="en-US" altLang="en-US" smtClean="0"/>
              <a:t>See example2.c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64F90-8893-45B4-8CE7-967F8B6FB2D4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574</Words>
  <Application>Microsoft Office PowerPoint</Application>
  <PresentationFormat>On-screen Show (4:3)</PresentationFormat>
  <Paragraphs>115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class_simple</vt:lpstr>
      <vt:lpstr>Broadcast and Multicast</vt:lpstr>
      <vt:lpstr>Four Types of IP Addresses</vt:lpstr>
      <vt:lpstr>Broadcast and Multicast</vt:lpstr>
      <vt:lpstr>Broadcasting</vt:lpstr>
      <vt:lpstr>Broadcasting</vt:lpstr>
      <vt:lpstr>Broadcasting </vt:lpstr>
      <vt:lpstr>Multicasting </vt:lpstr>
      <vt:lpstr>Multicasting </vt:lpstr>
      <vt:lpstr>Sending Multicast Messages</vt:lpstr>
      <vt:lpstr>Receiving Multicast Messages</vt:lpstr>
      <vt:lpstr>Multicast over the Internet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2015-11-24T16:29:47Z</dcterms:created>
  <dcterms:modified xsi:type="dcterms:W3CDTF">2015-11-24T16:29:50Z</dcterms:modified>
</cp:coreProperties>
</file>