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6" r:id="rId2"/>
    <p:sldId id="302" r:id="rId3"/>
    <p:sldId id="289" r:id="rId4"/>
    <p:sldId id="278" r:id="rId5"/>
    <p:sldId id="290" r:id="rId6"/>
    <p:sldId id="291" r:id="rId7"/>
    <p:sldId id="304" r:id="rId8"/>
    <p:sldId id="262" r:id="rId9"/>
    <p:sldId id="281" r:id="rId10"/>
    <p:sldId id="283" r:id="rId11"/>
    <p:sldId id="303" r:id="rId12"/>
    <p:sldId id="292" r:id="rId13"/>
    <p:sldId id="293" r:id="rId14"/>
    <p:sldId id="294" r:id="rId15"/>
    <p:sldId id="306" r:id="rId16"/>
    <p:sldId id="305" r:id="rId17"/>
    <p:sldId id="295" r:id="rId18"/>
    <p:sldId id="307" r:id="rId19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1" autoAdjust="0"/>
    <p:restoredTop sz="82823" autoAdjust="0"/>
  </p:normalViewPr>
  <p:slideViewPr>
    <p:cSldViewPr>
      <p:cViewPr varScale="1">
        <p:scale>
          <a:sx n="92" d="100"/>
          <a:sy n="92" d="100"/>
        </p:scale>
        <p:origin x="117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2.xml"/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C39CC0E-E552-4A06-96EF-897D223BD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32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67ACE4E-7B6D-42AF-B30C-9FBF730E83F5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9E7CAE-ABB0-438C-B380-851F23FD8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7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E67330B-8F0D-4C91-829A-1328AF138997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9E7CAE-ABB0-438C-B380-851F23FD8F5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0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3D4ED17-258C-4065-A738-0B11BA3D5089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3438" cy="3482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4AAE3-3818-42CC-9462-E87471AB4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0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3B371-B790-443B-A6E2-EBB766F9D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8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685F-7477-4300-8A09-DDCCE8E67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A4E57-66CF-4108-B8FB-C85F28CCC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9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BCD8A-BEB4-4207-B65B-879241BB4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7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EB15D-C349-4253-98CC-ECD4A6147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3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6B67-D215-482C-9F96-CD4E3DA7A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4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A3997-802B-4410-89C8-E030C0AB6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88234-6CFA-4B82-A3F6-3518B04DE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3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1C72-9185-4D70-BEB5-AE4B41256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8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ECB89-4EAB-43CD-A990-BDD308F47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10958A2-7748-422E-B375-90F4FC897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ystem.cs.fsu.edu/new/newuser/cs-account-setu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s.fsu.edu/help/it-support/student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0000"/>
                </a:solidFill>
                <a:cs typeface="Arial" charset="0"/>
              </a:rPr>
              <a:t>COP 5570</a:t>
            </a:r>
            <a:br>
              <a:rPr lang="en-US" altLang="en-US" sz="2800">
                <a:solidFill>
                  <a:srgbClr val="FF0000"/>
                </a:solidFill>
                <a:cs typeface="Arial" charset="0"/>
              </a:rPr>
            </a:br>
            <a:r>
              <a:rPr lang="en-US" altLang="en-US" sz="2800">
                <a:solidFill>
                  <a:srgbClr val="FF0000"/>
                </a:solidFill>
                <a:cs typeface="Arial" charset="0"/>
              </a:rPr>
              <a:t>Concurrent, Parallel, and Distributed Programming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066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Xin Yuan</a:t>
            </a: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3429000" y="152400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2400" i="1">
                <a:latin typeface="Arial" charset="0"/>
                <a:cs typeface="Arial" charset="0"/>
              </a:rPr>
              <a:t>Welcome 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098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Group Term Project</a:t>
            </a:r>
          </a:p>
        </p:txBody>
      </p:sp>
      <p:sp>
        <p:nvSpPr>
          <p:cNvPr id="10243" name="Rectangle 4099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Up to 3 students / per group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Requirement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Must be related to the class (concurrent, parallel, and distributed programming)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Combination of development and research (experiments)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Details will be provided later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 restriction on the language or programming environments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For example: you may use C/C++, Java, or Python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You must be able to demo your project on </a:t>
            </a:r>
            <a:r>
              <a:rPr lang="en-US" altLang="en-US" sz="2000" dirty="0" err="1">
                <a:solidFill>
                  <a:srgbClr val="FF0000"/>
                </a:solidFill>
              </a:rPr>
              <a:t>linprog</a:t>
            </a:r>
            <a:r>
              <a:rPr lang="en-US" altLang="en-US" sz="2000" dirty="0">
                <a:solidFill>
                  <a:srgbClr val="FF0000"/>
                </a:solidFill>
              </a:rPr>
              <a:t>.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3BC43-C368-4A8B-AB7A-DB57ADB3461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Term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Graded based 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Project proposal and status report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Presentation (the last two weeks)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Demonstration (the last two weeks)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Final report (and software if applicable)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4E57-66CF-4108-B8FB-C85F28CCCA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49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334FF-3B26-4C16-ADA8-69EFCA2299E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Timeline and Important events (subject to change)</a:t>
            </a:r>
          </a:p>
        </p:txBody>
      </p:sp>
      <p:sp>
        <p:nvSpPr>
          <p:cNvPr id="1229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Programming assignment 1: Warmup (Week 2-Week 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Programming assignment 2: UNIX API programming (Week 4-Week 6)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Midterm (Week 8)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Programming assignment 3: Socket programming (Week 9-Week 11)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Programming assignment 4: Parallel Programming (</a:t>
            </a:r>
            <a:r>
              <a:rPr lang="en-US" altLang="en-US" dirty="0" err="1"/>
              <a:t>OpenMP</a:t>
            </a:r>
            <a:r>
              <a:rPr lang="en-US" altLang="en-US" dirty="0"/>
              <a:t>, MPI) (Week 13-Week 15)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Term project (Week 9-Week 16)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Final: April 29, 5:30-7:30pm (This is fixed by the university)!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5FA91E-9F22-40D0-A14B-7511865E339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/>
              <a:t>Accounts</a:t>
            </a:r>
          </a:p>
        </p:txBody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105400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Computer Science account (&lt;</a:t>
            </a:r>
            <a:r>
              <a:rPr lang="en-US" altLang="en-US" dirty="0" err="1"/>
              <a:t>yourid</a:t>
            </a:r>
            <a:r>
              <a:rPr lang="en-US" altLang="en-US" dirty="0"/>
              <a:t>&gt;@cs.fsu.edu)</a:t>
            </a:r>
          </a:p>
          <a:p>
            <a:pPr lvl="1" eaLnBrk="1" hangingPunct="1"/>
            <a:r>
              <a:rPr lang="en-US" altLang="en-US" dirty="0"/>
              <a:t>For doing projects</a:t>
            </a:r>
          </a:p>
          <a:p>
            <a:pPr lvl="1" eaLnBrk="1" hangingPunct="1"/>
            <a:r>
              <a:rPr lang="en-US" altLang="en-US" dirty="0">
                <a:solidFill>
                  <a:srgbClr val="0000FF"/>
                </a:solidFill>
                <a:hlinkClick r:id="rId3"/>
              </a:rPr>
              <a:t>https://system.cs.fsu.edu/new/newuser/cs-account-setup/</a:t>
            </a:r>
            <a:endParaRPr lang="en-US" altLang="en-US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en-US" dirty="0"/>
              <a:t>Use machines linprog.cs.fsu.edu to develop projects</a:t>
            </a:r>
          </a:p>
          <a:p>
            <a:pPr eaLnBrk="1" hangingPunct="1"/>
            <a:r>
              <a:rPr lang="en-US" altLang="en-US" dirty="0"/>
              <a:t>FSU account (&lt;</a:t>
            </a:r>
            <a:r>
              <a:rPr lang="en-US" altLang="en-US" dirty="0" err="1"/>
              <a:t>yourid</a:t>
            </a:r>
            <a:r>
              <a:rPr lang="en-US" altLang="en-US" dirty="0"/>
              <a:t>&gt;@fsu.edu)</a:t>
            </a:r>
          </a:p>
          <a:p>
            <a:pPr lvl="1" eaLnBrk="1" hangingPunct="1"/>
            <a:r>
              <a:rPr lang="en-US" altLang="en-US" dirty="0"/>
              <a:t>For receiving class announcements</a:t>
            </a:r>
          </a:p>
          <a:p>
            <a:pPr lvl="1" eaLnBrk="1" hangingPunct="1"/>
            <a:r>
              <a:rPr lang="en-US" altLang="en-US" dirty="0"/>
              <a:t>For submitting assignments</a:t>
            </a:r>
          </a:p>
          <a:p>
            <a:pPr lvl="1" eaLnBrk="1" hangingPunct="1"/>
            <a:r>
              <a:rPr lang="en-US" altLang="en-US" dirty="0"/>
              <a:t>For getting your grades</a:t>
            </a:r>
          </a:p>
          <a:p>
            <a:pPr lvl="1" eaLnBrk="1" hangingPunct="1"/>
            <a:r>
              <a:rPr lang="en-US" altLang="en-US" dirty="0">
                <a:solidFill>
                  <a:srgbClr val="0000FF"/>
                </a:solidFill>
                <a:hlinkClick r:id="rId4"/>
              </a:rPr>
              <a:t>https://its.fsu.edu/help/it-support/students</a:t>
            </a:r>
            <a:endParaRPr lang="en-US" altLang="en-US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en-US" dirty="0"/>
              <a:t>Access to canvas</a:t>
            </a:r>
          </a:p>
          <a:p>
            <a:pPr lvl="1" eaLnBrk="1" hangingPunct="1"/>
            <a:r>
              <a:rPr lang="en-US" altLang="en-US" dirty="0"/>
              <a:t>For class materials, discussion board, grades etc.</a:t>
            </a:r>
          </a:p>
          <a:p>
            <a:pPr lvl="1" eaLnBrk="1" hangingPunct="1"/>
            <a:r>
              <a:rPr lang="en-US" altLang="en-US" dirty="0"/>
              <a:t>Through your FSU account</a:t>
            </a:r>
          </a:p>
          <a:p>
            <a:pPr lvl="1" eaLnBrk="1" hangingPunct="1"/>
            <a:r>
              <a:rPr lang="en-US" altLang="en-US" dirty="0">
                <a:solidFill>
                  <a:srgbClr val="0000FF"/>
                </a:solidFill>
              </a:rPr>
              <a:t>http://canvas.fsu.edu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25961-D95E-47F4-A14B-36E01137743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Policies and Guidelines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Late homework/projects</a:t>
            </a:r>
          </a:p>
          <a:p>
            <a:pPr lvl="1" eaLnBrk="1" hangingPunct="1">
              <a:defRPr/>
            </a:pPr>
            <a:r>
              <a:rPr lang="en-US" sz="1600" dirty="0"/>
              <a:t>Please work on homework assignments/projects early and hand in on time</a:t>
            </a:r>
          </a:p>
          <a:p>
            <a:pPr lvl="1" eaLnBrk="1" hangingPunct="1">
              <a:defRPr/>
            </a:pPr>
            <a:r>
              <a:rPr lang="en-US" sz="1600" dirty="0"/>
              <a:t>10% penalty per day for up to 2 days</a:t>
            </a:r>
          </a:p>
          <a:p>
            <a:pPr eaLnBrk="1" hangingPunct="1">
              <a:defRPr/>
            </a:pPr>
            <a:r>
              <a:rPr lang="en-US" sz="1800" dirty="0"/>
              <a:t>Make-up exam</a:t>
            </a:r>
            <a:endParaRPr lang="en-US" sz="2000" b="1" dirty="0">
              <a:solidFill>
                <a:srgbClr val="0000FF"/>
              </a:solidFill>
            </a:endParaRPr>
          </a:p>
          <a:p>
            <a:pPr lvl="1" eaLnBrk="1" hangingPunct="1">
              <a:defRPr/>
            </a:pPr>
            <a:r>
              <a:rPr lang="en-US" sz="1600" dirty="0"/>
              <a:t>No make-up example unless there is a proof of emergency (things beyond your control)</a:t>
            </a:r>
          </a:p>
          <a:p>
            <a:pPr eaLnBrk="1" hangingPunct="1">
              <a:defRPr/>
            </a:pPr>
            <a:r>
              <a:rPr lang="en-US" sz="2000" dirty="0"/>
              <a:t>Incomplete grade</a:t>
            </a:r>
          </a:p>
          <a:p>
            <a:pPr lvl="1" eaLnBrk="1" hangingPunct="1">
              <a:defRPr/>
            </a:pPr>
            <a:r>
              <a:rPr lang="en-US" sz="1600" dirty="0"/>
              <a:t>Incomplete will be given only to ones who miss the final due to the emergency. </a:t>
            </a:r>
          </a:p>
          <a:p>
            <a:pPr eaLnBrk="1" hangingPunct="1">
              <a:defRPr/>
            </a:pPr>
            <a:r>
              <a:rPr lang="en-US" sz="1800" dirty="0"/>
              <a:t>Please read detailed course policies on the course website.</a:t>
            </a:r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sz="1600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 code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600" dirty="0"/>
              <a:t>Academic Integrity</a:t>
            </a:r>
          </a:p>
          <a:p>
            <a:pPr lvl="1" eaLnBrk="1" hangingPunct="1">
              <a:defRPr/>
            </a:pPr>
            <a:r>
              <a:rPr lang="en-US" sz="2200" dirty="0"/>
              <a:t>Write your own code from scratch!!!</a:t>
            </a:r>
          </a:p>
          <a:p>
            <a:pPr lvl="1" eaLnBrk="1" hangingPunct="1">
              <a:defRPr/>
            </a:pPr>
            <a:r>
              <a:rPr lang="en-US" sz="2200" dirty="0"/>
              <a:t>No copying from anywhere including old submissions and code from the Internet.</a:t>
            </a:r>
          </a:p>
          <a:p>
            <a:pPr lvl="1" eaLnBrk="1" hangingPunct="1">
              <a:defRPr/>
            </a:pPr>
            <a:r>
              <a:rPr lang="en-US" sz="2200" dirty="0"/>
              <a:t>Don’t ask anyone for solutions and </a:t>
            </a:r>
            <a:r>
              <a:rPr lang="en-US" sz="2200" dirty="0">
                <a:solidFill>
                  <a:srgbClr val="FF0000"/>
                </a:solidFill>
              </a:rPr>
              <a:t>don’t give or lose your code to anyone.</a:t>
            </a:r>
          </a:p>
          <a:p>
            <a:pPr lvl="1" eaLnBrk="1" hangingPunct="1">
              <a:defRPr/>
            </a:pPr>
            <a:r>
              <a:rPr lang="en-US" sz="2200" dirty="0"/>
              <a:t>Automated (software) plagiarism detection tools will be used in this course.</a:t>
            </a:r>
          </a:p>
          <a:p>
            <a:pPr lvl="1" eaLnBrk="1" hangingPunct="1">
              <a:defRPr/>
            </a:pPr>
            <a:r>
              <a:rPr lang="en-US" sz="2200" dirty="0">
                <a:solidFill>
                  <a:srgbClr val="FF0000"/>
                </a:solidFill>
              </a:rPr>
              <a:t>Do not talk to each other during exam!</a:t>
            </a:r>
          </a:p>
          <a:p>
            <a:pPr eaLnBrk="1" hangingPunct="1">
              <a:defRPr/>
            </a:pPr>
            <a:r>
              <a:rPr lang="en-US" sz="2600" dirty="0"/>
              <a:t>Penalty for honor code violation</a:t>
            </a:r>
          </a:p>
          <a:p>
            <a:pPr lvl="1" eaLnBrk="1" hangingPunct="1">
              <a:defRPr/>
            </a:pPr>
            <a:r>
              <a:rPr lang="en-US" sz="2300" dirty="0"/>
              <a:t>All honor code violations will be reported to the university</a:t>
            </a:r>
          </a:p>
          <a:p>
            <a:pPr lvl="2" eaLnBrk="1" hangingPunct="1">
              <a:defRPr/>
            </a:pPr>
            <a:r>
              <a:rPr lang="en-US" sz="2300" dirty="0"/>
              <a:t>The instructor will not hear any explanations from the involved students. Explanations will be heard by the honor court. </a:t>
            </a:r>
          </a:p>
          <a:p>
            <a:pPr lvl="1" eaLnBrk="1" hangingPunct="1">
              <a:defRPr/>
            </a:pPr>
            <a:r>
              <a:rPr lang="en-US" sz="2300" dirty="0">
                <a:sym typeface="Wingdings" pitchFamily="2" charset="2"/>
              </a:rPr>
              <a:t>Step 1 agreement: 0 for the particular assignment/exam and the lowering of one letter (A-&gt;B) for course final grade. </a:t>
            </a:r>
          </a:p>
          <a:p>
            <a:pPr lvl="1" eaLnBrk="1" hangingPunct="1">
              <a:defRPr/>
            </a:pPr>
            <a:r>
              <a:rPr lang="en-US" sz="2300" dirty="0">
                <a:sym typeface="Wingdings" pitchFamily="2" charset="2"/>
              </a:rPr>
              <a:t>Second violation: handled by the University honor court. If a case goes to the court, the instructor will suggest an F for the course as the minimal penalty if the student is found responsible. </a:t>
            </a:r>
            <a:endParaRPr lang="en-US" sz="2300" dirty="0"/>
          </a:p>
          <a:p>
            <a:pPr lvl="1" eaLnBrk="1" hangingPunct="1">
              <a:defRPr/>
            </a:pPr>
            <a:endParaRPr lang="en-US" sz="2200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4E57-66CF-4108-B8FB-C85F28CCCA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18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Accommodation for Disabilities</a:t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Students with disabilities needing academic accommodation should: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(1) register with and provide documentation to the Student Disability Resource Center; and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(2) bring a letter to the instructor indicating the need for accommodation and what type. This should be done during the first week of class.</a:t>
            </a:r>
          </a:p>
          <a:p>
            <a:r>
              <a:rPr lang="en-US" dirty="0">
                <a:solidFill>
                  <a:schemeClr val="tx1"/>
                </a:solidFill>
              </a:rPr>
              <a:t>This syllabus and other class materials are available in alternative format upon request.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4E57-66CF-4108-B8FB-C85F28CCCA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27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762000"/>
          </a:xfrm>
        </p:spPr>
        <p:txBody>
          <a:bodyPr/>
          <a:lstStyle/>
          <a:p>
            <a:r>
              <a:rPr lang="en-US" altLang="en-US" dirty="0"/>
              <a:t>Concerns and 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105DC-1B8B-4A15-8870-496784461F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What will we do in this class?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What are the grading items for the course?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Which server will be used to grade your programming assignments and term project?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How is the project grading in this class different from that in other classes?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If I am told that I have violated the academic honor code in a programming assignment, where do I argue for myself if I did not give my program to anyone?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What is the penalty for violating the honor code?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Under what condition can one get an ‘I’ grade?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4E57-66CF-4108-B8FB-C85F28CCCA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Instructor Information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Instructor</a:t>
            </a:r>
          </a:p>
          <a:p>
            <a:pPr lvl="1"/>
            <a:r>
              <a:rPr lang="en-US" altLang="en-US" dirty="0"/>
              <a:t>Xin Yuan (xyuan@cs.fsu.edu)</a:t>
            </a:r>
          </a:p>
          <a:p>
            <a:pPr lvl="1"/>
            <a:r>
              <a:rPr lang="en-US" altLang="en-US" dirty="0"/>
              <a:t>Office: Love 168</a:t>
            </a:r>
          </a:p>
          <a:p>
            <a:pPr lvl="1"/>
            <a:r>
              <a:rPr lang="en-US" altLang="en-US" dirty="0"/>
              <a:t>Office hours: 1:30PM to 2:30PM, Tuesday and Thursday</a:t>
            </a:r>
          </a:p>
          <a:p>
            <a:pPr lvl="1"/>
            <a:r>
              <a:rPr lang="en-US" altLang="en-US" dirty="0"/>
              <a:t>Research area: Parallel and Distributed Systems, High Performance Computing</a:t>
            </a:r>
          </a:p>
          <a:p>
            <a:endParaRPr lang="en-US" altLang="en-US" dirty="0"/>
          </a:p>
          <a:p>
            <a:r>
              <a:rPr lang="en-US" altLang="en-US" dirty="0"/>
              <a:t>TA</a:t>
            </a:r>
          </a:p>
          <a:p>
            <a:pPr lvl="1"/>
            <a:r>
              <a:rPr lang="en-US" altLang="en-US" dirty="0"/>
              <a:t>TBD</a:t>
            </a:r>
          </a:p>
          <a:p>
            <a:pPr lvl="1"/>
            <a:r>
              <a:rPr lang="en-US" altLang="en-US" dirty="0"/>
              <a:t>Office: TBD</a:t>
            </a:r>
          </a:p>
          <a:p>
            <a:pPr lvl="1"/>
            <a:r>
              <a:rPr lang="en-US" altLang="en-US" dirty="0"/>
              <a:t>Office hours: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F42EE-18E6-4794-B42B-76A8DFC590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this Course is About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Hands-on introduction to advanced concurrent, distributed, and parallel programming in the Unix environment</a:t>
            </a:r>
          </a:p>
          <a:p>
            <a:pPr lvl="1" eaLnBrk="1" hangingPunct="1"/>
            <a:r>
              <a:rPr lang="en-US" altLang="en-US" dirty="0"/>
              <a:t>Advanced UNIX API’s: process management, inter-process communication, file systems, advanced I/O, sockets</a:t>
            </a:r>
          </a:p>
          <a:p>
            <a:pPr lvl="1" eaLnBrk="1" hangingPunct="1"/>
            <a:r>
              <a:rPr lang="en-US" altLang="en-US" dirty="0"/>
              <a:t>Concurrent programming with processes and threads</a:t>
            </a:r>
          </a:p>
          <a:p>
            <a:pPr lvl="1" eaLnBrk="1" hangingPunct="1"/>
            <a:r>
              <a:rPr lang="en-US" altLang="en-US" dirty="0"/>
              <a:t>Network or distributed programming with sockets</a:t>
            </a:r>
          </a:p>
          <a:p>
            <a:pPr lvl="1" eaLnBrk="1" hangingPunct="1"/>
            <a:r>
              <a:rPr lang="en-US" altLang="en-US" dirty="0"/>
              <a:t>Parallel programming with </a:t>
            </a:r>
            <a:r>
              <a:rPr lang="en-US" altLang="en-US" dirty="0" err="1"/>
              <a:t>OpenMP</a:t>
            </a:r>
            <a:r>
              <a:rPr lang="en-US" altLang="en-US" dirty="0"/>
              <a:t> and MPI</a:t>
            </a:r>
          </a:p>
          <a:p>
            <a:pPr eaLnBrk="1" hangingPunct="1"/>
            <a:r>
              <a:rPr lang="en-US" altLang="en-US" dirty="0"/>
              <a:t>After taking this class, you should be able to</a:t>
            </a:r>
          </a:p>
          <a:p>
            <a:pPr lvl="1" eaLnBrk="1" hangingPunct="1"/>
            <a:r>
              <a:rPr lang="en-US" altLang="en-US" dirty="0"/>
              <a:t>Use standard UNIX operating system API’s</a:t>
            </a:r>
          </a:p>
          <a:p>
            <a:pPr lvl="1" eaLnBrk="1" hangingPunct="1"/>
            <a:r>
              <a:rPr lang="en-US" altLang="en-US" dirty="0"/>
              <a:t>Develop concurrent programs</a:t>
            </a:r>
          </a:p>
          <a:p>
            <a:pPr lvl="1" eaLnBrk="1" hangingPunct="1"/>
            <a:r>
              <a:rPr lang="en-US" altLang="en-US" dirty="0"/>
              <a:t>Develop networking programs and distributed applications</a:t>
            </a:r>
          </a:p>
          <a:p>
            <a:pPr lvl="1" eaLnBrk="1" hangingPunct="1"/>
            <a:r>
              <a:rPr lang="en-US" altLang="en-US" dirty="0"/>
              <a:t>Develop parallel programs</a:t>
            </a:r>
          </a:p>
          <a:p>
            <a:pPr lvl="1" eaLnBrk="1" hangingPunct="1"/>
            <a:r>
              <a:rPr lang="en-US" altLang="en-US" dirty="0"/>
              <a:t>Develop portable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F220A-8953-4A84-B8E6-88E1BA3545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Course Pre-requisites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Operating systems  - COP 4610 or equivalent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Basic course on networks (highly desirable) – CNT 4504/5505 or equivalent.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Proficiency in C/C++  -  </a:t>
            </a:r>
            <a:r>
              <a:rPr lang="en-US" altLang="en-US" sz="2000" dirty="0">
                <a:solidFill>
                  <a:srgbClr val="0000FF"/>
                </a:solidFill>
              </a:rPr>
              <a:t>absolute must!!</a:t>
            </a:r>
            <a:endParaRPr lang="en-US" altLang="en-US" sz="1800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1800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Working knowledge of Unix environment (able to edit, compile, debug C/C++ programs in UNIX).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EF05D-62B2-4830-97DF-356E6B9517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843E1-E3BB-43F7-AFEB-B2386BF9873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Course Materials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Required textbook</a:t>
            </a:r>
          </a:p>
          <a:p>
            <a:pPr lvl="1" eaLnBrk="1" hangingPunct="1"/>
            <a:r>
              <a:rPr lang="en-US" altLang="en-US" sz="1600" b="1" dirty="0"/>
              <a:t>“</a:t>
            </a:r>
            <a:r>
              <a:rPr lang="en-US" altLang="en-US" sz="1600" b="1" dirty="0">
                <a:solidFill>
                  <a:srgbClr val="0000FF"/>
                </a:solidFill>
              </a:rPr>
              <a:t>Advanced Programming in the Unix Environment</a:t>
            </a:r>
            <a:r>
              <a:rPr lang="en-US" altLang="en-US" sz="1600" dirty="0"/>
              <a:t>,'' 3</a:t>
            </a:r>
            <a:r>
              <a:rPr lang="en-US" altLang="en-US" sz="1600" baseline="30000" dirty="0"/>
              <a:t>rd</a:t>
            </a:r>
            <a:r>
              <a:rPr lang="en-US" altLang="en-US" sz="1600" dirty="0"/>
              <a:t> Edition, by W. Richard Stevens and Stephen A. </a:t>
            </a:r>
            <a:r>
              <a:rPr lang="en-US" altLang="en-US" sz="1600" dirty="0" err="1"/>
              <a:t>Rago</a:t>
            </a:r>
            <a:r>
              <a:rPr lang="en-US" altLang="en-US" sz="1600" dirty="0"/>
              <a:t>.  </a:t>
            </a:r>
          </a:p>
          <a:p>
            <a:pPr eaLnBrk="1" hangingPunct="1"/>
            <a:r>
              <a:rPr lang="en-US" altLang="en-US" sz="2000" dirty="0"/>
              <a:t>Recommended reference textbooks</a:t>
            </a:r>
          </a:p>
          <a:p>
            <a:pPr lvl="1" eaLnBrk="1" hangingPunct="1"/>
            <a:r>
              <a:rPr lang="en-US" altLang="en-US" sz="1600" dirty="0"/>
              <a:t>“</a:t>
            </a:r>
            <a:r>
              <a:rPr lang="en-US" altLang="en-US" sz="1600" b="1" dirty="0">
                <a:solidFill>
                  <a:srgbClr val="0000FF"/>
                </a:solidFill>
              </a:rPr>
              <a:t>Unix Network Programming Volume 1: The Sockets Networking API</a:t>
            </a:r>
            <a:r>
              <a:rPr lang="en-US" altLang="en-US" sz="1600" dirty="0"/>
              <a:t>,'‘ 3</a:t>
            </a:r>
            <a:r>
              <a:rPr lang="en-US" altLang="en-US" sz="1600" baseline="30000" dirty="0"/>
              <a:t>rd</a:t>
            </a:r>
            <a:r>
              <a:rPr lang="en-US" altLang="en-US" sz="1600" dirty="0"/>
              <a:t> Edition, by W. Richard Stevens, Bill </a:t>
            </a:r>
            <a:r>
              <a:rPr lang="en-US" altLang="en-US" sz="1600" dirty="0" err="1"/>
              <a:t>Fenner</a:t>
            </a:r>
            <a:r>
              <a:rPr lang="en-US" altLang="en-US" sz="1600" dirty="0"/>
              <a:t>, and Andrew M. </a:t>
            </a:r>
            <a:r>
              <a:rPr lang="en-US" altLang="en-US" sz="1600" dirty="0" err="1"/>
              <a:t>Rudoff</a:t>
            </a:r>
            <a:r>
              <a:rPr lang="en-US" altLang="en-US" sz="1600" dirty="0"/>
              <a:t>. 2003</a:t>
            </a:r>
            <a:endParaRPr lang="en-US" altLang="en-US" sz="1600" b="1" dirty="0"/>
          </a:p>
          <a:p>
            <a:pPr lvl="2" eaLnBrk="1" hangingPunct="1"/>
            <a:r>
              <a:rPr lang="en-US" altLang="en-US" sz="1600" b="1" dirty="0">
                <a:solidFill>
                  <a:srgbClr val="FF0000"/>
                </a:solidFill>
              </a:rPr>
              <a:t>This is essentially the second required book</a:t>
            </a:r>
          </a:p>
          <a:p>
            <a:pPr lvl="1" eaLnBrk="1" hangingPunct="1"/>
            <a:r>
              <a:rPr lang="en-US" altLang="en-US" sz="1600" b="1" dirty="0"/>
              <a:t>“</a:t>
            </a:r>
            <a:r>
              <a:rPr lang="en-US" altLang="en-US" sz="1600" b="1" dirty="0">
                <a:solidFill>
                  <a:srgbClr val="0000FF"/>
                </a:solidFill>
              </a:rPr>
              <a:t>The C Programming Language</a:t>
            </a:r>
            <a:r>
              <a:rPr lang="en-US" altLang="en-US" sz="1600" b="1" dirty="0"/>
              <a:t>”, </a:t>
            </a:r>
            <a:r>
              <a:rPr lang="en-US" altLang="en-US" sz="1600" dirty="0"/>
              <a:t>2</a:t>
            </a:r>
            <a:r>
              <a:rPr lang="en-US" altLang="en-US" sz="1600" baseline="30000" dirty="0"/>
              <a:t>nd</a:t>
            </a:r>
            <a:r>
              <a:rPr lang="en-US" altLang="en-US" sz="1600" dirty="0"/>
              <a:t> Edition, by B. Kernighan and D. Ritchie.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Lecture notes, other assigned readings materials on the Internet</a:t>
            </a:r>
          </a:p>
          <a:p>
            <a:pPr lvl="1" eaLnBrk="1" hangingPunct="1"/>
            <a:endParaRPr lang="en-US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3F752-3C88-4E6C-B201-F4F5038E10F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Workload and Grading Policies </a:t>
            </a:r>
            <a:br>
              <a:rPr lang="en-US" altLang="en-US"/>
            </a:br>
            <a:r>
              <a:rPr lang="en-US" altLang="en-US"/>
              <a:t>(subject to change)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000" dirty="0"/>
              <a:t>Four individual programming assignments: 40%</a:t>
            </a:r>
          </a:p>
          <a:p>
            <a:pPr lvl="1" eaLnBrk="1" hangingPunct="1"/>
            <a:r>
              <a:rPr lang="en-US" altLang="en-US" sz="1600" dirty="0"/>
              <a:t>Some of them are fairly large projects </a:t>
            </a:r>
          </a:p>
          <a:p>
            <a:pPr eaLnBrk="1" hangingPunct="1"/>
            <a:r>
              <a:rPr lang="en-US" altLang="en-US" sz="2000" dirty="0"/>
              <a:t>One group term project: 15%</a:t>
            </a:r>
          </a:p>
          <a:p>
            <a:pPr lvl="1" eaLnBrk="1" hangingPunct="1"/>
            <a:r>
              <a:rPr lang="en-US" altLang="en-US" sz="1800" dirty="0"/>
              <a:t>Up to 3 students per group</a:t>
            </a:r>
          </a:p>
          <a:p>
            <a:pPr eaLnBrk="1" hangingPunct="1"/>
            <a:r>
              <a:rPr lang="en-US" altLang="en-US" sz="2000" dirty="0"/>
              <a:t>One midterm exam: 20%</a:t>
            </a:r>
          </a:p>
          <a:p>
            <a:pPr eaLnBrk="1" hangingPunct="1"/>
            <a:r>
              <a:rPr lang="en-US" altLang="en-US" sz="2000" dirty="0"/>
              <a:t>One final exam: 25%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grade scale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4E57-66CF-4108-B8FB-C85F28CCCA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01527"/>
              </p:ext>
            </p:extLst>
          </p:nvPr>
        </p:nvGraphicFramePr>
        <p:xfrm>
          <a:off x="508000" y="1301006"/>
          <a:ext cx="8128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881921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22993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Letter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Numerical 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95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90.00 –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556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87.00 - 89.99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14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84.00 – 86.99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91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81.00 – 83.99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942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78.00 – 80.99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35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75.00 – 77.99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758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72.00</a:t>
                      </a:r>
                      <a:r>
                        <a:rPr lang="en-US" baseline="0" dirty="0"/>
                        <a:t> – 74.99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3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70.00</a:t>
                      </a:r>
                      <a:r>
                        <a:rPr lang="en-US" baseline="0" dirty="0"/>
                        <a:t> – 71.99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787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66.00</a:t>
                      </a:r>
                      <a:r>
                        <a:rPr lang="en-US" baseline="0" dirty="0"/>
                        <a:t> – 69.99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05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63.00 –</a:t>
                      </a:r>
                      <a:r>
                        <a:rPr lang="en-US" baseline="0" dirty="0"/>
                        <a:t> 65.99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080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60.00 – 62.99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609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</a:t>
                      </a:r>
                      <a:r>
                        <a:rPr lang="en-US" baseline="0" dirty="0"/>
                        <a:t> – 59.99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125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608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Programming Assignments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Four individual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</a:rPr>
              <a:t>Must be written in C/C++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Will be graded on </a:t>
            </a:r>
            <a:r>
              <a:rPr lang="en-US" altLang="en-US" dirty="0" err="1"/>
              <a:t>linprog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Some of them are fairly large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Late submission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10% penalty per day for up to two days.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Start early!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Don’t wait till the last minute; servers may go down and plan accordingly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Ask questions early!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78B56-86A1-4D1B-B108-EA4867FE131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098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Grading Programming Assignments</a:t>
            </a:r>
          </a:p>
        </p:txBody>
      </p:sp>
      <p:sp>
        <p:nvSpPr>
          <p:cNvPr id="9219" name="Rectangle 4099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Grading is based not only on the software functionality/quality, but also 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Your understanding of your own code.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Your preparation to show the features of your program.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program that is “kind of” working is not good enough.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Test your program thoroughly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Making a program bug free takes a lot of effort and will be recognized in the grading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You will be asked to self-grade your programming assignments as part of the assignment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First unknown error (found by the TA, but not in your self grading) drops the maximum assignment grade  to 85% of the total grade.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First known error (or uncertain about how to self-grade) or unimplemented feature reduces the grade by extra 8%.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16153-8B08-4DFD-B484-C25B68D3DDB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ch0_logistics</Template>
  <TotalTime>1179</TotalTime>
  <Words>1327</Words>
  <Application>Microsoft Office PowerPoint</Application>
  <PresentationFormat>On-screen Show (4:3)</PresentationFormat>
  <Paragraphs>189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class_simple</vt:lpstr>
      <vt:lpstr>COP 5570 Concurrent, Parallel, and Distributed Programming</vt:lpstr>
      <vt:lpstr>Instructor Information</vt:lpstr>
      <vt:lpstr>What this Course is About</vt:lpstr>
      <vt:lpstr>Course Pre-requisites</vt:lpstr>
      <vt:lpstr>Course Materials</vt:lpstr>
      <vt:lpstr>Workload and Grading Policies  (subject to change)</vt:lpstr>
      <vt:lpstr>Letter grade scale</vt:lpstr>
      <vt:lpstr>Programming Assignments</vt:lpstr>
      <vt:lpstr>Grading Programming Assignments</vt:lpstr>
      <vt:lpstr>Group Term Project</vt:lpstr>
      <vt:lpstr>Group Term Project</vt:lpstr>
      <vt:lpstr>Timeline and Important events (subject to change)</vt:lpstr>
      <vt:lpstr>Accounts</vt:lpstr>
      <vt:lpstr>Policies and Guidelines</vt:lpstr>
      <vt:lpstr>Honor code violation</vt:lpstr>
      <vt:lpstr>Accommodation for Disabilities </vt:lpstr>
      <vt:lpstr>Concerns and Questions?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Kartik Gopalan</dc:creator>
  <cp:lastModifiedBy>Xin Yuan</cp:lastModifiedBy>
  <cp:revision>229</cp:revision>
  <dcterms:created xsi:type="dcterms:W3CDTF">2002-09-05T02:51:20Z</dcterms:created>
  <dcterms:modified xsi:type="dcterms:W3CDTF">2025-01-07T13:11:01Z</dcterms:modified>
</cp:coreProperties>
</file>