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21"/>
  </p:notesMasterIdLst>
  <p:sldIdLst>
    <p:sldId id="280" r:id="rId2"/>
    <p:sldId id="281" r:id="rId3"/>
    <p:sldId id="282" r:id="rId4"/>
    <p:sldId id="283" r:id="rId5"/>
    <p:sldId id="284" r:id="rId6"/>
    <p:sldId id="285" r:id="rId7"/>
    <p:sldId id="268" r:id="rId8"/>
    <p:sldId id="286" r:id="rId9"/>
    <p:sldId id="269" r:id="rId10"/>
    <p:sldId id="287" r:id="rId11"/>
    <p:sldId id="270" r:id="rId12"/>
    <p:sldId id="288" r:id="rId13"/>
    <p:sldId id="271" r:id="rId14"/>
    <p:sldId id="289" r:id="rId15"/>
    <p:sldId id="272" r:id="rId16"/>
    <p:sldId id="273" r:id="rId17"/>
    <p:sldId id="291" r:id="rId18"/>
    <p:sldId id="290" r:id="rId19"/>
    <p:sldId id="292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73302" autoAdjust="0"/>
  </p:normalViewPr>
  <p:slideViewPr>
    <p:cSldViewPr>
      <p:cViewPr varScale="1">
        <p:scale>
          <a:sx n="94" d="100"/>
          <a:sy n="94" d="100"/>
        </p:scale>
        <p:origin x="169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F87C398-AEF2-4637-B376-625C54973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40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393137E-C4AF-40F0-AFD4-EBB60F999351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D293CC1-1EC1-4E62-8B93-06E3B0F11AB5}" type="slidenum">
              <a:rPr lang="en-US" altLang="en-US" sz="1200" smtClean="0"/>
              <a:pPr eaLnBrk="1" hangingPunct="1"/>
              <a:t>11</a:t>
            </a:fld>
            <a:endParaRPr lang="en-US" altLang="en-US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F907626-5715-49CA-B63C-0D281D0D6BCE}" type="slidenum">
              <a:rPr lang="en-US" altLang="en-US" sz="1200" smtClean="0"/>
              <a:pPr eaLnBrk="1" hangingPunct="1"/>
              <a:t>13</a:t>
            </a:fld>
            <a:endParaRPr lang="en-US" alt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A4D812C-6304-4606-B3B9-E31E62A6C4AF}" type="slidenum">
              <a:rPr lang="en-US" altLang="en-US" sz="1200" smtClean="0"/>
              <a:pPr eaLnBrk="1" hangingPunct="1"/>
              <a:t>15</a:t>
            </a:fld>
            <a:endParaRPr lang="en-US" altLang="en-US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493" tIns="43247" rIns="86493" bIns="43247"/>
          <a:lstStyle/>
          <a:p>
            <a:pPr eaLnBrk="1" hangingPunct="1"/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1498C611-751D-480E-98AE-6663A550E305}" type="slidenum">
              <a:rPr lang="en-US" altLang="en-US" sz="1200" smtClean="0"/>
              <a:pPr eaLnBrk="1" hangingPunct="1"/>
              <a:t>16</a:t>
            </a:fld>
            <a:endParaRPr lang="en-US" alt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493" tIns="43247" rIns="86493" bIns="43247"/>
          <a:lstStyle/>
          <a:p>
            <a:pPr eaLnBrk="1" hangingPunct="1"/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245DBF7-464C-4C34-BA37-42F021A6D07A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9A63658-7542-46FF-AE2E-6D5D3AABEEA4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106F51AE-944C-4582-AA7A-858037F0C015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EC29F0B-944F-4F6D-A13B-DCCF83F54C07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E3D7A47E-CF9E-4D03-A415-03DEBB6984F0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87C398-AEF2-4637-B376-625C54973E3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64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2CE6A05-947A-4220-A6C3-4DFBA42CDD66}" type="slidenum">
              <a:rPr lang="en-US" altLang="en-US" sz="1200" smtClean="0"/>
              <a:pPr eaLnBrk="1" hangingPunct="1"/>
              <a:t>9</a:t>
            </a:fld>
            <a:endParaRPr lang="en-US" alt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E00AE63-DEFA-4407-A105-9DD18D201F16}" type="slidenum">
              <a:rPr lang="en-US" altLang="en-US" sz="1200" smtClean="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6D1CC-7110-48D0-965C-85E4A9FF3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20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B4D11-FE1E-4F8A-BC4F-16495C442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5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E1159-521F-4F33-BA29-F800B9DAB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24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D0402-956B-4109-88A8-B6924E26A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99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7115E-F1CA-4E3B-8988-A4DE548E3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1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4EE3D-8C61-4C7F-BE67-767100F23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D67BF-EB54-4C32-B01C-A74F0AA47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B951B-C212-4055-8FED-02E98FBD0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5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8E9C9-F1CC-4340-9E18-24F365683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5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6B12-BE33-418A-A97F-F075EA2EF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6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83A28-5148-484F-B7F5-436FD46BF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9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B5F056A-14D9-460A-B32A-964E81361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/>
              <a:t>UDP and </a:t>
            </a:r>
            <a:br>
              <a:rPr lang="en-US" altLang="en-US"/>
            </a:br>
            <a:r>
              <a:rPr lang="en-US" altLang="en-US"/>
              <a:t>Reliable Communication over UDP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343400"/>
          </a:xfrm>
        </p:spPr>
        <p:txBody>
          <a:bodyPr/>
          <a:lstStyle/>
          <a:p>
            <a:pPr eaLnBrk="1" hangingPunct="1"/>
            <a:r>
              <a:rPr lang="en-US" altLang="en-US"/>
              <a:t>UDP</a:t>
            </a:r>
          </a:p>
          <a:p>
            <a:pPr eaLnBrk="1" hangingPunct="1"/>
            <a:r>
              <a:rPr lang="en-US" altLang="en-US"/>
              <a:t>Reliable communication over UDP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Readings</a:t>
            </a:r>
          </a:p>
          <a:p>
            <a:pPr lvl="1" eaLnBrk="1" hangingPunct="1"/>
            <a:r>
              <a:rPr lang="en-US" altLang="en-US"/>
              <a:t>UNP Ch8 and Ch22</a:t>
            </a:r>
          </a:p>
          <a:p>
            <a:pPr lvl="1"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543EFC-4B9A-4021-958F-31CD5DF756ED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Packet Loss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Example1.1.c and example2.1.c resolve the flow control problem. What would happen if some packet gets lost?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Solution.</a:t>
            </a:r>
          </a:p>
          <a:p>
            <a:pPr lvl="1" eaLnBrk="1" hangingPunct="1"/>
            <a:r>
              <a:rPr lang="en-US" altLang="en-US"/>
              <a:t>Add timeout to the sender</a:t>
            </a:r>
          </a:p>
          <a:p>
            <a:pPr lvl="1" eaLnBrk="1" hangingPunct="1"/>
            <a:r>
              <a:rPr lang="en-US" altLang="en-US"/>
              <a:t>If a packet gets lost, the sender should timeout and resend the packet.</a:t>
            </a:r>
          </a:p>
          <a:p>
            <a:pPr lvl="1" eaLnBrk="1" hangingPunct="1"/>
            <a:r>
              <a:rPr lang="en-US" altLang="en-US"/>
              <a:t>How to implement a timeout mechanism?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4FEB77-FCD2-47B8-8E3E-7C030053C9BA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P2: Stop and wait + timeout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Sender (example1.2.c)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For (I=0; I&lt;NUM; I++)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Sendto(…)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Wait for socket to read for a timeout time (select)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If (timeout) {</a:t>
            </a:r>
          </a:p>
          <a:p>
            <a:pPr lvl="3" eaLnBrk="1" hangingPunct="1">
              <a:buFontTx/>
              <a:buNone/>
            </a:pPr>
            <a:r>
              <a:rPr lang="en-US" altLang="en-US"/>
              <a:t>Resend (sendto(…))</a:t>
            </a:r>
          </a:p>
          <a:p>
            <a:pPr lvl="3" eaLnBrk="1" hangingPunct="1">
              <a:buFontTx/>
              <a:buNone/>
            </a:pPr>
            <a:r>
              <a:rPr lang="en-US" altLang="en-US"/>
              <a:t>Go to wait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Else receive ACK (recvfrom)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eaLnBrk="1" hangingPunct="1"/>
            <a:r>
              <a:rPr lang="en-US" altLang="en-US"/>
              <a:t>Receiver (example2.2.c)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While (1)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Recvfrom(…)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Send ACK (sendto)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2CEEA-9EB2-4C26-AA80-06074B035089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Packet Duplication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Any problems with example1.2.c and example2.2.c?</a:t>
            </a:r>
          </a:p>
          <a:p>
            <a:pPr lvl="1" eaLnBrk="1" hangingPunct="1"/>
            <a:r>
              <a:rPr lang="en-US" altLang="en-US"/>
              <a:t>Some packets get duplicated!!</a:t>
            </a:r>
          </a:p>
          <a:p>
            <a:pPr lvl="1" eaLnBrk="1" hangingPunct="1"/>
            <a:r>
              <a:rPr lang="en-US" altLang="en-US"/>
              <a:t>How to resolve this problem?</a:t>
            </a:r>
          </a:p>
          <a:p>
            <a:pPr eaLnBrk="1" hangingPunct="1"/>
            <a:r>
              <a:rPr lang="en-US" altLang="en-US"/>
              <a:t>The receiver must be able to recognize whether it has received a RIGHT packet – should throw away the duplicated packets!!</a:t>
            </a:r>
          </a:p>
          <a:p>
            <a:pPr lvl="1" eaLnBrk="1" hangingPunct="1"/>
            <a:r>
              <a:rPr lang="en-US" altLang="en-US"/>
              <a:t>How to do this?</a:t>
            </a:r>
          </a:p>
          <a:p>
            <a:pPr lvl="1" eaLnBrk="1" hangingPunct="1"/>
            <a:r>
              <a:rPr lang="en-US" altLang="en-US"/>
              <a:t>Add an identifier to each packet sent – sequence number.</a:t>
            </a:r>
          </a:p>
          <a:p>
            <a:pPr lvl="1" eaLnBrk="1" hangingPunct="1"/>
            <a:r>
              <a:rPr lang="en-US" altLang="en-US"/>
              <a:t>The receiver should record what it receives.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DE5F7-FE5E-48A6-BFC6-68FE4926E78C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P3: Stop and wait + timeout+ sequence num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Sender (example1.3.c)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For (I=0; I&lt;NUM; I++)</a:t>
            </a:r>
          </a:p>
          <a:p>
            <a:pPr lvl="2" eaLnBrk="1" hangingPunct="1">
              <a:buFontTx/>
              <a:buNone/>
            </a:pPr>
            <a:r>
              <a:rPr lang="en-US" altLang="en-US" dirty="0"/>
              <a:t>Seq = I;</a:t>
            </a:r>
          </a:p>
          <a:p>
            <a:pPr lvl="2" eaLnBrk="1" hangingPunct="1">
              <a:buFontTx/>
              <a:buNone/>
            </a:pPr>
            <a:r>
              <a:rPr lang="en-US" altLang="en-US" dirty="0" err="1"/>
              <a:t>Sendto</a:t>
            </a:r>
            <a:r>
              <a:rPr lang="en-US" altLang="en-US" dirty="0"/>
              <a:t>(…seq…)</a:t>
            </a:r>
          </a:p>
          <a:p>
            <a:pPr lvl="2" eaLnBrk="1" hangingPunct="1">
              <a:buFontTx/>
              <a:buNone/>
            </a:pPr>
            <a:r>
              <a:rPr lang="en-US" altLang="en-US" dirty="0"/>
              <a:t>Wait for socket to read for a timeout time (select)</a:t>
            </a:r>
          </a:p>
          <a:p>
            <a:pPr lvl="2" eaLnBrk="1" hangingPunct="1">
              <a:buFontTx/>
              <a:buNone/>
            </a:pPr>
            <a:r>
              <a:rPr lang="en-US" altLang="en-US" dirty="0"/>
              <a:t>If (timeout) {</a:t>
            </a:r>
          </a:p>
          <a:p>
            <a:pPr lvl="3" eaLnBrk="1" hangingPunct="1">
              <a:buFontTx/>
              <a:buNone/>
            </a:pPr>
            <a:r>
              <a:rPr lang="en-US" altLang="en-US" dirty="0"/>
              <a:t>Resend (</a:t>
            </a:r>
            <a:r>
              <a:rPr lang="en-US" altLang="en-US" dirty="0" err="1"/>
              <a:t>sendto</a:t>
            </a:r>
            <a:r>
              <a:rPr lang="en-US" altLang="en-US" dirty="0"/>
              <a:t>(…))</a:t>
            </a:r>
          </a:p>
          <a:p>
            <a:pPr lvl="3" eaLnBrk="1" hangingPunct="1">
              <a:buFontTx/>
              <a:buNone/>
            </a:pPr>
            <a:r>
              <a:rPr lang="en-US" altLang="en-US" dirty="0"/>
              <a:t>Go to wait</a:t>
            </a:r>
          </a:p>
          <a:p>
            <a:pPr lvl="2" eaLnBrk="1" hangingPunct="1">
              <a:buFontTx/>
              <a:buNone/>
            </a:pPr>
            <a:r>
              <a:rPr lang="en-US" altLang="en-US" dirty="0"/>
              <a:t>Else receive ACK (</a:t>
            </a:r>
            <a:r>
              <a:rPr lang="en-US" altLang="en-US" dirty="0" err="1"/>
              <a:t>recvfrom</a:t>
            </a:r>
            <a:r>
              <a:rPr lang="en-US" altLang="en-US" dirty="0"/>
              <a:t>)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Receiver (example2.3.c)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Exp = 0;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While (1)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dirty="0" err="1"/>
              <a:t>Recvfrom</a:t>
            </a:r>
            <a:r>
              <a:rPr lang="en-US" altLang="en-US" dirty="0"/>
              <a:t>(…)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If (seq != exp)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    throw it away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    send ACK;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Else      // correct packet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   processing the packet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   exp ++;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   send ACK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9A4337-98B0-463D-B851-653C0297558F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Efficiency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protocol implemented in example1.3.c and example2.3.c is called </a:t>
            </a:r>
            <a:r>
              <a:rPr lang="en-US" altLang="en-US" dirty="0">
                <a:solidFill>
                  <a:srgbClr val="993300"/>
                </a:solidFill>
              </a:rPr>
              <a:t>Positive Acknowledgement with Retransmission</a:t>
            </a:r>
            <a:r>
              <a:rPr lang="en-US" altLang="en-US" dirty="0"/>
              <a:t> (PAR) protocol.</a:t>
            </a:r>
          </a:p>
          <a:p>
            <a:pPr lvl="1" eaLnBrk="1" hangingPunct="1"/>
            <a:r>
              <a:rPr lang="en-US" altLang="en-US" dirty="0"/>
              <a:t>A reliable transmission protocol</a:t>
            </a:r>
          </a:p>
          <a:p>
            <a:pPr lvl="1" eaLnBrk="1" hangingPunct="1"/>
            <a:r>
              <a:rPr lang="en-US" altLang="en-US" dirty="0"/>
              <a:t>But not the most efficient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The network (and end hosts) is idle sometimes</a:t>
            </a:r>
          </a:p>
          <a:p>
            <a:pPr lvl="1" eaLnBrk="1" hangingPunct="1"/>
            <a:r>
              <a:rPr lang="en-US" altLang="en-US" dirty="0"/>
              <a:t>Sliding window protocols improve the performance of PAR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C8833D-6323-4A10-B8B1-57F0862C487C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PAR in action</a:t>
            </a:r>
            <a:endParaRPr lang="en-US" altLang="en-US"/>
          </a:p>
        </p:txBody>
      </p:sp>
      <p:pic>
        <p:nvPicPr>
          <p:cNvPr id="16387" name="Picture 3" descr="rdt30_examples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85900"/>
            <a:ext cx="8428038" cy="438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416783-24BC-489A-A652-E5160AEB0761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PAR in action</a:t>
            </a:r>
            <a:endParaRPr lang="en-US" altLang="en-US"/>
          </a:p>
        </p:txBody>
      </p:sp>
      <p:pic>
        <p:nvPicPr>
          <p:cNvPr id="17411" name="Picture 3" descr="rdt30_examples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524000"/>
            <a:ext cx="8218488" cy="42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A81079-9243-4205-A936-2DE6852DC3EC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Make PAR more efficient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2286000"/>
          </a:xfrm>
        </p:spPr>
        <p:txBody>
          <a:bodyPr/>
          <a:lstStyle/>
          <a:p>
            <a:pPr eaLnBrk="1" hangingPunct="1"/>
            <a:r>
              <a:rPr lang="en-US" altLang="en-US" dirty="0"/>
              <a:t>PAR protocol buffers 1 packet at the sender size and wait one round-trip to send the next packet</a:t>
            </a:r>
          </a:p>
          <a:p>
            <a:pPr lvl="1" eaLnBrk="1" hangingPunct="1"/>
            <a:r>
              <a:rPr lang="en-US" altLang="en-US" dirty="0"/>
              <a:t>If the sender maintains more than 1 packet, communication of packets can be pipelined to fill in the round trip gap and the performance can be significantly improved.</a:t>
            </a:r>
          </a:p>
          <a:p>
            <a:pPr lvl="1" eaLnBrk="1" hangingPunct="1"/>
            <a:r>
              <a:rPr lang="en-US" altLang="en-US" dirty="0"/>
              <a:t>Sliding window protocol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C8833D-6323-4A10-B8B1-57F0862C487C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CB9C46-B2E3-6316-62CF-6648981D089F}"/>
              </a:ext>
            </a:extLst>
          </p:cNvPr>
          <p:cNvSpPr txBox="1"/>
          <p:nvPr/>
        </p:nvSpPr>
        <p:spPr>
          <a:xfrm>
            <a:off x="2133600" y="3886200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FB0831-377B-D93B-142F-4DE044C7510C}"/>
              </a:ext>
            </a:extLst>
          </p:cNvPr>
          <p:cNvSpPr txBox="1"/>
          <p:nvPr/>
        </p:nvSpPr>
        <p:spPr>
          <a:xfrm>
            <a:off x="5181600" y="3886200"/>
            <a:ext cx="117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D4C1633-3BA9-4F44-CD4B-81EB961666A7}"/>
              </a:ext>
            </a:extLst>
          </p:cNvPr>
          <p:cNvCxnSpPr/>
          <p:nvPr/>
        </p:nvCxnSpPr>
        <p:spPr bwMode="auto">
          <a:xfrm>
            <a:off x="2627485" y="4572000"/>
            <a:ext cx="3140974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ABB344-729A-6DCC-DCE3-52DBCDAB0D9E}"/>
              </a:ext>
            </a:extLst>
          </p:cNvPr>
          <p:cNvCxnSpPr/>
          <p:nvPr/>
        </p:nvCxnSpPr>
        <p:spPr bwMode="auto">
          <a:xfrm>
            <a:off x="2627485" y="4796135"/>
            <a:ext cx="3140974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21FF526-B179-B2EC-7E3A-468455C25A86}"/>
              </a:ext>
            </a:extLst>
          </p:cNvPr>
          <p:cNvCxnSpPr/>
          <p:nvPr/>
        </p:nvCxnSpPr>
        <p:spPr bwMode="auto">
          <a:xfrm flipH="1">
            <a:off x="2627485" y="5181600"/>
            <a:ext cx="3140974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B856968-8915-99FE-CE37-6C599200195F}"/>
              </a:ext>
            </a:extLst>
          </p:cNvPr>
          <p:cNvCxnSpPr/>
          <p:nvPr/>
        </p:nvCxnSpPr>
        <p:spPr bwMode="auto">
          <a:xfrm flipH="1">
            <a:off x="2618386" y="5412727"/>
            <a:ext cx="3140974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A9EDA25-EA1A-1CAA-74C5-E7C2BC7F82BB}"/>
              </a:ext>
            </a:extLst>
          </p:cNvPr>
          <p:cNvCxnSpPr/>
          <p:nvPr/>
        </p:nvCxnSpPr>
        <p:spPr bwMode="auto">
          <a:xfrm>
            <a:off x="2641133" y="5029369"/>
            <a:ext cx="3140974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B84AF84-6623-431B-54AF-50B1FA601DE0}"/>
              </a:ext>
            </a:extLst>
          </p:cNvPr>
          <p:cNvCxnSpPr/>
          <p:nvPr/>
        </p:nvCxnSpPr>
        <p:spPr bwMode="auto">
          <a:xfrm>
            <a:off x="2643412" y="5245984"/>
            <a:ext cx="3140974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177ED79-B0C3-961E-30D2-B237F9719F2B}"/>
              </a:ext>
            </a:extLst>
          </p:cNvPr>
          <p:cNvCxnSpPr/>
          <p:nvPr/>
        </p:nvCxnSpPr>
        <p:spPr bwMode="auto">
          <a:xfrm>
            <a:off x="2663880" y="5507924"/>
            <a:ext cx="3140974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35FD59A-982B-BA8C-0A3A-DE539F0437AF}"/>
              </a:ext>
            </a:extLst>
          </p:cNvPr>
          <p:cNvCxnSpPr/>
          <p:nvPr/>
        </p:nvCxnSpPr>
        <p:spPr bwMode="auto">
          <a:xfrm>
            <a:off x="2637725" y="5793832"/>
            <a:ext cx="3140974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1FD98BB-9167-8687-DDEF-5643A4B5E6C6}"/>
              </a:ext>
            </a:extLst>
          </p:cNvPr>
          <p:cNvCxnSpPr/>
          <p:nvPr/>
        </p:nvCxnSpPr>
        <p:spPr bwMode="auto">
          <a:xfrm>
            <a:off x="2590801" y="6080939"/>
            <a:ext cx="3140974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6D98E5B-3F21-3550-ABD0-641DE2680656}"/>
              </a:ext>
            </a:extLst>
          </p:cNvPr>
          <p:cNvCxnSpPr/>
          <p:nvPr/>
        </p:nvCxnSpPr>
        <p:spPr bwMode="auto">
          <a:xfrm flipH="1">
            <a:off x="2581702" y="5660155"/>
            <a:ext cx="3140974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BDE314D-CC51-7000-91F2-5ABC345EF5C0}"/>
              </a:ext>
            </a:extLst>
          </p:cNvPr>
          <p:cNvCxnSpPr/>
          <p:nvPr/>
        </p:nvCxnSpPr>
        <p:spPr bwMode="auto">
          <a:xfrm flipH="1">
            <a:off x="2555547" y="5867400"/>
            <a:ext cx="3140974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996E0D3-C92D-3B61-E9E9-FC300D6CAA5F}"/>
              </a:ext>
            </a:extLst>
          </p:cNvPr>
          <p:cNvCxnSpPr/>
          <p:nvPr/>
        </p:nvCxnSpPr>
        <p:spPr bwMode="auto">
          <a:xfrm flipH="1">
            <a:off x="2529392" y="6169568"/>
            <a:ext cx="3140974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28B3B6DA-48BF-A47E-8418-0050973CA4FE}"/>
              </a:ext>
            </a:extLst>
          </p:cNvPr>
          <p:cNvSpPr/>
          <p:nvPr/>
        </p:nvSpPr>
        <p:spPr bwMode="auto">
          <a:xfrm>
            <a:off x="2543877" y="4347865"/>
            <a:ext cx="351723" cy="1202919"/>
          </a:xfrm>
          <a:prstGeom prst="ellips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C75FE6-6C33-24D5-7BCB-A5E5CC4D18D4}"/>
              </a:ext>
            </a:extLst>
          </p:cNvPr>
          <p:cNvSpPr txBox="1"/>
          <p:nvPr/>
        </p:nvSpPr>
        <p:spPr>
          <a:xfrm>
            <a:off x="578527" y="4459826"/>
            <a:ext cx="17395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packets</a:t>
            </a:r>
          </a:p>
          <a:p>
            <a:r>
              <a:rPr lang="en-US" dirty="0"/>
              <a:t>in one round</a:t>
            </a:r>
          </a:p>
          <a:p>
            <a:r>
              <a:rPr lang="en-US" dirty="0"/>
              <a:t>trip</a:t>
            </a:r>
          </a:p>
        </p:txBody>
      </p:sp>
    </p:spTree>
    <p:extLst>
      <p:ext uri="{BB962C8B-B14F-4D97-AF65-F5344CB8AC3E}">
        <p14:creationId xmlns:p14="http://schemas.microsoft.com/office/powerpoint/2010/main" val="2711237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74DD1-AFD8-44F0-0A42-CBA76B5CD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</a:t>
            </a:r>
            <a:r>
              <a:rPr lang="en-US" dirty="0" err="1"/>
              <a:t>windown</a:t>
            </a:r>
            <a:r>
              <a:rPr lang="en-US" dirty="0"/>
              <a:t> protocol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95BAC7-D76C-350F-FC51-37917FF3B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B951B-C212-4055-8FED-02E98FBD024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9E1055-88B9-6807-7BD9-FC955831D896}"/>
              </a:ext>
            </a:extLst>
          </p:cNvPr>
          <p:cNvSpPr txBox="1"/>
          <p:nvPr/>
        </p:nvSpPr>
        <p:spPr>
          <a:xfrm>
            <a:off x="939152" y="2564433"/>
            <a:ext cx="19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   [p0]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ADCD82-C2CE-6E74-E3A1-FAB5B4F5162D}"/>
              </a:ext>
            </a:extLst>
          </p:cNvPr>
          <p:cNvSpPr txBox="1"/>
          <p:nvPr/>
        </p:nvSpPr>
        <p:spPr>
          <a:xfrm>
            <a:off x="1669781" y="2978394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[p0, p1]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95CDF9-4D4A-A712-ED82-A3981FC8A2DC}"/>
              </a:ext>
            </a:extLst>
          </p:cNvPr>
          <p:cNvSpPr txBox="1"/>
          <p:nvPr/>
        </p:nvSpPr>
        <p:spPr>
          <a:xfrm>
            <a:off x="990600" y="1185065"/>
            <a:ext cx="6258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Window: packets that have been sent, but not ack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100F01-4C9D-60C5-8368-5F8EBE5ABD88}"/>
              </a:ext>
            </a:extLst>
          </p:cNvPr>
          <p:cNvSpPr txBox="1"/>
          <p:nvPr/>
        </p:nvSpPr>
        <p:spPr>
          <a:xfrm>
            <a:off x="1236692" y="3378379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[p0, p1, p2]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F4FCC05-D380-F196-6C1A-4A3F241DDB80}"/>
              </a:ext>
            </a:extLst>
          </p:cNvPr>
          <p:cNvSpPr txBox="1"/>
          <p:nvPr/>
        </p:nvSpPr>
        <p:spPr>
          <a:xfrm>
            <a:off x="727446" y="3807471"/>
            <a:ext cx="2082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[p0, p1, p2, p3]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B8711F-DBE8-F77A-0924-B825CB585F29}"/>
              </a:ext>
            </a:extLst>
          </p:cNvPr>
          <p:cNvSpPr txBox="1"/>
          <p:nvPr/>
        </p:nvSpPr>
        <p:spPr>
          <a:xfrm>
            <a:off x="295166" y="4227996"/>
            <a:ext cx="2544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[p0, p1, p2, p3, p4]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CB96EA8-6400-6462-5667-B135682B98DE}"/>
              </a:ext>
            </a:extLst>
          </p:cNvPr>
          <p:cNvSpPr txBox="1"/>
          <p:nvPr/>
        </p:nvSpPr>
        <p:spPr>
          <a:xfrm>
            <a:off x="278793" y="4685196"/>
            <a:ext cx="2544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[p1, p2, p3, p4, p5]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510FA9-5720-C972-3B76-4C4A2944EABB}"/>
              </a:ext>
            </a:extLst>
          </p:cNvPr>
          <p:cNvSpPr txBox="1"/>
          <p:nvPr/>
        </p:nvSpPr>
        <p:spPr>
          <a:xfrm>
            <a:off x="249703" y="5137603"/>
            <a:ext cx="2544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[p2, p3, p4, p5, p6]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25C1346-E617-BAEC-094C-B97F7DD5B64C}"/>
              </a:ext>
            </a:extLst>
          </p:cNvPr>
          <p:cNvSpPr txBox="1"/>
          <p:nvPr/>
        </p:nvSpPr>
        <p:spPr>
          <a:xfrm>
            <a:off x="578984" y="2133600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window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A0EB080-F26D-7E24-4474-C4C8BA5FEA3B}"/>
              </a:ext>
            </a:extLst>
          </p:cNvPr>
          <p:cNvSpPr txBox="1"/>
          <p:nvPr/>
        </p:nvSpPr>
        <p:spPr>
          <a:xfrm>
            <a:off x="2300103" y="1951054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6D39313-C048-EEDE-1F7A-69313A53DED9}"/>
              </a:ext>
            </a:extLst>
          </p:cNvPr>
          <p:cNvSpPr txBox="1"/>
          <p:nvPr/>
        </p:nvSpPr>
        <p:spPr>
          <a:xfrm>
            <a:off x="5924974" y="1980166"/>
            <a:ext cx="117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361D2E0-0605-0BC8-7BEB-290727D37052}"/>
              </a:ext>
            </a:extLst>
          </p:cNvPr>
          <p:cNvCxnSpPr>
            <a:stCxn id="17" idx="3"/>
          </p:cNvCxnSpPr>
          <p:nvPr/>
        </p:nvCxnSpPr>
        <p:spPr bwMode="auto">
          <a:xfrm>
            <a:off x="2867885" y="2795266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89BBE85-5457-69C3-B3EB-A7DDD260DED7}"/>
              </a:ext>
            </a:extLst>
          </p:cNvPr>
          <p:cNvCxnSpPr/>
          <p:nvPr/>
        </p:nvCxnSpPr>
        <p:spPr bwMode="auto">
          <a:xfrm flipH="1">
            <a:off x="2793989" y="4038303"/>
            <a:ext cx="4048562" cy="6725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552A18-6CC6-AEBC-D74D-7DE0C7053608}"/>
              </a:ext>
            </a:extLst>
          </p:cNvPr>
          <p:cNvCxnSpPr/>
          <p:nvPr/>
        </p:nvCxnSpPr>
        <p:spPr bwMode="auto">
          <a:xfrm>
            <a:off x="2901723" y="3236786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FA72961-5203-A6F7-3786-82ECC6CAAD6A}"/>
              </a:ext>
            </a:extLst>
          </p:cNvPr>
          <p:cNvCxnSpPr/>
          <p:nvPr/>
        </p:nvCxnSpPr>
        <p:spPr bwMode="auto">
          <a:xfrm>
            <a:off x="2873290" y="3634126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BD65B6C-8D84-83B5-B339-1F2DD63B13B6}"/>
              </a:ext>
            </a:extLst>
          </p:cNvPr>
          <p:cNvCxnSpPr/>
          <p:nvPr/>
        </p:nvCxnSpPr>
        <p:spPr bwMode="auto">
          <a:xfrm>
            <a:off x="2807182" y="4087654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79B7B42-5D66-9122-4CF7-114C2DEA35E7}"/>
              </a:ext>
            </a:extLst>
          </p:cNvPr>
          <p:cNvCxnSpPr/>
          <p:nvPr/>
        </p:nvCxnSpPr>
        <p:spPr bwMode="auto">
          <a:xfrm>
            <a:off x="2838795" y="4496769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D89627B-8C96-A19C-7B31-C251484E996F}"/>
              </a:ext>
            </a:extLst>
          </p:cNvPr>
          <p:cNvCxnSpPr/>
          <p:nvPr/>
        </p:nvCxnSpPr>
        <p:spPr bwMode="auto">
          <a:xfrm>
            <a:off x="2867885" y="4931451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F1FA724-8030-C460-64E9-6BF3BC73FC57}"/>
              </a:ext>
            </a:extLst>
          </p:cNvPr>
          <p:cNvCxnSpPr/>
          <p:nvPr/>
        </p:nvCxnSpPr>
        <p:spPr bwMode="auto">
          <a:xfrm>
            <a:off x="2867885" y="5379809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2CEA0E3-ADA5-8D9C-D409-CBD102857B7E}"/>
              </a:ext>
            </a:extLst>
          </p:cNvPr>
          <p:cNvCxnSpPr/>
          <p:nvPr/>
        </p:nvCxnSpPr>
        <p:spPr bwMode="auto">
          <a:xfrm flipH="1">
            <a:off x="2836979" y="4462094"/>
            <a:ext cx="4048562" cy="6725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7ED8BBE-B3A6-72C0-25EE-64A2073E704F}"/>
              </a:ext>
            </a:extLst>
          </p:cNvPr>
          <p:cNvCxnSpPr/>
          <p:nvPr/>
        </p:nvCxnSpPr>
        <p:spPr bwMode="auto">
          <a:xfrm flipH="1">
            <a:off x="2809705" y="4926758"/>
            <a:ext cx="4048562" cy="6725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336E448-1C1E-B8C3-9A66-B8314E241AC8}"/>
              </a:ext>
            </a:extLst>
          </p:cNvPr>
          <p:cNvCxnSpPr/>
          <p:nvPr/>
        </p:nvCxnSpPr>
        <p:spPr bwMode="auto">
          <a:xfrm flipH="1">
            <a:off x="2795783" y="5378431"/>
            <a:ext cx="4048562" cy="6725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0534F6C-64B4-98A2-282D-BE57A2A3886B}"/>
              </a:ext>
            </a:extLst>
          </p:cNvPr>
          <p:cNvSpPr txBox="1"/>
          <p:nvPr/>
        </p:nvSpPr>
        <p:spPr>
          <a:xfrm>
            <a:off x="6930829" y="3697791"/>
            <a:ext cx="2029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Exp p0, ack p0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C4649CB-A35C-E8A9-2866-429FBCF89964}"/>
              </a:ext>
            </a:extLst>
          </p:cNvPr>
          <p:cNvSpPr txBox="1"/>
          <p:nvPr/>
        </p:nvSpPr>
        <p:spPr>
          <a:xfrm>
            <a:off x="7004152" y="4185433"/>
            <a:ext cx="2029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Exp p1, ack p1</a:t>
            </a:r>
          </a:p>
        </p:txBody>
      </p:sp>
    </p:spTree>
    <p:extLst>
      <p:ext uri="{BB962C8B-B14F-4D97-AF65-F5344CB8AC3E}">
        <p14:creationId xmlns:p14="http://schemas.microsoft.com/office/powerpoint/2010/main" val="106226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74DD1-AFD8-44F0-0A42-CBA76B5CD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</a:t>
            </a:r>
            <a:r>
              <a:rPr lang="en-US" dirty="0" err="1"/>
              <a:t>windown</a:t>
            </a:r>
            <a:r>
              <a:rPr lang="en-US" dirty="0"/>
              <a:t> protocol, what if things go wrong?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95BAC7-D76C-350F-FC51-37917FF3B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B951B-C212-4055-8FED-02E98FBD024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9E1055-88B9-6807-7BD9-FC955831D896}"/>
              </a:ext>
            </a:extLst>
          </p:cNvPr>
          <p:cNvSpPr txBox="1"/>
          <p:nvPr/>
        </p:nvSpPr>
        <p:spPr>
          <a:xfrm>
            <a:off x="939152" y="2564433"/>
            <a:ext cx="19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   [p0]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ADCD82-C2CE-6E74-E3A1-FAB5B4F5162D}"/>
              </a:ext>
            </a:extLst>
          </p:cNvPr>
          <p:cNvSpPr txBox="1"/>
          <p:nvPr/>
        </p:nvSpPr>
        <p:spPr>
          <a:xfrm>
            <a:off x="1669781" y="2978394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[p0, p1]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100F01-4C9D-60C5-8368-5F8EBE5ABD88}"/>
              </a:ext>
            </a:extLst>
          </p:cNvPr>
          <p:cNvSpPr txBox="1"/>
          <p:nvPr/>
        </p:nvSpPr>
        <p:spPr>
          <a:xfrm>
            <a:off x="1236692" y="3378379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[p0, p1, p2]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F4FCC05-D380-F196-6C1A-4A3F241DDB80}"/>
              </a:ext>
            </a:extLst>
          </p:cNvPr>
          <p:cNvSpPr txBox="1"/>
          <p:nvPr/>
        </p:nvSpPr>
        <p:spPr>
          <a:xfrm>
            <a:off x="727446" y="3807471"/>
            <a:ext cx="2082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[p0, p1, p2, p3]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B8711F-DBE8-F77A-0924-B825CB585F29}"/>
              </a:ext>
            </a:extLst>
          </p:cNvPr>
          <p:cNvSpPr txBox="1"/>
          <p:nvPr/>
        </p:nvSpPr>
        <p:spPr>
          <a:xfrm>
            <a:off x="295166" y="4227996"/>
            <a:ext cx="2544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[p0, p1, p2, p3, p4]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CB96EA8-6400-6462-5667-B135682B98DE}"/>
              </a:ext>
            </a:extLst>
          </p:cNvPr>
          <p:cNvSpPr txBox="1"/>
          <p:nvPr/>
        </p:nvSpPr>
        <p:spPr>
          <a:xfrm>
            <a:off x="278793" y="4685196"/>
            <a:ext cx="2544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[p1, p2, p3, p4, p5]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510FA9-5720-C972-3B76-4C4A2944EABB}"/>
              </a:ext>
            </a:extLst>
          </p:cNvPr>
          <p:cNvSpPr txBox="1"/>
          <p:nvPr/>
        </p:nvSpPr>
        <p:spPr>
          <a:xfrm>
            <a:off x="249703" y="5137603"/>
            <a:ext cx="2544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[p1, p2, p3, p4, p5]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25C1346-E617-BAEC-094C-B97F7DD5B64C}"/>
              </a:ext>
            </a:extLst>
          </p:cNvPr>
          <p:cNvSpPr txBox="1"/>
          <p:nvPr/>
        </p:nvSpPr>
        <p:spPr>
          <a:xfrm>
            <a:off x="578984" y="2133600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window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A0EB080-F26D-7E24-4474-C4C8BA5FEA3B}"/>
              </a:ext>
            </a:extLst>
          </p:cNvPr>
          <p:cNvSpPr txBox="1"/>
          <p:nvPr/>
        </p:nvSpPr>
        <p:spPr>
          <a:xfrm>
            <a:off x="2300103" y="1951054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6D39313-C048-EEDE-1F7A-69313A53DED9}"/>
              </a:ext>
            </a:extLst>
          </p:cNvPr>
          <p:cNvSpPr txBox="1"/>
          <p:nvPr/>
        </p:nvSpPr>
        <p:spPr>
          <a:xfrm>
            <a:off x="5924974" y="1980166"/>
            <a:ext cx="117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361D2E0-0605-0BC8-7BEB-290727D37052}"/>
              </a:ext>
            </a:extLst>
          </p:cNvPr>
          <p:cNvCxnSpPr>
            <a:stCxn id="17" idx="3"/>
          </p:cNvCxnSpPr>
          <p:nvPr/>
        </p:nvCxnSpPr>
        <p:spPr bwMode="auto">
          <a:xfrm>
            <a:off x="2867885" y="2795266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89BBE85-5457-69C3-B3EB-A7DDD260DED7}"/>
              </a:ext>
            </a:extLst>
          </p:cNvPr>
          <p:cNvCxnSpPr/>
          <p:nvPr/>
        </p:nvCxnSpPr>
        <p:spPr bwMode="auto">
          <a:xfrm flipH="1">
            <a:off x="2793989" y="4038303"/>
            <a:ext cx="4048562" cy="6725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FA72961-5203-A6F7-3786-82ECC6CAAD6A}"/>
              </a:ext>
            </a:extLst>
          </p:cNvPr>
          <p:cNvCxnSpPr/>
          <p:nvPr/>
        </p:nvCxnSpPr>
        <p:spPr bwMode="auto">
          <a:xfrm>
            <a:off x="2873290" y="3634126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BD65B6C-8D84-83B5-B339-1F2DD63B13B6}"/>
              </a:ext>
            </a:extLst>
          </p:cNvPr>
          <p:cNvCxnSpPr/>
          <p:nvPr/>
        </p:nvCxnSpPr>
        <p:spPr bwMode="auto">
          <a:xfrm>
            <a:off x="2807182" y="4087654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79B7B42-5D66-9122-4CF7-114C2DEA35E7}"/>
              </a:ext>
            </a:extLst>
          </p:cNvPr>
          <p:cNvCxnSpPr/>
          <p:nvPr/>
        </p:nvCxnSpPr>
        <p:spPr bwMode="auto">
          <a:xfrm>
            <a:off x="2838795" y="4496769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D89627B-8C96-A19C-7B31-C251484E996F}"/>
              </a:ext>
            </a:extLst>
          </p:cNvPr>
          <p:cNvCxnSpPr/>
          <p:nvPr/>
        </p:nvCxnSpPr>
        <p:spPr bwMode="auto">
          <a:xfrm>
            <a:off x="2867885" y="4931451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F1FA724-8030-C460-64E9-6BF3BC73FC57}"/>
              </a:ext>
            </a:extLst>
          </p:cNvPr>
          <p:cNvCxnSpPr/>
          <p:nvPr/>
        </p:nvCxnSpPr>
        <p:spPr bwMode="auto">
          <a:xfrm>
            <a:off x="2867885" y="5379809"/>
            <a:ext cx="4067639" cy="12430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7ED8BBE-B3A6-72C0-25EE-64A2073E704F}"/>
              </a:ext>
            </a:extLst>
          </p:cNvPr>
          <p:cNvCxnSpPr/>
          <p:nvPr/>
        </p:nvCxnSpPr>
        <p:spPr bwMode="auto">
          <a:xfrm flipH="1">
            <a:off x="2809705" y="4926758"/>
            <a:ext cx="4048562" cy="6725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336E448-1C1E-B8C3-9A66-B8314E241AC8}"/>
              </a:ext>
            </a:extLst>
          </p:cNvPr>
          <p:cNvCxnSpPr/>
          <p:nvPr/>
        </p:nvCxnSpPr>
        <p:spPr bwMode="auto">
          <a:xfrm flipH="1">
            <a:off x="2795783" y="5378431"/>
            <a:ext cx="4048562" cy="6725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0534F6C-64B4-98A2-282D-BE57A2A3886B}"/>
              </a:ext>
            </a:extLst>
          </p:cNvPr>
          <p:cNvSpPr txBox="1"/>
          <p:nvPr/>
        </p:nvSpPr>
        <p:spPr>
          <a:xfrm>
            <a:off x="6930829" y="3697791"/>
            <a:ext cx="2029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Exp p0, ack p0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C4649CB-A35C-E8A9-2866-429FBCF89964}"/>
              </a:ext>
            </a:extLst>
          </p:cNvPr>
          <p:cNvSpPr txBox="1"/>
          <p:nvPr/>
        </p:nvSpPr>
        <p:spPr>
          <a:xfrm>
            <a:off x="6974767" y="4600316"/>
            <a:ext cx="2029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Exp p1, ack p0</a:t>
            </a:r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2366C478-6538-D258-6684-5CCF37DE3FD5}"/>
              </a:ext>
            </a:extLst>
          </p:cNvPr>
          <p:cNvSpPr/>
          <p:nvPr/>
        </p:nvSpPr>
        <p:spPr bwMode="auto">
          <a:xfrm>
            <a:off x="4909108" y="3711009"/>
            <a:ext cx="381000" cy="377962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4F7A08E-3460-6E31-54C1-1B88DFA83FFD}"/>
              </a:ext>
            </a:extLst>
          </p:cNvPr>
          <p:cNvCxnSpPr>
            <a:stCxn id="18" idx="3"/>
          </p:cNvCxnSpPr>
          <p:nvPr/>
        </p:nvCxnSpPr>
        <p:spPr bwMode="auto">
          <a:xfrm>
            <a:off x="2829073" y="3209227"/>
            <a:ext cx="2043541" cy="5982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15F156C-DF9C-7908-FB7F-C4554AAB9026}"/>
              </a:ext>
            </a:extLst>
          </p:cNvPr>
          <p:cNvSpPr txBox="1"/>
          <p:nvPr/>
        </p:nvSpPr>
        <p:spPr>
          <a:xfrm>
            <a:off x="6955301" y="5147598"/>
            <a:ext cx="2029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Exp p1, ack p0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9AFE25-3911-D5B2-CEBF-34224C201FF8}"/>
              </a:ext>
            </a:extLst>
          </p:cNvPr>
          <p:cNvSpPr txBox="1"/>
          <p:nvPr/>
        </p:nvSpPr>
        <p:spPr>
          <a:xfrm>
            <a:off x="212254" y="5712823"/>
            <a:ext cx="2544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[p1, p2, p3, p4, p5]</a:t>
            </a:r>
          </a:p>
        </p:txBody>
      </p:sp>
    </p:spTree>
    <p:extLst>
      <p:ext uri="{BB962C8B-B14F-4D97-AF65-F5344CB8AC3E}">
        <p14:creationId xmlns:p14="http://schemas.microsoft.com/office/powerpoint/2010/main" val="237805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vs. UDP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TCP: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Reliable byte stream service.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Different ways to build clients and servers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Some problems when building clients/servers with TCP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dirty="0"/>
              <a:t>How to get around blocking I/O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dirty="0"/>
              <a:t>Data format conversion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Basic assumption: whatever sent will eventually be received!!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UDP: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Unreliable datagram service.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Data may get lost – application may need to deal with more details in the communication.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B52B61-1514-4D6E-A674-5DEC68414C04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UDP?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848600" cy="4724400"/>
          </a:xfrm>
        </p:spPr>
        <p:txBody>
          <a:bodyPr/>
          <a:lstStyle/>
          <a:p>
            <a:pPr eaLnBrk="1" hangingPunct="1"/>
            <a:r>
              <a:rPr lang="en-US" altLang="en-US" sz="2000"/>
              <a:t>Applications that do not need 100% reliability communication. E.g VoIP, video stream, DNS servers.</a:t>
            </a:r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000"/>
              <a:t>Applications care a lot about performance: high performance computing (TCP cares too much about other things than performance).</a:t>
            </a:r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000"/>
              <a:t>Applications that need multicast or broadcast (TCP only supports point to point communication). 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38DA6C-5E94-45C0-BEEA-93DC36713B4C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UDP Socket API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Basic UDP service interface:</a:t>
            </a:r>
          </a:p>
          <a:p>
            <a:pPr lvl="1" eaLnBrk="1" hangingPunct="1"/>
            <a:r>
              <a:rPr lang="en-US" alt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socket, bind, sendto, recvfrom, close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2C3128-8FE1-49B4-B9F4-AC45B7514DF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381000" y="2555875"/>
            <a:ext cx="3825875" cy="3387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UDP server           UDP client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socket                    socket</a:t>
            </a:r>
          </a:p>
          <a:p>
            <a:pPr eaLnBrk="1" hangingPunct="1"/>
            <a:r>
              <a:rPr lang="en-US" altLang="en-US"/>
              <a:t>bind</a:t>
            </a:r>
          </a:p>
          <a:p>
            <a:pPr eaLnBrk="1" hangingPunct="1"/>
            <a:r>
              <a:rPr lang="en-US" altLang="en-US"/>
              <a:t>                               sendto</a:t>
            </a:r>
          </a:p>
          <a:p>
            <a:pPr eaLnBrk="1" hangingPunct="1"/>
            <a:r>
              <a:rPr lang="en-US" altLang="en-US"/>
              <a:t>recvfrom                recvfrom</a:t>
            </a:r>
          </a:p>
          <a:p>
            <a:pPr eaLnBrk="1" hangingPunct="1"/>
            <a:r>
              <a:rPr lang="en-US" altLang="en-US"/>
              <a:t>sendto</a:t>
            </a:r>
          </a:p>
          <a:p>
            <a:pPr eaLnBrk="1" hangingPunct="1"/>
            <a:r>
              <a:rPr lang="en-US" altLang="en-US"/>
              <a:t>                                close</a:t>
            </a:r>
          </a:p>
          <a:p>
            <a:pPr eaLnBrk="1" hangingPunct="1"/>
            <a:endParaRPr lang="en-US" altLang="en-US"/>
          </a:p>
        </p:txBody>
      </p:sp>
      <p:sp>
        <p:nvSpPr>
          <p:cNvPr id="5126" name="Text Box 4"/>
          <p:cNvSpPr txBox="1">
            <a:spLocks noChangeArrowheads="1"/>
          </p:cNvSpPr>
          <p:nvPr/>
        </p:nvSpPr>
        <p:spPr bwMode="auto">
          <a:xfrm>
            <a:off x="4876800" y="2514600"/>
            <a:ext cx="3736975" cy="3752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TCP server           TCP client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socket                    socket</a:t>
            </a:r>
          </a:p>
          <a:p>
            <a:pPr eaLnBrk="1" hangingPunct="1"/>
            <a:r>
              <a:rPr lang="en-US" altLang="en-US"/>
              <a:t>bind                      connect</a:t>
            </a:r>
          </a:p>
          <a:p>
            <a:pPr eaLnBrk="1" hangingPunct="1"/>
            <a:r>
              <a:rPr lang="en-US" altLang="en-US"/>
              <a:t>listen</a:t>
            </a:r>
          </a:p>
          <a:p>
            <a:pPr eaLnBrk="1" hangingPunct="1"/>
            <a:r>
              <a:rPr lang="en-US" altLang="en-US"/>
              <a:t>accept                   read/write</a:t>
            </a:r>
          </a:p>
          <a:p>
            <a:pPr eaLnBrk="1" hangingPunct="1"/>
            <a:r>
              <a:rPr lang="en-US" altLang="en-US"/>
              <a:t>                              close</a:t>
            </a:r>
          </a:p>
          <a:p>
            <a:pPr eaLnBrk="1" hangingPunct="1"/>
            <a:r>
              <a:rPr lang="en-US" altLang="en-US"/>
              <a:t>Read/write              </a:t>
            </a:r>
          </a:p>
          <a:p>
            <a:pPr eaLnBrk="1" hangingPunct="1"/>
            <a:r>
              <a:rPr lang="en-US" altLang="en-US"/>
              <a:t>close</a:t>
            </a:r>
          </a:p>
          <a:p>
            <a:pPr eaLnBrk="1" hangingPunct="1"/>
            <a:r>
              <a:rPr lang="en-US" altLang="en-US"/>
              <a:t>                    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UDP Socket API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TCP and UDP ports are independent </a:t>
            </a:r>
          </a:p>
          <a:p>
            <a:pPr eaLnBrk="1" hangingPunct="1"/>
            <a:r>
              <a:rPr lang="en-US" altLang="en-US" dirty="0"/>
              <a:t>Communication using UDP</a:t>
            </a:r>
          </a:p>
          <a:p>
            <a:pPr lvl="1" eaLnBrk="1" hangingPunct="1"/>
            <a:r>
              <a:rPr lang="en-US" altLang="en-US" dirty="0"/>
              <a:t>See udp1.c and udp2.c</a:t>
            </a:r>
          </a:p>
          <a:p>
            <a:pPr lvl="1" eaLnBrk="1" hangingPunct="1"/>
            <a:r>
              <a:rPr lang="en-US" altLang="en-US" dirty="0"/>
              <a:t>Show loss of packets in UDP example program?</a:t>
            </a:r>
          </a:p>
          <a:p>
            <a:pPr lvl="1" eaLnBrk="1" hangingPunct="1"/>
            <a:r>
              <a:rPr lang="en-US" altLang="en-US" dirty="0"/>
              <a:t>Why?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530B25-F044-4A96-AE8B-A4C40E3693D0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685800" y="4086225"/>
            <a:ext cx="8077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#include &lt;sys/socket.h&gt;</a:t>
            </a:r>
          </a:p>
          <a:p>
            <a:pPr eaLnBrk="1" hangingPunct="1"/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ssize_t </a:t>
            </a:r>
            <a:r>
              <a:rPr lang="en-US" altLang="en-US" sz="16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recvfrom</a:t>
            </a: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(int sockfd, void *buff, size_t nbytes, int 	flags, struct sockaddr *from, socklen_t *addrlen);</a:t>
            </a:r>
          </a:p>
          <a:p>
            <a:pPr eaLnBrk="1" hangingPunct="1"/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ssize_t </a:t>
            </a:r>
            <a:r>
              <a:rPr lang="en-US" altLang="en-US" sz="16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sendto</a:t>
            </a: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(int sockfd, void *buff, size_t nbytes,	 	int flags, const struct sockaddr *to, socklen_t addrlen);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Reliable Communication over UDP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Two types of errors: transmission error and buffer overflow.</a:t>
            </a:r>
          </a:p>
          <a:p>
            <a:pPr eaLnBrk="1" hangingPunct="1"/>
            <a:r>
              <a:rPr lang="en-US" altLang="en-US" sz="2000" dirty="0"/>
              <a:t>Transmission errors are due to physical errors. Such an error has to be dealt with by an </a:t>
            </a:r>
            <a:r>
              <a:rPr lang="en-US" altLang="en-US" sz="2000" i="1" dirty="0"/>
              <a:t>error control</a:t>
            </a:r>
            <a:r>
              <a:rPr lang="en-US" altLang="en-US" sz="2000" dirty="0"/>
              <a:t> mechanism.</a:t>
            </a:r>
          </a:p>
          <a:p>
            <a:pPr eaLnBrk="1" hangingPunct="1"/>
            <a:r>
              <a:rPr lang="en-US" altLang="en-US" sz="2000" dirty="0"/>
              <a:t>Buffer overflow occurs when the sender sends faster than the receiver can process the packet.</a:t>
            </a:r>
          </a:p>
          <a:p>
            <a:pPr lvl="1" eaLnBrk="1" hangingPunct="1"/>
            <a:r>
              <a:rPr lang="en-US" altLang="en-US" sz="1800" dirty="0"/>
              <a:t>This happens a lot since the OS and applications are usually not real time. </a:t>
            </a:r>
          </a:p>
          <a:p>
            <a:pPr lvl="1" eaLnBrk="1" hangingPunct="1"/>
            <a:r>
              <a:rPr lang="en-US" altLang="en-US" sz="1800" dirty="0"/>
              <a:t>Solution: slow down the sender</a:t>
            </a:r>
          </a:p>
          <a:p>
            <a:pPr lvl="1" eaLnBrk="1" hangingPunct="1"/>
            <a:r>
              <a:rPr lang="en-US" altLang="en-US" sz="1800" dirty="0"/>
              <a:t>Technique to deal with this problem is usually called </a:t>
            </a:r>
            <a:r>
              <a:rPr lang="en-US" altLang="en-US" sz="1800" i="1" dirty="0"/>
              <a:t>flow control</a:t>
            </a:r>
            <a:r>
              <a:rPr lang="en-US" altLang="en-US" sz="1800" dirty="0"/>
              <a:t>.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Make UDP reliable = adding flow control and error control to UDP.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7F65CD-374D-4C4F-AC11-C1CAF266062D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Starting point: do nothing program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Sender (example1.c)</a:t>
            </a:r>
          </a:p>
          <a:p>
            <a:pPr eaLnBrk="1" hangingPunct="1"/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For (I=0; I&lt;NUM; I++)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Sendto (…)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Receiver (example2.c)</a:t>
            </a:r>
          </a:p>
          <a:p>
            <a:pPr eaLnBrk="1" hangingPunct="1"/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While (1) 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Recvfrom(…)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EDCB0D-A642-4540-8DCE-82A8382D60B4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Do Flow Control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Control the speed of the sender – if the receiver does not have enough buffer, stop sending.</a:t>
            </a:r>
          </a:p>
          <a:p>
            <a:pPr eaLnBrk="1" hangingPunct="1"/>
            <a:r>
              <a:rPr lang="en-US" altLang="en-US" dirty="0"/>
              <a:t>How to do it?</a:t>
            </a:r>
          </a:p>
          <a:p>
            <a:pPr lvl="1" eaLnBrk="1" hangingPunct="1"/>
            <a:r>
              <a:rPr lang="en-US" altLang="en-US" dirty="0"/>
              <a:t>How to slow the sender (example1.c) down in?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Adding delay (sleep??)</a:t>
            </a:r>
          </a:p>
          <a:p>
            <a:pPr lvl="1" eaLnBrk="1" hangingPunct="1"/>
            <a:r>
              <a:rPr lang="en-US" altLang="en-US" dirty="0"/>
              <a:t>Performing handshaking – the only reliable way to slow down the sender.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3E4880-5335-4029-BE79-9FB425C49B33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P1: Stop and wait (flow control)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Sender (example1.1.c)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For (I=0; I&lt;NUM; I++)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Sendto(…)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Wait for ACK (recvfrom)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eaLnBrk="1" hangingPunct="1"/>
            <a:r>
              <a:rPr lang="en-US" altLang="en-US"/>
              <a:t>Receiver (example2.1.c)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While (1)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Recvfrom(…)</a:t>
            </a:r>
          </a:p>
          <a:p>
            <a:pPr lvl="2" eaLnBrk="1" hangingPunct="1">
              <a:buFontTx/>
              <a:buNone/>
            </a:pPr>
            <a:r>
              <a:rPr lang="en-US" altLang="en-US"/>
              <a:t>Send ACK (sendto)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824416-17D6-474F-8A6D-F2630235984D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lect1_syllabus</Template>
  <TotalTime>0</TotalTime>
  <Words>1194</Words>
  <Application>Microsoft Macintosh PowerPoint</Application>
  <PresentationFormat>On-screen Show (4:3)</PresentationFormat>
  <Paragraphs>221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Courier New</vt:lpstr>
      <vt:lpstr>Times New Roman</vt:lpstr>
      <vt:lpstr>class_simple</vt:lpstr>
      <vt:lpstr>UDP and  Reliable Communication over UDP</vt:lpstr>
      <vt:lpstr>TCP vs. UDP</vt:lpstr>
      <vt:lpstr>Why UDP?</vt:lpstr>
      <vt:lpstr>UDP Socket API</vt:lpstr>
      <vt:lpstr>UDP Socket API</vt:lpstr>
      <vt:lpstr>Reliable Communication over UDP</vt:lpstr>
      <vt:lpstr>Starting point: do nothing program</vt:lpstr>
      <vt:lpstr>How to Do Flow Control</vt:lpstr>
      <vt:lpstr>P1: Stop and wait (flow control)</vt:lpstr>
      <vt:lpstr>Packet Loss</vt:lpstr>
      <vt:lpstr>P2: Stop and wait + timeout</vt:lpstr>
      <vt:lpstr>Packet Duplication</vt:lpstr>
      <vt:lpstr>P3: Stop and wait + timeout+ sequence num</vt:lpstr>
      <vt:lpstr>Efficiency</vt:lpstr>
      <vt:lpstr>PAR in action</vt:lpstr>
      <vt:lpstr>PAR in action</vt:lpstr>
      <vt:lpstr>Make PAR more efficient</vt:lpstr>
      <vt:lpstr>Sliding windown protocol</vt:lpstr>
      <vt:lpstr>Sliding windown protocol, what if things go wrong?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2015-11-17T16:44:29Z</dcterms:created>
  <dcterms:modified xsi:type="dcterms:W3CDTF">2025-04-10T17:09:12Z</dcterms:modified>
</cp:coreProperties>
</file>