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8"/>
  </p:notesMasterIdLst>
  <p:sldIdLst>
    <p:sldId id="258" r:id="rId2"/>
    <p:sldId id="345" r:id="rId3"/>
    <p:sldId id="286" r:id="rId4"/>
    <p:sldId id="346" r:id="rId5"/>
    <p:sldId id="347" r:id="rId6"/>
    <p:sldId id="367" r:id="rId7"/>
    <p:sldId id="348" r:id="rId8"/>
    <p:sldId id="292" r:id="rId9"/>
    <p:sldId id="354" r:id="rId10"/>
    <p:sldId id="355" r:id="rId11"/>
    <p:sldId id="289" r:id="rId12"/>
    <p:sldId id="368" r:id="rId13"/>
    <p:sldId id="369" r:id="rId14"/>
    <p:sldId id="312" r:id="rId15"/>
    <p:sldId id="325" r:id="rId16"/>
    <p:sldId id="358" r:id="rId17"/>
    <p:sldId id="370" r:id="rId18"/>
    <p:sldId id="329" r:id="rId19"/>
    <p:sldId id="330" r:id="rId20"/>
    <p:sldId id="372" r:id="rId21"/>
    <p:sldId id="373" r:id="rId22"/>
    <p:sldId id="374" r:id="rId23"/>
    <p:sldId id="375" r:id="rId24"/>
    <p:sldId id="376" r:id="rId25"/>
    <p:sldId id="377" r:id="rId26"/>
    <p:sldId id="378" r:id="rId27"/>
    <p:sldId id="379" r:id="rId28"/>
    <p:sldId id="380" r:id="rId29"/>
    <p:sldId id="381" r:id="rId30"/>
    <p:sldId id="382" r:id="rId31"/>
    <p:sldId id="383" r:id="rId32"/>
    <p:sldId id="384" r:id="rId33"/>
    <p:sldId id="385" r:id="rId34"/>
    <p:sldId id="389" r:id="rId35"/>
    <p:sldId id="386" r:id="rId36"/>
    <p:sldId id="388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1" y="6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0AFC3-D779-4913-B22F-B27412D00EAB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28E64-E87F-44C3-A97C-A44D160C3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994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" y="392927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292513"/>
            <a:ext cx="10364451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1566408"/>
            <a:ext cx="10363826" cy="422479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800" cap="none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400" cap="none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v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buFont typeface="Wingdings" panose="05000000000000000000" pitchFamily="2" charset="2"/>
              <a:buChar char="q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err="1"/>
              <a:t>Aaaa</a:t>
            </a:r>
            <a:endParaRPr lang="en-US" dirty="0"/>
          </a:p>
          <a:p>
            <a:pPr lvl="1"/>
            <a:r>
              <a:rPr lang="en-US" dirty="0" err="1"/>
              <a:t>Saaaa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08383"/>
            <a:ext cx="10364451" cy="1122819"/>
          </a:xfrm>
        </p:spPr>
        <p:txBody>
          <a:bodyPr/>
          <a:lstStyle/>
          <a:p>
            <a:r>
              <a:rPr lang="en-US" dirty="0"/>
              <a:t>Message Passing Interface (Continue)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23608"/>
            <a:ext cx="10363826" cy="4224792"/>
          </a:xfrm>
        </p:spPr>
        <p:txBody>
          <a:bodyPr>
            <a:normAutofit/>
          </a:bodyPr>
          <a:lstStyle/>
          <a:p>
            <a:r>
              <a:rPr lang="en-US" altLang="en-US" dirty="0"/>
              <a:t>Non blocking point-to-point routines</a:t>
            </a:r>
          </a:p>
          <a:p>
            <a:r>
              <a:rPr lang="en-US" altLang="en-US" dirty="0"/>
              <a:t>Collective communication</a:t>
            </a:r>
          </a:p>
          <a:p>
            <a:endParaRPr lang="en-US" altLang="en-US" dirty="0"/>
          </a:p>
          <a:p>
            <a:r>
              <a:rPr lang="en-US" altLang="en-US" dirty="0"/>
              <a:t>Developing MPI program by domain decomposition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342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Movement Collective Routines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56079" y="1340233"/>
            <a:ext cx="10363826" cy="514008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 One-To-All operations</a:t>
            </a:r>
          </a:p>
          <a:p>
            <a:pPr lvl="1"/>
            <a:r>
              <a:rPr lang="en-US" dirty="0"/>
              <a:t>One process contributes to the results. All processes receive the result.</a:t>
            </a:r>
          </a:p>
          <a:p>
            <a:pPr lvl="1"/>
            <a:r>
              <a:rPr lang="en-US" dirty="0" err="1"/>
              <a:t>MPI_Bcast</a:t>
            </a:r>
            <a:r>
              <a:rPr lang="en-US" dirty="0"/>
              <a:t>(), </a:t>
            </a:r>
            <a:r>
              <a:rPr lang="en-US" dirty="0" err="1"/>
              <a:t>MPI_Scatter</a:t>
            </a:r>
            <a:r>
              <a:rPr lang="en-US" dirty="0"/>
              <a:t>(), </a:t>
            </a:r>
            <a:r>
              <a:rPr lang="en-US" dirty="0" err="1"/>
              <a:t>MPI_Scatterv</a:t>
            </a:r>
            <a:r>
              <a:rPr lang="en-US" dirty="0"/>
              <a:t>()</a:t>
            </a:r>
          </a:p>
          <a:p>
            <a:r>
              <a:rPr lang="en-US" dirty="0"/>
              <a:t>All-To-One operations</a:t>
            </a:r>
          </a:p>
          <a:p>
            <a:pPr lvl="1"/>
            <a:r>
              <a:rPr lang="en-US" dirty="0"/>
              <a:t>All processes contribute to the result. One process receive the result.</a:t>
            </a:r>
          </a:p>
          <a:p>
            <a:pPr lvl="1"/>
            <a:r>
              <a:rPr lang="en-US" dirty="0" err="1"/>
              <a:t>MPI_Gather</a:t>
            </a:r>
            <a:r>
              <a:rPr lang="en-US" dirty="0"/>
              <a:t>(), </a:t>
            </a:r>
            <a:r>
              <a:rPr lang="en-US" dirty="0" err="1"/>
              <a:t>MPI_Gatherv</a:t>
            </a:r>
            <a:r>
              <a:rPr lang="en-US" dirty="0"/>
              <a:t>(), </a:t>
            </a:r>
            <a:r>
              <a:rPr lang="en-US" dirty="0" err="1"/>
              <a:t>MPI_Reduce</a:t>
            </a:r>
            <a:r>
              <a:rPr lang="en-US" dirty="0"/>
              <a:t>()</a:t>
            </a:r>
          </a:p>
          <a:p>
            <a:r>
              <a:rPr lang="en-US" dirty="0"/>
              <a:t>All-To-All operation</a:t>
            </a:r>
          </a:p>
          <a:p>
            <a:pPr lvl="1"/>
            <a:r>
              <a:rPr lang="en-US" dirty="0"/>
              <a:t>All processes contribute to the result. All processes receive the result.</a:t>
            </a:r>
          </a:p>
          <a:p>
            <a:pPr lvl="1"/>
            <a:r>
              <a:rPr lang="en-US" dirty="0" err="1"/>
              <a:t>MPI_Alltoall</a:t>
            </a:r>
            <a:r>
              <a:rPr lang="en-US" dirty="0"/>
              <a:t>(), </a:t>
            </a:r>
            <a:r>
              <a:rPr lang="en-US" dirty="0" err="1"/>
              <a:t>MPI_Alltoallv</a:t>
            </a:r>
            <a:r>
              <a:rPr lang="en-US" dirty="0"/>
              <a:t>()</a:t>
            </a:r>
          </a:p>
          <a:p>
            <a:pPr lvl="1"/>
            <a:r>
              <a:rPr lang="en-US" dirty="0" err="1"/>
              <a:t>MPI_Allgather</a:t>
            </a:r>
            <a:r>
              <a:rPr lang="en-US" dirty="0"/>
              <a:t>(), </a:t>
            </a:r>
            <a:r>
              <a:rPr lang="en-US" dirty="0" err="1"/>
              <a:t>MPI_Allgatherv</a:t>
            </a:r>
            <a:r>
              <a:rPr lang="en-US" dirty="0"/>
              <a:t>()</a:t>
            </a:r>
          </a:p>
          <a:p>
            <a:pPr lvl="1"/>
            <a:r>
              <a:rPr lang="en-US" dirty="0" err="1"/>
              <a:t>MPI_Allreduce</a:t>
            </a:r>
            <a:r>
              <a:rPr lang="en-US" dirty="0"/>
              <a:t>(), </a:t>
            </a:r>
            <a:r>
              <a:rPr lang="en-US" dirty="0" err="1"/>
              <a:t>MPI_Reduce_scatter</a:t>
            </a:r>
            <a:r>
              <a:rPr lang="en-US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708185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One-to-all operation example: </a:t>
            </a:r>
            <a:r>
              <a:rPr lang="en-US" dirty="0" err="1"/>
              <a:t>MPI_Bcast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53814" y="1415332"/>
            <a:ext cx="10363826" cy="493577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err="1"/>
              <a:t>MPI_Bcast</a:t>
            </a:r>
            <a:r>
              <a:rPr lang="en-US" dirty="0"/>
              <a:t>(void *buffer, </a:t>
            </a:r>
            <a:r>
              <a:rPr lang="en-US" dirty="0" err="1"/>
              <a:t>int</a:t>
            </a:r>
            <a:r>
              <a:rPr lang="en-US" dirty="0"/>
              <a:t> count, </a:t>
            </a:r>
            <a:r>
              <a:rPr lang="en-US" dirty="0" err="1"/>
              <a:t>MPI_Datatype</a:t>
            </a:r>
            <a:r>
              <a:rPr lang="en-US" dirty="0"/>
              <a:t> datatype, </a:t>
            </a:r>
            <a:r>
              <a:rPr lang="en-US" dirty="0" err="1"/>
              <a:t>int</a:t>
            </a:r>
            <a:r>
              <a:rPr lang="en-US" dirty="0"/>
              <a:t> root,  </a:t>
            </a:r>
          </a:p>
          <a:p>
            <a:pPr marL="0" indent="0">
              <a:buNone/>
              <a:defRPr/>
            </a:pPr>
            <a:r>
              <a:rPr lang="en-US" dirty="0"/>
              <a:t>                        </a:t>
            </a:r>
            <a:r>
              <a:rPr lang="en-US" dirty="0" err="1"/>
              <a:t>MPI_Comm</a:t>
            </a:r>
            <a:r>
              <a:rPr lang="en-US" dirty="0"/>
              <a:t> </a:t>
            </a:r>
            <a:r>
              <a:rPr lang="en-US" dirty="0" err="1"/>
              <a:t>comm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en-US" dirty="0"/>
              <a:t> Broadcasts a message from the root to all other processes in the communicator</a:t>
            </a:r>
          </a:p>
          <a:p>
            <a:pPr lvl="1">
              <a:defRPr/>
            </a:pPr>
            <a:r>
              <a:rPr lang="en-US" dirty="0"/>
              <a:t>All members must use the same arguments</a:t>
            </a:r>
          </a:p>
          <a:p>
            <a:pPr lvl="1">
              <a:defRPr/>
            </a:pPr>
            <a:r>
              <a:rPr lang="en-US" dirty="0"/>
              <a:t>Before the operation, only the root’s buffer has the data</a:t>
            </a:r>
          </a:p>
          <a:p>
            <a:pPr lvl="1">
              <a:defRPr/>
            </a:pPr>
            <a:r>
              <a:rPr lang="en-US" dirty="0"/>
              <a:t>On return, the content of root’s buffer has been copied to all other processes. </a:t>
            </a:r>
          </a:p>
          <a:p>
            <a:pPr>
              <a:defRPr/>
            </a:pPr>
            <a:r>
              <a:rPr lang="en-US" dirty="0"/>
              <a:t>Example: broadcasts a message from rank 0 (in MPI_COMM_WORLD) to all other processes.</a:t>
            </a:r>
          </a:p>
          <a:p>
            <a:pPr marL="0" indent="0" algn="ctr">
              <a:buNone/>
              <a:defRPr/>
            </a:pPr>
            <a:r>
              <a:rPr lang="en-US" dirty="0" err="1"/>
              <a:t>MPI_Bcast</a:t>
            </a:r>
            <a:r>
              <a:rPr lang="en-US" dirty="0"/>
              <a:t>(</a:t>
            </a:r>
            <a:r>
              <a:rPr lang="en-US" dirty="0" err="1"/>
              <a:t>buf</a:t>
            </a:r>
            <a:r>
              <a:rPr lang="en-US" dirty="0"/>
              <a:t>, 100, MPI_INT, 0, MPI_COMM_WORLD)</a:t>
            </a:r>
          </a:p>
        </p:txBody>
      </p:sp>
    </p:spTree>
    <p:extLst>
      <p:ext uri="{BB962C8B-B14F-4D97-AF65-F5344CB8AC3E}">
        <p14:creationId xmlns:p14="http://schemas.microsoft.com/office/powerpoint/2010/main" val="3913133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All-to-one operation example: </a:t>
            </a:r>
            <a:r>
              <a:rPr lang="en-US" dirty="0" err="1"/>
              <a:t>MPI_Reduce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53814" y="1415332"/>
            <a:ext cx="10363826" cy="493577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MPI_Reduce</a:t>
            </a:r>
            <a:r>
              <a:rPr lang="en-US" dirty="0"/>
              <a:t>( void *</a:t>
            </a:r>
            <a:r>
              <a:rPr lang="en-US" dirty="0" err="1"/>
              <a:t>sendbuf</a:t>
            </a:r>
            <a:r>
              <a:rPr lang="en-US" dirty="0"/>
              <a:t>, void *</a:t>
            </a:r>
            <a:r>
              <a:rPr lang="en-US" dirty="0" err="1"/>
              <a:t>recvbuf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count, </a:t>
            </a:r>
            <a:r>
              <a:rPr lang="en-US" dirty="0" err="1"/>
              <a:t>MPI_Datatype</a:t>
            </a:r>
            <a:r>
              <a:rPr lang="en-US" dirty="0"/>
              <a:t> datatype, </a:t>
            </a:r>
            <a:r>
              <a:rPr lang="en-US" dirty="0" err="1"/>
              <a:t>MPI_Op</a:t>
            </a:r>
            <a:r>
              <a:rPr lang="en-US" dirty="0"/>
              <a:t> op, </a:t>
            </a:r>
            <a:r>
              <a:rPr lang="en-US" dirty="0" err="1"/>
              <a:t>int</a:t>
            </a:r>
            <a:r>
              <a:rPr lang="en-US" dirty="0"/>
              <a:t> root, </a:t>
            </a:r>
            <a:r>
              <a:rPr lang="en-US" dirty="0" err="1"/>
              <a:t>MPI_Comm</a:t>
            </a:r>
            <a:r>
              <a:rPr lang="en-US" dirty="0"/>
              <a:t> </a:t>
            </a:r>
            <a:r>
              <a:rPr lang="en-US" dirty="0" err="1"/>
              <a:t>comm</a:t>
            </a:r>
            <a:r>
              <a:rPr lang="en-US" dirty="0"/>
              <a:t>)</a:t>
            </a:r>
          </a:p>
          <a:p>
            <a:pPr lvl="1">
              <a:defRPr/>
            </a:pPr>
            <a:r>
              <a:rPr lang="en-US" dirty="0"/>
              <a:t>The routine is called by all group members using the same arguments for count, datatype, op, root and comm.</a:t>
            </a:r>
          </a:p>
          <a:p>
            <a:pPr lvl="1">
              <a:defRPr/>
            </a:pPr>
            <a:r>
              <a:rPr lang="en-US" dirty="0"/>
              <a:t> This routine combines values in “</a:t>
            </a:r>
            <a:r>
              <a:rPr lang="en-US" dirty="0" err="1"/>
              <a:t>sendbuf</a:t>
            </a:r>
            <a:r>
              <a:rPr lang="en-US" dirty="0"/>
              <a:t>” on all processes to a single value at the root using the specified operation “op”.</a:t>
            </a:r>
          </a:p>
          <a:p>
            <a:pPr lvl="1">
              <a:defRPr/>
            </a:pPr>
            <a:r>
              <a:rPr lang="en-US" dirty="0"/>
              <a:t>The combined value is put in “</a:t>
            </a:r>
            <a:r>
              <a:rPr lang="en-US" dirty="0" err="1"/>
              <a:t>recvbuf</a:t>
            </a:r>
            <a:r>
              <a:rPr lang="en-US" dirty="0"/>
              <a:t>” of the process with rank “root”.</a:t>
            </a:r>
          </a:p>
          <a:p>
            <a:pPr>
              <a:defRPr/>
            </a:pPr>
            <a:r>
              <a:rPr lang="en-US" dirty="0"/>
              <a:t>Example: Summing local pi (</a:t>
            </a:r>
            <a:r>
              <a:rPr lang="en-US" dirty="0" err="1"/>
              <a:t>mypi</a:t>
            </a:r>
            <a:r>
              <a:rPr lang="en-US" dirty="0"/>
              <a:t>) and put the results in  variable pi at rank 0  in MPI_COMM_WORLD (</a:t>
            </a:r>
            <a:r>
              <a:rPr lang="en-US" dirty="0" err="1"/>
              <a:t>my_pi.c</a:t>
            </a:r>
            <a:r>
              <a:rPr lang="en-US" dirty="0"/>
              <a:t>)</a:t>
            </a:r>
          </a:p>
          <a:p>
            <a:pPr marL="0" indent="0" algn="ctr">
              <a:buNone/>
              <a:defRPr/>
            </a:pPr>
            <a:r>
              <a:rPr lang="en-US" dirty="0" err="1"/>
              <a:t>MPI_Reduce</a:t>
            </a:r>
            <a:r>
              <a:rPr lang="en-US" dirty="0"/>
              <a:t>(&amp;</a:t>
            </a:r>
            <a:r>
              <a:rPr lang="en-US" dirty="0" err="1"/>
              <a:t>mypi</a:t>
            </a:r>
            <a:r>
              <a:rPr lang="en-US" dirty="0"/>
              <a:t>, &amp;pi, 1, MPI_DOUBLE, </a:t>
            </a:r>
            <a:r>
              <a:rPr lang="en-US" dirty="0">
                <a:solidFill>
                  <a:srgbClr val="FF0000"/>
                </a:solidFill>
              </a:rPr>
              <a:t>MPI_SUM</a:t>
            </a:r>
            <a:r>
              <a:rPr lang="en-US" dirty="0"/>
              <a:t>, 0,MPI_COMM_WORLD);</a:t>
            </a:r>
          </a:p>
          <a:p>
            <a:pPr marL="0" indent="0" algn="ctr"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974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predefined reduction operations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6958" y="1566408"/>
            <a:ext cx="6297457" cy="484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180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MPI_Reduce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62878" y="2405270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11017" y="2405269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35520" y="2405269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62878" y="3303104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11017" y="3303103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35520" y="3303103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62878" y="4200937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11017" y="4200936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35520" y="4200936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62878" y="5098770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11017" y="5098769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35520" y="5098769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59080" y="1725519"/>
            <a:ext cx="1152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sendbuf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7497417" y="2405268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246164" y="2401090"/>
            <a:ext cx="45717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r0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697743" y="2401090"/>
            <a:ext cx="45717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r1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194227" y="1721340"/>
            <a:ext cx="1101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recvbuf</a:t>
            </a:r>
            <a:endParaRPr lang="en-US" sz="2400" dirty="0"/>
          </a:p>
        </p:txBody>
      </p:sp>
      <p:sp>
        <p:nvSpPr>
          <p:cNvPr id="25" name="Right Arrow 24"/>
          <p:cNvSpPr/>
          <p:nvPr/>
        </p:nvSpPr>
        <p:spPr>
          <a:xfrm>
            <a:off x="4104861" y="3764768"/>
            <a:ext cx="3098230" cy="2854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584526" y="4431768"/>
            <a:ext cx="434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MPI_Reduce</a:t>
            </a:r>
            <a:r>
              <a:rPr lang="en-US" dirty="0"/>
              <a:t> (…</a:t>
            </a:r>
            <a:r>
              <a:rPr lang="zh-CN" altLang="en-US" dirty="0"/>
              <a:t>，</a:t>
            </a:r>
            <a:r>
              <a:rPr lang="en-US" altLang="zh-CN" dirty="0"/>
              <a:t>op=MPI_SUM, root=0, …)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8246164" y="3385422"/>
            <a:ext cx="2688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r0=a0+a1+a2+a3</a:t>
            </a:r>
          </a:p>
          <a:p>
            <a:r>
              <a:rPr lang="en-US" sz="2400" dirty="0"/>
              <a:t>r1=b0+b1+b2+b3</a:t>
            </a:r>
          </a:p>
        </p:txBody>
      </p:sp>
    </p:spTree>
    <p:extLst>
      <p:ext uri="{BB962C8B-B14F-4D97-AF65-F5344CB8AC3E}">
        <p14:creationId xmlns:p14="http://schemas.microsoft.com/office/powerpoint/2010/main" val="2589851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92514"/>
            <a:ext cx="10364451" cy="955842"/>
          </a:xfrm>
        </p:spPr>
        <p:txBody>
          <a:bodyPr>
            <a:normAutofit/>
          </a:bodyPr>
          <a:lstStyle/>
          <a:p>
            <a:r>
              <a:rPr lang="en-US" dirty="0"/>
              <a:t>All-to-all example: </a:t>
            </a:r>
            <a:r>
              <a:rPr lang="en-US" dirty="0" err="1"/>
              <a:t>MPI_Allgather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44809" y="1126428"/>
            <a:ext cx="10363826" cy="2276241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MPI_Allgather</a:t>
            </a:r>
            <a:r>
              <a:rPr lang="en-US" dirty="0"/>
              <a:t>( void *</a:t>
            </a:r>
            <a:r>
              <a:rPr lang="en-US" dirty="0" err="1"/>
              <a:t>sendbuf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sendcount</a:t>
            </a:r>
            <a:r>
              <a:rPr lang="en-US" dirty="0"/>
              <a:t>, </a:t>
            </a:r>
            <a:r>
              <a:rPr lang="en-US" dirty="0" err="1"/>
              <a:t>MPI_Datatype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sendtype</a:t>
            </a:r>
            <a:r>
              <a:rPr lang="en-US" dirty="0"/>
              <a:t>, void *</a:t>
            </a:r>
            <a:r>
              <a:rPr lang="en-US" dirty="0" err="1"/>
              <a:t>recvbuf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recvcount</a:t>
            </a:r>
            <a:r>
              <a:rPr lang="en-US" dirty="0"/>
              <a:t>, </a:t>
            </a:r>
            <a:r>
              <a:rPr lang="en-US" dirty="0" err="1"/>
              <a:t>MPI_Datatype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recvtype</a:t>
            </a:r>
            <a:r>
              <a:rPr lang="en-US" dirty="0"/>
              <a:t>, </a:t>
            </a:r>
            <a:r>
              <a:rPr lang="en-US" dirty="0" err="1"/>
              <a:t>MPI_Comm</a:t>
            </a:r>
            <a:r>
              <a:rPr lang="en-US" dirty="0"/>
              <a:t> </a:t>
            </a:r>
            <a:r>
              <a:rPr lang="en-US" dirty="0" err="1"/>
              <a:t>comm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• Gather data from all tasks and distribute the combined data to all tasks</a:t>
            </a:r>
            <a:endParaRPr lang="en-US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31233" y="4049864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79372" y="4069761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03875" y="4069761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19745" y="4602282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67884" y="4608915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92388" y="4612228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31233" y="5197876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79371" y="5201192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03875" y="5201192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31234" y="5754753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79373" y="5754752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03876" y="5754752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27435" y="3459758"/>
            <a:ext cx="1152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sendbuf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989979" y="4068131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38118" y="4088028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62621" y="4088028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989979" y="4600360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991241" y="5209675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976729" y="5754753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772288" y="3459524"/>
            <a:ext cx="1101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recvbuf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7887123" y="4080611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411627" y="4083924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946410" y="4080611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470914" y="4080611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995417" y="4080611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a3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0519920" y="4080611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b3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838118" y="4612678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362621" y="4612678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887123" y="4605261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411627" y="4608574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946410" y="4605261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470914" y="4605261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995417" y="4605261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0519920" y="4605261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839379" y="5203041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363882" y="5203041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888384" y="5195624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8412888" y="5198937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947671" y="5195624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a2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9472175" y="5195624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996678" y="5195624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0521181" y="5195624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b3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824867" y="5747174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349370" y="5747174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b0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873872" y="5739757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a1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398376" y="5743070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933159" y="5739757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9457663" y="5739757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b2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9982166" y="5739757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a3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0506669" y="5739757"/>
            <a:ext cx="5245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b3</a:t>
            </a:r>
          </a:p>
        </p:txBody>
      </p:sp>
      <p:sp>
        <p:nvSpPr>
          <p:cNvPr id="60" name="Right Arrow 59"/>
          <p:cNvSpPr/>
          <p:nvPr/>
        </p:nvSpPr>
        <p:spPr>
          <a:xfrm>
            <a:off x="3740881" y="4988473"/>
            <a:ext cx="1977887" cy="2484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3740881" y="4277627"/>
            <a:ext cx="1925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MPI_Allgather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217224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92514"/>
            <a:ext cx="10364451" cy="955842"/>
          </a:xfrm>
        </p:spPr>
        <p:txBody>
          <a:bodyPr>
            <a:normAutofit/>
          </a:bodyPr>
          <a:lstStyle/>
          <a:p>
            <a:r>
              <a:rPr lang="en-US" dirty="0"/>
              <a:t>Other MPI collective communication routines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14382" y="1321725"/>
            <a:ext cx="10363826" cy="715798"/>
          </a:xfrm>
        </p:spPr>
        <p:txBody>
          <a:bodyPr>
            <a:normAutofit/>
          </a:bodyPr>
          <a:lstStyle/>
          <a:p>
            <a:r>
              <a:rPr lang="en-US" altLang="en-US" dirty="0" err="1"/>
              <a:t>MPI_Scatter</a:t>
            </a:r>
            <a:r>
              <a:rPr lang="en-US" altLang="en-US" dirty="0"/>
              <a:t> and </a:t>
            </a:r>
            <a:r>
              <a:rPr lang="en-US" altLang="en-US" dirty="0" err="1"/>
              <a:t>MPI_Gather</a:t>
            </a:r>
            <a:endParaRPr lang="en-US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2085" y="2926742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51711" y="2945803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80597" y="3479160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92085" y="4074754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92086" y="4631631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670470" y="2945803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B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77743" y="2946639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C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690758" y="2946672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368207" y="2926742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227833" y="2945803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356719" y="3479160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368207" y="4074754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68208" y="4631631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227833" y="3479160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B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227832" y="4074754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C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227831" y="4608111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D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4393096" y="3709992"/>
            <a:ext cx="276307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731026" y="2623930"/>
            <a:ext cx="1662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MPI_Scatter</a:t>
            </a:r>
            <a:endParaRPr lang="en-US" sz="2400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4393096" y="4393096"/>
            <a:ext cx="27630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863548" y="4834857"/>
            <a:ext cx="16786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MPI_Gather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36243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92514"/>
            <a:ext cx="10364451" cy="955842"/>
          </a:xfrm>
        </p:spPr>
        <p:txBody>
          <a:bodyPr>
            <a:normAutofit/>
          </a:bodyPr>
          <a:lstStyle/>
          <a:p>
            <a:r>
              <a:rPr lang="en-US" dirty="0"/>
              <a:t>Other MPI collective communication routines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14382" y="1321724"/>
            <a:ext cx="10363826" cy="1988005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MPI_Alltoall</a:t>
            </a:r>
            <a:r>
              <a:rPr lang="en-US" dirty="0"/>
              <a:t>( void *</a:t>
            </a:r>
            <a:r>
              <a:rPr lang="en-US" dirty="0" err="1"/>
              <a:t>sendbuf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sendcount</a:t>
            </a:r>
            <a:r>
              <a:rPr lang="en-US" dirty="0"/>
              <a:t>, </a:t>
            </a:r>
            <a:r>
              <a:rPr lang="en-US" dirty="0" err="1"/>
              <a:t>MPI_Datatype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sendtype</a:t>
            </a:r>
            <a:r>
              <a:rPr lang="en-US" dirty="0"/>
              <a:t>, void *</a:t>
            </a:r>
            <a:r>
              <a:rPr lang="en-US" dirty="0" err="1"/>
              <a:t>recvbuf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recvcount</a:t>
            </a:r>
            <a:r>
              <a:rPr lang="en-US" dirty="0"/>
              <a:t>, </a:t>
            </a:r>
            <a:r>
              <a:rPr lang="en-US" dirty="0" err="1"/>
              <a:t>MPI_Datatype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recvtype</a:t>
            </a:r>
            <a:r>
              <a:rPr lang="en-US" dirty="0"/>
              <a:t>, </a:t>
            </a:r>
            <a:r>
              <a:rPr lang="en-US" dirty="0" err="1"/>
              <a:t>MPI_Comm</a:t>
            </a:r>
            <a:r>
              <a:rPr lang="en-US" dirty="0"/>
              <a:t> </a:t>
            </a:r>
            <a:r>
              <a:rPr lang="en-US" dirty="0" err="1"/>
              <a:t>comm</a:t>
            </a:r>
            <a:r>
              <a:rPr lang="en-US" dirty="0"/>
              <a:t>)</a:t>
            </a:r>
          </a:p>
          <a:p>
            <a:pPr lvl="1"/>
            <a:r>
              <a:rPr lang="en-US" altLang="en-US" dirty="0"/>
              <a:t> Like </a:t>
            </a:r>
            <a:r>
              <a:rPr lang="en-US" altLang="en-US" dirty="0" err="1"/>
              <a:t>MPI_Allgather</a:t>
            </a:r>
            <a:r>
              <a:rPr lang="en-US" altLang="en-US" dirty="0"/>
              <a:t>, but each process sends distinct data to each of the receivers.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61050" y="4169133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20676" y="4188195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A0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49562" y="4721551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61050" y="5317145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61051" y="5874022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912165" y="4188194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A1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503654" y="4188193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A2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085204" y="4188192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A3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320676" y="4721551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B0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912165" y="4721550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B1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503654" y="4721549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B2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085204" y="4721548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B3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320676" y="5317145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912165" y="5317144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503654" y="5317143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085204" y="5317142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320676" y="5895923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12165" y="5895922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503654" y="5895921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D2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085204" y="5895920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D3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199241" y="4147232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058867" y="4166294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A0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187753" y="4699650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199241" y="5295244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P2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199242" y="5852121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P3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650356" y="4166293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B0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9241845" y="4166292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C0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9823395" y="4166291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058867" y="4699650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A1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650356" y="4699649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B1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9241845" y="4699648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9823395" y="4699647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058867" y="5295244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A2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650356" y="5295243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B2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9241845" y="5295242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9823395" y="5295241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D2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8058867" y="5874022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A3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650356" y="5874021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B3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9241845" y="5874020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9823395" y="5874019"/>
            <a:ext cx="59148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D3</a:t>
            </a:r>
          </a:p>
        </p:txBody>
      </p:sp>
      <p:sp>
        <p:nvSpPr>
          <p:cNvPr id="6" name="Right Arrow 5"/>
          <p:cNvSpPr/>
          <p:nvPr/>
        </p:nvSpPr>
        <p:spPr>
          <a:xfrm>
            <a:off x="4919869" y="5161312"/>
            <a:ext cx="2117035" cy="2753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992930" y="4608897"/>
            <a:ext cx="1659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MPI_Alltoall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825270" y="3667971"/>
            <a:ext cx="1152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sendbuf</a:t>
            </a:r>
            <a:endParaRPr lang="en-US" sz="2400" dirty="0"/>
          </a:p>
        </p:txBody>
      </p:sp>
      <p:sp>
        <p:nvSpPr>
          <p:cNvPr id="68" name="TextBox 67"/>
          <p:cNvSpPr txBox="1"/>
          <p:nvPr/>
        </p:nvSpPr>
        <p:spPr>
          <a:xfrm>
            <a:off x="8573400" y="3587514"/>
            <a:ext cx="1101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recvbuf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556362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</a:t>
            </a:r>
            <a:r>
              <a:rPr lang="en-US" dirty="0" err="1"/>
              <a:t>MPI_Wtime</a:t>
            </a:r>
            <a:r>
              <a:rPr lang="en-US" dirty="0"/>
              <a:t>(void)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363826" cy="4659825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en-US" dirty="0" err="1"/>
              <a:t>MPI_Wtime</a:t>
            </a:r>
            <a:r>
              <a:rPr lang="en-US" dirty="0"/>
              <a:t> is not a collective routine</a:t>
            </a:r>
          </a:p>
          <a:p>
            <a:pPr>
              <a:buFont typeface="Arial" charset="0"/>
              <a:buChar char="•"/>
              <a:defRPr/>
            </a:pPr>
            <a:r>
              <a:rPr lang="en-US" dirty="0"/>
              <a:t>It returns an elapsed time in seconds on the calling processor.</a:t>
            </a:r>
          </a:p>
          <a:p>
            <a:pPr>
              <a:buFont typeface="Arial" charset="0"/>
              <a:buChar char="•"/>
              <a:defRPr/>
            </a:pPr>
            <a:r>
              <a:rPr lang="en-US" dirty="0"/>
              <a:t>Clocks on different node may not synchronize.</a:t>
            </a:r>
          </a:p>
          <a:p>
            <a:pPr>
              <a:buFont typeface="Arial" charset="0"/>
              <a:buChar char="•"/>
              <a:defRPr/>
            </a:pPr>
            <a:r>
              <a:rPr lang="en-US" dirty="0"/>
              <a:t>Commonly used to time MPI programs. </a:t>
            </a:r>
          </a:p>
        </p:txBody>
      </p:sp>
    </p:spTree>
    <p:extLst>
      <p:ext uri="{BB962C8B-B14F-4D97-AF65-F5344CB8AC3E}">
        <p14:creationId xmlns:p14="http://schemas.microsoft.com/office/powerpoint/2010/main" val="21105187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MPI library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349003"/>
            <a:ext cx="10363826" cy="46943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MPI library supports many ways to perform communications</a:t>
            </a:r>
          </a:p>
          <a:p>
            <a:pPr lvl="1"/>
            <a:r>
              <a:rPr lang="en-US" dirty="0"/>
              <a:t> Different modes of point-to-point communication</a:t>
            </a:r>
          </a:p>
          <a:p>
            <a:pPr lvl="1"/>
            <a:r>
              <a:rPr lang="en-US" dirty="0"/>
              <a:t> One-sided and cooperative point-to-point communication</a:t>
            </a:r>
          </a:p>
          <a:p>
            <a:pPr lvl="1"/>
            <a:r>
              <a:rPr lang="en-US" dirty="0"/>
              <a:t> Collective communication</a:t>
            </a:r>
          </a:p>
          <a:p>
            <a:r>
              <a:rPr lang="en-US" dirty="0"/>
              <a:t>MPI-3 specifies non-blocking collectives</a:t>
            </a:r>
          </a:p>
          <a:p>
            <a:pPr lvl="1"/>
            <a:r>
              <a:rPr lang="en-US" dirty="0"/>
              <a:t>Separating the starting and the ending of a collective operation</a:t>
            </a:r>
          </a:p>
          <a:p>
            <a:r>
              <a:rPr lang="en-US" dirty="0"/>
              <a:t>MPI-3 specifies neighborhood collectives</a:t>
            </a:r>
          </a:p>
          <a:p>
            <a:pPr lvl="1"/>
            <a:r>
              <a:rPr lang="en-US" dirty="0"/>
              <a:t>Allowing traditional point-to-point patterns (e.g. the stencil pattern or 2D nearest neighbor pattern) to be specified as neighborhood collectives. </a:t>
            </a:r>
          </a:p>
        </p:txBody>
      </p:sp>
    </p:spTree>
    <p:extLst>
      <p:ext uri="{BB962C8B-B14F-4D97-AF65-F5344CB8AC3E}">
        <p14:creationId xmlns:p14="http://schemas.microsoft.com/office/powerpoint/2010/main" val="394789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Non-blocking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784574" y="1415332"/>
            <a:ext cx="5433066" cy="4835566"/>
          </a:xfrm>
        </p:spPr>
        <p:txBody>
          <a:bodyPr>
            <a:normAutofit/>
          </a:bodyPr>
          <a:lstStyle/>
          <a:p>
            <a:r>
              <a:rPr lang="en-US" altLang="en-US" dirty="0"/>
              <a:t>Non-blocking communication</a:t>
            </a:r>
          </a:p>
          <a:p>
            <a:pPr lvl="1"/>
            <a:r>
              <a:rPr lang="en-US" altLang="en-US" dirty="0"/>
              <a:t>Separates the initialization and completion of a communication (send/receive)</a:t>
            </a:r>
          </a:p>
          <a:p>
            <a:pPr lvl="1"/>
            <a:r>
              <a:rPr lang="en-US" altLang="en-US" dirty="0"/>
              <a:t>May reduce latency by posting the receive call early</a:t>
            </a:r>
          </a:p>
          <a:p>
            <a:pPr lvl="1"/>
            <a:r>
              <a:rPr lang="en-US" altLang="en-US" dirty="0"/>
              <a:t>Promotes communication and computation overlaps</a:t>
            </a: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1341157" y="1221133"/>
            <a:ext cx="3823483" cy="23083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P0                      P1</a:t>
            </a:r>
          </a:p>
          <a:p>
            <a:pPr eaLnBrk="1" hangingPunct="1"/>
            <a:r>
              <a:rPr lang="en-US" altLang="en-US" dirty="0"/>
              <a:t>…</a:t>
            </a:r>
          </a:p>
          <a:p>
            <a:pPr eaLnBrk="1" hangingPunct="1"/>
            <a:r>
              <a:rPr lang="en-US" altLang="en-US" dirty="0" err="1"/>
              <a:t>MPI_Send</a:t>
            </a:r>
            <a:r>
              <a:rPr lang="en-US" altLang="en-US" dirty="0"/>
              <a:t>         </a:t>
            </a:r>
            <a:r>
              <a:rPr lang="en-US" altLang="en-US" dirty="0" err="1"/>
              <a:t>MPI_Recv</a:t>
            </a:r>
            <a:endParaRPr lang="en-US" altLang="en-US" dirty="0"/>
          </a:p>
          <a:p>
            <a:pPr eaLnBrk="1" hangingPunct="1"/>
            <a:r>
              <a:rPr lang="en-US" altLang="en-US" dirty="0"/>
              <a:t>Compute …       Compute ….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No </a:t>
            </a:r>
            <a:r>
              <a:rPr lang="en-US" altLang="en-US" dirty="0" err="1"/>
              <a:t>comm</a:t>
            </a:r>
            <a:r>
              <a:rPr lang="en-US" altLang="en-US" dirty="0"/>
              <a:t>/comp overlaps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20261" y="3969333"/>
            <a:ext cx="4834978" cy="2677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P0                            P1</a:t>
            </a:r>
          </a:p>
          <a:p>
            <a:pPr eaLnBrk="1" hangingPunct="1"/>
            <a:r>
              <a:rPr lang="en-US" altLang="en-US" dirty="0"/>
              <a:t>…</a:t>
            </a:r>
          </a:p>
          <a:p>
            <a:pPr eaLnBrk="1" hangingPunct="1"/>
            <a:r>
              <a:rPr lang="en-US" altLang="en-US" dirty="0" err="1"/>
              <a:t>MPI_Send_start</a:t>
            </a:r>
            <a:r>
              <a:rPr lang="en-US" altLang="en-US" dirty="0"/>
              <a:t>       </a:t>
            </a:r>
            <a:r>
              <a:rPr lang="en-US" altLang="en-US" dirty="0" err="1"/>
              <a:t>MPI_Recv_start</a:t>
            </a:r>
            <a:endParaRPr lang="en-US" altLang="en-US" dirty="0"/>
          </a:p>
          <a:p>
            <a:pPr eaLnBrk="1" hangingPunct="1"/>
            <a:r>
              <a:rPr lang="en-US" altLang="en-US" dirty="0"/>
              <a:t>Compute …              Compute ….</a:t>
            </a:r>
          </a:p>
          <a:p>
            <a:pPr eaLnBrk="1" hangingPunct="1"/>
            <a:r>
              <a:rPr lang="en-US" altLang="en-US" dirty="0" err="1"/>
              <a:t>MPI_Send_wait</a:t>
            </a:r>
            <a:r>
              <a:rPr lang="en-US" altLang="en-US" dirty="0"/>
              <a:t>       </a:t>
            </a:r>
            <a:r>
              <a:rPr lang="en-US" altLang="en-US" dirty="0" err="1"/>
              <a:t>MPI_Recv_wait</a:t>
            </a:r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communication/computation overlaps</a:t>
            </a:r>
          </a:p>
        </p:txBody>
      </p:sp>
      <p:sp>
        <p:nvSpPr>
          <p:cNvPr id="6" name="Down Arrow 5"/>
          <p:cNvSpPr/>
          <p:nvPr/>
        </p:nvSpPr>
        <p:spPr>
          <a:xfrm>
            <a:off x="3021496" y="3647661"/>
            <a:ext cx="337930" cy="3216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3707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08383"/>
            <a:ext cx="10364451" cy="1122819"/>
          </a:xfrm>
        </p:spPr>
        <p:txBody>
          <a:bodyPr/>
          <a:lstStyle/>
          <a:p>
            <a:r>
              <a:rPr lang="en-US" dirty="0"/>
              <a:t>Developing MPI Programs by Domain Decomposition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23608"/>
            <a:ext cx="10363826" cy="2481890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dirty="0"/>
              <a:t>A parallelization method especially useful for developing MPI programs.</a:t>
            </a:r>
          </a:p>
          <a:p>
            <a:pPr lvl="1"/>
            <a:r>
              <a:rPr lang="en-US" altLang="en-US" dirty="0"/>
              <a:t> Partition the domain into portions and assign different domain portions to different processes. </a:t>
            </a:r>
          </a:p>
          <a:p>
            <a:pPr lvl="1"/>
            <a:r>
              <a:rPr lang="en-US" altLang="en-US" dirty="0"/>
              <a:t>Add necessary communication when needed.</a:t>
            </a:r>
          </a:p>
          <a:p>
            <a:r>
              <a:rPr lang="en-US" altLang="en-US" dirty="0"/>
              <a:t>Example: Consider domain decomposition of 1D-domain of size 100 among 4 processes. 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84270" y="4713316"/>
            <a:ext cx="5652654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28618" y="519366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26102" y="5193668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99</a:t>
            </a:r>
          </a:p>
        </p:txBody>
      </p:sp>
    </p:spTree>
    <p:extLst>
      <p:ext uri="{BB962C8B-B14F-4D97-AF65-F5344CB8AC3E}">
        <p14:creationId xmlns:p14="http://schemas.microsoft.com/office/powerpoint/2010/main" val="39634122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domain decomposition of 1D-domain of size 100 among 4 processes. </a:t>
            </a:r>
            <a:br>
              <a:rPr lang="en-US" alt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399" y="1138844"/>
            <a:ext cx="10363826" cy="1354974"/>
          </a:xfrm>
        </p:spPr>
        <p:txBody>
          <a:bodyPr>
            <a:normAutofit/>
          </a:bodyPr>
          <a:lstStyle/>
          <a:p>
            <a:r>
              <a:rPr lang="en-US" dirty="0"/>
              <a:t>In general, the domain can be partitioned in three different ways, block, cyclic, and block-cyclic.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5627" y="2859578"/>
            <a:ext cx="2044932" cy="36576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80559" y="2859578"/>
            <a:ext cx="2044932" cy="3657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25491" y="2859578"/>
            <a:ext cx="2044932" cy="36576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570423" y="2859578"/>
            <a:ext cx="2044932" cy="36576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7843" y="2859578"/>
            <a:ext cx="71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Block: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627" y="3406432"/>
            <a:ext cx="831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         P0            24  </a:t>
            </a:r>
            <a:r>
              <a:rPr lang="en-US" dirty="0"/>
              <a:t>25        P1           49  </a:t>
            </a:r>
            <a:r>
              <a:rPr lang="en-US" dirty="0">
                <a:solidFill>
                  <a:srgbClr val="00B050"/>
                </a:solidFill>
              </a:rPr>
              <a:t>50        P2         74  </a:t>
            </a:r>
            <a:r>
              <a:rPr lang="en-US" dirty="0">
                <a:solidFill>
                  <a:schemeClr val="accent6"/>
                </a:solidFill>
              </a:rPr>
              <a:t>75         P3          99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7843" y="4303824"/>
            <a:ext cx="762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Cyclic: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35627" y="4319046"/>
            <a:ext cx="174569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610196" y="4319046"/>
            <a:ext cx="17456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784765" y="4319046"/>
            <a:ext cx="174569" cy="36933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959334" y="4319046"/>
            <a:ext cx="174569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133903" y="4319046"/>
            <a:ext cx="174569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308472" y="4319046"/>
            <a:ext cx="17456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483041" y="4319046"/>
            <a:ext cx="174569" cy="36933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657610" y="4319046"/>
            <a:ext cx="174569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832179" y="4319046"/>
            <a:ext cx="174569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006748" y="4319046"/>
            <a:ext cx="17456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181317" y="4319046"/>
            <a:ext cx="174569" cy="36933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355886" y="4319046"/>
            <a:ext cx="174569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530455" y="4319046"/>
            <a:ext cx="174569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705024" y="4319046"/>
            <a:ext cx="17456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879593" y="4319046"/>
            <a:ext cx="174569" cy="36933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054162" y="4319046"/>
            <a:ext cx="174569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228731" y="4319046"/>
            <a:ext cx="174569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403300" y="4319046"/>
            <a:ext cx="17456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577869" y="4319046"/>
            <a:ext cx="174569" cy="36933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752438" y="4319046"/>
            <a:ext cx="174569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927007" y="4319046"/>
            <a:ext cx="174569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101576" y="4319046"/>
            <a:ext cx="17456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276145" y="4319046"/>
            <a:ext cx="174569" cy="36933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450714" y="4319046"/>
            <a:ext cx="174569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625283" y="4319046"/>
            <a:ext cx="174569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799852" y="4319046"/>
            <a:ext cx="17456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974421" y="4319046"/>
            <a:ext cx="174569" cy="36933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148990" y="4319046"/>
            <a:ext cx="174569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323559" y="4319046"/>
            <a:ext cx="174569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7498128" y="4319046"/>
            <a:ext cx="17456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672697" y="4319046"/>
            <a:ext cx="174569" cy="36933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7847266" y="4319046"/>
            <a:ext cx="174569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8021835" y="4319046"/>
            <a:ext cx="174569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8196404" y="4319046"/>
            <a:ext cx="17456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8370973" y="4319046"/>
            <a:ext cx="174569" cy="36933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8545542" y="4319046"/>
            <a:ext cx="174569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8720111" y="4319046"/>
            <a:ext cx="174569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8894680" y="4319046"/>
            <a:ext cx="17456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9069249" y="4319046"/>
            <a:ext cx="174569" cy="36933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9243818" y="4319046"/>
            <a:ext cx="174569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9418387" y="4319046"/>
            <a:ext cx="174569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9592956" y="4319046"/>
            <a:ext cx="17456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9767525" y="4319046"/>
            <a:ext cx="174569" cy="36933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9942094" y="4319046"/>
            <a:ext cx="174569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10116663" y="4319046"/>
            <a:ext cx="174569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10291232" y="4319046"/>
            <a:ext cx="17456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10465801" y="4319046"/>
            <a:ext cx="174569" cy="36933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10640370" y="4319046"/>
            <a:ext cx="174569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557843" y="5378334"/>
            <a:ext cx="1266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Block-cyclic: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435626" y="5419897"/>
            <a:ext cx="523707" cy="327769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2959334" y="5419897"/>
            <a:ext cx="523707" cy="32776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3483040" y="5421682"/>
            <a:ext cx="523707" cy="327769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4006747" y="5419897"/>
            <a:ext cx="523707" cy="32776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4513811" y="5419897"/>
            <a:ext cx="523707" cy="327769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5037519" y="5419897"/>
            <a:ext cx="523707" cy="32776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5561225" y="5421682"/>
            <a:ext cx="523707" cy="327769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6084932" y="5419897"/>
            <a:ext cx="523707" cy="32776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6558743" y="5419897"/>
            <a:ext cx="523707" cy="327769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7082451" y="5419897"/>
            <a:ext cx="523707" cy="32776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7606157" y="5421682"/>
            <a:ext cx="523707" cy="327769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8129864" y="5419897"/>
            <a:ext cx="523707" cy="32776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8653570" y="5418112"/>
            <a:ext cx="523707" cy="327769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9177278" y="5418112"/>
            <a:ext cx="523707" cy="32776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9700984" y="5419897"/>
            <a:ext cx="523707" cy="327769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10224691" y="5418112"/>
            <a:ext cx="523707" cy="32776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7814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multi-dimensional domain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64393" y="5448691"/>
            <a:ext cx="10363826" cy="112776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With multiple dimensions, one can choose which dimension(s) to partition.</a:t>
            </a:r>
          </a:p>
          <a:p>
            <a:pPr lvl="1"/>
            <a:r>
              <a:rPr lang="en-US" dirty="0"/>
              <a:t> What is the best way to partition? Simplify and minimize the communication!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7520" y="1493911"/>
            <a:ext cx="1072342" cy="92333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bg1"/>
                </a:solidFill>
              </a:rPr>
              <a:t>P0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19862" y="1493911"/>
            <a:ext cx="1072342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bg1"/>
                </a:solidFill>
              </a:rPr>
              <a:t>P1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892204" y="1493911"/>
            <a:ext cx="1072342" cy="92333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bg1"/>
                </a:solidFill>
              </a:rPr>
              <a:t>P2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64546" y="1493911"/>
            <a:ext cx="1072342" cy="92333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bg1"/>
                </a:solidFill>
              </a:rPr>
              <a:t>P3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7520" y="2417241"/>
            <a:ext cx="1072342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bg1"/>
                </a:solidFill>
              </a:rPr>
              <a:t>P4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819862" y="2417241"/>
            <a:ext cx="1072342" cy="9233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bg1"/>
                </a:solidFill>
              </a:rPr>
              <a:t>P5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92204" y="2417241"/>
            <a:ext cx="1072342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bg1"/>
                </a:solidFill>
              </a:rPr>
              <a:t>P6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964546" y="2417241"/>
            <a:ext cx="1072342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bg1"/>
                </a:solidFill>
              </a:rPr>
              <a:t>P7</a:t>
            </a:r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47520" y="3340571"/>
            <a:ext cx="1072342" cy="92333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bg1"/>
                </a:solidFill>
              </a:rPr>
              <a:t>P8</a:t>
            </a:r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19862" y="3340571"/>
            <a:ext cx="1072342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bg1"/>
                </a:solidFill>
              </a:rPr>
              <a:t>P9</a:t>
            </a: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892204" y="3340571"/>
            <a:ext cx="1072342" cy="92333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bg1"/>
                </a:solidFill>
              </a:rPr>
              <a:t>P10</a:t>
            </a:r>
          </a:p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964546" y="3340571"/>
            <a:ext cx="1072342" cy="92333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bg1"/>
                </a:solidFill>
              </a:rPr>
              <a:t>P11</a:t>
            </a:r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47520" y="4263901"/>
            <a:ext cx="1072342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bg1"/>
                </a:solidFill>
              </a:rPr>
              <a:t>P12</a:t>
            </a:r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819862" y="4263901"/>
            <a:ext cx="1072342" cy="92333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bg1"/>
                </a:solidFill>
              </a:rPr>
              <a:t>P13</a:t>
            </a:r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892204" y="4263901"/>
            <a:ext cx="1072342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bg1"/>
                </a:solidFill>
              </a:rPr>
              <a:t>P14</a:t>
            </a:r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964546" y="4263901"/>
            <a:ext cx="1072342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bg1"/>
                </a:solidFill>
              </a:rPr>
              <a:t>P15</a:t>
            </a:r>
          </a:p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303193" y="1533096"/>
            <a:ext cx="1072342" cy="92333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bg1"/>
                </a:solidFill>
              </a:rPr>
              <a:t>P0</a:t>
            </a:r>
          </a:p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375535" y="1533096"/>
            <a:ext cx="1072342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bg1"/>
                </a:solidFill>
              </a:rPr>
              <a:t>P1</a:t>
            </a:r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8447877" y="1533096"/>
            <a:ext cx="1072342" cy="92333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bg1"/>
                </a:solidFill>
              </a:rPr>
              <a:t>P2</a:t>
            </a:r>
          </a:p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9520219" y="1533096"/>
            <a:ext cx="1072342" cy="92333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bg1"/>
                </a:solidFill>
              </a:rPr>
              <a:t>P3</a:t>
            </a:r>
          </a:p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303193" y="2456426"/>
            <a:ext cx="1072342" cy="92333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375535" y="2456426"/>
            <a:ext cx="1072342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8447877" y="2456426"/>
            <a:ext cx="1072342" cy="92333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9520219" y="2456426"/>
            <a:ext cx="1072342" cy="92333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303193" y="3379756"/>
            <a:ext cx="1072342" cy="92333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375535" y="3379756"/>
            <a:ext cx="1072342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8447877" y="3379756"/>
            <a:ext cx="1072342" cy="92333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9520219" y="3379756"/>
            <a:ext cx="1072342" cy="92333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303193" y="4303086"/>
            <a:ext cx="1072342" cy="92333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375535" y="4303086"/>
            <a:ext cx="1072342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8447877" y="4303086"/>
            <a:ext cx="1072342" cy="92333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9520219" y="4303086"/>
            <a:ext cx="1072342" cy="92333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3032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 decomposition example: What is the partition scheme used in </a:t>
            </a:r>
            <a:r>
              <a:rPr lang="en-US" dirty="0" err="1"/>
              <a:t>pi_mpi.c</a:t>
            </a:r>
            <a:r>
              <a:rPr lang="en-US" dirty="0"/>
              <a:t>?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15636" y="2743200"/>
            <a:ext cx="2514600" cy="19812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FontTx/>
              <a:buNone/>
              <a:defRPr/>
            </a:pPr>
            <a:r>
              <a:rPr lang="pt-BR" sz="2400" dirty="0"/>
              <a:t> h   = 1.0 / (double) n;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lang="pt-BR" sz="2400" dirty="0"/>
              <a:t>  sum = 0.0;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lang="pt-BR" sz="2400" dirty="0"/>
              <a:t>  for (i = 1; i &lt;= n; i++) {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lang="pt-BR" sz="2400" dirty="0"/>
              <a:t>    x = h * ((double)i - 0.5);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lang="pt-BR" sz="2400" dirty="0"/>
              <a:t>    sum += 4.0 / (1.0 + x*x);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lang="pt-BR" sz="2400" dirty="0"/>
              <a:t>  }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lang="pt-BR" sz="2400" dirty="0"/>
              <a:t>  mypi = h * sum;</a:t>
            </a:r>
            <a:endParaRPr lang="en-US" sz="2400" dirty="0"/>
          </a:p>
          <a:p>
            <a:pPr>
              <a:defRPr/>
            </a:pPr>
            <a:endParaRPr lang="en-US" sz="2400" dirty="0"/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2286000" y="1219200"/>
          <a:ext cx="4343400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3" imgW="2286000" imgH="596900" progId="Equation.3">
                  <p:embed/>
                </p:oleObj>
              </mc:Choice>
              <mc:Fallback>
                <p:oleObj name="Equation" r:id="rId3" imgW="2286000" imgH="596900" progId="Equation.3">
                  <p:embed/>
                  <p:pic>
                    <p:nvPicPr>
                      <p:cNvPr id="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219200"/>
                        <a:ext cx="4343400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764279" y="2484783"/>
            <a:ext cx="6920285" cy="39922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25000" lnSpcReduction="20000"/>
          </a:bodyPr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kern="0" dirty="0">
                <a:latin typeface="+mn-lt"/>
              </a:rPr>
              <a:t> </a:t>
            </a:r>
          </a:p>
          <a:p>
            <a:r>
              <a:rPr lang="en-US" altLang="en-US" sz="6000" dirty="0" err="1">
                <a:latin typeface="Bodoni MT" panose="02070603080606020203" pitchFamily="18" charset="0"/>
              </a:rPr>
              <a:t>MPI_Comm_size</a:t>
            </a:r>
            <a:r>
              <a:rPr lang="en-US" altLang="en-US" sz="6000" dirty="0">
                <a:latin typeface="Bodoni MT" panose="02070603080606020203" pitchFamily="18" charset="0"/>
              </a:rPr>
              <a:t>(MPI_COMM_WORLD, &amp;</a:t>
            </a:r>
            <a:r>
              <a:rPr lang="en-US" altLang="en-US" sz="6000" dirty="0" err="1">
                <a:latin typeface="Bodoni MT" panose="02070603080606020203" pitchFamily="18" charset="0"/>
              </a:rPr>
              <a:t>numprocs</a:t>
            </a:r>
            <a:r>
              <a:rPr lang="en-US" altLang="en-US" sz="6000" dirty="0">
                <a:latin typeface="Bodoni MT" panose="02070603080606020203" pitchFamily="18" charset="0"/>
              </a:rPr>
              <a:t>);</a:t>
            </a:r>
          </a:p>
          <a:p>
            <a:r>
              <a:rPr lang="en-US" altLang="en-US" sz="6000" dirty="0" err="1">
                <a:latin typeface="Bodoni MT" panose="02070603080606020203" pitchFamily="18" charset="0"/>
              </a:rPr>
              <a:t>MPI_Comm_rank</a:t>
            </a:r>
            <a:r>
              <a:rPr lang="en-US" altLang="en-US" sz="6000" dirty="0">
                <a:latin typeface="Bodoni MT" panose="02070603080606020203" pitchFamily="18" charset="0"/>
              </a:rPr>
              <a:t>(MPI_COMM_WORLD, &amp;</a:t>
            </a:r>
            <a:r>
              <a:rPr lang="en-US" altLang="en-US" sz="6000" dirty="0" err="1">
                <a:latin typeface="Bodoni MT" panose="02070603080606020203" pitchFamily="18" charset="0"/>
              </a:rPr>
              <a:t>myid</a:t>
            </a:r>
            <a:r>
              <a:rPr lang="en-US" altLang="en-US" sz="6000" dirty="0">
                <a:latin typeface="Bodoni MT" panose="02070603080606020203" pitchFamily="18" charset="0"/>
              </a:rPr>
              <a:t>);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endParaRPr lang="pt-BR" sz="5600" kern="0" dirty="0">
              <a:latin typeface="Bodoni MT" panose="02070603080606020203" pitchFamily="18" charset="0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h   = 1.0 / (double) n;  sum = 0.0;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</a:t>
            </a:r>
            <a:r>
              <a:rPr lang="pt-BR" sz="5600" kern="0" dirty="0">
                <a:solidFill>
                  <a:srgbClr val="FF0000"/>
                </a:solidFill>
                <a:latin typeface="Bodoni MT" panose="02070603080606020203" pitchFamily="18" charset="0"/>
              </a:rPr>
              <a:t>for (i = myid + 1; i &lt;= n; i += numprocs) {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solidFill>
                  <a:srgbClr val="FF0000"/>
                </a:solidFill>
                <a:latin typeface="Bodoni MT" panose="02070603080606020203" pitchFamily="18" charset="0"/>
              </a:rPr>
              <a:t>    x = h * ((double)i - 0.5);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solidFill>
                  <a:srgbClr val="FF0000"/>
                </a:solidFill>
                <a:latin typeface="Bodoni MT" panose="02070603080606020203" pitchFamily="18" charset="0"/>
              </a:rPr>
              <a:t>    sum += 4.0 / (1.0 + x*x);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solidFill>
                  <a:srgbClr val="FF0000"/>
                </a:solidFill>
                <a:latin typeface="Bodoni MT" panose="02070603080606020203" pitchFamily="18" charset="0"/>
              </a:rPr>
              <a:t>  }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mypi = h * sum;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endParaRPr lang="pt-BR" sz="5600" kern="0" dirty="0">
              <a:latin typeface="Bodoni MT" panose="02070603080606020203" pitchFamily="18" charset="0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if (myid == 0) {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  for (i=1; i&lt;numprocs; i++) {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      MPI_Recv(&amp;tmp, 1, MPI_DOUBLE, i, 0,  MPI_COMM_WORLD, &amp;status);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      mypi += tmp;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  }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} else MPI_Send(&amp;mypi, 1, MPI_DOUBLE, 0, 0, MPI_COMM_WORLD); 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/* see pi_mpi.c */</a:t>
            </a:r>
            <a:endParaRPr lang="en-US" sz="5600" kern="0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5530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 decomposition in </a:t>
            </a:r>
            <a:r>
              <a:rPr lang="en-US" dirty="0" err="1"/>
              <a:t>pi_mpi.c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76466"/>
            <a:ext cx="10521222" cy="4965898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n-US" altLang="en-US" dirty="0"/>
              <a:t> It uses cyclic partitioning.</a:t>
            </a:r>
          </a:p>
          <a:p>
            <a:pPr>
              <a:lnSpc>
                <a:spcPct val="110000"/>
              </a:lnSpc>
            </a:pPr>
            <a:r>
              <a:rPr lang="en-US" altLang="en-US" dirty="0"/>
              <a:t>Can we change it to block partitioning?</a:t>
            </a:r>
          </a:p>
          <a:p>
            <a:pPr lvl="1">
              <a:lnSpc>
                <a:spcPct val="110000"/>
              </a:lnSpc>
            </a:pPr>
            <a:r>
              <a:rPr lang="en-US" altLang="en-US" dirty="0"/>
              <a:t> The partitioning can be computed using </a:t>
            </a:r>
            <a:r>
              <a:rPr lang="en-US" altLang="en-US" i="1" dirty="0" err="1"/>
              <a:t>numprocs</a:t>
            </a:r>
            <a:r>
              <a:rPr lang="en-US" altLang="en-US" dirty="0"/>
              <a:t> and </a:t>
            </a:r>
            <a:r>
              <a:rPr lang="en-US" altLang="en-US" i="1" dirty="0" err="1"/>
              <a:t>myid</a:t>
            </a:r>
            <a:r>
              <a:rPr lang="en-US" altLang="en-US" dirty="0"/>
              <a:t>.</a:t>
            </a:r>
          </a:p>
          <a:p>
            <a:pPr lvl="1">
              <a:lnSpc>
                <a:spcPct val="110000"/>
              </a:lnSpc>
            </a:pPr>
            <a:endParaRPr lang="en-US" altLang="en-US" dirty="0"/>
          </a:p>
          <a:p>
            <a:pPr>
              <a:lnSpc>
                <a:spcPct val="110000"/>
              </a:lnSpc>
            </a:pPr>
            <a:r>
              <a:rPr lang="en-US" altLang="en-US" dirty="0" err="1"/>
              <a:t>pi_mpi.c</a:t>
            </a:r>
            <a:r>
              <a:rPr lang="en-US" altLang="en-US" dirty="0"/>
              <a:t> is unusual in that the computation for each domain does not require data from another domain. This is called embarrassingly parallel.</a:t>
            </a:r>
          </a:p>
          <a:p>
            <a:pPr>
              <a:lnSpc>
                <a:spcPct val="110000"/>
              </a:lnSpc>
            </a:pPr>
            <a:r>
              <a:rPr lang="en-US" altLang="en-US" dirty="0"/>
              <a:t>In most applications, the computation for each domain requires data from another domain, resulting in communication!</a:t>
            </a:r>
          </a:p>
          <a:p>
            <a:pPr lvl="1">
              <a:lnSpc>
                <a:spcPct val="110000"/>
              </a:lnSpc>
            </a:pPr>
            <a:r>
              <a:rPr lang="en-US" altLang="en-US" dirty="0"/>
              <a:t> The communication requirement is what decides whether a partitioning is a good partitioning. </a:t>
            </a:r>
          </a:p>
          <a:p>
            <a:pPr>
              <a:lnSpc>
                <a:spcPct val="110000"/>
              </a:lnSpc>
              <a:buNone/>
            </a:pPr>
            <a:endParaRPr lang="en-US" altLang="en-US" sz="200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07206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Rough tasks in developing MPI program (from a sequential code) with domain decomposition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Break up the domain into portions. Assign each portion to a process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Provide a “map” of all domains to each process (each process knows who “owns” which data).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Orchestra the computation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/>
              <a:t>Insert the communication and synchronization calls when necessary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/>
              <a:t>Modify the code (e.g. mapping local index to global index) to find the domain portion for each process, and only compute the domain portion</a:t>
            </a:r>
          </a:p>
          <a:p>
            <a:pPr marL="514350" indent="-514350">
              <a:buFont typeface="+mj-lt"/>
              <a:buAutoNum type="arabicPeriod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162637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 decomposition example: matrix multiplication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4397434"/>
            <a:ext cx="10363826" cy="2086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             C[N][K]                         A[N][M]                            B[M][K]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C[</a:t>
            </a:r>
            <a:r>
              <a:rPr lang="en-US" dirty="0" err="1"/>
              <a:t>i</a:t>
            </a:r>
            <a:r>
              <a:rPr lang="en-US" dirty="0"/>
              <a:t>][j] = A[</a:t>
            </a:r>
            <a:r>
              <a:rPr lang="en-US" dirty="0" err="1"/>
              <a:t>i</a:t>
            </a:r>
            <a:r>
              <a:rPr lang="en-US" dirty="0"/>
              <a:t>][0]*B[0][j] + A[</a:t>
            </a:r>
            <a:r>
              <a:rPr lang="en-US" dirty="0" err="1"/>
              <a:t>i</a:t>
            </a:r>
            <a:r>
              <a:rPr lang="en-US" dirty="0"/>
              <a:t>][1]*B[1][j] + …… + A[</a:t>
            </a:r>
            <a:r>
              <a:rPr lang="en-US" dirty="0" err="1"/>
              <a:t>i</a:t>
            </a:r>
            <a:r>
              <a:rPr lang="en-US" dirty="0"/>
              <a:t>][M-1]*B[M-1][j]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9789" y="1895302"/>
            <a:ext cx="2294313" cy="2128058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49831" y="1895302"/>
            <a:ext cx="2294313" cy="2128058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886006" y="1895302"/>
            <a:ext cx="2294313" cy="2128058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68138" y="3266902"/>
            <a:ext cx="257695" cy="2743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49831" y="3266902"/>
            <a:ext cx="2294313" cy="2743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329651" y="1895302"/>
            <a:ext cx="246612" cy="212805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179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Step1: breakup domains and assign to processes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4397434"/>
            <a:ext cx="10363826" cy="2086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             C[N][K]                         A[N][M]                            B[M][K]</a:t>
            </a:r>
          </a:p>
          <a:p>
            <a:pPr marL="0" indent="0">
              <a:buNone/>
            </a:pPr>
            <a:r>
              <a:rPr lang="en-US" dirty="0"/>
              <a:t>Distribute rows in the C matrix. Each process will compute a number of rows of the C matrix. How to partition A and B?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49831" y="1895302"/>
            <a:ext cx="2294313" cy="2128058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886006" y="1895302"/>
            <a:ext cx="2294313" cy="2128058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329651" y="1895302"/>
            <a:ext cx="246612" cy="212805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429787" y="1887471"/>
            <a:ext cx="2294313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29787" y="2389066"/>
            <a:ext cx="2294313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29787" y="2920117"/>
            <a:ext cx="2294313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29787" y="3426231"/>
            <a:ext cx="2294313" cy="52322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49831" y="3266902"/>
            <a:ext cx="2294313" cy="2743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0879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079" y="219143"/>
            <a:ext cx="10364451" cy="1122819"/>
          </a:xfrm>
        </p:spPr>
        <p:txBody>
          <a:bodyPr/>
          <a:lstStyle/>
          <a:p>
            <a:r>
              <a:rPr lang="en-US" dirty="0"/>
              <a:t>Steps 1 breakup domains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4397434"/>
            <a:ext cx="10363826" cy="208649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              C[N][K]                         A[N][M]                            B[M][K]</a:t>
            </a:r>
          </a:p>
          <a:p>
            <a:pPr marL="0" indent="0">
              <a:buNone/>
            </a:pPr>
            <a:r>
              <a:rPr lang="en-US" dirty="0"/>
              <a:t>Distribute rows in the C and A matrices. How to partition B? Each process need the whole B array to complete the computation. Any partition would work, but different partitions will have different communication requirement – Block distribution of columns will make communication relatively simple.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29787" y="1887471"/>
            <a:ext cx="2294313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29787" y="2389066"/>
            <a:ext cx="2294313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29787" y="2920117"/>
            <a:ext cx="2294313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29787" y="3426231"/>
            <a:ext cx="2294313" cy="52322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57896" y="1949576"/>
            <a:ext cx="2294313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57896" y="2451171"/>
            <a:ext cx="2294313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657896" y="2982222"/>
            <a:ext cx="2294313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57896" y="3488336"/>
            <a:ext cx="2294313" cy="52322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86006" y="1895302"/>
            <a:ext cx="568038" cy="212365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P0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449887" y="1887898"/>
            <a:ext cx="568038" cy="212365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P1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992984" y="1880494"/>
            <a:ext cx="568038" cy="212365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P2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511143" y="1880494"/>
            <a:ext cx="568038" cy="2123658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P3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3600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079" y="219143"/>
            <a:ext cx="10364451" cy="1122819"/>
          </a:xfrm>
        </p:spPr>
        <p:txBody>
          <a:bodyPr/>
          <a:lstStyle/>
          <a:p>
            <a:r>
              <a:rPr lang="en-US" dirty="0"/>
              <a:t>Steps 3 Orchestra the computation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3557847"/>
            <a:ext cx="10363826" cy="2926079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US" altLang="en-US" dirty="0">
                <a:latin typeface="Arial Unicode MS"/>
              </a:rPr>
              <a:t>for (</a:t>
            </a:r>
            <a:r>
              <a:rPr lang="en-US" altLang="en-US" dirty="0" err="1">
                <a:latin typeface="Arial Unicode MS"/>
              </a:rPr>
              <a:t>i</a:t>
            </a:r>
            <a:r>
              <a:rPr lang="en-US" altLang="en-US" dirty="0">
                <a:latin typeface="Arial Unicode MS"/>
              </a:rPr>
              <a:t>=0; </a:t>
            </a:r>
            <a:r>
              <a:rPr lang="en-US" altLang="en-US" dirty="0" err="1">
                <a:latin typeface="Arial Unicode MS"/>
              </a:rPr>
              <a:t>i</a:t>
            </a:r>
            <a:r>
              <a:rPr lang="en-US" altLang="en-US" dirty="0">
                <a:latin typeface="Arial Unicode MS"/>
              </a:rPr>
              <a:t>&lt;</a:t>
            </a:r>
            <a:r>
              <a:rPr lang="en-US" altLang="en-US" dirty="0" err="1">
                <a:latin typeface="Arial Unicode MS"/>
              </a:rPr>
              <a:t>nprocs</a:t>
            </a:r>
            <a:r>
              <a:rPr lang="en-US" altLang="en-US" dirty="0">
                <a:latin typeface="Arial Unicode MS"/>
              </a:rPr>
              <a:t>; </a:t>
            </a:r>
            <a:r>
              <a:rPr lang="en-US" altLang="en-US" dirty="0" err="1">
                <a:latin typeface="Arial Unicode MS"/>
              </a:rPr>
              <a:t>i</a:t>
            </a:r>
            <a:r>
              <a:rPr lang="en-US" altLang="en-US" dirty="0">
                <a:latin typeface="Arial Unicode MS"/>
              </a:rPr>
              <a:t>++)  { </a:t>
            </a:r>
          </a:p>
          <a:p>
            <a:pPr marL="0" lvl="0" indent="0">
              <a:buNone/>
            </a:pPr>
            <a:r>
              <a:rPr lang="en-US" altLang="en-US" dirty="0">
                <a:latin typeface="Arial Unicode MS"/>
              </a:rPr>
              <a:t>    Process </a:t>
            </a:r>
            <a:r>
              <a:rPr lang="en-US" altLang="en-US" dirty="0" err="1">
                <a:latin typeface="Arial Unicode MS"/>
              </a:rPr>
              <a:t>i</a:t>
            </a:r>
            <a:r>
              <a:rPr lang="en-US" altLang="en-US" dirty="0">
                <a:latin typeface="Arial Unicode MS"/>
              </a:rPr>
              <a:t> sends its B array to all other processes</a:t>
            </a:r>
          </a:p>
          <a:p>
            <a:pPr marL="0" lvl="0" indent="0">
              <a:buNone/>
            </a:pPr>
            <a:r>
              <a:rPr lang="en-US" altLang="en-US" dirty="0">
                <a:latin typeface="Arial Unicode MS"/>
              </a:rPr>
              <a:t>    All other nodes receive the B block </a:t>
            </a:r>
          </a:p>
          <a:p>
            <a:pPr marL="0" lvl="0" indent="0">
              <a:buNone/>
            </a:pPr>
            <a:r>
              <a:rPr lang="en-US" altLang="en-US" dirty="0">
                <a:latin typeface="Arial Unicode MS"/>
              </a:rPr>
              <a:t>    Call mm(</a:t>
            </a:r>
            <a:r>
              <a:rPr lang="en-US" altLang="en-US" dirty="0" err="1">
                <a:latin typeface="Arial Unicode MS"/>
              </a:rPr>
              <a:t>localN</a:t>
            </a:r>
            <a:r>
              <a:rPr lang="en-US" altLang="en-US" dirty="0">
                <a:latin typeface="Arial Unicode MS"/>
              </a:rPr>
              <a:t>, M, </a:t>
            </a:r>
            <a:r>
              <a:rPr lang="en-US" altLang="en-US" dirty="0" err="1">
                <a:latin typeface="Arial Unicode MS"/>
              </a:rPr>
              <a:t>LocalK</a:t>
            </a:r>
            <a:r>
              <a:rPr lang="en-US" altLang="en-US" dirty="0">
                <a:latin typeface="Arial Unicode MS"/>
              </a:rPr>
              <a:t>, a, </a:t>
            </a:r>
            <a:r>
              <a:rPr lang="en-US" altLang="en-US" dirty="0" err="1">
                <a:latin typeface="Arial Unicode MS"/>
              </a:rPr>
              <a:t>receivedB</a:t>
            </a:r>
            <a:r>
              <a:rPr lang="en-US" altLang="en-US" dirty="0">
                <a:latin typeface="Arial Unicode MS"/>
              </a:rPr>
              <a:t>, </a:t>
            </a:r>
            <a:r>
              <a:rPr lang="en-US" altLang="en-US" dirty="0" err="1">
                <a:latin typeface="Arial Unicode MS"/>
              </a:rPr>
              <a:t>workC</a:t>
            </a:r>
            <a:r>
              <a:rPr lang="en-US" altLang="en-US" dirty="0">
                <a:latin typeface="Arial Unicode MS"/>
              </a:rPr>
              <a:t>) </a:t>
            </a:r>
          </a:p>
          <a:p>
            <a:pPr marL="0" lvl="0" indent="0">
              <a:buNone/>
            </a:pPr>
            <a:r>
              <a:rPr lang="en-US" altLang="en-US" dirty="0">
                <a:latin typeface="Arial Unicode MS"/>
              </a:rPr>
              <a:t>    Copy </a:t>
            </a:r>
            <a:r>
              <a:rPr lang="en-US" altLang="en-US" dirty="0" err="1">
                <a:latin typeface="Arial Unicode MS"/>
              </a:rPr>
              <a:t>workC</a:t>
            </a:r>
            <a:r>
              <a:rPr lang="en-US" altLang="en-US" dirty="0">
                <a:latin typeface="Arial Unicode MS"/>
              </a:rPr>
              <a:t> to C </a:t>
            </a:r>
          </a:p>
          <a:p>
            <a:pPr marL="0" lvl="0" indent="0">
              <a:buNone/>
            </a:pPr>
            <a:r>
              <a:rPr lang="en-US" altLang="en-US" dirty="0">
                <a:latin typeface="Arial Unicode MS"/>
              </a:rPr>
              <a:t>} </a:t>
            </a:r>
            <a:r>
              <a:rPr lang="en-US" altLang="en-US" sz="800" dirty="0"/>
              <a:t>  </a:t>
            </a:r>
            <a:endParaRPr lang="en-US" altLang="en-US" sz="5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396536" y="1277245"/>
            <a:ext cx="2294313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96536" y="1778840"/>
            <a:ext cx="2294313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396536" y="2309891"/>
            <a:ext cx="2294313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396536" y="2816005"/>
            <a:ext cx="2294313" cy="52322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24645" y="1339350"/>
            <a:ext cx="2294313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24645" y="1840945"/>
            <a:ext cx="2294313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624645" y="2371996"/>
            <a:ext cx="2294313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24645" y="2878110"/>
            <a:ext cx="2294313" cy="52322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52755" y="1285076"/>
            <a:ext cx="568038" cy="212365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P0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416636" y="1277672"/>
            <a:ext cx="568038" cy="212365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P1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959733" y="1270268"/>
            <a:ext cx="568038" cy="212365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P2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477892" y="1270268"/>
            <a:ext cx="568038" cy="2123658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P3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for (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=0; 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&lt;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nprocs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; 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++) { Node 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sends its B array to all other nodes All other nodes receive the block Call 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mm_sse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(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localN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, M, 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LocalK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, a, 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receivedB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, 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workC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) Copy 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workC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to C }</a:t>
            </a:r>
            <a:r>
              <a:rPr kumimoji="0" lang="en-US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96536" y="1277672"/>
            <a:ext cx="568038" cy="2123658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P0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634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Non-blocking send/</a:t>
            </a:r>
            <a:r>
              <a:rPr lang="en-US" altLang="en-US" dirty="0" err="1"/>
              <a:t>recv</a:t>
            </a:r>
            <a:r>
              <a:rPr lang="en-US" altLang="en-US" dirty="0"/>
              <a:t> routines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76466"/>
            <a:ext cx="10521222" cy="496589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en-US" dirty="0"/>
              <a:t>Non-blocking communication routines provide  a mechanism for overlapping communication with computation.</a:t>
            </a:r>
          </a:p>
          <a:p>
            <a:r>
              <a:rPr lang="en-US" dirty="0"/>
              <a:t>A non-blocking communication operation requires a minimum of two function calls: a call to start the operation and a call to complete the operation.</a:t>
            </a:r>
          </a:p>
          <a:p>
            <a:pPr lvl="1"/>
            <a:r>
              <a:rPr lang="en-US" dirty="0" err="1"/>
              <a:t>MPI_Isend</a:t>
            </a:r>
            <a:r>
              <a:rPr lang="en-US" dirty="0"/>
              <a:t> and </a:t>
            </a:r>
            <a:r>
              <a:rPr lang="en-US" dirty="0" err="1"/>
              <a:t>MPI_Irecv</a:t>
            </a:r>
            <a:r>
              <a:rPr lang="en-US" dirty="0"/>
              <a:t> to start the send and receive operation</a:t>
            </a:r>
          </a:p>
          <a:p>
            <a:pPr lvl="1"/>
            <a:r>
              <a:rPr lang="en-US" dirty="0" err="1"/>
              <a:t>MPI_Wait</a:t>
            </a:r>
            <a:r>
              <a:rPr lang="en-US" dirty="0"/>
              <a:t> to complete the operation</a:t>
            </a:r>
          </a:p>
          <a:p>
            <a:r>
              <a:rPr lang="en-US" altLang="en-US" dirty="0" err="1"/>
              <a:t>MPI_Isend</a:t>
            </a:r>
            <a:r>
              <a:rPr lang="en-US" altLang="en-US" dirty="0"/>
              <a:t> and </a:t>
            </a:r>
            <a:r>
              <a:rPr lang="en-US" altLang="en-US" dirty="0" err="1"/>
              <a:t>MPI_Irecv</a:t>
            </a:r>
            <a:r>
              <a:rPr lang="en-US" altLang="en-US" dirty="0"/>
              <a:t> return immediately with a “request handle” that can be tested and waited on.</a:t>
            </a:r>
            <a:endParaRPr lang="en-US" dirty="0"/>
          </a:p>
          <a:p>
            <a:pPr>
              <a:lnSpc>
                <a:spcPct val="110000"/>
              </a:lnSpc>
            </a:pPr>
            <a:endParaRPr lang="en-US" altLang="en-US" dirty="0"/>
          </a:p>
          <a:p>
            <a:pPr>
              <a:lnSpc>
                <a:spcPct val="110000"/>
              </a:lnSpc>
            </a:pPr>
            <a:endParaRPr lang="en-US" altLang="en-US" sz="2400" dirty="0"/>
          </a:p>
          <a:p>
            <a:pPr>
              <a:lnSpc>
                <a:spcPct val="110000"/>
              </a:lnSpc>
              <a:buNone/>
            </a:pPr>
            <a:endParaRPr lang="en-US" altLang="en-US" sz="200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67472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SOR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46" y="1541723"/>
            <a:ext cx="7772400" cy="448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628611" y="2335876"/>
            <a:ext cx="2851265" cy="268501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335193" y="3042457"/>
            <a:ext cx="207818" cy="26600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27375" y="3042457"/>
            <a:ext cx="207818" cy="266008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543011" y="3025831"/>
            <a:ext cx="207818" cy="266008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335193" y="3300151"/>
            <a:ext cx="207818" cy="266008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335193" y="2768137"/>
            <a:ext cx="207818" cy="266008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628611" y="5020887"/>
            <a:ext cx="2851265" cy="9975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628611" y="2231967"/>
            <a:ext cx="2851265" cy="9975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520545" y="2335876"/>
            <a:ext cx="108066" cy="268501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1475719" y="2340029"/>
            <a:ext cx="108066" cy="268501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166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Partition the domain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21840" y="4124971"/>
            <a:ext cx="2851265" cy="9975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21840" y="1957647"/>
            <a:ext cx="2851265" cy="9975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3774" y="2061557"/>
            <a:ext cx="108066" cy="20594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868948" y="2065709"/>
            <a:ext cx="108066" cy="205528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21840" y="2065709"/>
            <a:ext cx="2847108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1840" y="2551338"/>
            <a:ext cx="2847108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21840" y="3074558"/>
            <a:ext cx="2847108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21840" y="3597778"/>
            <a:ext cx="2847108" cy="52322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P3</a:t>
            </a: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6314181" y="4319847"/>
            <a:ext cx="1981200" cy="990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chemeClr val="bg1"/>
                </a:solidFill>
              </a:rPr>
              <a:t>P1</a:t>
            </a: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6314181" y="1957647"/>
            <a:ext cx="1981200" cy="1981200"/>
          </a:xfrm>
          <a:prstGeom prst="rec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blackWhite">
          <a:xfrm>
            <a:off x="6542781" y="2414847"/>
            <a:ext cx="1462087" cy="3651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dirty="0">
                <a:solidFill>
                  <a:schemeClr val="bg1"/>
                </a:solidFill>
              </a:rPr>
              <a:t>P1</a:t>
            </a: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blackWhite">
          <a:xfrm>
            <a:off x="6542781" y="3253047"/>
            <a:ext cx="1462087" cy="3651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dirty="0">
                <a:solidFill>
                  <a:schemeClr val="bg1"/>
                </a:solidFill>
              </a:rPr>
              <a:t>P1</a:t>
            </a: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6314181" y="1957647"/>
            <a:ext cx="67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grid</a:t>
            </a:r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6314181" y="2795847"/>
            <a:ext cx="792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dirty="0"/>
              <a:t>temp</a:t>
            </a:r>
          </a:p>
        </p:txBody>
      </p:sp>
      <p:sp>
        <p:nvSpPr>
          <p:cNvPr id="24" name="Line 15"/>
          <p:cNvSpPr>
            <a:spLocks noChangeShapeType="1"/>
          </p:cNvSpPr>
          <p:nvPr/>
        </p:nvSpPr>
        <p:spPr bwMode="auto">
          <a:xfrm>
            <a:off x="7228581" y="3938847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9353744" y="4319847"/>
            <a:ext cx="1981200" cy="990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/>
              <a:t>p2</a:t>
            </a: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9353744" y="1957647"/>
            <a:ext cx="1981200" cy="1981200"/>
          </a:xfrm>
          <a:prstGeom prst="rec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" name="Rectangle 9"/>
          <p:cNvSpPr>
            <a:spLocks noChangeArrowheads="1"/>
          </p:cNvSpPr>
          <p:nvPr/>
        </p:nvSpPr>
        <p:spPr bwMode="blackWhite">
          <a:xfrm>
            <a:off x="9658544" y="2414847"/>
            <a:ext cx="1462087" cy="36512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p2</a:t>
            </a:r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blackWhite">
          <a:xfrm>
            <a:off x="9658544" y="3329247"/>
            <a:ext cx="1462087" cy="36512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p2</a:t>
            </a: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9353744" y="1957647"/>
            <a:ext cx="67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grid</a:t>
            </a:r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9353744" y="2872047"/>
            <a:ext cx="792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temp</a:t>
            </a:r>
          </a:p>
        </p:txBody>
      </p:sp>
      <p:sp>
        <p:nvSpPr>
          <p:cNvPr id="31" name="Line 16"/>
          <p:cNvSpPr>
            <a:spLocks noChangeShapeType="1"/>
          </p:cNvSpPr>
          <p:nvPr/>
        </p:nvSpPr>
        <p:spPr bwMode="auto">
          <a:xfrm>
            <a:off x="10344344" y="3938847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5651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3: Orchestra the computation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21840" y="4124971"/>
            <a:ext cx="2851265" cy="9975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21840" y="1957647"/>
            <a:ext cx="2851265" cy="9975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3774" y="2061557"/>
            <a:ext cx="108066" cy="20594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868948" y="2065709"/>
            <a:ext cx="108066" cy="205528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21840" y="2065709"/>
            <a:ext cx="2847108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1840" y="2553506"/>
            <a:ext cx="2847108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21840" y="3074558"/>
            <a:ext cx="2847108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21840" y="3597778"/>
            <a:ext cx="2847108" cy="52322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P3</a:t>
            </a: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4659949" y="4261658"/>
            <a:ext cx="1981200" cy="990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chemeClr val="bg1"/>
                </a:solidFill>
              </a:rPr>
              <a:t>P1</a:t>
            </a: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4659949" y="1899458"/>
            <a:ext cx="1981200" cy="1981200"/>
          </a:xfrm>
          <a:prstGeom prst="rec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blackWhite">
          <a:xfrm>
            <a:off x="4888549" y="2356658"/>
            <a:ext cx="1462087" cy="3651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dirty="0">
                <a:solidFill>
                  <a:schemeClr val="bg1"/>
                </a:solidFill>
              </a:rPr>
              <a:t>P1</a:t>
            </a: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blackWhite">
          <a:xfrm>
            <a:off x="4888549" y="3194858"/>
            <a:ext cx="1462087" cy="3651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dirty="0">
                <a:solidFill>
                  <a:schemeClr val="bg1"/>
                </a:solidFill>
              </a:rPr>
              <a:t>P1</a:t>
            </a: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4659949" y="1899458"/>
            <a:ext cx="67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grid</a:t>
            </a:r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4659949" y="2737658"/>
            <a:ext cx="792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dirty="0"/>
              <a:t>temp</a:t>
            </a:r>
          </a:p>
        </p:txBody>
      </p:sp>
      <p:sp>
        <p:nvSpPr>
          <p:cNvPr id="24" name="Line 15"/>
          <p:cNvSpPr>
            <a:spLocks noChangeShapeType="1"/>
          </p:cNvSpPr>
          <p:nvPr/>
        </p:nvSpPr>
        <p:spPr bwMode="auto">
          <a:xfrm>
            <a:off x="5574349" y="388065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888549" y="2356658"/>
            <a:ext cx="1462087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88549" y="2721783"/>
            <a:ext cx="1462087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090756" y="1873266"/>
            <a:ext cx="434176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 update grid, the top row in P1 needs data</a:t>
            </a:r>
          </a:p>
          <a:p>
            <a:r>
              <a:rPr lang="en-US" dirty="0"/>
              <a:t>From P0 (bottom row in P0), the bottom row</a:t>
            </a:r>
          </a:p>
          <a:p>
            <a:r>
              <a:rPr lang="en-US" dirty="0"/>
              <a:t>In P1 needs the top row in P2. </a:t>
            </a:r>
          </a:p>
          <a:p>
            <a:endParaRPr lang="en-US" dirty="0"/>
          </a:p>
          <a:p>
            <a:r>
              <a:rPr lang="en-US" dirty="0"/>
              <a:t>Boundary elements must be communicated.</a:t>
            </a:r>
          </a:p>
        </p:txBody>
      </p:sp>
    </p:spTree>
    <p:extLst>
      <p:ext uri="{BB962C8B-B14F-4D97-AF65-F5344CB8AC3E}">
        <p14:creationId xmlns:p14="http://schemas.microsoft.com/office/powerpoint/2010/main" val="41996977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 of boundary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39050" y="1762991"/>
            <a:ext cx="4389466" cy="4779818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dirty="0"/>
              <a:t>Processes 0, 1, 2 send lower row to Processes 1,2 3.</a:t>
            </a:r>
          </a:p>
          <a:p>
            <a:pPr>
              <a:defRPr/>
            </a:pPr>
            <a:r>
              <a:rPr lang="en-US" dirty="0"/>
              <a:t>Processes 1, 2, 3 receiver upper row from processes 0, 1, 2</a:t>
            </a:r>
          </a:p>
          <a:p>
            <a:pPr>
              <a:defRPr/>
            </a:pPr>
            <a:r>
              <a:rPr lang="en-US" dirty="0"/>
              <a:t>Process 1, 2, 3 send the upper row to processes 0, 1, 2</a:t>
            </a:r>
          </a:p>
          <a:p>
            <a:pPr>
              <a:defRPr/>
            </a:pPr>
            <a:r>
              <a:rPr lang="en-US" dirty="0"/>
              <a:t>Processes 0, 1, 2 receive the lower row from processes 1, 2,3</a:t>
            </a:r>
          </a:p>
          <a:p>
            <a:endParaRPr lang="en-US" alt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81200" y="4648200"/>
            <a:ext cx="1981200" cy="990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/>
              <a:t>p1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181600" y="4648200"/>
            <a:ext cx="1981200" cy="990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/>
              <a:t>p2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81200" y="2286000"/>
            <a:ext cx="1981200" cy="1981200"/>
          </a:xfrm>
          <a:prstGeom prst="rec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181600" y="2286000"/>
            <a:ext cx="1981200" cy="1981200"/>
          </a:xfrm>
          <a:prstGeom prst="rec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981200" y="2209800"/>
            <a:ext cx="674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grid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5181600" y="2209800"/>
            <a:ext cx="674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grid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2895600" y="4267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6172200" y="4267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171700" y="2838450"/>
            <a:ext cx="1619250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353050" y="2857500"/>
            <a:ext cx="1619250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372100" y="2857500"/>
            <a:ext cx="1600200" cy="17145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171700" y="3962400"/>
            <a:ext cx="1600200" cy="17145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V="1">
            <a:off x="3867150" y="2686050"/>
            <a:ext cx="1428750" cy="11430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H="1">
            <a:off x="3886200" y="2971800"/>
            <a:ext cx="1390650" cy="104775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171700" y="3771900"/>
            <a:ext cx="1600200" cy="1714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190750" y="2647950"/>
            <a:ext cx="1600200" cy="1714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190750" y="2857500"/>
            <a:ext cx="1600200" cy="1714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 flipV="1">
            <a:off x="1504950" y="2743200"/>
            <a:ext cx="571500" cy="4953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 flipH="1">
            <a:off x="1524000" y="2990850"/>
            <a:ext cx="514350" cy="47625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5372100" y="2667000"/>
            <a:ext cx="1600200" cy="17145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353050" y="3810000"/>
            <a:ext cx="1600200" cy="171450"/>
          </a:xfrm>
          <a:prstGeom prst="rect">
            <a:avLst/>
          </a:prstGeom>
          <a:solidFill>
            <a:srgbClr val="3399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353050" y="3981450"/>
            <a:ext cx="1600200" cy="1714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 flipV="1">
            <a:off x="7067550" y="3371850"/>
            <a:ext cx="476250" cy="51435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 flipH="1">
            <a:off x="7029450" y="3581400"/>
            <a:ext cx="514350" cy="47625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92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 local index to global index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9"/>
            <a:ext cx="10363826" cy="120173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Let SOR code with the mesh initialized by the following sequential code (assuming grid[100][100], ignore the border for now):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13163" y="2660074"/>
            <a:ext cx="336226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&lt;100;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/>
              <a:t> </a:t>
            </a:r>
            <a:r>
              <a:rPr lang="en-US" dirty="0" smtClean="0"/>
              <a:t> for (</a:t>
            </a:r>
            <a:r>
              <a:rPr lang="en-US" dirty="0" err="1" smtClean="0"/>
              <a:t>int</a:t>
            </a:r>
            <a:r>
              <a:rPr lang="en-US" dirty="0" smtClean="0"/>
              <a:t> j=0; j&lt;100; </a:t>
            </a:r>
            <a:r>
              <a:rPr lang="en-US" dirty="0" err="1" smtClean="0"/>
              <a:t>j++</a:t>
            </a:r>
            <a:r>
              <a:rPr lang="en-US" dirty="0" smtClean="0"/>
              <a:t>) {</a:t>
            </a:r>
          </a:p>
          <a:p>
            <a:r>
              <a:rPr lang="en-US" dirty="0"/>
              <a:t> </a:t>
            </a:r>
            <a:r>
              <a:rPr lang="en-US" dirty="0" smtClean="0"/>
              <a:t>     grid[</a:t>
            </a:r>
            <a:r>
              <a:rPr lang="en-US" dirty="0" err="1" smtClean="0"/>
              <a:t>i</a:t>
            </a:r>
            <a:r>
              <a:rPr lang="en-US" dirty="0" smtClean="0"/>
              <a:t>][j] = 0;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</a:p>
          <a:p>
            <a:endParaRPr lang="en-US" dirty="0" smtClean="0"/>
          </a:p>
          <a:p>
            <a:r>
              <a:rPr lang="en-US" dirty="0"/>
              <a:t>for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&lt;100;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r>
              <a:rPr lang="en-US" dirty="0"/>
              <a:t>  for (</a:t>
            </a:r>
            <a:r>
              <a:rPr lang="en-US" dirty="0" err="1"/>
              <a:t>int</a:t>
            </a:r>
            <a:r>
              <a:rPr lang="en-US" dirty="0"/>
              <a:t> j=0; j&lt;100; </a:t>
            </a:r>
            <a:r>
              <a:rPr lang="en-US" dirty="0" err="1"/>
              <a:t>j++</a:t>
            </a:r>
            <a:r>
              <a:rPr lang="en-US" dirty="0"/>
              <a:t>) {</a:t>
            </a:r>
          </a:p>
          <a:p>
            <a:r>
              <a:rPr lang="en-US" dirty="0"/>
              <a:t>      </a:t>
            </a:r>
            <a:r>
              <a:rPr lang="en-US" dirty="0" smtClean="0"/>
              <a:t>if (</a:t>
            </a:r>
            <a:r>
              <a:rPr lang="en-US" dirty="0" err="1" smtClean="0"/>
              <a:t>i</a:t>
            </a:r>
            <a:r>
              <a:rPr lang="en-US" dirty="0" smtClean="0"/>
              <a:t>==j) grid[</a:t>
            </a:r>
            <a:r>
              <a:rPr lang="en-US" dirty="0" err="1" smtClean="0"/>
              <a:t>i</a:t>
            </a:r>
            <a:r>
              <a:rPr lang="en-US" dirty="0" smtClean="0"/>
              <a:t>][j] = 1;</a:t>
            </a:r>
          </a:p>
          <a:p>
            <a:r>
              <a:rPr lang="en-US" dirty="0"/>
              <a:t> </a:t>
            </a:r>
            <a:r>
              <a:rPr lang="en-US" dirty="0" smtClean="0"/>
              <a:t>     if (100-i-1 == j) grid[</a:t>
            </a:r>
            <a:r>
              <a:rPr lang="en-US" dirty="0" err="1" smtClean="0"/>
              <a:t>i</a:t>
            </a:r>
            <a:r>
              <a:rPr lang="en-US" dirty="0" smtClean="0"/>
              <a:t>][j] = 1;</a:t>
            </a:r>
            <a:endParaRPr lang="en-US" dirty="0"/>
          </a:p>
          <a:p>
            <a:r>
              <a:rPr lang="en-US" dirty="0"/>
              <a:t>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11338" y="2607794"/>
            <a:ext cx="53001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Question: Let grid[100][100] be distributed among </a:t>
            </a:r>
          </a:p>
          <a:p>
            <a:r>
              <a:rPr lang="en-US" dirty="0" smtClean="0"/>
              <a:t>4 processes, each has a local array of grid[100][25]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nprocs</a:t>
            </a:r>
            <a:r>
              <a:rPr lang="en-US" dirty="0" smtClean="0"/>
              <a:t> = 4, </a:t>
            </a:r>
            <a:r>
              <a:rPr lang="en-US" dirty="0" err="1" smtClean="0"/>
              <a:t>myid</a:t>
            </a:r>
            <a:r>
              <a:rPr lang="en-US" dirty="0" smtClean="0"/>
              <a:t> = 0, 1, 2, 3 for the 4 processes). How</a:t>
            </a:r>
          </a:p>
          <a:p>
            <a:r>
              <a:rPr lang="en-US" dirty="0" smtClean="0"/>
              <a:t>To initialize the grid array in MPI code?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707745" y="4194378"/>
            <a:ext cx="2847108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07745" y="4680007"/>
            <a:ext cx="2847108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07745" y="5203227"/>
            <a:ext cx="2847108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07745" y="5726447"/>
            <a:ext cx="2847108" cy="52322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P3</a:t>
            </a:r>
          </a:p>
        </p:txBody>
      </p:sp>
    </p:spTree>
    <p:extLst>
      <p:ext uri="{BB962C8B-B14F-4D97-AF65-F5344CB8AC3E}">
        <p14:creationId xmlns:p14="http://schemas.microsoft.com/office/powerpoint/2010/main" val="17154354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 local index to global index mapping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3774" y="1587732"/>
            <a:ext cx="336226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&lt;100;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/>
              <a:t> </a:t>
            </a:r>
            <a:r>
              <a:rPr lang="en-US" dirty="0" smtClean="0"/>
              <a:t> for (</a:t>
            </a:r>
            <a:r>
              <a:rPr lang="en-US" dirty="0" err="1" smtClean="0"/>
              <a:t>int</a:t>
            </a:r>
            <a:r>
              <a:rPr lang="en-US" dirty="0" smtClean="0"/>
              <a:t> j=0; j&lt;100; </a:t>
            </a:r>
            <a:r>
              <a:rPr lang="en-US" dirty="0" err="1" smtClean="0"/>
              <a:t>j++</a:t>
            </a:r>
            <a:r>
              <a:rPr lang="en-US" dirty="0" smtClean="0"/>
              <a:t>) {</a:t>
            </a:r>
          </a:p>
          <a:p>
            <a:r>
              <a:rPr lang="en-US" dirty="0"/>
              <a:t> </a:t>
            </a:r>
            <a:r>
              <a:rPr lang="en-US" dirty="0" smtClean="0"/>
              <a:t>     grid[</a:t>
            </a:r>
            <a:r>
              <a:rPr lang="en-US" dirty="0" err="1" smtClean="0"/>
              <a:t>i</a:t>
            </a:r>
            <a:r>
              <a:rPr lang="en-US" dirty="0" smtClean="0"/>
              <a:t>][j] = 0;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</a:p>
          <a:p>
            <a:endParaRPr lang="en-US" dirty="0" smtClean="0"/>
          </a:p>
          <a:p>
            <a:r>
              <a:rPr lang="en-US" dirty="0"/>
              <a:t>for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&lt;100;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r>
              <a:rPr lang="en-US" dirty="0"/>
              <a:t>  for (</a:t>
            </a:r>
            <a:r>
              <a:rPr lang="en-US" dirty="0" err="1"/>
              <a:t>int</a:t>
            </a:r>
            <a:r>
              <a:rPr lang="en-US" dirty="0"/>
              <a:t> j=0; j&lt;100; </a:t>
            </a:r>
            <a:r>
              <a:rPr lang="en-US" dirty="0" err="1"/>
              <a:t>j++</a:t>
            </a:r>
            <a:r>
              <a:rPr lang="en-US" dirty="0"/>
              <a:t>) {</a:t>
            </a:r>
          </a:p>
          <a:p>
            <a:r>
              <a:rPr lang="en-US" dirty="0"/>
              <a:t>      </a:t>
            </a:r>
            <a:r>
              <a:rPr lang="en-US" dirty="0" smtClean="0"/>
              <a:t>if (</a:t>
            </a:r>
            <a:r>
              <a:rPr lang="en-US" dirty="0" err="1" smtClean="0"/>
              <a:t>i</a:t>
            </a:r>
            <a:r>
              <a:rPr lang="en-US" dirty="0" smtClean="0"/>
              <a:t>==j) grid[</a:t>
            </a:r>
            <a:r>
              <a:rPr lang="en-US" dirty="0" err="1" smtClean="0"/>
              <a:t>i</a:t>
            </a:r>
            <a:r>
              <a:rPr lang="en-US" dirty="0" smtClean="0"/>
              <a:t>][j] = 1;</a:t>
            </a:r>
          </a:p>
          <a:p>
            <a:r>
              <a:rPr lang="en-US" dirty="0"/>
              <a:t> </a:t>
            </a:r>
            <a:r>
              <a:rPr lang="en-US" dirty="0" smtClean="0"/>
              <a:t>     if (100-i-1 == j) grid[</a:t>
            </a:r>
            <a:r>
              <a:rPr lang="en-US" dirty="0" err="1" smtClean="0"/>
              <a:t>i</a:t>
            </a:r>
            <a:r>
              <a:rPr lang="en-US" dirty="0" smtClean="0"/>
              <a:t>][j] = 1;</a:t>
            </a:r>
            <a:endParaRPr lang="en-US" dirty="0"/>
          </a:p>
          <a:p>
            <a:r>
              <a:rPr lang="en-US" dirty="0"/>
              <a:t>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27469" y="1508786"/>
            <a:ext cx="53001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Question: Let grid[100][100] be distributed among </a:t>
            </a:r>
          </a:p>
          <a:p>
            <a:r>
              <a:rPr lang="en-US" dirty="0" smtClean="0"/>
              <a:t>4 processes, each has a local array of grid[100][25]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nprocs</a:t>
            </a:r>
            <a:r>
              <a:rPr lang="en-US" dirty="0" smtClean="0"/>
              <a:t> = 4, </a:t>
            </a:r>
            <a:r>
              <a:rPr lang="en-US" dirty="0" err="1" smtClean="0"/>
              <a:t>myid</a:t>
            </a:r>
            <a:r>
              <a:rPr lang="en-US" dirty="0" smtClean="0"/>
              <a:t> = 0, 1, 2, 3 for the 4 processes). How</a:t>
            </a:r>
          </a:p>
          <a:p>
            <a:r>
              <a:rPr lang="en-US" dirty="0" smtClean="0"/>
              <a:t>To initialize the grid array in MPI code?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40749" y="2955781"/>
            <a:ext cx="2847108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40749" y="3441410"/>
            <a:ext cx="2847108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40749" y="3964630"/>
            <a:ext cx="2847108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40749" y="4487850"/>
            <a:ext cx="2847108" cy="52322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56858" y="5453451"/>
            <a:ext cx="6466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rank </a:t>
            </a:r>
            <a:r>
              <a:rPr lang="en-US" dirty="0" err="1" smtClean="0"/>
              <a:t>myid</a:t>
            </a:r>
            <a:r>
              <a:rPr lang="en-US" dirty="0" smtClean="0"/>
              <a:t>, </a:t>
            </a:r>
            <a:r>
              <a:rPr lang="en-US" dirty="0" err="1" smtClean="0"/>
              <a:t>global_i</a:t>
            </a:r>
            <a:r>
              <a:rPr lang="en-US" dirty="0" smtClean="0"/>
              <a:t> = local I, </a:t>
            </a:r>
            <a:r>
              <a:rPr lang="en-US" dirty="0" err="1" smtClean="0"/>
              <a:t>global_j</a:t>
            </a:r>
            <a:r>
              <a:rPr lang="en-US" dirty="0" smtClean="0"/>
              <a:t> = </a:t>
            </a:r>
            <a:r>
              <a:rPr lang="en-US" dirty="0" err="1" smtClean="0"/>
              <a:t>myid</a:t>
            </a:r>
            <a:r>
              <a:rPr lang="en-US" dirty="0" smtClean="0"/>
              <a:t> * (100/</a:t>
            </a:r>
            <a:r>
              <a:rPr lang="en-US" dirty="0" err="1" smtClean="0"/>
              <a:t>nprocs</a:t>
            </a:r>
            <a:r>
              <a:rPr lang="en-US" dirty="0" smtClean="0"/>
              <a:t>) + 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5042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 local index to global index mapping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3774" y="1587732"/>
            <a:ext cx="336226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&lt;100;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/>
              <a:t> </a:t>
            </a:r>
            <a:r>
              <a:rPr lang="en-US" dirty="0" smtClean="0"/>
              <a:t> for (</a:t>
            </a:r>
            <a:r>
              <a:rPr lang="en-US" dirty="0" err="1" smtClean="0"/>
              <a:t>int</a:t>
            </a:r>
            <a:r>
              <a:rPr lang="en-US" dirty="0" smtClean="0"/>
              <a:t> j=0; j&lt;100; </a:t>
            </a:r>
            <a:r>
              <a:rPr lang="en-US" dirty="0" err="1" smtClean="0"/>
              <a:t>j++</a:t>
            </a:r>
            <a:r>
              <a:rPr lang="en-US" dirty="0" smtClean="0"/>
              <a:t>) {</a:t>
            </a:r>
          </a:p>
          <a:p>
            <a:r>
              <a:rPr lang="en-US" dirty="0"/>
              <a:t> </a:t>
            </a:r>
            <a:r>
              <a:rPr lang="en-US" dirty="0" smtClean="0"/>
              <a:t>     grid[</a:t>
            </a:r>
            <a:r>
              <a:rPr lang="en-US" dirty="0" err="1" smtClean="0"/>
              <a:t>i</a:t>
            </a:r>
            <a:r>
              <a:rPr lang="en-US" dirty="0" smtClean="0"/>
              <a:t>][j] = 0;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</a:p>
          <a:p>
            <a:endParaRPr lang="en-US" dirty="0" smtClean="0"/>
          </a:p>
          <a:p>
            <a:r>
              <a:rPr lang="en-US" dirty="0"/>
              <a:t>for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&lt;100;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r>
              <a:rPr lang="en-US" dirty="0"/>
              <a:t>  for (</a:t>
            </a:r>
            <a:r>
              <a:rPr lang="en-US" dirty="0" err="1"/>
              <a:t>int</a:t>
            </a:r>
            <a:r>
              <a:rPr lang="en-US" dirty="0"/>
              <a:t> j=0; j&lt;100; </a:t>
            </a:r>
            <a:r>
              <a:rPr lang="en-US" dirty="0" err="1"/>
              <a:t>j++</a:t>
            </a:r>
            <a:r>
              <a:rPr lang="en-US" dirty="0"/>
              <a:t>) {</a:t>
            </a:r>
          </a:p>
          <a:p>
            <a:r>
              <a:rPr lang="en-US" dirty="0"/>
              <a:t>      </a:t>
            </a:r>
            <a:r>
              <a:rPr lang="en-US" dirty="0" smtClean="0"/>
              <a:t>if (</a:t>
            </a:r>
            <a:r>
              <a:rPr lang="en-US" dirty="0" err="1" smtClean="0"/>
              <a:t>i</a:t>
            </a:r>
            <a:r>
              <a:rPr lang="en-US" dirty="0" smtClean="0"/>
              <a:t>==j) grid[</a:t>
            </a:r>
            <a:r>
              <a:rPr lang="en-US" dirty="0" err="1" smtClean="0"/>
              <a:t>i</a:t>
            </a:r>
            <a:r>
              <a:rPr lang="en-US" dirty="0" smtClean="0"/>
              <a:t>][j] = 1;</a:t>
            </a:r>
          </a:p>
          <a:p>
            <a:r>
              <a:rPr lang="en-US" dirty="0"/>
              <a:t> </a:t>
            </a:r>
            <a:r>
              <a:rPr lang="en-US" dirty="0" smtClean="0"/>
              <a:t>     if (100-i-1 == j) grid[</a:t>
            </a:r>
            <a:r>
              <a:rPr lang="en-US" dirty="0" err="1" smtClean="0"/>
              <a:t>i</a:t>
            </a:r>
            <a:r>
              <a:rPr lang="en-US" dirty="0" smtClean="0"/>
              <a:t>][j] = 1;</a:t>
            </a:r>
            <a:endParaRPr lang="en-US" dirty="0"/>
          </a:p>
          <a:p>
            <a:r>
              <a:rPr lang="en-US" dirty="0"/>
              <a:t>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45331" y="1521531"/>
            <a:ext cx="6466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rank </a:t>
            </a:r>
            <a:r>
              <a:rPr lang="en-US" dirty="0" err="1" smtClean="0"/>
              <a:t>myid</a:t>
            </a:r>
            <a:r>
              <a:rPr lang="en-US" dirty="0" smtClean="0"/>
              <a:t>, </a:t>
            </a:r>
            <a:r>
              <a:rPr lang="en-US" dirty="0" err="1" smtClean="0"/>
              <a:t>global_i</a:t>
            </a:r>
            <a:r>
              <a:rPr lang="en-US" dirty="0" smtClean="0"/>
              <a:t> = local I, </a:t>
            </a:r>
            <a:r>
              <a:rPr lang="en-US" dirty="0" err="1" smtClean="0"/>
              <a:t>global_j</a:t>
            </a:r>
            <a:r>
              <a:rPr lang="en-US" dirty="0" smtClean="0"/>
              <a:t> = </a:t>
            </a:r>
            <a:r>
              <a:rPr lang="en-US" dirty="0" err="1" smtClean="0"/>
              <a:t>myid</a:t>
            </a:r>
            <a:r>
              <a:rPr lang="en-US" dirty="0" smtClean="0"/>
              <a:t> * (100/</a:t>
            </a:r>
            <a:r>
              <a:rPr lang="en-US" dirty="0" err="1" smtClean="0"/>
              <a:t>nprocs</a:t>
            </a:r>
            <a:r>
              <a:rPr lang="en-US" dirty="0" smtClean="0"/>
              <a:t>) + j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796117" y="2280459"/>
            <a:ext cx="504535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&lt;100;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/>
              <a:t> </a:t>
            </a:r>
            <a:r>
              <a:rPr lang="en-US" dirty="0" smtClean="0"/>
              <a:t> for (</a:t>
            </a:r>
            <a:r>
              <a:rPr lang="en-US" dirty="0" err="1" smtClean="0"/>
              <a:t>int</a:t>
            </a:r>
            <a:r>
              <a:rPr lang="en-US" dirty="0" smtClean="0"/>
              <a:t> j=0; j&lt;25; </a:t>
            </a:r>
            <a:r>
              <a:rPr lang="en-US" dirty="0" err="1" smtClean="0"/>
              <a:t>j++</a:t>
            </a:r>
            <a:r>
              <a:rPr lang="en-US" dirty="0" smtClean="0"/>
              <a:t>) {</a:t>
            </a:r>
          </a:p>
          <a:p>
            <a:r>
              <a:rPr lang="en-US" dirty="0"/>
              <a:t> </a:t>
            </a:r>
            <a:r>
              <a:rPr lang="en-US" dirty="0" smtClean="0"/>
              <a:t>     grid[</a:t>
            </a:r>
            <a:r>
              <a:rPr lang="en-US" dirty="0" err="1" smtClean="0"/>
              <a:t>i</a:t>
            </a:r>
            <a:r>
              <a:rPr lang="en-US" dirty="0" smtClean="0"/>
              <a:t>][j] = 0;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</a:p>
          <a:p>
            <a:endParaRPr lang="en-US" dirty="0" smtClean="0"/>
          </a:p>
          <a:p>
            <a:r>
              <a:rPr lang="en-US" dirty="0"/>
              <a:t>for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&lt;100;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r>
              <a:rPr lang="en-US" dirty="0"/>
              <a:t>  for (</a:t>
            </a:r>
            <a:r>
              <a:rPr lang="en-US" dirty="0" err="1"/>
              <a:t>int</a:t>
            </a:r>
            <a:r>
              <a:rPr lang="en-US" dirty="0"/>
              <a:t> j=0; </a:t>
            </a:r>
            <a:r>
              <a:rPr lang="en-US" dirty="0" smtClean="0"/>
              <a:t>j&lt;25; </a:t>
            </a:r>
            <a:r>
              <a:rPr lang="en-US" dirty="0" err="1"/>
              <a:t>j++</a:t>
            </a:r>
            <a:r>
              <a:rPr lang="en-US" dirty="0"/>
              <a:t>) </a:t>
            </a:r>
            <a:r>
              <a:rPr lang="en-US" dirty="0" smtClean="0"/>
              <a:t>{</a:t>
            </a:r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global_i</a:t>
            </a:r>
            <a:r>
              <a:rPr lang="en-US" dirty="0" smtClean="0"/>
              <a:t> = I; </a:t>
            </a:r>
            <a:r>
              <a:rPr lang="en-US" dirty="0" err="1" smtClean="0"/>
              <a:t>global_j</a:t>
            </a:r>
            <a:r>
              <a:rPr lang="en-US" dirty="0" smtClean="0"/>
              <a:t> = </a:t>
            </a:r>
            <a:r>
              <a:rPr lang="en-US" dirty="0" err="1" smtClean="0"/>
              <a:t>myid</a:t>
            </a:r>
            <a:r>
              <a:rPr lang="en-US" dirty="0" smtClean="0"/>
              <a:t> *(100/</a:t>
            </a:r>
            <a:r>
              <a:rPr lang="en-US" dirty="0" err="1" smtClean="0"/>
              <a:t>nprocs</a:t>
            </a:r>
            <a:r>
              <a:rPr lang="en-US" dirty="0" smtClean="0"/>
              <a:t>) + j;</a:t>
            </a:r>
            <a:endParaRPr lang="en-US" dirty="0"/>
          </a:p>
          <a:p>
            <a:r>
              <a:rPr lang="en-US" dirty="0"/>
              <a:t>      </a:t>
            </a:r>
            <a:r>
              <a:rPr lang="en-US" dirty="0" smtClean="0"/>
              <a:t>if (</a:t>
            </a:r>
            <a:r>
              <a:rPr lang="en-US" dirty="0" err="1" smtClean="0"/>
              <a:t>global_i</a:t>
            </a:r>
            <a:r>
              <a:rPr lang="en-US" dirty="0" smtClean="0"/>
              <a:t>==</a:t>
            </a:r>
            <a:r>
              <a:rPr lang="en-US" dirty="0" err="1" smtClean="0"/>
              <a:t>global_j</a:t>
            </a:r>
            <a:r>
              <a:rPr lang="en-US" dirty="0" smtClean="0"/>
              <a:t>) grid[</a:t>
            </a:r>
            <a:r>
              <a:rPr lang="en-US" dirty="0" err="1" smtClean="0"/>
              <a:t>i</a:t>
            </a:r>
            <a:r>
              <a:rPr lang="en-US" dirty="0" smtClean="0"/>
              <a:t>][j] = 1;</a:t>
            </a:r>
          </a:p>
          <a:p>
            <a:r>
              <a:rPr lang="en-US" dirty="0"/>
              <a:t> </a:t>
            </a:r>
            <a:r>
              <a:rPr lang="en-US" dirty="0" smtClean="0"/>
              <a:t>     if (100-global_i-1 == </a:t>
            </a:r>
            <a:r>
              <a:rPr lang="en-US" dirty="0" err="1" smtClean="0"/>
              <a:t>global_j</a:t>
            </a:r>
            <a:r>
              <a:rPr lang="en-US" dirty="0" smtClean="0"/>
              <a:t>) grid[</a:t>
            </a:r>
            <a:r>
              <a:rPr lang="en-US" dirty="0" err="1" smtClean="0"/>
              <a:t>i</a:t>
            </a:r>
            <a:r>
              <a:rPr lang="en-US" dirty="0" smtClean="0"/>
              <a:t>][j] = 1;</a:t>
            </a:r>
            <a:endParaRPr lang="en-US" dirty="0"/>
          </a:p>
          <a:p>
            <a:r>
              <a:rPr lang="en-US" dirty="0"/>
              <a:t>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105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the non-blocking communication: </a:t>
            </a:r>
            <a:r>
              <a:rPr lang="en-US" dirty="0" err="1"/>
              <a:t>MPI_Isend</a:t>
            </a:r>
            <a:r>
              <a:rPr lang="en-US" dirty="0"/>
              <a:t> and </a:t>
            </a:r>
            <a:r>
              <a:rPr lang="en-US" dirty="0" err="1"/>
              <a:t>MPI_Irecv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  <a:buNone/>
            </a:pPr>
            <a:r>
              <a:rPr lang="en-US" altLang="en-US" sz="3200" b="1" dirty="0">
                <a:latin typeface="Courier New" panose="02070309020205020404" pitchFamily="49" charset="0"/>
              </a:rPr>
              <a:t> </a:t>
            </a:r>
            <a:r>
              <a:rPr lang="en-US" altLang="en-US" b="1" dirty="0" err="1">
                <a:latin typeface="Courier New" panose="02070309020205020404" pitchFamily="49" charset="0"/>
              </a:rPr>
              <a:t>MPI_Isend</a:t>
            </a:r>
            <a:r>
              <a:rPr lang="en-US" altLang="en-US" b="1" dirty="0">
                <a:latin typeface="Courier New" panose="02070309020205020404" pitchFamily="49" charset="0"/>
              </a:rPr>
              <a:t>(start, count, datatype, </a:t>
            </a:r>
            <a:r>
              <a:rPr lang="en-US" altLang="en-US" b="1" dirty="0" err="1">
                <a:latin typeface="Courier New" panose="02070309020205020404" pitchFamily="49" charset="0"/>
              </a:rPr>
              <a:t>dest</a:t>
            </a:r>
            <a:r>
              <a:rPr lang="en-US" altLang="en-US" b="1" dirty="0">
                <a:latin typeface="Courier New" panose="02070309020205020404" pitchFamily="49" charset="0"/>
              </a:rPr>
              <a:t>, tag, </a:t>
            </a:r>
            <a:r>
              <a:rPr lang="en-US" altLang="en-US" b="1" dirty="0" err="1">
                <a:latin typeface="Courier New" panose="02070309020205020404" pitchFamily="49" charset="0"/>
              </a:rPr>
              <a:t>comm</a:t>
            </a:r>
            <a:r>
              <a:rPr lang="en-US" altLang="en-US" b="1" dirty="0">
                <a:latin typeface="Courier New" panose="02070309020205020404" pitchFamily="49" charset="0"/>
              </a:rPr>
              <a:t>,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 request</a:t>
            </a:r>
            <a:r>
              <a:rPr lang="en-US" altLang="en-US" b="1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11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 </a:t>
            </a:r>
            <a:r>
              <a:rPr lang="en-US" altLang="en-US" b="1" dirty="0" err="1">
                <a:latin typeface="Courier New" panose="02070309020205020404" pitchFamily="49" charset="0"/>
              </a:rPr>
              <a:t>MPI_Irecv</a:t>
            </a:r>
            <a:r>
              <a:rPr lang="en-US" altLang="en-US" b="1" dirty="0">
                <a:latin typeface="Courier New" panose="02070309020205020404" pitchFamily="49" charset="0"/>
              </a:rPr>
              <a:t>(start, count, datatype, </a:t>
            </a:r>
            <a:r>
              <a:rPr lang="en-US" altLang="en-US" b="1" dirty="0" err="1">
                <a:latin typeface="Courier New" panose="02070309020205020404" pitchFamily="49" charset="0"/>
              </a:rPr>
              <a:t>dest</a:t>
            </a:r>
            <a:r>
              <a:rPr lang="en-US" altLang="en-US" b="1" dirty="0">
                <a:latin typeface="Courier New" panose="02070309020205020404" pitchFamily="49" charset="0"/>
              </a:rPr>
              <a:t>, tag, </a:t>
            </a:r>
            <a:r>
              <a:rPr lang="en-US" altLang="en-US" b="1" dirty="0" err="1">
                <a:latin typeface="Courier New" panose="02070309020205020404" pitchFamily="49" charset="0"/>
              </a:rPr>
              <a:t>comm</a:t>
            </a:r>
            <a:r>
              <a:rPr lang="en-US" altLang="en-US" b="1" dirty="0">
                <a:latin typeface="Courier New" panose="02070309020205020404" pitchFamily="49" charset="0"/>
              </a:rPr>
              <a:t>,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request</a:t>
            </a:r>
            <a:r>
              <a:rPr lang="en-US" altLang="en-US" b="1" dirty="0">
                <a:latin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“request” in </a:t>
            </a:r>
            <a:r>
              <a:rPr lang="en-US" dirty="0" err="1"/>
              <a:t>MPI_Isend</a:t>
            </a:r>
            <a:r>
              <a:rPr lang="en-US" dirty="0"/>
              <a:t> and </a:t>
            </a:r>
            <a:r>
              <a:rPr lang="en-US" dirty="0" err="1"/>
              <a:t>MPI_Irecv</a:t>
            </a:r>
            <a:r>
              <a:rPr lang="en-US" dirty="0"/>
              <a:t> is used to query the status of the</a:t>
            </a:r>
            <a:br>
              <a:rPr lang="en-US" dirty="0"/>
            </a:br>
            <a:r>
              <a:rPr lang="en-US" dirty="0"/>
              <a:t>communication or to wait for its completion.</a:t>
            </a:r>
          </a:p>
          <a:p>
            <a:r>
              <a:rPr lang="en-US" dirty="0"/>
              <a:t>The program must NOT overwrite the send buffer until the send (data transfer) is complete.</a:t>
            </a:r>
          </a:p>
          <a:p>
            <a:r>
              <a:rPr lang="en-US" dirty="0"/>
              <a:t>The program cannot use the receiving buffer before the receive is complete.</a:t>
            </a:r>
          </a:p>
          <a:p>
            <a:endParaRPr lang="en-US" altLang="en-US" dirty="0"/>
          </a:p>
          <a:p>
            <a:r>
              <a:rPr lang="en-US" altLang="en-US" dirty="0"/>
              <a:t>How does the programmer know the send/receive is complete?</a:t>
            </a:r>
          </a:p>
        </p:txBody>
      </p:sp>
    </p:spTree>
    <p:extLst>
      <p:ext uri="{BB962C8B-B14F-4D97-AF65-F5344CB8AC3E}">
        <p14:creationId xmlns:p14="http://schemas.microsoft.com/office/powerpoint/2010/main" val="1676405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Completing a non-blocking operation: </a:t>
            </a:r>
            <a:r>
              <a:rPr lang="en-US" dirty="0" err="1"/>
              <a:t>MPI_Wait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10363826" cy="491751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en-US" b="1" dirty="0" err="1">
                <a:latin typeface="Courier New" panose="02070309020205020404" pitchFamily="49" charset="0"/>
              </a:rPr>
              <a:t>MPI_Wait</a:t>
            </a:r>
            <a:r>
              <a:rPr lang="en-US" altLang="en-US" b="1" dirty="0">
                <a:latin typeface="Courier New" panose="02070309020205020404" pitchFamily="49" charset="0"/>
              </a:rPr>
              <a:t>(&amp;request, &amp;status)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“request” is used to identify a previously posted non-blocking send or receive.</a:t>
            </a:r>
          </a:p>
          <a:p>
            <a:r>
              <a:rPr lang="en-US" dirty="0" err="1"/>
              <a:t>MPI_Wait</a:t>
            </a:r>
            <a:r>
              <a:rPr lang="en-US" dirty="0"/>
              <a:t> blocks until the non-blocking send or receive is complete.</a:t>
            </a:r>
          </a:p>
          <a:p>
            <a:r>
              <a:rPr lang="en-US" dirty="0"/>
              <a:t>Completion of a non-blocking send operation means that the sender is</a:t>
            </a:r>
            <a:br>
              <a:rPr lang="en-US" dirty="0"/>
            </a:br>
            <a:r>
              <a:rPr lang="en-US" dirty="0"/>
              <a:t>now free to update the send buffer “message”.</a:t>
            </a:r>
          </a:p>
          <a:p>
            <a:r>
              <a:rPr lang="en-US" dirty="0"/>
              <a:t>Completion of a non-blocking receive operation means that the receive</a:t>
            </a:r>
            <a:br>
              <a:rPr lang="en-US" dirty="0"/>
            </a:br>
            <a:r>
              <a:rPr lang="en-US" dirty="0"/>
              <a:t>buffer “message” contains the received data.</a:t>
            </a:r>
          </a:p>
          <a:p>
            <a:r>
              <a:rPr lang="en-US" dirty="0"/>
              <a:t>The “status” variable gives more detailed information about the communication (e.g. the amount of data received).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26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Wait for multiple </a:t>
            </a:r>
            <a:r>
              <a:rPr lang="en-US" dirty="0" err="1"/>
              <a:t>nonblocking</a:t>
            </a:r>
            <a:r>
              <a:rPr lang="en-US" dirty="0"/>
              <a:t> calls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altLang="en-US" dirty="0"/>
              <a:t>MPI allows multiple outstanding non-blocking operations.</a:t>
            </a:r>
          </a:p>
          <a:p>
            <a:pPr>
              <a:lnSpc>
                <a:spcPct val="110000"/>
              </a:lnSpc>
              <a:buNone/>
            </a:pPr>
            <a:r>
              <a:rPr lang="en-US" altLang="en-US" sz="2400" b="1" dirty="0">
                <a:latin typeface="Courier New" panose="02070309020205020404" pitchFamily="49" charset="0"/>
              </a:rPr>
              <a:t>  </a:t>
            </a:r>
            <a:r>
              <a:rPr lang="en-US" altLang="en-US" b="1" dirty="0" err="1">
                <a:latin typeface="Courier New" panose="02070309020205020404" pitchFamily="49" charset="0"/>
              </a:rPr>
              <a:t>MPI_Waitall</a:t>
            </a:r>
            <a:r>
              <a:rPr lang="en-US" altLang="en-US" b="1" dirty="0">
                <a:latin typeface="Courier New" panose="02070309020205020404" pitchFamily="49" charset="0"/>
              </a:rPr>
              <a:t>(count, </a:t>
            </a:r>
            <a:r>
              <a:rPr lang="en-US" altLang="en-US" b="1" dirty="0" err="1">
                <a:latin typeface="Courier New" panose="02070309020205020404" pitchFamily="49" charset="0"/>
              </a:rPr>
              <a:t>array_of_requests</a:t>
            </a:r>
            <a:r>
              <a:rPr lang="en-US" altLang="en-US" b="1" dirty="0">
                <a:latin typeface="Courier New" panose="02070309020205020404" pitchFamily="49" charset="0"/>
              </a:rPr>
              <a:t>,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</a:t>
            </a:r>
            <a:r>
              <a:rPr lang="en-US" altLang="en-US" b="1" dirty="0" err="1">
                <a:latin typeface="Courier New" panose="02070309020205020404" pitchFamily="49" charset="0"/>
              </a:rPr>
              <a:t>array_of_statuses</a:t>
            </a:r>
            <a:r>
              <a:rPr lang="en-US" altLang="en-US" b="1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11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  </a:t>
            </a:r>
            <a:r>
              <a:rPr lang="en-US" altLang="en-US" b="1" dirty="0" err="1">
                <a:latin typeface="Courier New" panose="02070309020205020404" pitchFamily="49" charset="0"/>
              </a:rPr>
              <a:t>MPI_Waitany</a:t>
            </a:r>
            <a:r>
              <a:rPr lang="en-US" altLang="en-US" b="1" dirty="0">
                <a:latin typeface="Courier New" panose="02070309020205020404" pitchFamily="49" charset="0"/>
              </a:rPr>
              <a:t>(count, </a:t>
            </a:r>
            <a:r>
              <a:rPr lang="en-US" altLang="en-US" b="1" dirty="0" err="1">
                <a:latin typeface="Courier New" panose="02070309020205020404" pitchFamily="49" charset="0"/>
              </a:rPr>
              <a:t>array_of_requests</a:t>
            </a:r>
            <a:r>
              <a:rPr lang="en-US" altLang="en-US" b="1" dirty="0">
                <a:latin typeface="Courier New" panose="02070309020205020404" pitchFamily="49" charset="0"/>
              </a:rPr>
              <a:t>,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&amp;index, &amp;status)</a:t>
            </a:r>
          </a:p>
          <a:p>
            <a:pPr>
              <a:lnSpc>
                <a:spcPct val="110000"/>
              </a:lnSpc>
            </a:pPr>
            <a:r>
              <a:rPr lang="en-US" altLang="en-US" dirty="0"/>
              <a:t>Testing the progress of a non-blocking communication: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MPI_Test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(request, flag, status)</a:t>
            </a:r>
          </a:p>
          <a:p>
            <a:pPr lvl="1">
              <a:lnSpc>
                <a:spcPct val="110000"/>
              </a:lnSpc>
            </a:pPr>
            <a:r>
              <a:rPr lang="en-US" altLang="en-US" dirty="0"/>
              <a:t>Flag is true is the communication is completed. </a:t>
            </a:r>
          </a:p>
          <a:p>
            <a:r>
              <a:rPr lang="en-US" dirty="0"/>
              <a:t> See pi_mpi_2.c for examples of non-blocking calls.</a:t>
            </a:r>
          </a:p>
        </p:txBody>
      </p:sp>
    </p:spTree>
    <p:extLst>
      <p:ext uri="{BB962C8B-B14F-4D97-AF65-F5344CB8AC3E}">
        <p14:creationId xmlns:p14="http://schemas.microsoft.com/office/powerpoint/2010/main" val="1725477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less used modes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280160"/>
            <a:ext cx="10363826" cy="5220393"/>
          </a:xfrm>
        </p:spPr>
        <p:txBody>
          <a:bodyPr>
            <a:normAutofit/>
          </a:bodyPr>
          <a:lstStyle/>
          <a:p>
            <a:r>
              <a:rPr lang="en-US" altLang="en-US" dirty="0" err="1"/>
              <a:t>MPI_Ssend</a:t>
            </a:r>
            <a:r>
              <a:rPr lang="en-US" altLang="en-US" dirty="0"/>
              <a:t>: Synchronous send, returns only after a matching receive has been posted. </a:t>
            </a:r>
          </a:p>
          <a:p>
            <a:r>
              <a:rPr lang="en-US" altLang="en-US" dirty="0" err="1"/>
              <a:t>MPI_Bsend</a:t>
            </a:r>
            <a:r>
              <a:rPr lang="en-US" altLang="en-US" dirty="0"/>
              <a:t>: Buffered send, always completes irrespective of the receiver (return after the message is copied to system buffer).</a:t>
            </a:r>
          </a:p>
          <a:p>
            <a:r>
              <a:rPr lang="en-US" altLang="en-US" dirty="0"/>
              <a:t>And others</a:t>
            </a:r>
          </a:p>
        </p:txBody>
      </p:sp>
    </p:spTree>
    <p:extLst>
      <p:ext uri="{BB962C8B-B14F-4D97-AF65-F5344CB8AC3E}">
        <p14:creationId xmlns:p14="http://schemas.microsoft.com/office/powerpoint/2010/main" val="33674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MPI Collective Communications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469036"/>
            <a:ext cx="10363825" cy="493925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Send/</a:t>
            </a:r>
            <a:r>
              <a:rPr lang="en-US" dirty="0" err="1"/>
              <a:t>recv</a:t>
            </a:r>
            <a:r>
              <a:rPr lang="en-US" dirty="0"/>
              <a:t> routines are also called point-to-point routines (two parties). Some communication operations, such as broadcast, involve a group (more than two parties). Such communications are called </a:t>
            </a:r>
            <a:r>
              <a:rPr lang="en-US" b="1" dirty="0"/>
              <a:t>collective communication </a:t>
            </a:r>
            <a:r>
              <a:rPr lang="en-US" dirty="0"/>
              <a:t>in MPI.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lnSpc>
                <a:spcPct val="90000"/>
              </a:lnSpc>
              <a:defRPr/>
            </a:pPr>
            <a:r>
              <a:rPr lang="en-US" dirty="0"/>
              <a:t>Three classes of collective operations: 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Synchronization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data movement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collective computation</a:t>
            </a:r>
          </a:p>
        </p:txBody>
      </p:sp>
    </p:spTree>
    <p:extLst>
      <p:ext uri="{BB962C8B-B14F-4D97-AF65-F5344CB8AC3E}">
        <p14:creationId xmlns:p14="http://schemas.microsoft.com/office/powerpoint/2010/main" val="2435211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674168" cy="486420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b="1" dirty="0" err="1">
                <a:latin typeface="Courier New" panose="02070309020205020404" pitchFamily="49" charset="0"/>
              </a:rPr>
              <a:t>MPI_Barrier</a:t>
            </a:r>
            <a:r>
              <a:rPr lang="en-US" altLang="en-US" b="1" dirty="0">
                <a:latin typeface="Courier New" panose="02070309020205020404" pitchFamily="49" charset="0"/>
              </a:rPr>
              <a:t>( </a:t>
            </a:r>
            <a:r>
              <a:rPr lang="en-US" altLang="en-US" b="1" dirty="0" err="1">
                <a:latin typeface="Courier New" panose="02070309020205020404" pitchFamily="49" charset="0"/>
              </a:rPr>
              <a:t>MPI_Comm</a:t>
            </a:r>
            <a:r>
              <a:rPr lang="en-US" altLang="en-US" b="1" dirty="0">
                <a:latin typeface="Courier New" panose="02070309020205020404" pitchFamily="49" charset="0"/>
              </a:rPr>
              <a:t> </a:t>
            </a:r>
            <a:r>
              <a:rPr lang="en-US" altLang="en-US" b="1" dirty="0" err="1">
                <a:latin typeface="Courier New" panose="02070309020205020404" pitchFamily="49" charset="0"/>
              </a:rPr>
              <a:t>comm</a:t>
            </a:r>
            <a:r>
              <a:rPr lang="en-US" altLang="en-US" b="1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110000"/>
              </a:lnSpc>
            </a:pPr>
            <a:r>
              <a:rPr lang="en-US" altLang="en-US" dirty="0"/>
              <a:t>The calling process blocks until all processes in the communicator reaches this routine. 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157992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33594</TotalTime>
  <Words>2511</Words>
  <Application>Microsoft Office PowerPoint</Application>
  <PresentationFormat>Widescreen</PresentationFormat>
  <Paragraphs>565</Paragraphs>
  <Slides>36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7" baseType="lpstr">
      <vt:lpstr>Arial Unicode MS</vt:lpstr>
      <vt:lpstr>宋体</vt:lpstr>
      <vt:lpstr>Arial</vt:lpstr>
      <vt:lpstr>Bodoni MT</vt:lpstr>
      <vt:lpstr>Calibri</vt:lpstr>
      <vt:lpstr>Courier New</vt:lpstr>
      <vt:lpstr>Times New Roman</vt:lpstr>
      <vt:lpstr>Tw Cen MT</vt:lpstr>
      <vt:lpstr>Wingdings</vt:lpstr>
      <vt:lpstr>Droplet</vt:lpstr>
      <vt:lpstr>Equation</vt:lpstr>
      <vt:lpstr>Message Passing Interface (Continue)</vt:lpstr>
      <vt:lpstr>Non-blocking communication</vt:lpstr>
      <vt:lpstr>Non-blocking send/recv routines</vt:lpstr>
      <vt:lpstr>Starting the non-blocking communication: MPI_Isend and MPI_Irecv</vt:lpstr>
      <vt:lpstr>Completing a non-blocking operation: MPI_Wait</vt:lpstr>
      <vt:lpstr>Wait for multiple nonblocking calls</vt:lpstr>
      <vt:lpstr>Other less used modes</vt:lpstr>
      <vt:lpstr>MPI Collective Communications</vt:lpstr>
      <vt:lpstr>Synchronization</vt:lpstr>
      <vt:lpstr>Data Movement Collective Routines</vt:lpstr>
      <vt:lpstr>One-to-all operation example: MPI_Bcast</vt:lpstr>
      <vt:lpstr>All-to-one operation example: MPI_Reduce</vt:lpstr>
      <vt:lpstr>Some predefined reduction operations</vt:lpstr>
      <vt:lpstr>MPI_Reduce</vt:lpstr>
      <vt:lpstr>All-to-all example: MPI_Allgather</vt:lpstr>
      <vt:lpstr>Other MPI collective communication routines</vt:lpstr>
      <vt:lpstr>Other MPI collective communication routines</vt:lpstr>
      <vt:lpstr>double MPI_Wtime(void)</vt:lpstr>
      <vt:lpstr>MPI library Summary</vt:lpstr>
      <vt:lpstr>Developing MPI Programs by Domain Decomposition</vt:lpstr>
      <vt:lpstr>domain decomposition of 1D-domain of size 100 among 4 processes.  </vt:lpstr>
      <vt:lpstr>Partitioning multi-dimensional domain</vt:lpstr>
      <vt:lpstr>Domain decomposition example: What is the partition scheme used in pi_mpi.c?</vt:lpstr>
      <vt:lpstr>Domain decomposition in pi_mpi.c</vt:lpstr>
      <vt:lpstr>Rough tasks in developing MPI program (from a sequential code) with domain decomposition</vt:lpstr>
      <vt:lpstr>Domain decomposition example: matrix multiplication </vt:lpstr>
      <vt:lpstr>Step1: breakup domains and assign to processes </vt:lpstr>
      <vt:lpstr>Steps 1 breakup domains </vt:lpstr>
      <vt:lpstr>Steps 3 Orchestra the computation </vt:lpstr>
      <vt:lpstr>Example: SOR</vt:lpstr>
      <vt:lpstr>Step 1: Partition the domain</vt:lpstr>
      <vt:lpstr>Step 3: Orchestra the computation</vt:lpstr>
      <vt:lpstr>Communication of boundary elements</vt:lpstr>
      <vt:lpstr>Example of  local index to global index mapping</vt:lpstr>
      <vt:lpstr>Example of  local index to global index mapping</vt:lpstr>
      <vt:lpstr>Example of  local index to global index mapping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Surfing</dc:creator>
  <cp:lastModifiedBy>Surfing</cp:lastModifiedBy>
  <cp:revision>195</cp:revision>
  <dcterms:created xsi:type="dcterms:W3CDTF">2021-08-12T15:51:09Z</dcterms:created>
  <dcterms:modified xsi:type="dcterms:W3CDTF">2024-04-08T02:27:49Z</dcterms:modified>
</cp:coreProperties>
</file>