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sldIdLst>
    <p:sldId id="279" r:id="rId2"/>
    <p:sldId id="280" r:id="rId3"/>
    <p:sldId id="281" r:id="rId4"/>
    <p:sldId id="274" r:id="rId5"/>
    <p:sldId id="296" r:id="rId6"/>
    <p:sldId id="282" r:id="rId7"/>
    <p:sldId id="283" r:id="rId8"/>
    <p:sldId id="285" r:id="rId9"/>
    <p:sldId id="284" r:id="rId10"/>
    <p:sldId id="286" r:id="rId11"/>
    <p:sldId id="287" r:id="rId12"/>
    <p:sldId id="288" r:id="rId13"/>
    <p:sldId id="289" r:id="rId14"/>
    <p:sldId id="290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20" autoAdjust="0"/>
    <p:restoredTop sz="70772" autoAdjust="0"/>
  </p:normalViewPr>
  <p:slideViewPr>
    <p:cSldViewPr>
      <p:cViewPr varScale="1">
        <p:scale>
          <a:sx n="79" d="100"/>
          <a:sy n="79" d="100"/>
        </p:scale>
        <p:origin x="1229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49A901D-6389-4338-952E-E063C2027FBE}" type="datetimeFigureOut">
              <a:rPr lang="en-US"/>
              <a:pPr>
                <a:defRPr/>
              </a:pPr>
              <a:t>3/5/2025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9924FB0-74F6-457E-9CAC-2B1F628256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40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FCF3E373-260F-4CB6-B9C7-E487847906C8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459CD905-F4E4-492F-9520-E7F0AAE4C8E3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C1073E1E-29B7-4044-A6A9-5A67938F9E6A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3C703A8E-3CF9-4525-B8C7-4DDC042FFECC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C1073E1E-29B7-4044-A6A9-5A67938F9E6A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93827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76722CD3-2372-432B-ABC1-EC7ED91147EF}" type="slidenum">
              <a:rPr lang="en-US" altLang="en-US" sz="1200" smtClean="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C3072FCB-0824-4C7B-A8DF-1DE9599A4DD9}" type="slidenum">
              <a:rPr lang="en-US" altLang="en-US" sz="1200" smtClean="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4E9E49EA-574D-42AF-9128-2E3303B2298A}" type="slidenum">
              <a:rPr lang="en-US" altLang="en-US" sz="1200" smtClean="0"/>
              <a:pPr eaLnBrk="1" hangingPunct="1"/>
              <a:t>10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BE67242B-2484-498B-BE80-3B5DFBC67D15}" type="slidenum">
              <a:rPr lang="en-US" altLang="en-US" sz="1200" smtClean="0"/>
              <a:pPr eaLnBrk="1" hangingPunct="1"/>
              <a:t>14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06091-B01F-4055-A803-A52201A6F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95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3F8A4-87F4-4BEC-AFB1-8BDB7D675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44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7211B-F8AC-4098-ADB3-3312FB208E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25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0BB7D-8D3E-49C4-BB2F-D7D79F8F47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683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F3918-7687-48EA-BCD8-72A402F6E2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762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A10DC-6360-4245-8C68-B0E2B3D5B1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014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E5877-8580-4225-8D1E-13E3DED2D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21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8EED7-AB22-42EE-AF1E-248F6B14C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96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32BD2-77D3-448C-B59C-DC740331A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185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F6748-A50E-4669-B9B6-01432C5A0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544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074CB-B5F0-4B2C-A179-47D90A546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98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0D3C92D-A36C-48EE-8178-FC2DB0B032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Client-Server Paradigm</a:t>
            </a:r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Concurrent  and multiplexed servers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Readings</a:t>
            </a:r>
          </a:p>
          <a:p>
            <a:pPr lvl="1" eaLnBrk="1" hangingPunct="1"/>
            <a:r>
              <a:rPr lang="en-US" altLang="en-US" dirty="0"/>
              <a:t>UNP Section 4.8, Section 5.18, Ch6, Ch30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91F348-A621-4B68-9A58-36A10532F58A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en-US"/>
              <a:t>Select()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pPr eaLnBrk="1" hangingPunct="1"/>
            <a:r>
              <a:rPr lang="en-US" altLang="en-US"/>
              <a:t>When is a socket ready for read/write/exception?</a:t>
            </a:r>
          </a:p>
          <a:p>
            <a:pPr lvl="1" eaLnBrk="1" hangingPunct="1"/>
            <a:r>
              <a:rPr lang="en-US" altLang="en-US"/>
              <a:t>Read:</a:t>
            </a:r>
          </a:p>
          <a:p>
            <a:pPr lvl="2" eaLnBrk="1" hangingPunct="1"/>
            <a:r>
              <a:rPr lang="en-US" altLang="en-US" sz="1800"/>
              <a:t>The number of bytes in the socket is more than the low-water mark (can be set, default 1 for TCP/UDP socket)</a:t>
            </a:r>
          </a:p>
          <a:p>
            <a:pPr lvl="2" eaLnBrk="1" hangingPunct="1"/>
            <a:r>
              <a:rPr lang="en-US" altLang="en-US" sz="1800"/>
              <a:t>Read half of the connection is closed</a:t>
            </a:r>
          </a:p>
          <a:p>
            <a:pPr lvl="2" eaLnBrk="1" hangingPunct="1"/>
            <a:r>
              <a:rPr lang="en-US" altLang="en-US" sz="1800"/>
              <a:t>Listening socket with nonzero of completed connections</a:t>
            </a:r>
          </a:p>
          <a:p>
            <a:pPr lvl="2" eaLnBrk="1" hangingPunct="1"/>
            <a:r>
              <a:rPr lang="en-US" altLang="en-US" sz="1800"/>
              <a:t>Socket error.</a:t>
            </a:r>
          </a:p>
          <a:p>
            <a:pPr lvl="1" eaLnBrk="1" hangingPunct="1"/>
            <a:r>
              <a:rPr lang="en-US" altLang="en-US"/>
              <a:t>Write:</a:t>
            </a:r>
          </a:p>
          <a:p>
            <a:pPr lvl="2" eaLnBrk="1" hangingPunct="1"/>
            <a:r>
              <a:rPr lang="en-US" altLang="en-US" sz="1800"/>
              <a:t>The available buffer space is larger than the low-water mark</a:t>
            </a:r>
          </a:p>
          <a:p>
            <a:pPr lvl="2" eaLnBrk="1" hangingPunct="1"/>
            <a:r>
              <a:rPr lang="en-US" altLang="en-US" sz="1800"/>
              <a:t>Write half the connection is closed</a:t>
            </a:r>
          </a:p>
          <a:p>
            <a:pPr lvl="2" eaLnBrk="1" hangingPunct="1"/>
            <a:r>
              <a:rPr lang="en-US" altLang="en-US" sz="1800"/>
              <a:t>Error pending</a:t>
            </a:r>
          </a:p>
          <a:p>
            <a:pPr lvl="1" eaLnBrk="1" hangingPunct="1"/>
            <a:r>
              <a:rPr lang="en-US" altLang="en-US"/>
              <a:t>Exception:</a:t>
            </a:r>
          </a:p>
          <a:p>
            <a:pPr lvl="2" eaLnBrk="1" hangingPunct="1"/>
            <a:r>
              <a:rPr lang="en-US" altLang="en-US" sz="1800"/>
              <a:t>Out of band data exists.</a:t>
            </a:r>
          </a:p>
          <a:p>
            <a:pPr eaLnBrk="1" hangingPunct="1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E0CE22-685D-4B26-AEE5-E3F1C61998A8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I/O Multiplexing Using </a:t>
            </a:r>
            <a:r>
              <a:rPr lang="en-US" altLang="en-US">
                <a:solidFill>
                  <a:schemeClr val="accent2"/>
                </a:solidFill>
              </a:rPr>
              <a:t>select()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Now with the select function, how can we improve the client (example1.c)?</a:t>
            </a:r>
          </a:p>
          <a:p>
            <a:pPr lvl="1" eaLnBrk="1" hangingPunct="1"/>
            <a:r>
              <a:rPr lang="en-US" altLang="en-US" dirty="0"/>
              <a:t>If server crashes, the client should know it right away!!</a:t>
            </a:r>
          </a:p>
          <a:p>
            <a:pPr lvl="1" eaLnBrk="1" hangingPunct="1"/>
            <a:r>
              <a:rPr lang="en-US" altLang="en-US" dirty="0"/>
              <a:t>Trick: make a single point for blocking (program is sequential in nature).</a:t>
            </a:r>
          </a:p>
          <a:p>
            <a:pPr lvl="2" eaLnBrk="1" hangingPunct="1"/>
            <a:r>
              <a:rPr lang="en-US" altLang="en-US" sz="1800" dirty="0"/>
              <a:t>Block at select (allows monitoring many files and sockets), never block in reading.</a:t>
            </a:r>
          </a:p>
          <a:p>
            <a:pPr lvl="1" eaLnBrk="1" hangingPunct="1"/>
            <a:r>
              <a:rPr lang="en-US" altLang="en-US" dirty="0"/>
              <a:t>See example3.c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960A46-6128-4B36-9A64-BCC09C4E6F93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Multiplexed Server Using </a:t>
            </a:r>
            <a:r>
              <a:rPr lang="en-US" altLang="en-US">
                <a:solidFill>
                  <a:schemeClr val="accent2"/>
                </a:solidFill>
              </a:rPr>
              <a:t>select()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/>
              <a:t>A single server thread to handle everything including connection requests, data transmissions and inputs from keyboard.</a:t>
            </a:r>
          </a:p>
          <a:p>
            <a:pPr eaLnBrk="1" hangingPunct="1"/>
            <a:r>
              <a:rPr lang="en-US" altLang="en-US" dirty="0"/>
              <a:t>Block on </a:t>
            </a:r>
            <a:r>
              <a:rPr lang="en-US" altLang="en-US" dirty="0">
                <a:solidFill>
                  <a:schemeClr val="accent2"/>
                </a:solidFill>
              </a:rPr>
              <a:t>select</a:t>
            </a:r>
            <a:r>
              <a:rPr lang="en-US" altLang="en-US" dirty="0"/>
              <a:t> to check on all descriptors, and react accordingly</a:t>
            </a:r>
          </a:p>
          <a:p>
            <a:pPr lvl="1" eaLnBrk="1" hangingPunct="1"/>
            <a:r>
              <a:rPr lang="en-US" altLang="en-US" dirty="0"/>
              <a:t>Listen socket is active </a:t>
            </a:r>
            <a:r>
              <a:rPr lang="en-US" altLang="en-US" dirty="0">
                <a:sym typeface="Wingdings" pitchFamily="2" charset="2"/>
              </a:rPr>
              <a:t> accept</a:t>
            </a:r>
          </a:p>
          <a:p>
            <a:pPr lvl="1" eaLnBrk="1" hangingPunct="1"/>
            <a:r>
              <a:rPr lang="en-US" altLang="en-US" dirty="0">
                <a:sym typeface="Wingdings" pitchFamily="2" charset="2"/>
              </a:rPr>
              <a:t>Data socket is active</a:t>
            </a:r>
          </a:p>
          <a:p>
            <a:pPr lvl="2" eaLnBrk="1" hangingPunct="1"/>
            <a:r>
              <a:rPr lang="en-US" altLang="en-US" sz="1800" dirty="0"/>
              <a:t>Read/write</a:t>
            </a:r>
          </a:p>
          <a:p>
            <a:pPr lvl="2" eaLnBrk="1" hangingPunct="1"/>
            <a:r>
              <a:rPr lang="en-US" altLang="en-US" sz="1800" dirty="0"/>
              <a:t>Close socket if the other end has been closed</a:t>
            </a:r>
          </a:p>
          <a:p>
            <a:pPr lvl="1" eaLnBrk="1" hangingPunct="1"/>
            <a:r>
              <a:rPr lang="en-US" altLang="en-US" dirty="0"/>
              <a:t>Standard input is active </a:t>
            </a:r>
            <a:r>
              <a:rPr lang="en-US" altLang="en-US" dirty="0">
                <a:sym typeface="Wingdings" pitchFamily="2" charset="2"/>
              </a:rPr>
              <a:t> read and act accordingly</a:t>
            </a:r>
          </a:p>
          <a:p>
            <a:pPr lvl="1" eaLnBrk="1" hangingPunct="1"/>
            <a:endParaRPr lang="en-US" altLang="en-US" dirty="0">
              <a:sym typeface="Wingdings" pitchFamily="2" charset="2"/>
            </a:endParaRPr>
          </a:p>
          <a:p>
            <a:pPr lvl="1" eaLnBrk="1" hangingPunct="1"/>
            <a:r>
              <a:rPr lang="en-US" altLang="en-US" dirty="0"/>
              <a:t>Bookkeeping: new connection must be added to the set to be monitored by the select call; closed connection must be removed from the set.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1B0607-C0D6-4E92-8B5E-88345FA5E219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/>
              <a:t>Multiplexed Servers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724400"/>
          </a:xfrm>
        </p:spPr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See example4.c (and example4_1.cpp)</a:t>
            </a: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2276475" y="1143000"/>
            <a:ext cx="9747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 dirty="0">
                <a:latin typeface="Comic Sans MS" pitchFamily="66" charset="0"/>
              </a:rPr>
              <a:t>socket()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352675" y="1676400"/>
            <a:ext cx="7493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 dirty="0">
                <a:latin typeface="Comic Sans MS" pitchFamily="66" charset="0"/>
              </a:rPr>
              <a:t>bind()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2352675" y="2209800"/>
            <a:ext cx="8731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listen()</a:t>
            </a:r>
          </a:p>
        </p:txBody>
      </p:sp>
      <p:sp>
        <p:nvSpPr>
          <p:cNvPr id="17415" name="Text Box 45"/>
          <p:cNvSpPr txBox="1">
            <a:spLocks noChangeArrowheads="1"/>
          </p:cNvSpPr>
          <p:nvPr/>
        </p:nvSpPr>
        <p:spPr bwMode="auto">
          <a:xfrm>
            <a:off x="2352675" y="2667000"/>
            <a:ext cx="1452563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Loop forever</a:t>
            </a:r>
          </a:p>
        </p:txBody>
      </p:sp>
      <p:sp>
        <p:nvSpPr>
          <p:cNvPr id="17416" name="Text Box 46"/>
          <p:cNvSpPr txBox="1">
            <a:spLocks noChangeArrowheads="1"/>
          </p:cNvSpPr>
          <p:nvPr/>
        </p:nvSpPr>
        <p:spPr bwMode="auto">
          <a:xfrm>
            <a:off x="2352675" y="3200400"/>
            <a:ext cx="779463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select</a:t>
            </a:r>
          </a:p>
        </p:txBody>
      </p:sp>
      <p:sp>
        <p:nvSpPr>
          <p:cNvPr id="17417" name="Text Box 47"/>
          <p:cNvSpPr txBox="1">
            <a:spLocks noChangeArrowheads="1"/>
          </p:cNvSpPr>
          <p:nvPr/>
        </p:nvSpPr>
        <p:spPr bwMode="auto">
          <a:xfrm>
            <a:off x="2352675" y="3733800"/>
            <a:ext cx="367665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 dirty="0">
                <a:latin typeface="Comic Sans MS" pitchFamily="66" charset="0"/>
              </a:rPr>
              <a:t>If listen socket is active </a:t>
            </a:r>
            <a:r>
              <a:rPr lang="en-US" altLang="en-US" sz="1600" b="1" dirty="0">
                <a:latin typeface="Comic Sans MS" pitchFamily="66" charset="0"/>
                <a:sym typeface="Wingdings" pitchFamily="2" charset="2"/>
              </a:rPr>
              <a:t> accept</a:t>
            </a:r>
            <a:endParaRPr lang="en-US" altLang="en-US" sz="1600" b="1" dirty="0">
              <a:latin typeface="Comic Sans MS" pitchFamily="66" charset="0"/>
            </a:endParaRPr>
          </a:p>
        </p:txBody>
      </p:sp>
      <p:sp>
        <p:nvSpPr>
          <p:cNvPr id="17418" name="Text Box 48"/>
          <p:cNvSpPr txBox="1">
            <a:spLocks noChangeArrowheads="1"/>
          </p:cNvSpPr>
          <p:nvPr/>
        </p:nvSpPr>
        <p:spPr bwMode="auto">
          <a:xfrm>
            <a:off x="2352675" y="4267200"/>
            <a:ext cx="58007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If data socket is active: read/write or close the socket</a:t>
            </a:r>
          </a:p>
        </p:txBody>
      </p:sp>
      <p:sp>
        <p:nvSpPr>
          <p:cNvPr id="17419" name="Text Box 49"/>
          <p:cNvSpPr txBox="1">
            <a:spLocks noChangeArrowheads="1"/>
          </p:cNvSpPr>
          <p:nvPr/>
        </p:nvSpPr>
        <p:spPr bwMode="auto">
          <a:xfrm>
            <a:off x="2352675" y="4800600"/>
            <a:ext cx="45053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If standard input is active: act accordingly</a:t>
            </a:r>
          </a:p>
        </p:txBody>
      </p:sp>
      <p:sp>
        <p:nvSpPr>
          <p:cNvPr id="17420" name="Line 51"/>
          <p:cNvSpPr>
            <a:spLocks noChangeShapeType="1"/>
          </p:cNvSpPr>
          <p:nvPr/>
        </p:nvSpPr>
        <p:spPr bwMode="auto">
          <a:xfrm>
            <a:off x="2657475" y="152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52"/>
          <p:cNvSpPr>
            <a:spLocks noChangeShapeType="1"/>
          </p:cNvSpPr>
          <p:nvPr/>
        </p:nvSpPr>
        <p:spPr bwMode="auto">
          <a:xfrm>
            <a:off x="2657475" y="2057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53"/>
          <p:cNvSpPr>
            <a:spLocks noChangeShapeType="1"/>
          </p:cNvSpPr>
          <p:nvPr/>
        </p:nvSpPr>
        <p:spPr bwMode="auto">
          <a:xfrm>
            <a:off x="2657475" y="2514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54"/>
          <p:cNvSpPr>
            <a:spLocks noChangeShapeType="1"/>
          </p:cNvSpPr>
          <p:nvPr/>
        </p:nvSpPr>
        <p:spPr bwMode="auto">
          <a:xfrm>
            <a:off x="2657475" y="3048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55"/>
          <p:cNvSpPr>
            <a:spLocks noChangeShapeType="1"/>
          </p:cNvSpPr>
          <p:nvPr/>
        </p:nvSpPr>
        <p:spPr bwMode="auto">
          <a:xfrm>
            <a:off x="2657475" y="3581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57"/>
          <p:cNvSpPr>
            <a:spLocks noChangeShapeType="1"/>
          </p:cNvSpPr>
          <p:nvPr/>
        </p:nvSpPr>
        <p:spPr bwMode="auto">
          <a:xfrm>
            <a:off x="2657475" y="4114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Line 58"/>
          <p:cNvSpPr>
            <a:spLocks noChangeShapeType="1"/>
          </p:cNvSpPr>
          <p:nvPr/>
        </p:nvSpPr>
        <p:spPr bwMode="auto">
          <a:xfrm>
            <a:off x="2657475" y="4648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7" name="Line 59"/>
          <p:cNvSpPr>
            <a:spLocks noChangeShapeType="1"/>
          </p:cNvSpPr>
          <p:nvPr/>
        </p:nvSpPr>
        <p:spPr bwMode="auto">
          <a:xfrm>
            <a:off x="2657475" y="5181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8" name="Line 60"/>
          <p:cNvSpPr>
            <a:spLocks noChangeShapeType="1"/>
          </p:cNvSpPr>
          <p:nvPr/>
        </p:nvSpPr>
        <p:spPr bwMode="auto">
          <a:xfrm flipH="1">
            <a:off x="1057275" y="54102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9" name="Line 61"/>
          <p:cNvSpPr>
            <a:spLocks noChangeShapeType="1"/>
          </p:cNvSpPr>
          <p:nvPr/>
        </p:nvSpPr>
        <p:spPr bwMode="auto">
          <a:xfrm flipV="1">
            <a:off x="1057275" y="289560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Line 62"/>
          <p:cNvSpPr>
            <a:spLocks noChangeShapeType="1"/>
          </p:cNvSpPr>
          <p:nvPr/>
        </p:nvSpPr>
        <p:spPr bwMode="auto">
          <a:xfrm>
            <a:off x="1057275" y="2895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2176CC-502E-4D5E-8415-97E4E7705AA7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Multiplexed vs. Concurrent Servers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Which one is more efficient?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Something to think about: </a:t>
            </a:r>
          </a:p>
          <a:p>
            <a:pPr lvl="1" eaLnBrk="1" hangingPunct="1"/>
            <a:r>
              <a:rPr lang="en-US" altLang="en-US" dirty="0"/>
              <a:t>Can we have a connection that is shared by multiple processes? </a:t>
            </a:r>
          </a:p>
          <a:p>
            <a:pPr lvl="1" eaLnBrk="1" hangingPunct="1"/>
            <a:r>
              <a:rPr lang="en-US" altLang="en-US" dirty="0"/>
              <a:t>What is the semantics of the communication in this case?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0E798C-561D-4D79-915A-A69A144729EB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en-US"/>
              <a:t>Sequential Server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C3A2BD-EC01-41EA-B5B5-F32706E7A95D}" type="slidenum">
              <a:rPr lang="en-US"/>
              <a:pPr>
                <a:defRPr/>
              </a:pPr>
              <a:t>2</a:t>
            </a:fld>
            <a:endParaRPr lang="en-US"/>
          </a:p>
        </p:txBody>
      </p:sp>
      <p:pic>
        <p:nvPicPr>
          <p:cNvPr id="7172" name="Picture 2" descr="Z:\class\5211\fig\week2-2-conecti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066800"/>
            <a:ext cx="5630863" cy="534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Concurrent Server (Process-Based)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Use a new child process to handle a new connection request.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When to fork?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After accept() function call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A9D4E0-9B2B-4C38-B37D-3324D1DFDCE4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838200" y="1143000"/>
            <a:ext cx="9747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socket()</a:t>
            </a: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914400" y="1828800"/>
            <a:ext cx="7493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bind()</a:t>
            </a:r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990600" y="2438400"/>
            <a:ext cx="8731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listen()</a:t>
            </a:r>
          </a:p>
        </p:txBody>
      </p:sp>
      <p:sp>
        <p:nvSpPr>
          <p:cNvPr id="9221" name="Text Box 7"/>
          <p:cNvSpPr txBox="1">
            <a:spLocks noChangeArrowheads="1"/>
          </p:cNvSpPr>
          <p:nvPr/>
        </p:nvSpPr>
        <p:spPr bwMode="auto">
          <a:xfrm>
            <a:off x="990600" y="3124200"/>
            <a:ext cx="985838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accept()</a:t>
            </a:r>
          </a:p>
        </p:txBody>
      </p:sp>
      <p:sp>
        <p:nvSpPr>
          <p:cNvPr id="9222" name="Text Box 12"/>
          <p:cNvSpPr txBox="1">
            <a:spLocks noChangeArrowheads="1"/>
          </p:cNvSpPr>
          <p:nvPr/>
        </p:nvSpPr>
        <p:spPr bwMode="auto">
          <a:xfrm>
            <a:off x="990600" y="4038600"/>
            <a:ext cx="79057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read()</a:t>
            </a:r>
          </a:p>
        </p:txBody>
      </p:sp>
      <p:sp>
        <p:nvSpPr>
          <p:cNvPr id="9223" name="Text Box 13"/>
          <p:cNvSpPr txBox="1">
            <a:spLocks noChangeArrowheads="1"/>
          </p:cNvSpPr>
          <p:nvPr/>
        </p:nvSpPr>
        <p:spPr bwMode="auto">
          <a:xfrm>
            <a:off x="914400" y="5257800"/>
            <a:ext cx="8509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write()</a:t>
            </a:r>
          </a:p>
        </p:txBody>
      </p:sp>
      <p:sp>
        <p:nvSpPr>
          <p:cNvPr id="9224" name="Text Box 14"/>
          <p:cNvSpPr txBox="1">
            <a:spLocks noChangeArrowheads="1"/>
          </p:cNvSpPr>
          <p:nvPr/>
        </p:nvSpPr>
        <p:spPr bwMode="auto">
          <a:xfrm>
            <a:off x="914400" y="6248400"/>
            <a:ext cx="79057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read()</a:t>
            </a:r>
          </a:p>
        </p:txBody>
      </p:sp>
      <p:sp>
        <p:nvSpPr>
          <p:cNvPr id="9225" name="Line 22"/>
          <p:cNvSpPr>
            <a:spLocks noChangeShapeType="1"/>
          </p:cNvSpPr>
          <p:nvPr/>
        </p:nvSpPr>
        <p:spPr bwMode="auto">
          <a:xfrm>
            <a:off x="1371600" y="28162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Line 23"/>
          <p:cNvSpPr>
            <a:spLocks noChangeShapeType="1"/>
          </p:cNvSpPr>
          <p:nvPr/>
        </p:nvSpPr>
        <p:spPr bwMode="auto">
          <a:xfrm>
            <a:off x="1295400" y="220662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7" name="Line 24"/>
          <p:cNvSpPr>
            <a:spLocks noChangeShapeType="1"/>
          </p:cNvSpPr>
          <p:nvPr/>
        </p:nvSpPr>
        <p:spPr bwMode="auto">
          <a:xfrm>
            <a:off x="1371600" y="350202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Line 25"/>
          <p:cNvSpPr>
            <a:spLocks noChangeShapeType="1"/>
          </p:cNvSpPr>
          <p:nvPr/>
        </p:nvSpPr>
        <p:spPr bwMode="auto">
          <a:xfrm>
            <a:off x="1371600" y="4416425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9" name="Line 26"/>
          <p:cNvSpPr>
            <a:spLocks noChangeShapeType="1"/>
          </p:cNvSpPr>
          <p:nvPr/>
        </p:nvSpPr>
        <p:spPr bwMode="auto">
          <a:xfrm>
            <a:off x="1371600" y="56356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Line 27"/>
          <p:cNvSpPr>
            <a:spLocks noChangeShapeType="1"/>
          </p:cNvSpPr>
          <p:nvPr/>
        </p:nvSpPr>
        <p:spPr bwMode="auto">
          <a:xfrm>
            <a:off x="1295400" y="152082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Line 32"/>
          <p:cNvSpPr>
            <a:spLocks noChangeShapeType="1"/>
          </p:cNvSpPr>
          <p:nvPr/>
        </p:nvSpPr>
        <p:spPr bwMode="auto">
          <a:xfrm>
            <a:off x="1676400" y="6397625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Text Box 33"/>
          <p:cNvSpPr txBox="1">
            <a:spLocks noChangeArrowheads="1"/>
          </p:cNvSpPr>
          <p:nvPr/>
        </p:nvSpPr>
        <p:spPr bwMode="auto">
          <a:xfrm>
            <a:off x="2057400" y="6248400"/>
            <a:ext cx="8255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close()</a:t>
            </a:r>
          </a:p>
        </p:txBody>
      </p:sp>
      <p:sp>
        <p:nvSpPr>
          <p:cNvPr id="9233" name="Line 41"/>
          <p:cNvSpPr>
            <a:spLocks noChangeShapeType="1"/>
          </p:cNvSpPr>
          <p:nvPr/>
        </p:nvSpPr>
        <p:spPr bwMode="auto">
          <a:xfrm>
            <a:off x="1676400" y="5407025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4" name="Line 42"/>
          <p:cNvSpPr>
            <a:spLocks noChangeShapeType="1"/>
          </p:cNvSpPr>
          <p:nvPr/>
        </p:nvSpPr>
        <p:spPr bwMode="auto">
          <a:xfrm flipV="1">
            <a:off x="2590800" y="4187825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Line 43"/>
          <p:cNvSpPr>
            <a:spLocks noChangeShapeType="1"/>
          </p:cNvSpPr>
          <p:nvPr/>
        </p:nvSpPr>
        <p:spPr bwMode="auto">
          <a:xfrm flipH="1">
            <a:off x="1676400" y="4187825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Text Box 45"/>
          <p:cNvSpPr txBox="1">
            <a:spLocks noChangeArrowheads="1"/>
          </p:cNvSpPr>
          <p:nvPr/>
        </p:nvSpPr>
        <p:spPr bwMode="auto">
          <a:xfrm>
            <a:off x="4495800" y="1143000"/>
            <a:ext cx="9747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socket()</a:t>
            </a:r>
          </a:p>
        </p:txBody>
      </p:sp>
      <p:sp>
        <p:nvSpPr>
          <p:cNvPr id="9237" name="Text Box 46"/>
          <p:cNvSpPr txBox="1">
            <a:spLocks noChangeArrowheads="1"/>
          </p:cNvSpPr>
          <p:nvPr/>
        </p:nvSpPr>
        <p:spPr bwMode="auto">
          <a:xfrm>
            <a:off x="4572000" y="1752600"/>
            <a:ext cx="7493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bind()</a:t>
            </a:r>
          </a:p>
        </p:txBody>
      </p:sp>
      <p:sp>
        <p:nvSpPr>
          <p:cNvPr id="9238" name="Text Box 47"/>
          <p:cNvSpPr txBox="1">
            <a:spLocks noChangeArrowheads="1"/>
          </p:cNvSpPr>
          <p:nvPr/>
        </p:nvSpPr>
        <p:spPr bwMode="auto">
          <a:xfrm>
            <a:off x="4572000" y="2362200"/>
            <a:ext cx="8731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listen()</a:t>
            </a:r>
          </a:p>
        </p:txBody>
      </p:sp>
      <p:sp>
        <p:nvSpPr>
          <p:cNvPr id="9239" name="Text Box 48"/>
          <p:cNvSpPr txBox="1">
            <a:spLocks noChangeArrowheads="1"/>
          </p:cNvSpPr>
          <p:nvPr/>
        </p:nvSpPr>
        <p:spPr bwMode="auto">
          <a:xfrm>
            <a:off x="4572000" y="2971800"/>
            <a:ext cx="1452563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Loop forever</a:t>
            </a:r>
          </a:p>
        </p:txBody>
      </p:sp>
      <p:sp>
        <p:nvSpPr>
          <p:cNvPr id="9240" name="Text Box 49"/>
          <p:cNvSpPr txBox="1">
            <a:spLocks noChangeArrowheads="1"/>
          </p:cNvSpPr>
          <p:nvPr/>
        </p:nvSpPr>
        <p:spPr bwMode="auto">
          <a:xfrm>
            <a:off x="4572000" y="3505200"/>
            <a:ext cx="985838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accept()</a:t>
            </a:r>
          </a:p>
        </p:txBody>
      </p:sp>
      <p:sp>
        <p:nvSpPr>
          <p:cNvPr id="9241" name="Text Box 50"/>
          <p:cNvSpPr txBox="1">
            <a:spLocks noChangeArrowheads="1"/>
          </p:cNvSpPr>
          <p:nvPr/>
        </p:nvSpPr>
        <p:spPr bwMode="auto">
          <a:xfrm>
            <a:off x="4572000" y="3962400"/>
            <a:ext cx="614363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fork</a:t>
            </a:r>
          </a:p>
        </p:txBody>
      </p:sp>
      <p:sp>
        <p:nvSpPr>
          <p:cNvPr id="9242" name="Text Box 51"/>
          <p:cNvSpPr txBox="1">
            <a:spLocks noChangeArrowheads="1"/>
          </p:cNvSpPr>
          <p:nvPr/>
        </p:nvSpPr>
        <p:spPr bwMode="auto">
          <a:xfrm>
            <a:off x="4572000" y="4419600"/>
            <a:ext cx="1069975" cy="838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Close </a:t>
            </a:r>
          </a:p>
          <a:p>
            <a:pPr eaLnBrk="1" hangingPunct="1"/>
            <a:r>
              <a:rPr lang="en-US" altLang="en-US" sz="1600" b="1">
                <a:latin typeface="Comic Sans MS" pitchFamily="66" charset="0"/>
              </a:rPr>
              <a:t>accepted</a:t>
            </a:r>
          </a:p>
          <a:p>
            <a:pPr eaLnBrk="1" hangingPunct="1"/>
            <a:r>
              <a:rPr lang="en-US" altLang="en-US" sz="1600" b="1">
                <a:latin typeface="Comic Sans MS" pitchFamily="66" charset="0"/>
              </a:rPr>
              <a:t>socket</a:t>
            </a:r>
          </a:p>
        </p:txBody>
      </p:sp>
      <p:sp>
        <p:nvSpPr>
          <p:cNvPr id="9243" name="Text Box 52"/>
          <p:cNvSpPr txBox="1">
            <a:spLocks noChangeArrowheads="1"/>
          </p:cNvSpPr>
          <p:nvPr/>
        </p:nvSpPr>
        <p:spPr bwMode="auto">
          <a:xfrm>
            <a:off x="7010400" y="4419600"/>
            <a:ext cx="1312863" cy="593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Close listen</a:t>
            </a:r>
          </a:p>
          <a:p>
            <a:pPr eaLnBrk="1" hangingPunct="1"/>
            <a:r>
              <a:rPr lang="en-US" altLang="en-US" sz="1600" b="1">
                <a:latin typeface="Comic Sans MS" pitchFamily="66" charset="0"/>
              </a:rPr>
              <a:t>socket</a:t>
            </a:r>
          </a:p>
        </p:txBody>
      </p:sp>
      <p:sp>
        <p:nvSpPr>
          <p:cNvPr id="9244" name="Text Box 53"/>
          <p:cNvSpPr txBox="1">
            <a:spLocks noChangeArrowheads="1"/>
          </p:cNvSpPr>
          <p:nvPr/>
        </p:nvSpPr>
        <p:spPr bwMode="auto">
          <a:xfrm>
            <a:off x="7239000" y="5181600"/>
            <a:ext cx="79057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read()</a:t>
            </a:r>
          </a:p>
        </p:txBody>
      </p:sp>
      <p:sp>
        <p:nvSpPr>
          <p:cNvPr id="9245" name="Text Box 54"/>
          <p:cNvSpPr txBox="1">
            <a:spLocks noChangeArrowheads="1"/>
          </p:cNvSpPr>
          <p:nvPr/>
        </p:nvSpPr>
        <p:spPr bwMode="auto">
          <a:xfrm>
            <a:off x="7239000" y="5715000"/>
            <a:ext cx="8509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write()</a:t>
            </a:r>
          </a:p>
        </p:txBody>
      </p:sp>
      <p:sp>
        <p:nvSpPr>
          <p:cNvPr id="9246" name="Text Box 55"/>
          <p:cNvSpPr txBox="1">
            <a:spLocks noChangeArrowheads="1"/>
          </p:cNvSpPr>
          <p:nvPr/>
        </p:nvSpPr>
        <p:spPr bwMode="auto">
          <a:xfrm>
            <a:off x="7239000" y="6248400"/>
            <a:ext cx="79057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read()</a:t>
            </a:r>
          </a:p>
        </p:txBody>
      </p:sp>
      <p:sp>
        <p:nvSpPr>
          <p:cNvPr id="9247" name="Text Box 56"/>
          <p:cNvSpPr txBox="1">
            <a:spLocks noChangeArrowheads="1"/>
          </p:cNvSpPr>
          <p:nvPr/>
        </p:nvSpPr>
        <p:spPr bwMode="auto">
          <a:xfrm>
            <a:off x="6172200" y="6248400"/>
            <a:ext cx="8255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itchFamily="66" charset="0"/>
              </a:rPr>
              <a:t>close()</a:t>
            </a:r>
          </a:p>
        </p:txBody>
      </p:sp>
      <p:sp>
        <p:nvSpPr>
          <p:cNvPr id="9248" name="Line 57"/>
          <p:cNvSpPr>
            <a:spLocks noChangeShapeType="1"/>
          </p:cNvSpPr>
          <p:nvPr/>
        </p:nvSpPr>
        <p:spPr bwMode="auto">
          <a:xfrm>
            <a:off x="4953000" y="152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9" name="Line 58"/>
          <p:cNvSpPr>
            <a:spLocks noChangeShapeType="1"/>
          </p:cNvSpPr>
          <p:nvPr/>
        </p:nvSpPr>
        <p:spPr bwMode="auto">
          <a:xfrm>
            <a:off x="4953000" y="2133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0" name="Line 59"/>
          <p:cNvSpPr>
            <a:spLocks noChangeShapeType="1"/>
          </p:cNvSpPr>
          <p:nvPr/>
        </p:nvSpPr>
        <p:spPr bwMode="auto">
          <a:xfrm>
            <a:off x="4953000" y="2743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1" name="Line 60"/>
          <p:cNvSpPr>
            <a:spLocks noChangeShapeType="1"/>
          </p:cNvSpPr>
          <p:nvPr/>
        </p:nvSpPr>
        <p:spPr bwMode="auto">
          <a:xfrm>
            <a:off x="4953000" y="3276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2" name="Line 61"/>
          <p:cNvSpPr>
            <a:spLocks noChangeShapeType="1"/>
          </p:cNvSpPr>
          <p:nvPr/>
        </p:nvSpPr>
        <p:spPr bwMode="auto">
          <a:xfrm>
            <a:off x="4876800" y="3810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3" name="Line 62"/>
          <p:cNvSpPr>
            <a:spLocks noChangeShapeType="1"/>
          </p:cNvSpPr>
          <p:nvPr/>
        </p:nvSpPr>
        <p:spPr bwMode="auto">
          <a:xfrm>
            <a:off x="4876800" y="43434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4" name="Line 63"/>
          <p:cNvSpPr>
            <a:spLocks noChangeShapeType="1"/>
          </p:cNvSpPr>
          <p:nvPr/>
        </p:nvSpPr>
        <p:spPr bwMode="auto">
          <a:xfrm>
            <a:off x="5029200" y="5257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5" name="Line 64"/>
          <p:cNvSpPr>
            <a:spLocks noChangeShapeType="1"/>
          </p:cNvSpPr>
          <p:nvPr/>
        </p:nvSpPr>
        <p:spPr bwMode="auto">
          <a:xfrm flipH="1">
            <a:off x="3886200" y="54864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6" name="Line 65"/>
          <p:cNvSpPr>
            <a:spLocks noChangeShapeType="1"/>
          </p:cNvSpPr>
          <p:nvPr/>
        </p:nvSpPr>
        <p:spPr bwMode="auto">
          <a:xfrm flipV="1">
            <a:off x="3886200" y="32004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7" name="Line 66"/>
          <p:cNvSpPr>
            <a:spLocks noChangeShapeType="1"/>
          </p:cNvSpPr>
          <p:nvPr/>
        </p:nvSpPr>
        <p:spPr bwMode="auto">
          <a:xfrm>
            <a:off x="3886200" y="3200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8" name="Line 67"/>
          <p:cNvSpPr>
            <a:spLocks noChangeShapeType="1"/>
          </p:cNvSpPr>
          <p:nvPr/>
        </p:nvSpPr>
        <p:spPr bwMode="auto">
          <a:xfrm>
            <a:off x="5181600" y="41148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9" name="Line 68"/>
          <p:cNvSpPr>
            <a:spLocks noChangeShapeType="1"/>
          </p:cNvSpPr>
          <p:nvPr/>
        </p:nvSpPr>
        <p:spPr bwMode="auto">
          <a:xfrm>
            <a:off x="7543800" y="4114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0" name="Line 69"/>
          <p:cNvSpPr>
            <a:spLocks noChangeShapeType="1"/>
          </p:cNvSpPr>
          <p:nvPr/>
        </p:nvSpPr>
        <p:spPr bwMode="auto">
          <a:xfrm>
            <a:off x="7543800" y="5029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1" name="Line 70"/>
          <p:cNvSpPr>
            <a:spLocks noChangeShapeType="1"/>
          </p:cNvSpPr>
          <p:nvPr/>
        </p:nvSpPr>
        <p:spPr bwMode="auto">
          <a:xfrm>
            <a:off x="7543800" y="5486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2" name="Line 71"/>
          <p:cNvSpPr>
            <a:spLocks noChangeShapeType="1"/>
          </p:cNvSpPr>
          <p:nvPr/>
        </p:nvSpPr>
        <p:spPr bwMode="auto">
          <a:xfrm>
            <a:off x="75438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3" name="Line 72"/>
          <p:cNvSpPr>
            <a:spLocks noChangeShapeType="1"/>
          </p:cNvSpPr>
          <p:nvPr/>
        </p:nvSpPr>
        <p:spPr bwMode="auto">
          <a:xfrm flipH="1">
            <a:off x="7010400" y="64008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4" name="Line 73"/>
          <p:cNvSpPr>
            <a:spLocks noChangeShapeType="1"/>
          </p:cNvSpPr>
          <p:nvPr/>
        </p:nvSpPr>
        <p:spPr bwMode="auto">
          <a:xfrm>
            <a:off x="8077200" y="5867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5" name="Line 74"/>
          <p:cNvSpPr>
            <a:spLocks noChangeShapeType="1"/>
          </p:cNvSpPr>
          <p:nvPr/>
        </p:nvSpPr>
        <p:spPr bwMode="auto">
          <a:xfrm flipV="1">
            <a:off x="8610600" y="5257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6" name="Line 75"/>
          <p:cNvSpPr>
            <a:spLocks noChangeShapeType="1"/>
          </p:cNvSpPr>
          <p:nvPr/>
        </p:nvSpPr>
        <p:spPr bwMode="auto">
          <a:xfrm flipH="1">
            <a:off x="8001000" y="5257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7" name="Text Box 76"/>
          <p:cNvSpPr txBox="1">
            <a:spLocks noChangeArrowheads="1"/>
          </p:cNvSpPr>
          <p:nvPr/>
        </p:nvSpPr>
        <p:spPr bwMode="auto">
          <a:xfrm>
            <a:off x="365125" y="346075"/>
            <a:ext cx="228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/>
              <a:t>Sequential server</a:t>
            </a:r>
          </a:p>
        </p:txBody>
      </p:sp>
      <p:sp>
        <p:nvSpPr>
          <p:cNvPr id="9268" name="Text Box 77"/>
          <p:cNvSpPr txBox="1">
            <a:spLocks noChangeArrowheads="1"/>
          </p:cNvSpPr>
          <p:nvPr/>
        </p:nvSpPr>
        <p:spPr bwMode="auto">
          <a:xfrm>
            <a:off x="4327525" y="422275"/>
            <a:ext cx="4048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/>
              <a:t>Concurrent server (example2.c)</a:t>
            </a:r>
          </a:p>
        </p:txBody>
      </p:sp>
      <p:sp>
        <p:nvSpPr>
          <p:cNvPr id="53" name="Slide Number Placeholder 5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421697-3798-40FB-98AB-13AB4F6B0CBC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Concurrent Server – Pros and Cons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Advantages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simple program, most of the servers are implemented this way.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Almost no limits on the number of connection.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Limitations: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Overheads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Coordination among child processes is challenging (needs IPC).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A9D4E0-9B2B-4C38-B37D-3324D1DFDCE4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912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I/O Multiplexing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What happens to the client when the server crashes?</a:t>
            </a:r>
          </a:p>
          <a:p>
            <a:pPr lvl="1" eaLnBrk="1" hangingPunct="1"/>
            <a:r>
              <a:rPr lang="en-US" altLang="en-US" dirty="0"/>
              <a:t>How to make the client to anticipate the problem (example1.c)?</a:t>
            </a:r>
          </a:p>
          <a:p>
            <a:pPr lvl="1" eaLnBrk="1" hangingPunct="1"/>
            <a:r>
              <a:rPr lang="en-US" altLang="en-US" dirty="0"/>
              <a:t>Compare the behavior of example1.c to telnet</a:t>
            </a:r>
          </a:p>
          <a:p>
            <a:pPr eaLnBrk="1" hangingPunct="1"/>
            <a:r>
              <a:rPr lang="en-US" altLang="en-US" dirty="0"/>
              <a:t>The real problem of this client:</a:t>
            </a:r>
          </a:p>
          <a:p>
            <a:pPr lvl="1" eaLnBrk="1" hangingPunct="1"/>
            <a:r>
              <a:rPr lang="en-US" altLang="en-US" dirty="0"/>
              <a:t>The client has two places that can block. May not be able to detect that something is wrong.</a:t>
            </a:r>
          </a:p>
          <a:p>
            <a:pPr eaLnBrk="1" hangingPunct="1"/>
            <a:r>
              <a:rPr lang="en-US" altLang="en-US" dirty="0"/>
              <a:t>Solution?</a:t>
            </a:r>
          </a:p>
          <a:p>
            <a:pPr lvl="1" eaLnBrk="1" hangingPunct="1"/>
            <a:r>
              <a:rPr lang="en-US" altLang="en-US" dirty="0"/>
              <a:t>I/O multiplexing – check the file descriptor before performing a blocking operation.</a:t>
            </a:r>
          </a:p>
          <a:p>
            <a:pPr lvl="1" eaLnBrk="1" hangingPunct="1"/>
            <a:r>
              <a:rPr lang="en-US" altLang="en-US" dirty="0"/>
              <a:t>Mechanism: </a:t>
            </a:r>
            <a:r>
              <a:rPr lang="en-US" alt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select()</a:t>
            </a:r>
            <a:r>
              <a:rPr lang="en-US" altLang="en-US" dirty="0">
                <a:cs typeface="Courier New" pitchFamily="49" charset="0"/>
              </a:rPr>
              <a:t> system call</a:t>
            </a:r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FADCCA-FCD8-4211-BD2F-5759483F56D4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</a:t>
            </a:r>
            <a:r>
              <a:rPr lang="en-US" alt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select() </a:t>
            </a:r>
            <a:r>
              <a:rPr lang="en-US" altLang="en-US"/>
              <a:t>System Call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select() function that allows:</a:t>
            </a:r>
          </a:p>
          <a:p>
            <a:pPr lvl="1" eaLnBrk="1" hangingPunct="1"/>
            <a:r>
              <a:rPr lang="en-US" altLang="en-US"/>
              <a:t>To detect any of the descriptors in the read set that are ready for reading.</a:t>
            </a:r>
          </a:p>
          <a:p>
            <a:pPr lvl="1" eaLnBrk="1" hangingPunct="1"/>
            <a:r>
              <a:rPr lang="en-US" altLang="en-US"/>
              <a:t>To detect any of the descriptors in the write set that are ready for writing</a:t>
            </a:r>
          </a:p>
          <a:p>
            <a:pPr lvl="1" eaLnBrk="1" hangingPunct="1"/>
            <a:r>
              <a:rPr lang="en-US" altLang="en-US"/>
              <a:t>To detect any of the descriptors in the error set that have exception conditions pending.</a:t>
            </a:r>
          </a:p>
          <a:p>
            <a:pPr lvl="1" eaLnBrk="1" hangingPunct="1"/>
            <a:r>
              <a:rPr lang="en-US" altLang="en-US"/>
              <a:t>To wait for a period for something to happen.</a:t>
            </a:r>
          </a:p>
          <a:p>
            <a:pPr eaLnBrk="1" hangingPunct="1"/>
            <a:endParaRPr lang="en-US" altLang="en-US"/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1066800" y="4465638"/>
            <a:ext cx="7239000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#include &lt;sys/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select.h</a:t>
            </a: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eaLnBrk="1" hangingPunct="1"/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#include &lt;sys/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time.h</a:t>
            </a: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eaLnBrk="1" hangingPunct="1"/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int select (int maxfdp1, 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fd_set</a:t>
            </a: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*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readset</a:t>
            </a: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, </a:t>
            </a:r>
          </a:p>
          <a:p>
            <a:pPr eaLnBrk="1" hangingPunct="1"/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fd_set</a:t>
            </a: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*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writeset</a:t>
            </a: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fd_set</a:t>
            </a: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*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exceptset</a:t>
            </a: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, 		struct 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timeval</a:t>
            </a: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*timeout)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E9B48C-3C59-4B88-9E06-26B3AACC18DF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select()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Set the set of file descriptors value:</a:t>
            </a:r>
          </a:p>
          <a:p>
            <a:pPr lvl="1" eaLnBrk="1" hangingPunct="1">
              <a:buFontTx/>
              <a:buNone/>
            </a:pPr>
            <a:endParaRPr lang="en-US" altLang="en-US" sz="1600"/>
          </a:p>
          <a:p>
            <a:pPr lvl="1" eaLnBrk="1" hangingPunct="1"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</a:rPr>
              <a:t>void FD_ZERO(fd_set *fdset)     /* fdset = {} */</a:t>
            </a:r>
          </a:p>
          <a:p>
            <a:pPr lvl="1" eaLnBrk="1" hangingPunct="1"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</a:rPr>
              <a:t>void FD_SET(int fd, fd_set *fdset)  /* fdset = fdset + {fd} */</a:t>
            </a:r>
          </a:p>
          <a:p>
            <a:pPr lvl="1" eaLnBrk="1" hangingPunct="1"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</a:rPr>
              <a:t>void FD_CLR(int fd, fd_set *fdset)   /* fdset = fdset – {fd} */</a:t>
            </a:r>
          </a:p>
          <a:p>
            <a:pPr lvl="1" eaLnBrk="1" hangingPunct="1"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</a:rPr>
              <a:t>void FD_ISSET(int fd, fd_set *fdset)  /* fd in fdset? */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Maxfdp1: the maximum file descriptor number plus 1. (can just specify a big number (64) if unknown).</a:t>
            </a:r>
          </a:p>
          <a:p>
            <a:pPr eaLnBrk="1" hangingPunct="1"/>
            <a:r>
              <a:rPr lang="en-US" altLang="en-US">
                <a:solidFill>
                  <a:schemeClr val="accent2"/>
                </a:solidFill>
              </a:rPr>
              <a:t>Select()</a:t>
            </a:r>
            <a:r>
              <a:rPr lang="en-US" altLang="en-US"/>
              <a:t> clears the uninteresting file descriptors in the fd_sets when it returns – always reset the fd_sets before calling select.</a:t>
            </a:r>
          </a:p>
          <a:p>
            <a:pPr eaLnBrk="1" hangingPunct="1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972F97-4455-4DA6-AC71-550057343142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select()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eaLnBrk="1" hangingPunct="1"/>
            <a:r>
              <a:rPr lang="en-US" altLang="en-US" dirty="0"/>
              <a:t>Set the timeout value:</a:t>
            </a:r>
          </a:p>
          <a:p>
            <a:pPr lvl="1" eaLnBrk="1" hangingPunct="1">
              <a:buFontTx/>
              <a:buNone/>
            </a:pPr>
            <a:r>
              <a:rPr lang="en-US" altLang="en-US" sz="1600" dirty="0"/>
              <a:t>struct </a:t>
            </a:r>
            <a:r>
              <a:rPr lang="en-US" altLang="en-US" sz="1600" dirty="0" err="1"/>
              <a:t>timeval</a:t>
            </a:r>
            <a:r>
              <a:rPr lang="en-US" altLang="en-US" sz="1600" dirty="0"/>
              <a:t> {</a:t>
            </a:r>
          </a:p>
          <a:p>
            <a:pPr lvl="1" eaLnBrk="1" hangingPunct="1">
              <a:buFontTx/>
              <a:buNone/>
            </a:pPr>
            <a:r>
              <a:rPr lang="en-US" altLang="en-US" sz="1600" dirty="0"/>
              <a:t>    long </a:t>
            </a:r>
            <a:r>
              <a:rPr lang="en-US" altLang="en-US" sz="1600" dirty="0" err="1"/>
              <a:t>tv_sec</a:t>
            </a:r>
            <a:r>
              <a:rPr lang="en-US" altLang="en-US" sz="1600" dirty="0"/>
              <a:t>;      /* seconds */</a:t>
            </a:r>
          </a:p>
          <a:p>
            <a:pPr lvl="1" eaLnBrk="1" hangingPunct="1">
              <a:buFontTx/>
              <a:buNone/>
            </a:pPr>
            <a:r>
              <a:rPr lang="en-US" altLang="en-US" sz="1600" dirty="0"/>
              <a:t>    long </a:t>
            </a:r>
            <a:r>
              <a:rPr lang="en-US" altLang="en-US" sz="1600" dirty="0" err="1"/>
              <a:t>tv_usec</a:t>
            </a:r>
            <a:r>
              <a:rPr lang="en-US" altLang="en-US" sz="1600" dirty="0"/>
              <a:t>;    /* microseconds */</a:t>
            </a:r>
          </a:p>
          <a:p>
            <a:pPr lvl="1" eaLnBrk="1" hangingPunct="1">
              <a:buFontTx/>
              <a:buNone/>
            </a:pPr>
            <a:r>
              <a:rPr lang="en-US" altLang="en-US" sz="1600" dirty="0"/>
              <a:t>}</a:t>
            </a:r>
          </a:p>
          <a:p>
            <a:pPr lvl="1" eaLnBrk="1" hangingPunct="1"/>
            <a:r>
              <a:rPr lang="en-US" altLang="en-US" sz="1800" dirty="0"/>
              <a:t>Wait forever (blocking select): timeout = NULL</a:t>
            </a:r>
          </a:p>
          <a:p>
            <a:pPr lvl="1" eaLnBrk="1" hangingPunct="1"/>
            <a:r>
              <a:rPr lang="en-US" altLang="en-US" sz="1800" dirty="0"/>
              <a:t>Non blocking select (return right away): </a:t>
            </a:r>
            <a:r>
              <a:rPr lang="en-US" altLang="en-US" sz="1800" dirty="0" err="1"/>
              <a:t>tv_sec</a:t>
            </a:r>
            <a:r>
              <a:rPr lang="en-US" altLang="en-US" sz="1800" dirty="0"/>
              <a:t> = 0; </a:t>
            </a:r>
            <a:r>
              <a:rPr lang="en-US" altLang="en-US" sz="1800" dirty="0" err="1"/>
              <a:t>tv_usec</a:t>
            </a:r>
            <a:r>
              <a:rPr lang="en-US" altLang="en-US" sz="1800" dirty="0"/>
              <a:t> = 0;</a:t>
            </a:r>
          </a:p>
          <a:p>
            <a:pPr lvl="1" eaLnBrk="1" hangingPunct="1"/>
            <a:r>
              <a:rPr lang="en-US" altLang="en-US" sz="1800" dirty="0"/>
              <a:t>Wait for a certain amount of time: </a:t>
            </a:r>
            <a:r>
              <a:rPr lang="en-US" altLang="en-US" sz="1800" dirty="0" err="1"/>
              <a:t>tv_sec</a:t>
            </a:r>
            <a:r>
              <a:rPr lang="en-US" altLang="en-US" sz="1800" dirty="0"/>
              <a:t> and </a:t>
            </a:r>
            <a:r>
              <a:rPr lang="en-US" altLang="en-US" sz="1800" dirty="0" err="1"/>
              <a:t>tv_usec</a:t>
            </a:r>
            <a:endParaRPr lang="en-US" altLang="en-US" sz="1800" dirty="0"/>
          </a:p>
          <a:p>
            <a:pPr eaLnBrk="1" hangingPunct="1"/>
            <a:endParaRPr lang="en-US" altLang="en-US" dirty="0"/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1066800" y="4465638"/>
            <a:ext cx="7239000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#include &lt;sys/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select.h</a:t>
            </a: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eaLnBrk="1" hangingPunct="1"/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#include &lt;sys/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time.h</a:t>
            </a: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eaLnBrk="1" hangingPunct="1"/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int select (int maxfdp1, 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fd_set</a:t>
            </a: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*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readset</a:t>
            </a: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, </a:t>
            </a:r>
          </a:p>
          <a:p>
            <a:pPr eaLnBrk="1" hangingPunct="1"/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fd_set</a:t>
            </a: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*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writeset</a:t>
            </a: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fd_set</a:t>
            </a: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*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exceptset</a:t>
            </a: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, 		struct 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timeval</a:t>
            </a: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*timeout)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89F80-6252-487E-9041-513CB3DC2B4E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ass_simple">
  <a:themeElements>
    <a:clrScheme name="class_simpl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ass_si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lass_simpl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_simpl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lect1_syllabus</Template>
  <TotalTime>18924</TotalTime>
  <Words>970</Words>
  <Application>Microsoft Office PowerPoint</Application>
  <PresentationFormat>On-screen Show (4:3)</PresentationFormat>
  <Paragraphs>167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Comic Sans MS</vt:lpstr>
      <vt:lpstr>Courier New</vt:lpstr>
      <vt:lpstr>Times New Roman</vt:lpstr>
      <vt:lpstr>Wingdings</vt:lpstr>
      <vt:lpstr>class_simple</vt:lpstr>
      <vt:lpstr>Client-Server Paradigm</vt:lpstr>
      <vt:lpstr>Sequential Server</vt:lpstr>
      <vt:lpstr>Concurrent Server (Process-Based)</vt:lpstr>
      <vt:lpstr>PowerPoint Presentation</vt:lpstr>
      <vt:lpstr>Concurrent Server – Pros and Cons</vt:lpstr>
      <vt:lpstr>I/O Multiplexing</vt:lpstr>
      <vt:lpstr>The select() System Call</vt:lpstr>
      <vt:lpstr>select()</vt:lpstr>
      <vt:lpstr>select()</vt:lpstr>
      <vt:lpstr>Select()</vt:lpstr>
      <vt:lpstr>I/O Multiplexing Using select()</vt:lpstr>
      <vt:lpstr>Multiplexed Server Using select()</vt:lpstr>
      <vt:lpstr>Multiplexed Servers</vt:lpstr>
      <vt:lpstr>Multiplexed vs. Concurrent Servers</vt:lpstr>
    </vt:vector>
  </TitlesOfParts>
  <Company>Hummingbird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w_fang</dc:creator>
  <cp:lastModifiedBy>Xin Yuan</cp:lastModifiedBy>
  <cp:revision>96</cp:revision>
  <dcterms:created xsi:type="dcterms:W3CDTF">2001-10-03T23:45:06Z</dcterms:created>
  <dcterms:modified xsi:type="dcterms:W3CDTF">2025-03-06T02:51:29Z</dcterms:modified>
</cp:coreProperties>
</file>