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35"/>
  </p:notesMasterIdLst>
  <p:sldIdLst>
    <p:sldId id="257" r:id="rId2"/>
    <p:sldId id="285" r:id="rId3"/>
    <p:sldId id="294" r:id="rId4"/>
    <p:sldId id="295" r:id="rId5"/>
    <p:sldId id="296" r:id="rId6"/>
    <p:sldId id="275" r:id="rId7"/>
    <p:sldId id="284" r:id="rId8"/>
    <p:sldId id="286" r:id="rId9"/>
    <p:sldId id="287" r:id="rId10"/>
    <p:sldId id="288" r:id="rId11"/>
    <p:sldId id="276" r:id="rId12"/>
    <p:sldId id="277" r:id="rId13"/>
    <p:sldId id="289" r:id="rId14"/>
    <p:sldId id="278" r:id="rId15"/>
    <p:sldId id="279" r:id="rId16"/>
    <p:sldId id="280" r:id="rId17"/>
    <p:sldId id="281" r:id="rId18"/>
    <p:sldId id="282" r:id="rId19"/>
    <p:sldId id="283" r:id="rId20"/>
    <p:sldId id="302" r:id="rId21"/>
    <p:sldId id="305" r:id="rId22"/>
    <p:sldId id="301" r:id="rId23"/>
    <p:sldId id="303" r:id="rId24"/>
    <p:sldId id="306" r:id="rId25"/>
    <p:sldId id="304" r:id="rId26"/>
    <p:sldId id="290" r:id="rId27"/>
    <p:sldId id="291" r:id="rId28"/>
    <p:sldId id="292" r:id="rId29"/>
    <p:sldId id="293" r:id="rId30"/>
    <p:sldId id="297" r:id="rId31"/>
    <p:sldId id="298" r:id="rId32"/>
    <p:sldId id="299" r:id="rId33"/>
    <p:sldId id="300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3" autoAdjust="0"/>
    <p:restoredTop sz="74234" autoAdjust="0"/>
  </p:normalViewPr>
  <p:slideViewPr>
    <p:cSldViewPr>
      <p:cViewPr varScale="1">
        <p:scale>
          <a:sx n="95" d="100"/>
          <a:sy n="95" d="100"/>
        </p:scale>
        <p:origin x="3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DE66CEF-EFEB-413F-A2AC-DF289CEB37B7}" type="datetimeFigureOut">
              <a:rPr lang="en-US"/>
              <a:pPr>
                <a:defRPr/>
              </a:pPr>
              <a:t>3/25/25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926D97-C85F-48AD-A45D-CF120CA80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44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35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60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9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44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52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9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65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5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33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72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06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64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55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6D97-C85F-48AD-A45D-CF120CA802E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4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78CA0-D92D-48D9-A9BB-143477F7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4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D21A6-24CE-44C8-AB85-5AD07D296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2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2D6B1-DF79-400B-9FBC-63E8B91C6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06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" y="39292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331" y="292514"/>
            <a:ext cx="7773338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1566408"/>
            <a:ext cx="7772870" cy="4224792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 sz="1800" cap="none" baseline="0">
                <a:latin typeface="+mj-lt"/>
                <a:cs typeface="Calibri" panose="020F0502020204030204" pitchFamily="34" charset="0"/>
              </a:defRPr>
            </a:lvl1pPr>
            <a:lvl2pPr marL="514350" indent="-171450">
              <a:buFont typeface="Courier New" panose="02070309020205020404" pitchFamily="49" charset="0"/>
              <a:buChar char="o"/>
              <a:defRPr sz="1500" cap="none">
                <a:latin typeface="+mn-lt"/>
                <a:cs typeface="Calibri" panose="020F0502020204030204" pitchFamily="34" charset="0"/>
              </a:defRPr>
            </a:lvl2pPr>
            <a:lvl3pPr marL="857250" indent="-171450">
              <a:buFont typeface="Wingdings" panose="05000000000000000000" pitchFamily="2" charset="2"/>
              <a:buChar char="v"/>
              <a:defRPr sz="1350" cap="none"/>
            </a:lvl3pPr>
            <a:lvl4pPr marL="1200150" indent="-171450">
              <a:buFont typeface="Wingdings" panose="05000000000000000000" pitchFamily="2" charset="2"/>
              <a:buChar char="q"/>
              <a:defRPr sz="12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6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885EE-5B86-4C86-9351-3A97E6C0A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9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283CE-3BE2-4CD1-AFF2-0A6D93C8C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2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B3CFF-4DFC-4C5E-98E2-D34E65552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5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C246C-97D4-4AD3-92B5-4E567A5D8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B3216-D638-46CA-8548-DA24756A4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4B6FC-8460-4C7A-804F-DBECEAF44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CBA98-E517-4261-8401-E93550DAA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5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6110-A3D9-43B4-AC6C-9F95E123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8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2735B39-2FB7-4D83-BDA3-38E626FB4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Thread Synchronization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Mutex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Condition variables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There are other synchronization mechanisms in </a:t>
            </a:r>
            <a:r>
              <a:rPr lang="en-US" dirty="0" err="1"/>
              <a:t>pthread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Reading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APUE 11.6</a:t>
            </a:r>
          </a:p>
          <a:p>
            <a:pPr eaLnBrk="1" hangingPunct="1">
              <a:lnSpc>
                <a:spcPct val="90000"/>
              </a:lnSpc>
            </a:pP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D4CF6-4244-404D-BC31-B83873EA8BC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Mutex Operations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Creation: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pthread_mutex_t</a:t>
            </a:r>
            <a:r>
              <a:rPr lang="en-US" sz="1800" dirty="0"/>
              <a:t> my = PTHREAD_MUTEX_INITIALIZER;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pthread_mutex_init</a:t>
            </a:r>
            <a:r>
              <a:rPr lang="en-US" sz="1800" dirty="0"/>
              <a:t>(</a:t>
            </a:r>
            <a:r>
              <a:rPr lang="en-US" sz="1800" dirty="0" err="1"/>
              <a:t>pthread_mutex_t</a:t>
            </a:r>
            <a:r>
              <a:rPr lang="en-US" sz="1800" dirty="0"/>
              <a:t> *</a:t>
            </a:r>
            <a:r>
              <a:rPr lang="en-US" sz="1800" dirty="0" err="1"/>
              <a:t>mutex</a:t>
            </a:r>
            <a:r>
              <a:rPr lang="en-US" sz="1800" dirty="0"/>
              <a:t>, </a:t>
            </a:r>
            <a:r>
              <a:rPr lang="en-US" sz="1800" dirty="0" err="1"/>
              <a:t>pthread_mutexattr_t</a:t>
            </a:r>
            <a:r>
              <a:rPr lang="en-US" sz="1800" dirty="0"/>
              <a:t> *</a:t>
            </a:r>
            <a:r>
              <a:rPr lang="en-US" sz="1800" dirty="0" err="1"/>
              <a:t>attr</a:t>
            </a:r>
            <a:r>
              <a:rPr lang="en-US" sz="1800" dirty="0"/>
              <a:t>)</a:t>
            </a:r>
          </a:p>
          <a:p>
            <a:pPr eaLnBrk="1" hangingPunct="1"/>
            <a:r>
              <a:rPr lang="en-US" sz="2200" dirty="0"/>
              <a:t>Destroying: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pthread_mutex_destroy</a:t>
            </a:r>
            <a:r>
              <a:rPr lang="en-US" sz="1800" dirty="0"/>
              <a:t>(</a:t>
            </a:r>
            <a:r>
              <a:rPr lang="en-US" sz="1800" dirty="0" err="1"/>
              <a:t>pthread_mutex_t</a:t>
            </a:r>
            <a:r>
              <a:rPr lang="en-US" sz="1800" dirty="0"/>
              <a:t> *</a:t>
            </a:r>
            <a:r>
              <a:rPr lang="en-US" sz="1800" dirty="0" err="1"/>
              <a:t>mutex</a:t>
            </a:r>
            <a:r>
              <a:rPr lang="en-US" sz="1800" dirty="0"/>
              <a:t>);</a:t>
            </a:r>
          </a:p>
          <a:p>
            <a:pPr eaLnBrk="1" hangingPunct="1"/>
            <a:r>
              <a:rPr lang="en-US" sz="2200" dirty="0"/>
              <a:t>Locking and unlocking </a:t>
            </a:r>
            <a:r>
              <a:rPr lang="en-US" sz="2200" dirty="0" err="1"/>
              <a:t>mutexes</a:t>
            </a:r>
            <a:endParaRPr lang="en-US" sz="22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pthread_mutex_lock</a:t>
            </a:r>
            <a:r>
              <a:rPr lang="en-US" sz="1800" dirty="0"/>
              <a:t>(</a:t>
            </a:r>
            <a:r>
              <a:rPr lang="en-US" sz="1800" dirty="0" err="1"/>
              <a:t>pthread_mutex_t</a:t>
            </a:r>
            <a:r>
              <a:rPr lang="en-US" sz="1800" dirty="0"/>
              <a:t> *</a:t>
            </a:r>
            <a:r>
              <a:rPr lang="en-US" sz="1800" dirty="0" err="1"/>
              <a:t>mutex</a:t>
            </a:r>
            <a:r>
              <a:rPr lang="en-US" sz="1800" dirty="0"/>
              <a:t>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pthread_mutex_trylock</a:t>
            </a:r>
            <a:r>
              <a:rPr lang="en-US" sz="1800" dirty="0"/>
              <a:t>(</a:t>
            </a:r>
            <a:r>
              <a:rPr lang="en-US" sz="1800" dirty="0" err="1"/>
              <a:t>pthread_mutex_t</a:t>
            </a:r>
            <a:r>
              <a:rPr lang="en-US" sz="1800" dirty="0"/>
              <a:t> *</a:t>
            </a:r>
            <a:r>
              <a:rPr lang="en-US" sz="1800" dirty="0" err="1"/>
              <a:t>mutex</a:t>
            </a:r>
            <a:r>
              <a:rPr lang="en-US" sz="1800" dirty="0"/>
              <a:t>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dirty="0" err="1"/>
              <a:t>pthread_mutex_unlock</a:t>
            </a:r>
            <a:r>
              <a:rPr lang="en-US" sz="1800" dirty="0"/>
              <a:t>(</a:t>
            </a:r>
            <a:r>
              <a:rPr lang="en-US" sz="1800" dirty="0" err="1"/>
              <a:t>pthread_mutex_t</a:t>
            </a:r>
            <a:r>
              <a:rPr lang="en-US" sz="1800" dirty="0"/>
              <a:t> *</a:t>
            </a:r>
            <a:r>
              <a:rPr lang="en-US" sz="1800" dirty="0" err="1"/>
              <a:t>mutex</a:t>
            </a:r>
            <a:r>
              <a:rPr lang="en-US" sz="1800" dirty="0"/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ADC2B-266D-465D-954E-7D135B698E10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err="1"/>
              <a:t>Mutex</a:t>
            </a:r>
            <a:r>
              <a:rPr lang="en-US" dirty="0"/>
              <a:t> Example (example3.c)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924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int counter =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err="1">
                <a:solidFill>
                  <a:srgbClr val="0000FF"/>
                </a:solidFill>
                <a:latin typeface="Courier New" pitchFamily="49" charset="0"/>
              </a:rPr>
              <a:t>ptread_mutex_t</a:t>
            </a:r>
            <a:r>
              <a:rPr lang="en-US" sz="1900" b="1" dirty="0">
                <a:latin typeface="Courier New" pitchFamily="49" charset="0"/>
              </a:rPr>
              <a:t> mutex = </a:t>
            </a:r>
            <a:r>
              <a:rPr lang="en-US" sz="1900" b="1" dirty="0">
                <a:solidFill>
                  <a:srgbClr val="0000FF"/>
                </a:solidFill>
                <a:latin typeface="Courier New" pitchFamily="49" charset="0"/>
              </a:rPr>
              <a:t>PTHREAD_MUTEX_INITIALIZER</a:t>
            </a:r>
            <a:r>
              <a:rPr lang="en-US" sz="1900" b="1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void *</a:t>
            </a:r>
            <a:r>
              <a:rPr lang="en-US" sz="1900" b="1" dirty="0" err="1">
                <a:latin typeface="Courier New" pitchFamily="49" charset="0"/>
              </a:rPr>
              <a:t>thread_func</a:t>
            </a:r>
            <a:r>
              <a:rPr lang="en-US" sz="1900" b="1" dirty="0">
                <a:latin typeface="Courier New" pitchFamily="49" charset="0"/>
              </a:rPr>
              <a:t>(void *</a:t>
            </a:r>
            <a:r>
              <a:rPr lang="en-US" sz="1900" b="1" dirty="0" err="1">
                <a:latin typeface="Courier New" pitchFamily="49" charset="0"/>
              </a:rPr>
              <a:t>arg</a:t>
            </a:r>
            <a:r>
              <a:rPr lang="en-US" sz="1900" b="1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int </a:t>
            </a:r>
            <a:r>
              <a:rPr lang="en-US" sz="1900" b="1" dirty="0" err="1">
                <a:latin typeface="Courier New" pitchFamily="49" charset="0"/>
              </a:rPr>
              <a:t>val</a:t>
            </a:r>
            <a:r>
              <a:rPr lang="en-US" sz="1900" b="1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/* protected by mutex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</a:t>
            </a:r>
            <a:r>
              <a:rPr lang="en-US" sz="1900" b="1" dirty="0" err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sz="1900" b="1" dirty="0">
                <a:latin typeface="Courier New" pitchFamily="49" charset="0"/>
              </a:rPr>
              <a:t>( &amp;mutex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</a:t>
            </a:r>
            <a:r>
              <a:rPr lang="en-US" sz="1900" b="1" dirty="0" err="1">
                <a:latin typeface="Courier New" pitchFamily="49" charset="0"/>
              </a:rPr>
              <a:t>val</a:t>
            </a:r>
            <a:r>
              <a:rPr lang="en-US" sz="1900" b="1" dirty="0">
                <a:latin typeface="Courier New" pitchFamily="49" charset="0"/>
              </a:rPr>
              <a:t> = counter;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counter = </a:t>
            </a:r>
            <a:r>
              <a:rPr lang="en-US" sz="1900" b="1" dirty="0" err="1">
                <a:latin typeface="Courier New" pitchFamily="49" charset="0"/>
              </a:rPr>
              <a:t>val</a:t>
            </a:r>
            <a:r>
              <a:rPr lang="en-US" sz="1900" b="1" dirty="0">
                <a:latin typeface="Courier New" pitchFamily="49" charset="0"/>
              </a:rPr>
              <a:t> + 1;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</a:t>
            </a:r>
            <a:r>
              <a:rPr lang="en-US" sz="1900" b="1" dirty="0" err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sz="1900" b="1" dirty="0">
                <a:latin typeface="Courier New" pitchFamily="49" charset="0"/>
              </a:rPr>
              <a:t>( &amp;mutex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9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	return NULL;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</a:rPr>
              <a:t>}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6172200" y="2819400"/>
            <a:ext cx="228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How about</a:t>
            </a:r>
          </a:p>
          <a:p>
            <a:pPr>
              <a:defRPr/>
            </a:pPr>
            <a:r>
              <a:rPr lang="en-US" dirty="0">
                <a:latin typeface="+mn-lt"/>
              </a:rPr>
              <a:t>Making </a:t>
            </a:r>
            <a:r>
              <a:rPr lang="en-US" dirty="0" err="1">
                <a:latin typeface="+mn-lt"/>
              </a:rPr>
              <a:t>mutex</a:t>
            </a:r>
            <a:r>
              <a:rPr lang="en-US" dirty="0">
                <a:latin typeface="+mn-lt"/>
              </a:rPr>
              <a:t> a local variable?</a:t>
            </a:r>
          </a:p>
          <a:p>
            <a:pPr>
              <a:defRPr/>
            </a:pPr>
            <a:r>
              <a:rPr lang="en-US" dirty="0">
                <a:latin typeface="+mn-lt"/>
              </a:rPr>
              <a:t>(example2.c)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C4A90-2927-4124-8981-ADD056A7B67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sz="3600"/>
              <a:t>Condition Variable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4876800"/>
          </a:xfrm>
        </p:spPr>
        <p:txBody>
          <a:bodyPr/>
          <a:lstStyle/>
          <a:p>
            <a:pPr eaLnBrk="1" hangingPunct="1"/>
            <a:r>
              <a:rPr lang="en-US"/>
              <a:t>Waiting and signaling on condition variables</a:t>
            </a:r>
          </a:p>
          <a:p>
            <a:pPr eaLnBrk="1" hangingPunct="1"/>
            <a:r>
              <a:rPr lang="en-US"/>
              <a:t>Routines</a:t>
            </a:r>
          </a:p>
          <a:p>
            <a:pPr lvl="1" eaLnBrk="1" hangingPunct="1"/>
            <a:r>
              <a:rPr lang="en-US"/>
              <a:t>pthread_cond_wait(condition, mutex)</a:t>
            </a:r>
          </a:p>
          <a:p>
            <a:pPr lvl="2" eaLnBrk="1" hangingPunct="1"/>
            <a:r>
              <a:rPr lang="en-US" sz="1600"/>
              <a:t>Blocks the thread until the specific condition is signalled.</a:t>
            </a:r>
          </a:p>
          <a:p>
            <a:pPr lvl="2" eaLnBrk="1" hangingPunct="1"/>
            <a:r>
              <a:rPr lang="en-US" sz="1600"/>
              <a:t>Should be called with mutex locked</a:t>
            </a:r>
          </a:p>
          <a:p>
            <a:pPr lvl="2" eaLnBrk="1" hangingPunct="1"/>
            <a:r>
              <a:rPr lang="en-US" sz="1600"/>
              <a:t>Automatically release the mutex lock while it waits</a:t>
            </a:r>
          </a:p>
          <a:p>
            <a:pPr lvl="2" eaLnBrk="1" hangingPunct="1"/>
            <a:r>
              <a:rPr lang="en-US" sz="1600"/>
              <a:t>When return (condition is signaled), mutex is locked again</a:t>
            </a:r>
          </a:p>
          <a:p>
            <a:pPr lvl="1" eaLnBrk="1" hangingPunct="1"/>
            <a:r>
              <a:rPr lang="en-US"/>
              <a:t>pthread_cond_signal(condition)</a:t>
            </a:r>
          </a:p>
          <a:p>
            <a:pPr lvl="2" eaLnBrk="1" hangingPunct="1"/>
            <a:r>
              <a:rPr lang="en-US" sz="1600"/>
              <a:t>Wake up a thread waiting on the condition variable.</a:t>
            </a:r>
          </a:p>
          <a:p>
            <a:pPr lvl="2" eaLnBrk="1" hangingPunct="1"/>
            <a:r>
              <a:rPr lang="en-US" sz="1600"/>
              <a:t>Called after mutex is locked, and must unlock mutex after</a:t>
            </a:r>
          </a:p>
          <a:p>
            <a:pPr lvl="1" eaLnBrk="1" hangingPunct="1"/>
            <a:r>
              <a:rPr lang="en-US"/>
              <a:t>pthread_cond_broadcast(condition)</a:t>
            </a:r>
          </a:p>
          <a:p>
            <a:pPr lvl="2" eaLnBrk="1" hangingPunct="1"/>
            <a:r>
              <a:rPr lang="en-US" sz="1600"/>
              <a:t>Used when multiple threads blocked in the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ABD30-CFA7-4C01-9C5C-084EA602CDA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sz="3600"/>
              <a:t>Condition Variable – for signaling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4876800"/>
          </a:xfrm>
        </p:spPr>
        <p:txBody>
          <a:bodyPr/>
          <a:lstStyle/>
          <a:p>
            <a:pPr eaLnBrk="1" hangingPunct="1"/>
            <a:r>
              <a:rPr lang="en-US"/>
              <a:t>Think of producer – consumer problem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/>
              <a:t>Producers and consumers run in separate threads. </a:t>
            </a:r>
          </a:p>
          <a:p>
            <a:pPr eaLnBrk="1" hangingPunct="1"/>
            <a:endParaRPr lang="en-US" sz="1400"/>
          </a:p>
          <a:p>
            <a:pPr eaLnBrk="1" hangingPunct="1"/>
            <a:r>
              <a:rPr lang="en-US"/>
              <a:t>Producer produces data and consumer consumes data.</a:t>
            </a:r>
          </a:p>
          <a:p>
            <a:pPr eaLnBrk="1" hangingPunct="1"/>
            <a:endParaRPr lang="en-US" sz="1400"/>
          </a:p>
          <a:p>
            <a:pPr eaLnBrk="1" hangingPunct="1"/>
            <a:r>
              <a:rPr lang="en-US"/>
              <a:t>Producer has to inform the consumer when data is available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Consumer has to inform producer when buffer space is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163F8-9349-47E9-980F-5C5F238EF584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Without Condition Variables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solidFill>
                  <a:srgbClr val="FF0000"/>
                </a:solidFill>
                <a:latin typeface="Courier New" pitchFamily="49" charset="0"/>
              </a:rPr>
              <a:t>/* Globals 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int data_avail = 0;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pthread_mutex_t data_mutex =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PTHREAD_MUTEX_INITIALIZER</a:t>
            </a:r>
            <a:r>
              <a:rPr lang="en-US" b="1"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void *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producer</a:t>
            </a:r>
            <a:r>
              <a:rPr lang="en-US" b="1">
                <a:latin typeface="Courier New" pitchFamily="49" charset="0"/>
              </a:rPr>
              <a:t>(void *)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b="1">
                <a:latin typeface="Courier New" pitchFamily="49" charset="0"/>
              </a:rPr>
              <a:t>(&amp;data_mutex);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	Produce data</a:t>
            </a:r>
            <a:endParaRPr lang="en-US" b="1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	Insert data into queue;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	data_avail=1;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b="1">
                <a:latin typeface="Courier New" pitchFamily="49" charset="0"/>
              </a:rPr>
              <a:t>(&amp;data_mutex);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79F5E-944D-4008-81EC-0E10FCD66A05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void *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consumer</a:t>
            </a:r>
            <a:r>
              <a:rPr lang="en-US" sz="1800" b="1" dirty="0">
                <a:latin typeface="Courier New" pitchFamily="49" charset="0"/>
              </a:rPr>
              <a:t>(void *)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while( !</a:t>
            </a:r>
            <a:r>
              <a:rPr lang="en-US" sz="1800" b="1" dirty="0" err="1">
                <a:latin typeface="Courier New" pitchFamily="49" charset="0"/>
              </a:rPr>
              <a:t>data_avail</a:t>
            </a:r>
            <a:r>
              <a:rPr lang="en-US" sz="1800" b="1" dirty="0">
                <a:latin typeface="Courier New" pitchFamily="49" charset="0"/>
              </a:rPr>
              <a:t> 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/* do nothing </a:t>
            </a:r>
            <a:r>
              <a:rPr lang="en-US" sz="1800" b="1" dirty="0">
                <a:solidFill>
                  <a:srgbClr val="FF0000"/>
                </a:solidFill>
              </a:rPr>
              <a:t>–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keep looping!!*/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sz="1800" b="1" dirty="0">
                <a:latin typeface="Courier New" pitchFamily="49" charset="0"/>
              </a:rPr>
              <a:t>(&amp;</a:t>
            </a:r>
            <a:r>
              <a:rPr lang="en-US" sz="1800" b="1" dirty="0" err="1">
                <a:latin typeface="Courier New" pitchFamily="49" charset="0"/>
              </a:rPr>
              <a:t>data_mutex</a:t>
            </a:r>
            <a:r>
              <a:rPr lang="en-US" sz="1800" b="1" dirty="0">
                <a:latin typeface="Courier New" pitchFamily="49" charset="0"/>
              </a:rPr>
              <a:t>);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</a:rPr>
              <a:t>Extract data from queue;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if (queue is empty)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 err="1">
                <a:latin typeface="Courier New" pitchFamily="49" charset="0"/>
              </a:rPr>
              <a:t>data_avail</a:t>
            </a:r>
            <a:r>
              <a:rPr lang="en-US" sz="1800" b="1" dirty="0">
                <a:latin typeface="Courier New" pitchFamily="49" charset="0"/>
              </a:rPr>
              <a:t> = 0;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sz="1800" b="1" dirty="0">
                <a:latin typeface="Courier New" pitchFamily="49" charset="0"/>
              </a:rPr>
              <a:t>(&amp;</a:t>
            </a:r>
            <a:r>
              <a:rPr lang="en-US" sz="1800" b="1" dirty="0" err="1">
                <a:latin typeface="Courier New" pitchFamily="49" charset="0"/>
              </a:rPr>
              <a:t>data_mutex</a:t>
            </a:r>
            <a:r>
              <a:rPr lang="en-US" sz="1800" b="1" dirty="0">
                <a:latin typeface="Courier New" pitchFamily="49" charset="0"/>
              </a:rPr>
              <a:t>);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consume_data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 eaLnBrk="1" hangingPunct="1"/>
            <a:r>
              <a:rPr lang="en-US" sz="1800" b="1" dirty="0">
                <a:latin typeface="Courier New" pitchFamily="49" charset="0"/>
              </a:rPr>
              <a:t>See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example5.c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6C1AB-05B4-4E14-A01F-E5459ED60A9A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With Condition Variables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int data_avail = 0;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pthread_mutex_t</a:t>
            </a:r>
            <a:r>
              <a:rPr lang="en-US" sz="1800" b="1">
                <a:latin typeface="Courier New" pitchFamily="49" charset="0"/>
              </a:rPr>
              <a:t> data_mutex = 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PTHREAD_MUTEX_INITIALIZER</a:t>
            </a:r>
            <a:r>
              <a:rPr lang="en-US" sz="1800" b="1"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pthread_cont_t</a:t>
            </a:r>
            <a:r>
              <a:rPr lang="en-US" sz="1800" b="1">
                <a:latin typeface="Courier New" pitchFamily="49" charset="0"/>
              </a:rPr>
              <a:t> data_cond = 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PTHREAD_COND_INITIALIZER</a:t>
            </a:r>
            <a:r>
              <a:rPr lang="en-US" sz="1800" b="1">
                <a:latin typeface="Courier New" pitchFamily="49" charset="0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void *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producer</a:t>
            </a:r>
            <a:r>
              <a:rPr lang="en-US" sz="1800" b="1">
                <a:latin typeface="Courier New" pitchFamily="49" charset="0"/>
              </a:rPr>
              <a:t>(void *)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sz="1800" b="1">
                <a:latin typeface="Courier New" pitchFamily="49" charset="0"/>
              </a:rPr>
              <a:t>(&amp;data_mutex);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Produce data</a:t>
            </a:r>
            <a:endParaRPr lang="en-US" sz="1800" b="1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Insert data into queue;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data_avail = 1;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pthread_cond_signal</a:t>
            </a:r>
            <a:r>
              <a:rPr lang="en-US" sz="1800" b="1">
                <a:latin typeface="Courier New" pitchFamily="49" charset="0"/>
              </a:rPr>
              <a:t>(&amp;data_cond);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	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sz="1800" b="1">
                <a:latin typeface="Courier New" pitchFamily="49" charset="0"/>
              </a:rPr>
              <a:t>(&amp;data_mutex);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9E309-A748-4105-848F-A6C11B3DE6A3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void *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consumer</a:t>
            </a:r>
            <a:r>
              <a:rPr lang="en-US" b="1" dirty="0">
                <a:latin typeface="Courier New" pitchFamily="49" charset="0"/>
              </a:rPr>
              <a:t>(void *)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b="1" dirty="0">
                <a:latin typeface="Courier New" pitchFamily="49" charset="0"/>
              </a:rPr>
              <a:t>(&amp;</a:t>
            </a:r>
            <a:r>
              <a:rPr lang="en-US" b="1" dirty="0" err="1">
                <a:latin typeface="Courier New" pitchFamily="49" charset="0"/>
              </a:rPr>
              <a:t>data_mutex</a:t>
            </a:r>
            <a:r>
              <a:rPr lang="en-US" b="1" dirty="0">
                <a:latin typeface="Courier New" pitchFamily="49" charset="0"/>
              </a:rPr>
              <a:t>);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while( !</a:t>
            </a:r>
            <a:r>
              <a:rPr lang="en-US" b="1" dirty="0" err="1">
                <a:latin typeface="Courier New" pitchFamily="49" charset="0"/>
              </a:rPr>
              <a:t>data_avail</a:t>
            </a:r>
            <a:r>
              <a:rPr lang="en-US" b="1" dirty="0">
                <a:latin typeface="Courier New" pitchFamily="49" charset="0"/>
              </a:rPr>
              <a:t> 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/* sleep on condition variable*/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pthread_cond_wait</a:t>
            </a:r>
            <a:r>
              <a:rPr lang="en-US" b="1" dirty="0">
                <a:latin typeface="Courier New" pitchFamily="49" charset="0"/>
              </a:rPr>
              <a:t>(&amp;</a:t>
            </a:r>
            <a:r>
              <a:rPr lang="en-US" b="1" dirty="0" err="1">
                <a:latin typeface="Courier New" pitchFamily="49" charset="0"/>
              </a:rPr>
              <a:t>data_cond</a:t>
            </a:r>
            <a:r>
              <a:rPr lang="en-US" b="1" dirty="0">
                <a:latin typeface="Courier New" pitchFamily="49" charset="0"/>
              </a:rPr>
              <a:t>, &amp;</a:t>
            </a:r>
            <a:r>
              <a:rPr lang="en-US" b="1" dirty="0" err="1">
                <a:latin typeface="Courier New" pitchFamily="49" charset="0"/>
              </a:rPr>
              <a:t>data_mutex</a:t>
            </a:r>
            <a:r>
              <a:rPr lang="en-US" b="1" dirty="0">
                <a:latin typeface="Courier New" pitchFamily="49" charset="0"/>
              </a:rPr>
              <a:t>);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2" eaLnBrk="1" hangingPunct="1">
              <a:buFont typeface="Wingdings" pitchFamily="2" charset="2"/>
              <a:buNone/>
            </a:pPr>
            <a:endParaRPr lang="en-US" sz="12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/* woken up 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</a:rPr>
              <a:t>Extract data from queue;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if (queue is empty)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</a:rPr>
              <a:t>data_avail</a:t>
            </a:r>
            <a:r>
              <a:rPr lang="en-US" b="1" dirty="0">
                <a:latin typeface="Courier New" pitchFamily="49" charset="0"/>
              </a:rPr>
              <a:t> = 0;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b="1" dirty="0">
                <a:latin typeface="Courier New" pitchFamily="49" charset="0"/>
              </a:rPr>
              <a:t>(&amp;</a:t>
            </a:r>
            <a:r>
              <a:rPr lang="en-US" b="1" dirty="0" err="1">
                <a:latin typeface="Courier New" pitchFamily="49" charset="0"/>
              </a:rPr>
              <a:t>data_mutex</a:t>
            </a:r>
            <a:r>
              <a:rPr lang="en-US" b="1" dirty="0">
                <a:latin typeface="Courier New" pitchFamily="49" charset="0"/>
              </a:rPr>
              <a:t>);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800" b="1" dirty="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consume_data</a:t>
            </a:r>
            <a:r>
              <a:rPr lang="en-US" b="1" dirty="0">
                <a:latin typeface="Courier New" pitchFamily="49" charset="0"/>
              </a:rPr>
              <a:t>();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}</a:t>
            </a:r>
          </a:p>
          <a:p>
            <a:pPr lvl="1" eaLnBrk="1" hangingPunct="1"/>
            <a:r>
              <a:rPr lang="en-US" b="1" dirty="0">
                <a:latin typeface="Courier New" pitchFamily="49" charset="0"/>
              </a:rPr>
              <a:t>See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example6.c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B9F13-3CE0-44EC-A4DE-17C3A7A9D8FB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 Synchronization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Threads in </a:t>
            </a:r>
            <a:r>
              <a:rPr lang="en-US" dirty="0" err="1"/>
              <a:t>mm_pthread.c</a:t>
            </a:r>
            <a:r>
              <a:rPr lang="en-US" dirty="0"/>
              <a:t> and </a:t>
            </a:r>
            <a:r>
              <a:rPr lang="en-US" dirty="0" err="1"/>
              <a:t>pi_pthread.c</a:t>
            </a:r>
            <a:r>
              <a:rPr lang="en-US" dirty="0"/>
              <a:t> have very minor interactions.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All computations are independent (essential for parallel execution)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Dependencies in a program can cause problems in parallel execution.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++)         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a[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 = 0;                	a[i+1] = a[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]+1;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71F57-FAE4-479A-B3B8-07536F289A17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design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1" y="2032056"/>
            <a:ext cx="7620469" cy="4140144"/>
          </a:xfrm>
        </p:spPr>
        <p:txBody>
          <a:bodyPr>
            <a:normAutofit/>
          </a:bodyPr>
          <a:lstStyle/>
          <a:p>
            <a:r>
              <a:rPr lang="en-US" sz="2400" dirty="0"/>
              <a:t> Distributing computation among threads is an essential issue in parallel computing</a:t>
            </a:r>
          </a:p>
          <a:p>
            <a:pPr lvl="1"/>
            <a:r>
              <a:rPr lang="en-US" sz="2100" dirty="0"/>
              <a:t> For some problems, we can do this by deriving the sub-problem domain for each thread from </a:t>
            </a:r>
            <a:r>
              <a:rPr lang="en-US" sz="2100" dirty="0" err="1"/>
              <a:t>nprocs</a:t>
            </a:r>
            <a:r>
              <a:rPr lang="en-US" sz="2100" dirty="0"/>
              <a:t> and </a:t>
            </a:r>
            <a:r>
              <a:rPr lang="en-US" sz="2100" dirty="0" err="1"/>
              <a:t>myid</a:t>
            </a:r>
            <a:r>
              <a:rPr lang="en-US" sz="2100" dirty="0"/>
              <a:t>.  </a:t>
            </a:r>
          </a:p>
          <a:p>
            <a:pPr lvl="2"/>
            <a:r>
              <a:rPr lang="en-US" sz="1950" dirty="0"/>
              <a:t> Good for physical simulation (3D domain) or matrix operations</a:t>
            </a:r>
          </a:p>
          <a:p>
            <a:pPr lvl="2"/>
            <a:r>
              <a:rPr lang="en-US" sz="1950" dirty="0"/>
              <a:t> No trivial for non-Cartesian domain. E.g. a shared tree</a:t>
            </a:r>
          </a:p>
          <a:p>
            <a:pPr lvl="1"/>
            <a:r>
              <a:rPr lang="en-US" sz="2100" dirty="0"/>
              <a:t> Master-worker paradigm is another common design pattern for distributing computation among threads</a:t>
            </a:r>
          </a:p>
          <a:p>
            <a:pPr lvl="2"/>
            <a:r>
              <a:rPr lang="en-US" sz="1950" dirty="0"/>
              <a:t> More generic approach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1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5CEA-2D4D-2B74-3BE0-A70867F4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design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27CD-BEE9-F35D-993E-B96C826DB8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1" y="2032056"/>
            <a:ext cx="7620469" cy="3439436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300" dirty="0"/>
              <a:t>Master: usually the main thread/process, performs the sequential part of the program, does bookkeeping, and initializes workers, computes and distributes computation among worker processes.</a:t>
            </a:r>
          </a:p>
          <a:p>
            <a:r>
              <a:rPr lang="en-US" sz="2300" dirty="0"/>
              <a:t> Workers: gets tasks from the master,  performs heavy duty computation tasks in parallel, and return results to the master until no more work to do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4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DDF1-79A5-E6F7-31F7-525E28E6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72B0-DD60-3BC7-BA61-F64843AA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Worker: receives work (lower, upper, ii), performs the loop</a:t>
            </a:r>
          </a:p>
          <a:p>
            <a:pPr marL="800100" lvl="2" indent="0">
              <a:buNone/>
            </a:pPr>
            <a:r>
              <a:rPr lang="en-US" sz="2000" dirty="0"/>
              <a:t>for (;;) {</a:t>
            </a:r>
          </a:p>
          <a:p>
            <a:pPr marL="800100" lvl="2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getwork</a:t>
            </a:r>
            <a:r>
              <a:rPr lang="en-US" sz="2000" dirty="0"/>
              <a:t>(&amp;lower, &amp;upper, &amp;index); </a:t>
            </a:r>
          </a:p>
          <a:p>
            <a:pPr marL="800100" lvl="2" indent="0">
              <a:buNone/>
            </a:pPr>
            <a:r>
              <a:rPr lang="en-US" sz="2000" dirty="0"/>
              <a:t>    // get values for lower, upper, and index</a:t>
            </a:r>
          </a:p>
          <a:p>
            <a:pPr marL="800100" lvl="2" indent="0">
              <a:buNone/>
            </a:pPr>
            <a:r>
              <a:rPr lang="en-US" sz="2000" dirty="0"/>
              <a:t>    If (lower == -1) </a:t>
            </a:r>
            <a:r>
              <a:rPr lang="en-US" sz="2000" dirty="0" err="1"/>
              <a:t>pthread_exit</a:t>
            </a:r>
            <a:r>
              <a:rPr lang="en-US" sz="2000" dirty="0"/>
              <a:t>();</a:t>
            </a:r>
          </a:p>
          <a:p>
            <a:pPr marL="800100" lvl="2" indent="0">
              <a:buNone/>
            </a:pPr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lower; </a:t>
            </a:r>
            <a:r>
              <a:rPr lang="en-US" sz="2000" dirty="0" err="1"/>
              <a:t>i</a:t>
            </a:r>
            <a:r>
              <a:rPr lang="en-US" sz="2000" dirty="0"/>
              <a:t> &lt; upper; </a:t>
            </a:r>
            <a:r>
              <a:rPr lang="en-US" sz="2000" dirty="0" err="1"/>
              <a:t>i</a:t>
            </a:r>
            <a:r>
              <a:rPr lang="en-US" sz="2000" dirty="0"/>
              <a:t> ++) {</a:t>
            </a:r>
          </a:p>
          <a:p>
            <a:pPr marL="800100" lvl="2" indent="0">
              <a:buNone/>
            </a:pPr>
            <a:r>
              <a:rPr lang="en-US" sz="2000" dirty="0"/>
              <a:t>        x = h * ((double)</a:t>
            </a:r>
            <a:r>
              <a:rPr lang="en-US" sz="2000" dirty="0" err="1"/>
              <a:t>i</a:t>
            </a:r>
            <a:r>
              <a:rPr lang="en-US" sz="2000" dirty="0"/>
              <a:t> - 0.5);</a:t>
            </a:r>
          </a:p>
          <a:p>
            <a:pPr marL="800100" lvl="2" indent="0">
              <a:buNone/>
            </a:pPr>
            <a:r>
              <a:rPr lang="en-US" sz="2000" dirty="0"/>
              <a:t>        sum += 4.0 / (1.0 + x*x);</a:t>
            </a:r>
          </a:p>
          <a:p>
            <a:pPr marL="800100" lvl="2" indent="0">
              <a:buNone/>
            </a:pPr>
            <a:r>
              <a:rPr lang="en-US" sz="2000" dirty="0"/>
              <a:t>     }  // do the work</a:t>
            </a:r>
          </a:p>
          <a:p>
            <a:pPr marL="800100" lvl="2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psum</a:t>
            </a:r>
            <a:r>
              <a:rPr lang="en-US" sz="2000" dirty="0"/>
              <a:t>[ii] = sum; // store the results</a:t>
            </a:r>
          </a:p>
          <a:p>
            <a:pPr marL="800100" lvl="2" indent="0">
              <a:buNone/>
            </a:pPr>
            <a:r>
              <a:rPr lang="en-US" sz="2000" dirty="0"/>
              <a:t>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E2D08-F0F1-9365-CB67-10184CA8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885EE-5B86-4C86-9351-3A97E6C0AFC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85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DDF1-79A5-E6F7-31F7-525E28E6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72B0-DD60-3BC7-BA61-F64843AA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works and store in a data structure</a:t>
            </a:r>
          </a:p>
          <a:p>
            <a:pPr lvl="1"/>
            <a:r>
              <a:rPr lang="en-US" dirty="0" err="1"/>
              <a:t>gLower</a:t>
            </a:r>
            <a:r>
              <a:rPr lang="en-US" dirty="0"/>
              <a:t>[], </a:t>
            </a:r>
            <a:r>
              <a:rPr lang="en-US" dirty="0" err="1"/>
              <a:t>gUpper</a:t>
            </a:r>
            <a:r>
              <a:rPr lang="en-US" dirty="0"/>
              <a:t>[] – the value can be anything as long as the whole iteration range is covered. </a:t>
            </a:r>
          </a:p>
          <a:p>
            <a:pPr lvl="1"/>
            <a:r>
              <a:rPr lang="en-US" dirty="0" err="1"/>
              <a:t>total_work</a:t>
            </a:r>
            <a:r>
              <a:rPr lang="en-US" dirty="0"/>
              <a:t> – total segments of works </a:t>
            </a:r>
          </a:p>
          <a:p>
            <a:pPr lvl="1"/>
            <a:r>
              <a:rPr lang="en-US" dirty="0" err="1"/>
              <a:t>cur_index</a:t>
            </a:r>
            <a:r>
              <a:rPr lang="en-US" dirty="0"/>
              <a:t> – next segment to be worked on.</a:t>
            </a:r>
          </a:p>
          <a:p>
            <a:r>
              <a:rPr lang="en-US" dirty="0"/>
              <a:t>Accessing the global work data structure needs to be protected (work must be assigned to one thread at a time, use mutex).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E2D08-F0F1-9365-CB67-10184CA8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885EE-5B86-4C86-9351-3A97E6C0AFC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88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DDF1-79A5-E6F7-31F7-525E28E6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72B0-DD60-3BC7-BA61-F64843AA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Accessing the global work data structure needs to be protected by mutex </a:t>
            </a:r>
          </a:p>
          <a:p>
            <a:pPr marL="800100" lvl="2" indent="0">
              <a:buNone/>
            </a:pPr>
            <a:r>
              <a:rPr lang="en-US" sz="2000" dirty="0" err="1"/>
              <a:t>getwork</a:t>
            </a:r>
            <a:r>
              <a:rPr lang="en-US" sz="2000" dirty="0"/>
              <a:t>(int *lower, int * upper, int *index) {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pthread_mutex_lock</a:t>
            </a:r>
            <a:r>
              <a:rPr lang="en-US" sz="2000" b="1" dirty="0">
                <a:latin typeface="Courier New" pitchFamily="49" charset="0"/>
              </a:rPr>
              <a:t>(&amp;work);</a:t>
            </a:r>
            <a:endParaRPr lang="en-US" sz="2000" dirty="0"/>
          </a:p>
          <a:p>
            <a:pPr marL="800100" lvl="2" indent="0">
              <a:buNone/>
            </a:pPr>
            <a:r>
              <a:rPr lang="en-US" sz="2000" dirty="0"/>
              <a:t> if (</a:t>
            </a:r>
            <a:r>
              <a:rPr lang="en-US" sz="2000" dirty="0" err="1"/>
              <a:t>cur_index</a:t>
            </a:r>
            <a:r>
              <a:rPr lang="en-US" sz="2000" dirty="0"/>
              <a:t> &lt; </a:t>
            </a:r>
            <a:r>
              <a:rPr lang="en-US" sz="2000" dirty="0" err="1"/>
              <a:t>total_work</a:t>
            </a:r>
            <a:r>
              <a:rPr lang="en-US" sz="2000" dirty="0"/>
              <a:t>) {</a:t>
            </a:r>
          </a:p>
          <a:p>
            <a:pPr marL="800100" lvl="2" indent="0">
              <a:buNone/>
            </a:pPr>
            <a:r>
              <a:rPr lang="en-US" sz="2000" dirty="0"/>
              <a:t>    *lower = </a:t>
            </a:r>
            <a:r>
              <a:rPr lang="en-US" sz="2000" dirty="0" err="1"/>
              <a:t>gLower</a:t>
            </a:r>
            <a:r>
              <a:rPr lang="en-US" sz="2000" dirty="0"/>
              <a:t>[</a:t>
            </a:r>
            <a:r>
              <a:rPr lang="en-US" sz="2000" dirty="0" err="1"/>
              <a:t>cur_index</a:t>
            </a:r>
            <a:r>
              <a:rPr lang="en-US" sz="2000" dirty="0"/>
              <a:t>];</a:t>
            </a:r>
          </a:p>
          <a:p>
            <a:pPr marL="800100" lvl="2" indent="0">
              <a:buNone/>
            </a:pPr>
            <a:r>
              <a:rPr lang="en-US" sz="2000" dirty="0"/>
              <a:t>    *upper = </a:t>
            </a:r>
            <a:r>
              <a:rPr lang="en-US" sz="2000" dirty="0" err="1"/>
              <a:t>gUpper</a:t>
            </a:r>
            <a:r>
              <a:rPr lang="en-US" sz="2000" dirty="0"/>
              <a:t>[</a:t>
            </a:r>
            <a:r>
              <a:rPr lang="en-US" sz="2000" dirty="0" err="1"/>
              <a:t>cur_index</a:t>
            </a:r>
            <a:r>
              <a:rPr lang="en-US" sz="2000" dirty="0"/>
              <a:t>];</a:t>
            </a:r>
          </a:p>
          <a:p>
            <a:pPr marL="800100" lvl="2" indent="0">
              <a:buNone/>
            </a:pPr>
            <a:r>
              <a:rPr lang="en-US" sz="2000" dirty="0"/>
              <a:t>    *index = </a:t>
            </a:r>
            <a:r>
              <a:rPr lang="en-US" sz="2000" dirty="0" err="1"/>
              <a:t>cur_index</a:t>
            </a:r>
            <a:r>
              <a:rPr lang="en-US" sz="2000" dirty="0"/>
              <a:t>;</a:t>
            </a:r>
          </a:p>
          <a:p>
            <a:pPr marL="800100" lvl="2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cur_index</a:t>
            </a:r>
            <a:r>
              <a:rPr lang="en-US" sz="2000" dirty="0"/>
              <a:t> = </a:t>
            </a:r>
            <a:r>
              <a:rPr lang="en-US" sz="2000" dirty="0" err="1"/>
              <a:t>cur_index</a:t>
            </a:r>
            <a:r>
              <a:rPr lang="en-US" sz="2000" dirty="0"/>
              <a:t> + 1;   // remove the work</a:t>
            </a:r>
          </a:p>
          <a:p>
            <a:pPr marL="800100" lvl="2" indent="0">
              <a:buNone/>
            </a:pPr>
            <a:r>
              <a:rPr lang="en-US" sz="2000" dirty="0"/>
              <a:t> } else {</a:t>
            </a:r>
          </a:p>
          <a:p>
            <a:pPr marL="800100" lvl="2" indent="0">
              <a:buNone/>
            </a:pPr>
            <a:r>
              <a:rPr lang="en-US" sz="2000" dirty="0"/>
              <a:t>    *lower = *upper = *index = -1;</a:t>
            </a:r>
          </a:p>
          <a:p>
            <a:pPr marL="800100" lvl="2" indent="0">
              <a:buNone/>
            </a:pPr>
            <a:r>
              <a:rPr lang="en-US" sz="2000" dirty="0"/>
              <a:t>}</a:t>
            </a:r>
          </a:p>
          <a:p>
            <a:pPr marL="800100" lvl="2" indent="0"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pthread_mutex_unlock</a:t>
            </a:r>
            <a:r>
              <a:rPr lang="en-US" sz="2000" b="1" dirty="0">
                <a:latin typeface="Courier New" pitchFamily="49" charset="0"/>
              </a:rPr>
              <a:t>(&amp;work);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E2D08-F0F1-9365-CB67-10184CA8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885EE-5B86-4C86-9351-3A97E6C0AFC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1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DDF1-79A5-E6F7-31F7-525E28E6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Master-worker 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72B0-DD60-3BC7-BA61-F64843AA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it all together, see </a:t>
            </a:r>
            <a:r>
              <a:rPr lang="en-US" dirty="0" err="1"/>
              <a:t>pi_masterworker.c</a:t>
            </a:r>
            <a:endParaRPr lang="en-US" dirty="0"/>
          </a:p>
          <a:p>
            <a:r>
              <a:rPr lang="en-US" dirty="0"/>
              <a:t>Master work paradigm is very commonly used in parallel and distributed computing. It has many variations. </a:t>
            </a:r>
          </a:p>
          <a:p>
            <a:endParaRPr lang="en-US" dirty="0"/>
          </a:p>
          <a:p>
            <a:r>
              <a:rPr lang="en-US" dirty="0"/>
              <a:t>With Master-worker design, one can compute the distribution in any way. This allows better load balancing.</a:t>
            </a:r>
          </a:p>
          <a:p>
            <a:pPr lvl="1"/>
            <a:r>
              <a:rPr lang="en-US" sz="1800" dirty="0"/>
              <a:t>A parallel program is load balanced when all threads do a similar amount of computation (or all threads finish at similar time).</a:t>
            </a:r>
          </a:p>
          <a:p>
            <a:pPr lvl="1"/>
            <a:r>
              <a:rPr lang="en-US" sz="1800" dirty="0"/>
              <a:t>Is ‘</a:t>
            </a:r>
            <a:r>
              <a:rPr lang="en-US" sz="1800" dirty="0" err="1"/>
              <a:t>nprocs</a:t>
            </a:r>
            <a:r>
              <a:rPr lang="en-US" sz="1800" dirty="0"/>
              <a:t>, </a:t>
            </a:r>
            <a:r>
              <a:rPr lang="en-US" sz="1800" dirty="0" err="1"/>
              <a:t>myid</a:t>
            </a:r>
            <a:r>
              <a:rPr lang="en-US" sz="1800" dirty="0"/>
              <a:t>’ approach load balanced? What can we do if we want to do better?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E2D08-F0F1-9365-CB67-10184CA8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885EE-5B86-4C86-9351-3A97E6C0AFC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en-US" sz="3600"/>
              <a:t>An multi-threaded application: the Traveling Salesman Problem (TSP)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Input: a list a city and a matrix of distances between them, and a starting city.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Goal: Find the shortest tour in which all cities are visited exactly once.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An example of a well-known NP-complete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3BB75-18CA-43B9-A07C-B3A289093385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branch and bound algorithm for TSP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Initialization:</a:t>
            </a:r>
          </a:p>
          <a:p>
            <a:pPr lvl="1" eaLnBrk="1" hangingPunct="1"/>
            <a:r>
              <a:rPr lang="en-US"/>
              <a:t>Go from the starting city to each of the remaining cities</a:t>
            </a:r>
          </a:p>
          <a:p>
            <a:pPr lvl="1" eaLnBrk="1" hangingPunct="1"/>
            <a:r>
              <a:rPr lang="en-US"/>
              <a:t>Put resulting partial path into priority queue, order by its current length</a:t>
            </a:r>
          </a:p>
          <a:p>
            <a:pPr eaLnBrk="1" hangingPunct="1"/>
            <a:r>
              <a:rPr lang="en-US"/>
              <a:t>Further (repeatedly):</a:t>
            </a:r>
          </a:p>
          <a:p>
            <a:pPr lvl="1" eaLnBrk="1" hangingPunct="1"/>
            <a:r>
              <a:rPr lang="en-US"/>
              <a:t>Take head element out of priority queue</a:t>
            </a:r>
          </a:p>
          <a:p>
            <a:pPr lvl="1" eaLnBrk="1" hangingPunct="1"/>
            <a:r>
              <a:rPr lang="en-US"/>
              <a:t>Expand by each one remaining cities</a:t>
            </a:r>
          </a:p>
          <a:p>
            <a:pPr lvl="1" eaLnBrk="1" hangingPunct="1"/>
            <a:r>
              <a:rPr lang="en-US"/>
              <a:t>Put resulting partial path into the priority queue.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76DB0-79E1-4A55-A9EB-13111045AE90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Finding the solution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When a complete path is found, check if the path is better than the current best tour, and update the best tour if needed.</a:t>
            </a:r>
          </a:p>
          <a:p>
            <a:pPr eaLnBrk="1" hangingPunct="1"/>
            <a:r>
              <a:rPr lang="en-US"/>
              <a:t>When the priority queue is empty, best path is found.</a:t>
            </a:r>
          </a:p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CA9C4-C7FD-48A9-A387-E925811B2FD4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Bound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Once a tour is found, the upper bound on the length of the shortest is known</a:t>
            </a:r>
          </a:p>
          <a:p>
            <a:pPr lvl="1" eaLnBrk="1" hangingPunct="1"/>
            <a:r>
              <a:rPr lang="en-US"/>
              <a:t>No need to exploring partial paths that are already longer than the bound</a:t>
            </a:r>
          </a:p>
          <a:p>
            <a:pPr lvl="1" eaLnBrk="1" hangingPunct="1"/>
            <a:r>
              <a:rPr lang="en-US"/>
              <a:t>Remove from the queue.</a:t>
            </a:r>
          </a:p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FED06-4B0B-49CE-B994-6832CC25D895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 Synchronization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500"/>
              <a:t>Most threaded programs interact with one another.</a:t>
            </a:r>
          </a:p>
          <a:p>
            <a:pPr lvl="1" eaLnBrk="1" hangingPunct="1">
              <a:lnSpc>
                <a:spcPct val="70000"/>
              </a:lnSpc>
            </a:pPr>
            <a:r>
              <a:rPr lang="en-US"/>
              <a:t>Interaction in the form of sharing access to variables.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1700"/>
              <a:t>Multiple concurrent reads (ok)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1700"/>
              <a:t>Multiple concurrent writes (not ok, outcome non-deterministic)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1700"/>
              <a:t>One write, multiple reads (not ok, outcome non-deterministic)</a:t>
            </a:r>
          </a:p>
          <a:p>
            <a:pPr lvl="1" eaLnBrk="1" hangingPunct="1">
              <a:lnSpc>
                <a:spcPct val="70000"/>
              </a:lnSpc>
            </a:pPr>
            <a:endParaRPr lang="en-US"/>
          </a:p>
          <a:p>
            <a:pPr lvl="1" eaLnBrk="1" hangingPunct="1">
              <a:lnSpc>
                <a:spcPct val="70000"/>
              </a:lnSpc>
            </a:pPr>
            <a:r>
              <a:rPr lang="en-US"/>
              <a:t>Needs to make sure that the outcome is deterministic.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1700">
                <a:solidFill>
                  <a:srgbClr val="FF0000"/>
                </a:solidFill>
              </a:rPr>
              <a:t>Synchronization</a:t>
            </a:r>
            <a:r>
              <a:rPr lang="en-US" sz="1700"/>
              <a:t>: allowing concurrent accesses to variables, removing non-deterministic outcome by enforcing the order of thread execution.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019F7-8162-4D6C-8B46-433ED9B80E8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Sequential TSP (omit bounding)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init_q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init_best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While ((p=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de_queue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())!=NULL)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for each expansion by one city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q =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add_city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if (complete(q)) {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update_best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(q);}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else {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en_queue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(q);}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75889-23A7-4963-93B1-90E71A9F72C0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Parallel TSP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Have each process do one expansion.</a:t>
            </a:r>
          </a:p>
          <a:p>
            <a:pPr eaLnBrk="1" hangingPunct="1"/>
            <a:r>
              <a:rPr lang="en-US"/>
              <a:t>Have each process do expansion of one partial path.</a:t>
            </a:r>
          </a:p>
          <a:p>
            <a:pPr eaLnBrk="1" hangingPunct="1"/>
            <a:r>
              <a:rPr lang="en-US"/>
              <a:t>Have each process do expansion of multiple partial paths.</a:t>
            </a:r>
          </a:p>
          <a:p>
            <a:pPr eaLnBrk="1" hangingPunct="1"/>
            <a:r>
              <a:rPr lang="en-US"/>
              <a:t>All correct, a matter of performance/granularity.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E839E-A031-4B51-8BA0-1972144D9908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Parallel TSP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/>
              <a:t>Thread i: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while ((p =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de_queue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()) != NULL)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for each expansion by one city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       q =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add_city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if (complete(q)) {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update_best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(q)}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	else {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en_queue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(q);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C7D1C-D329-49FA-B2C3-A06852095CFF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Synchronization in Parallel TSP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dirty="0" err="1"/>
              <a:t>de_queue</a:t>
            </a:r>
            <a:r>
              <a:rPr lang="en-US" dirty="0"/>
              <a:t>: wait if q is empty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Done with all threads are in </a:t>
            </a:r>
            <a:r>
              <a:rPr lang="en-US" dirty="0" err="1"/>
              <a:t>de_queue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dirty="0" err="1"/>
              <a:t>en_queue</a:t>
            </a:r>
            <a:r>
              <a:rPr lang="en-US" dirty="0"/>
              <a:t>: signal that q is no longer empty.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Q(</a:t>
            </a:r>
            <a:r>
              <a:rPr lang="en-US" dirty="0" err="1"/>
              <a:t>en_queue</a:t>
            </a:r>
            <a:r>
              <a:rPr lang="en-US" dirty="0"/>
              <a:t> and </a:t>
            </a:r>
            <a:r>
              <a:rPr lang="en-US" dirty="0" err="1"/>
              <a:t>de_queue</a:t>
            </a:r>
            <a:r>
              <a:rPr lang="en-US" dirty="0"/>
              <a:t>) and best path are shared: should be protected by mutex.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8B119-369A-41F1-ACD2-AACD519890C1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 synchronization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Typical types of synchronizations.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Mutual exclusion (mutex in pthread):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674203"/>
            <a:ext cx="260212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Thread 1: 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insert A to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2667000"/>
            <a:ext cx="259891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Thread 2: 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insert B to tree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960813"/>
            <a:ext cx="2602123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Thread 1: 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lock(tree)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insert A to tree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unlock(tree)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3884613"/>
            <a:ext cx="2598917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Thread 2: 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lock(tree)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insert B to tree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   unlock(tree)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1447800" y="2667000"/>
            <a:ext cx="62484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1447800" y="3960813"/>
            <a:ext cx="6248400" cy="167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5130" name="Straight Arrow Connector 10"/>
          <p:cNvCxnSpPr>
            <a:cxnSpLocks noChangeShapeType="1"/>
          </p:cNvCxnSpPr>
          <p:nvPr/>
        </p:nvCxnSpPr>
        <p:spPr bwMode="auto">
          <a:xfrm rot="5400000">
            <a:off x="4343401" y="3732212"/>
            <a:ext cx="3048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8CB0E-48DD-42D6-9BF5-7C6511627570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 Synchronization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Signal (ordering the execution of threads, condition variable)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438400"/>
            <a:ext cx="814017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Thread 1:                         Thread 2:                        Thread 3: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for 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=0;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&lt;25;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++)         for 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=25;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&lt;50;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++)         for 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=50;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&lt;75;i++)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a(i+1) = a(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)+1                a(i+1) = a(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) +1;              a(i+1) = a(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)+1;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3429000"/>
            <a:ext cx="8138575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Thread 1:                         Thread 2:                        Thread 3: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for 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=0;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&lt;25; 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++)         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a(i+1) = a(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)+1             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signal a(25) ready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wait for a(25) ready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for(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=25;i&lt;50;i++)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   a(i+1) = a(</a:t>
            </a:r>
            <a:r>
              <a:rPr lang="en-US" sz="1800" dirty="0" err="1">
                <a:ln>
                  <a:solidFill>
                    <a:schemeClr val="tx1"/>
                  </a:solidFill>
                </a:ln>
              </a:rPr>
              <a:t>i</a:t>
            </a:r>
            <a:r>
              <a:rPr lang="en-US" sz="1800" dirty="0">
                <a:ln>
                  <a:solidFill>
                    <a:schemeClr val="tx1"/>
                  </a:solidFill>
                </a:ln>
              </a:rPr>
              <a:t>)+1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signal a(50) ready 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                                          wait for a(50) ready</a:t>
            </a:r>
          </a:p>
          <a:p>
            <a:pPr>
              <a:defRPr/>
            </a:pPr>
            <a:r>
              <a:rPr lang="en-US" sz="1800" dirty="0">
                <a:ln>
                  <a:solidFill>
                    <a:schemeClr val="tx1"/>
                  </a:solidFill>
                </a:ln>
              </a:rPr>
              <a:t>                                                                                  ……</a:t>
            </a:r>
          </a:p>
        </p:txBody>
      </p:sp>
      <p:cxnSp>
        <p:nvCxnSpPr>
          <p:cNvPr id="6150" name="Straight Arrow Connector 17"/>
          <p:cNvCxnSpPr>
            <a:cxnSpLocks noChangeShapeType="1"/>
          </p:cNvCxnSpPr>
          <p:nvPr/>
        </p:nvCxnSpPr>
        <p:spPr bwMode="auto">
          <a:xfrm>
            <a:off x="5334000" y="5562600"/>
            <a:ext cx="9906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Straight Arrow Connector 19"/>
          <p:cNvCxnSpPr>
            <a:cxnSpLocks noChangeShapeType="1"/>
          </p:cNvCxnSpPr>
          <p:nvPr/>
        </p:nvCxnSpPr>
        <p:spPr bwMode="auto">
          <a:xfrm>
            <a:off x="2743200" y="4495800"/>
            <a:ext cx="6096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</p:spPr>
        <p:txBody>
          <a:bodyPr/>
          <a:lstStyle/>
          <a:p>
            <a:pPr>
              <a:defRPr/>
            </a:pPr>
            <a:fld id="{7F2CA227-39F4-4328-AD62-72BE8E7725A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pthread Example (example1.c)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int counter = 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void *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thread_producer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(void *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arg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	int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val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  /* produce a product */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	counter++;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	return NULL;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Could there be any problem in this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02944-80D7-441B-9735-6BE7D4E85AC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 Example (example1.c)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int counter =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void *thread_producer(void *arg)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	int val;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  /* produce a product */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	counter++;    /* this may not be atomic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	return NULL;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US" sz="2000"/>
              <a:t>Most constructs in the high level language are not atomic!!</a:t>
            </a:r>
          </a:p>
          <a:p>
            <a:pPr eaLnBrk="1" hangingPunct="1">
              <a:lnSpc>
                <a:spcPct val="80000"/>
              </a:lnSpc>
            </a:pPr>
            <a:r>
              <a:rPr lang="en-US" sz="2000"/>
              <a:t>Need to make them atomic explicitly in a threaded program. Solution: mutex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6C3EB-7981-4997-8FC7-B4CDD631702C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Mutex Variables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Mutex = abbreviation for “mutual exclusion”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Primary means of implementing thread synchronization and protecting shared data with multiple concurrent writes.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 mutex variable acts like a 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Multple threads can try to lock a mutex, only one will be successful; other threads will be blocked until the owning thread unlock that mutex.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9BEC6-7677-4AE8-B84D-3492DB0241C7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Mutex Variables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A typical sequence in the use of a mutex is as follows: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Create and initialize a mutex variable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Several threads attempt to lock the mutex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Only one succeeds and that thread owns the mutex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The owner thread performs some set of actions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The owner unlocks the mutex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Another thread acquires the mutex and repeats the process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Finally the mutex is destroyed </a:t>
            </a:r>
          </a:p>
          <a:p>
            <a:pPr eaLnBrk="1" hangingPunct="1">
              <a:lnSpc>
                <a:spcPct val="80000"/>
              </a:lnSpc>
            </a:pPr>
            <a:endParaRPr lang="en-US" sz="27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EADBB-7964-43BA-9726-21DE0AD6613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1145</TotalTime>
  <Words>2395</Words>
  <Application>Microsoft Macintosh PowerPoint</Application>
  <PresentationFormat>On-screen Show (4:3)</PresentationFormat>
  <Paragraphs>365</Paragraphs>
  <Slides>33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Courier New</vt:lpstr>
      <vt:lpstr>Tahoma</vt:lpstr>
      <vt:lpstr>Wingdings</vt:lpstr>
      <vt:lpstr>class_simple</vt:lpstr>
      <vt:lpstr>Thread Synchronization</vt:lpstr>
      <vt:lpstr>Thread Synchronization</vt:lpstr>
      <vt:lpstr>Thread Synchronization</vt:lpstr>
      <vt:lpstr>Thread synchronization</vt:lpstr>
      <vt:lpstr>Thread Synchronization</vt:lpstr>
      <vt:lpstr>A pthread Example (example1.c)</vt:lpstr>
      <vt:lpstr>An Example (example1.c)</vt:lpstr>
      <vt:lpstr>Mutex Variables</vt:lpstr>
      <vt:lpstr>Mutex Variables</vt:lpstr>
      <vt:lpstr>Mutex Operations</vt:lpstr>
      <vt:lpstr>Mutex Example (example3.c)</vt:lpstr>
      <vt:lpstr>Condition Variable</vt:lpstr>
      <vt:lpstr>Condition Variable – for signaling</vt:lpstr>
      <vt:lpstr>Without Condition Variables</vt:lpstr>
      <vt:lpstr>PowerPoint Presentation</vt:lpstr>
      <vt:lpstr>PowerPoint Presentation</vt:lpstr>
      <vt:lpstr>With Condition Variables</vt:lpstr>
      <vt:lpstr>PowerPoint Presentation</vt:lpstr>
      <vt:lpstr>PowerPoint Presentation</vt:lpstr>
      <vt:lpstr>Master-worker design pattern</vt:lpstr>
      <vt:lpstr>Master-worker design pattern</vt:lpstr>
      <vt:lpstr>Master-worker pi</vt:lpstr>
      <vt:lpstr>Master-worker pi</vt:lpstr>
      <vt:lpstr>Master-worker pi</vt:lpstr>
      <vt:lpstr>Master-worker pi</vt:lpstr>
      <vt:lpstr>An multi-threaded application: the Traveling Salesman Problem (TSP)</vt:lpstr>
      <vt:lpstr>The branch and bound algorithm for TSP</vt:lpstr>
      <vt:lpstr>Finding the solution</vt:lpstr>
      <vt:lpstr>Bound</vt:lpstr>
      <vt:lpstr>Sequential TSP (omit bounding)</vt:lpstr>
      <vt:lpstr>Parallel TSP</vt:lpstr>
      <vt:lpstr>Parallel TSP</vt:lpstr>
      <vt:lpstr>Synchronization in Parallel TSP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Zhenhai Duan</dc:creator>
  <cp:lastModifiedBy>Xin Yuan</cp:lastModifiedBy>
  <cp:revision>121</cp:revision>
  <dcterms:created xsi:type="dcterms:W3CDTF">1601-01-01T00:00:00Z</dcterms:created>
  <dcterms:modified xsi:type="dcterms:W3CDTF">2025-03-25T14:56:50Z</dcterms:modified>
</cp:coreProperties>
</file>