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>
  <p:sldMasterIdLst>
    <p:sldMasterId id="2147483660" r:id="rId1"/>
  </p:sldMasterIdLst>
  <p:notesMasterIdLst>
    <p:notesMasterId r:id="rId37"/>
  </p:notesMasterIdLst>
  <p:sldIdLst>
    <p:sldId id="281" r:id="rId2"/>
    <p:sldId id="343" r:id="rId3"/>
    <p:sldId id="294" r:id="rId4"/>
    <p:sldId id="295" r:id="rId5"/>
    <p:sldId id="296" r:id="rId6"/>
    <p:sldId id="301" r:id="rId7"/>
    <p:sldId id="302" r:id="rId8"/>
    <p:sldId id="332" r:id="rId9"/>
    <p:sldId id="304" r:id="rId10"/>
    <p:sldId id="306" r:id="rId11"/>
    <p:sldId id="336" r:id="rId12"/>
    <p:sldId id="303" r:id="rId13"/>
    <p:sldId id="307" r:id="rId14"/>
    <p:sldId id="337" r:id="rId15"/>
    <p:sldId id="308" r:id="rId16"/>
    <p:sldId id="310" r:id="rId17"/>
    <p:sldId id="340" r:id="rId18"/>
    <p:sldId id="341" r:id="rId19"/>
    <p:sldId id="342" r:id="rId20"/>
    <p:sldId id="338" r:id="rId21"/>
    <p:sldId id="339" r:id="rId22"/>
    <p:sldId id="282" r:id="rId23"/>
    <p:sldId id="284" r:id="rId24"/>
    <p:sldId id="285" r:id="rId25"/>
    <p:sldId id="286" r:id="rId26"/>
    <p:sldId id="287" r:id="rId27"/>
    <p:sldId id="288" r:id="rId28"/>
    <p:sldId id="289" r:id="rId29"/>
    <p:sldId id="290" r:id="rId30"/>
    <p:sldId id="272" r:id="rId31"/>
    <p:sldId id="291" r:id="rId32"/>
    <p:sldId id="292" r:id="rId33"/>
    <p:sldId id="276" r:id="rId34"/>
    <p:sldId id="278" r:id="rId35"/>
    <p:sldId id="293" r:id="rId3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1348"/>
    <p:restoredTop sz="90945"/>
  </p:normalViewPr>
  <p:slideViewPr>
    <p:cSldViewPr>
      <p:cViewPr varScale="1">
        <p:scale>
          <a:sx n="98" d="100"/>
          <a:sy n="98" d="100"/>
        </p:scale>
        <p:origin x="394" y="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Times New Roman" charset="0"/>
              </a:defRPr>
            </a:lvl1pPr>
          </a:lstStyle>
          <a:p>
            <a:pPr>
              <a:defRPr/>
            </a:pPr>
            <a:fld id="{FBF11B71-3280-4E5A-93BF-95A7DEED0B9C}" type="datetimeFigureOut">
              <a:rPr lang="en-US"/>
              <a:pPr>
                <a:defRPr/>
              </a:pPr>
              <a:t>3/9/2026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Times New Roman" charset="0"/>
              </a:defRPr>
            </a:lvl1pPr>
          </a:lstStyle>
          <a:p>
            <a:pPr>
              <a:defRPr/>
            </a:pPr>
            <a:fld id="{6FE1D332-B376-42FC-9CEB-4711C48701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389627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A518A784-7000-4D70-9FC8-5548BD3E6013}" type="slidenum">
              <a:rPr lang="en-US" altLang="en-US" sz="1200" smtClean="0"/>
              <a:pPr eaLnBrk="1" hangingPunct="1"/>
              <a:t>1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AF7502-1560-3A59-BE4F-6F0A4E623D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>
            <a:extLst>
              <a:ext uri="{FF2B5EF4-FFF2-40B4-BE49-F238E27FC236}">
                <a16:creationId xmlns:a16="http://schemas.microsoft.com/office/drawing/2014/main" id="{1269B4A0-627F-0DCD-07AA-BBF28F6CED22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9" name="Notes Placeholder 2">
            <a:extLst>
              <a:ext uri="{FF2B5EF4-FFF2-40B4-BE49-F238E27FC236}">
                <a16:creationId xmlns:a16="http://schemas.microsoft.com/office/drawing/2014/main" id="{21C3CA5C-7A6C-19C7-3543-0580D56DB29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19460" name="Slide Number Placeholder 3">
            <a:extLst>
              <a:ext uri="{FF2B5EF4-FFF2-40B4-BE49-F238E27FC236}">
                <a16:creationId xmlns:a16="http://schemas.microsoft.com/office/drawing/2014/main" id="{3625EEDB-9469-444F-1CEC-0A6A20CBAD8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A518A784-7000-4D70-9FC8-5548BD3E6013}" type="slidenum">
              <a:rPr lang="en-US" altLang="en-US" sz="1200" smtClean="0"/>
              <a:pPr eaLnBrk="1" hangingPunct="1"/>
              <a:t>2</a:t>
            </a:fld>
            <a:endParaRPr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18380410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82481E-F928-4528-9935-74C3AA8456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63702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8E845-EE92-49F1-BAE5-5CA0EC4168F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50114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381000"/>
            <a:ext cx="1943100" cy="5715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81000"/>
            <a:ext cx="5676900" cy="5715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642EFC-21A9-4AA4-BC15-B588903326C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90010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35" y="392927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85331" y="292514"/>
            <a:ext cx="7773338" cy="1122819"/>
          </a:xfrm>
        </p:spPr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 hasCustomPrompt="1"/>
          </p:nvPr>
        </p:nvSpPr>
        <p:spPr>
          <a:xfrm>
            <a:off x="685330" y="1566408"/>
            <a:ext cx="7772870" cy="4224792"/>
          </a:xfrm>
        </p:spPr>
        <p:txBody>
          <a:bodyPr/>
          <a:lstStyle>
            <a:lvl1pPr marL="171450" indent="-171450">
              <a:buFont typeface="Wingdings" panose="05000000000000000000" pitchFamily="2" charset="2"/>
              <a:buChar char="§"/>
              <a:defRPr sz="1800" cap="none" baseline="0">
                <a:latin typeface="+mj-lt"/>
                <a:cs typeface="Calibri" panose="020F0502020204030204" pitchFamily="34" charset="0"/>
              </a:defRPr>
            </a:lvl1pPr>
            <a:lvl2pPr marL="514350" indent="-171450">
              <a:buFont typeface="Courier New" panose="02070309020205020404" pitchFamily="49" charset="0"/>
              <a:buChar char="o"/>
              <a:defRPr sz="1500" cap="none">
                <a:latin typeface="+mn-lt"/>
                <a:cs typeface="Calibri" panose="020F0502020204030204" pitchFamily="34" charset="0"/>
              </a:defRPr>
            </a:lvl2pPr>
            <a:lvl3pPr marL="857250" indent="-171450">
              <a:buFont typeface="Wingdings" panose="05000000000000000000" pitchFamily="2" charset="2"/>
              <a:buChar char="v"/>
              <a:defRPr sz="1350" cap="none"/>
            </a:lvl3pPr>
            <a:lvl4pPr marL="1200150" indent="-171450">
              <a:buFont typeface="Wingdings" panose="05000000000000000000" pitchFamily="2" charset="2"/>
              <a:buChar char="q"/>
              <a:defRPr sz="1200" cap="none"/>
            </a:lvl4pPr>
          </a:lstStyle>
          <a:p>
            <a:pPr lvl="0"/>
            <a:r>
              <a:rPr lang="en-US" dirty="0" err="1"/>
              <a:t>Aaaa</a:t>
            </a:r>
            <a:endParaRPr lang="en-US" dirty="0"/>
          </a:p>
          <a:p>
            <a:pPr lvl="1"/>
            <a:r>
              <a:rPr lang="en-US" dirty="0" err="1"/>
              <a:t>Saaaa</a:t>
            </a:r>
            <a:endParaRPr lang="en-US" dirty="0"/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CDDCC-9CA4-4D0E-A840-8DDDAE711D3B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2C0E0-FF58-4921-8131-A68944B21B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27938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AF3B5F-FBE7-4A59-B0E6-6451DFB4F9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19928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5012C4-247F-44C3-BDE9-6A9E394D9D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72526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371600"/>
            <a:ext cx="3810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71600"/>
            <a:ext cx="3810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48BED4-85D9-4E6B-B760-89D7256157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77258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B91455-676D-49BF-BA5A-EB491C78BC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21761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A6D6AC-1021-45BF-A062-53E1D2FC293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85544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35CE5D-DACC-4442-9075-56ADB371AC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99533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C5D00E-0535-4454-A706-4F9FDBD4DE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96651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826EBC-F43E-45F0-99AA-E4B960D06B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27415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81000"/>
            <a:ext cx="77724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371600"/>
            <a:ext cx="7772400" cy="472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6042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042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042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pPr>
              <a:defRPr/>
            </a:pPr>
            <a:fld id="{C485A693-7044-4609-9F52-ABCA87BF40E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rgbClr val="FF000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nn.com/" TargetMode="External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.bin"/><Relationship Id="rId13" Type="http://schemas.openxmlformats.org/officeDocument/2006/relationships/oleObject" Target="../embeddings/oleObject8.bin"/><Relationship Id="rId18" Type="http://schemas.openxmlformats.org/officeDocument/2006/relationships/oleObject" Target="../embeddings/oleObject12.bin"/><Relationship Id="rId3" Type="http://schemas.openxmlformats.org/officeDocument/2006/relationships/image" Target="../media/image3.wmf"/><Relationship Id="rId7" Type="http://schemas.openxmlformats.org/officeDocument/2006/relationships/oleObject" Target="../embeddings/oleObject4.bin"/><Relationship Id="rId12" Type="http://schemas.openxmlformats.org/officeDocument/2006/relationships/image" Target="../media/image6.wmf"/><Relationship Id="rId17" Type="http://schemas.openxmlformats.org/officeDocument/2006/relationships/oleObject" Target="../embeddings/oleObject11.bin"/><Relationship Id="rId2" Type="http://schemas.openxmlformats.org/officeDocument/2006/relationships/oleObject" Target="../embeddings/oleObject1.bin"/><Relationship Id="rId16" Type="http://schemas.openxmlformats.org/officeDocument/2006/relationships/oleObject" Target="../embeddings/oleObject10.bin"/><Relationship Id="rId1" Type="http://schemas.openxmlformats.org/officeDocument/2006/relationships/slideLayout" Target="../slideLayouts/slideLayout12.xml"/><Relationship Id="rId6" Type="http://schemas.openxmlformats.org/officeDocument/2006/relationships/oleObject" Target="../embeddings/oleObject3.bin"/><Relationship Id="rId11" Type="http://schemas.openxmlformats.org/officeDocument/2006/relationships/oleObject" Target="../embeddings/oleObject7.bin"/><Relationship Id="rId5" Type="http://schemas.openxmlformats.org/officeDocument/2006/relationships/image" Target="../media/image4.wmf"/><Relationship Id="rId15" Type="http://schemas.openxmlformats.org/officeDocument/2006/relationships/oleObject" Target="../embeddings/oleObject9.bin"/><Relationship Id="rId10" Type="http://schemas.openxmlformats.org/officeDocument/2006/relationships/oleObject" Target="../embeddings/oleObject6.bin"/><Relationship Id="rId4" Type="http://schemas.openxmlformats.org/officeDocument/2006/relationships/oleObject" Target="../embeddings/oleObject2.bin"/><Relationship Id="rId9" Type="http://schemas.openxmlformats.org/officeDocument/2006/relationships/image" Target="../media/image5.wmf"/><Relationship Id="rId14" Type="http://schemas.openxmlformats.org/officeDocument/2006/relationships/image" Target="../media/image7.w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title"/>
          </p:nvPr>
        </p:nvSpPr>
        <p:spPr>
          <a:xfrm>
            <a:off x="685800" y="457200"/>
            <a:ext cx="7772400" cy="762000"/>
          </a:xfrm>
        </p:spPr>
        <p:txBody>
          <a:bodyPr/>
          <a:lstStyle/>
          <a:p>
            <a:pPr eaLnBrk="1" hangingPunct="1"/>
            <a:r>
              <a:rPr lang="en-US" altLang="en-US" dirty="0"/>
              <a:t>Introduction to Networking and Overview of TCP/IP</a:t>
            </a:r>
          </a:p>
        </p:txBody>
      </p:sp>
      <p:sp>
        <p:nvSpPr>
          <p:cNvPr id="205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Distributed memory parallel applications .vs. network applications</a:t>
            </a:r>
          </a:p>
          <a:p>
            <a:pPr eaLnBrk="1" hangingPunct="1"/>
            <a:r>
              <a:rPr lang="en-US" altLang="en-US" dirty="0"/>
              <a:t>Introduction to networking</a:t>
            </a:r>
          </a:p>
          <a:p>
            <a:pPr eaLnBrk="1" hangingPunct="1"/>
            <a:r>
              <a:rPr lang="en-US" altLang="en-US" dirty="0"/>
              <a:t>Basic networking protocol concepts</a:t>
            </a:r>
          </a:p>
          <a:p>
            <a:pPr eaLnBrk="1" hangingPunct="1"/>
            <a:r>
              <a:rPr lang="en-US" altLang="en-US" dirty="0"/>
              <a:t>Common TCP/IP protocols</a:t>
            </a:r>
          </a:p>
          <a:p>
            <a:pPr eaLnBrk="1" hangingPunct="1"/>
            <a:r>
              <a:rPr lang="en-US" altLang="en-US" dirty="0"/>
              <a:t>IP addresses and byte orders</a:t>
            </a:r>
          </a:p>
          <a:p>
            <a:pPr eaLnBrk="1" hangingPunct="1"/>
            <a:endParaRPr lang="en-US" altLang="en-US" dirty="0"/>
          </a:p>
          <a:p>
            <a:pPr eaLnBrk="1" hangingPunct="1"/>
            <a:endParaRPr lang="en-US" altLang="en-US" dirty="0"/>
          </a:p>
          <a:p>
            <a:pPr eaLnBrk="1" hangingPunct="1"/>
            <a:endParaRPr lang="en-US" altLang="en-US" dirty="0"/>
          </a:p>
          <a:p>
            <a:pPr eaLnBrk="1" hangingPunct="1"/>
            <a:endParaRPr lang="en-US" altLang="en-US" dirty="0"/>
          </a:p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dirty="0"/>
              <a:t>Readings </a:t>
            </a:r>
          </a:p>
          <a:p>
            <a:pPr lvl="1" eaLnBrk="1" hangingPunct="1"/>
            <a:r>
              <a:rPr lang="en-US" altLang="en-US" dirty="0"/>
              <a:t>UNP Ch1 and Ch2</a:t>
            </a:r>
          </a:p>
          <a:p>
            <a:pPr lvl="1" eaLnBrk="1" hangingPunct="1"/>
            <a:endParaRPr lang="en-US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237CC54-CED4-40AC-85C4-5ED60D4E7937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D33056-2FA6-7430-2DBA-E4753EB4FD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 of Communication Services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75FFEC-112B-31B9-E611-D782CAD59913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85330" y="2032056"/>
            <a:ext cx="7772870" cy="3282895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en-US" dirty="0"/>
              <a:t>Four combinations of service types: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Reliable connection-oriented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Reliable connectionless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Unreliable connection-oriented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Unreliable connectionless</a:t>
            </a:r>
          </a:p>
          <a:p>
            <a:pPr>
              <a:lnSpc>
                <a:spcPct val="90000"/>
              </a:lnSpc>
            </a:pPr>
            <a:r>
              <a:rPr lang="en-US" dirty="0"/>
              <a:t>Example: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send 1 2 3 4 5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receive: 1 2 3 4 5</a:t>
            </a:r>
          </a:p>
          <a:p>
            <a:pPr marL="342900" lvl="1" indent="0">
              <a:lnSpc>
                <a:spcPct val="90000"/>
              </a:lnSpc>
              <a:buNone/>
            </a:pPr>
            <a:r>
              <a:rPr lang="en-US" dirty="0"/>
              <a:t>                 1 3 2 5 4 </a:t>
            </a:r>
          </a:p>
          <a:p>
            <a:pPr marL="342900" lvl="1" indent="0">
              <a:lnSpc>
                <a:spcPct val="90000"/>
              </a:lnSpc>
              <a:buNone/>
            </a:pPr>
            <a:r>
              <a:rPr lang="en-US" dirty="0"/>
              <a:t>                 1 2 4</a:t>
            </a:r>
          </a:p>
          <a:p>
            <a:pPr marL="342900" lvl="1" indent="0">
              <a:lnSpc>
                <a:spcPct val="90000"/>
              </a:lnSpc>
              <a:buNone/>
            </a:pPr>
            <a:r>
              <a:rPr lang="en-US" dirty="0"/>
              <a:t>                 3 1 4</a:t>
            </a:r>
            <a:endParaRPr lang="en-US" sz="2100" i="1" dirty="0">
              <a:solidFill>
                <a:schemeClr val="accent1"/>
              </a:solidFill>
            </a:endParaRPr>
          </a:p>
          <a:p>
            <a:pPr>
              <a:lnSpc>
                <a:spcPct val="90000"/>
              </a:lnSpc>
            </a:pPr>
            <a:r>
              <a:rPr lang="en-US" dirty="0"/>
              <a:t>Many applications use reliable connection-oriented service. Why not just do reliable connection-oriented all the time?</a:t>
            </a:r>
          </a:p>
        </p:txBody>
      </p:sp>
    </p:spTree>
    <p:extLst>
      <p:ext uri="{BB962C8B-B14F-4D97-AF65-F5344CB8AC3E}">
        <p14:creationId xmlns:p14="http://schemas.microsoft.com/office/powerpoint/2010/main" val="5355765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663565-3872-9606-4296-DF9C3B53EB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TCP/IP Reference Model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896401-963A-9391-1E10-48D122C2B9C5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dirty="0"/>
              <a:t>TCP/IP reference model:</a:t>
            </a:r>
          </a:p>
          <a:p>
            <a:pPr lvl="2">
              <a:buFontTx/>
              <a:buNone/>
            </a:pPr>
            <a:r>
              <a:rPr lang="en-US" sz="1500" dirty="0"/>
              <a:t>Application layer   (ssh, FTP SMPT, DNS, NNTP, HTTP) --- application, presentation, session</a:t>
            </a:r>
          </a:p>
          <a:p>
            <a:pPr lvl="2">
              <a:buFontTx/>
              <a:buNone/>
            </a:pPr>
            <a:r>
              <a:rPr lang="en-US" sz="1500" dirty="0"/>
              <a:t>Transport layer (TCP, UDP)</a:t>
            </a:r>
          </a:p>
          <a:p>
            <a:pPr lvl="2">
              <a:buFontTx/>
              <a:buNone/>
            </a:pPr>
            <a:r>
              <a:rPr lang="en-US" sz="1500" dirty="0"/>
              <a:t>Internet layer (IP) – network</a:t>
            </a:r>
          </a:p>
          <a:p>
            <a:pPr lvl="2">
              <a:buFontTx/>
              <a:buNone/>
            </a:pPr>
            <a:r>
              <a:rPr lang="en-US" sz="1500" dirty="0"/>
              <a:t>Host to Network layer (Ethernet, FDDI, X.25)  -- data link, physical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2375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663565-3872-9606-4296-DF9C3B53EB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8540" y="943331"/>
            <a:ext cx="7773338" cy="842114"/>
          </a:xfrm>
        </p:spPr>
        <p:txBody>
          <a:bodyPr/>
          <a:lstStyle/>
          <a:p>
            <a:r>
              <a:rPr lang="en-US" dirty="0"/>
              <a:t>TCP/IP Reference Model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896401-963A-9391-1E10-48D122C2B9C5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844956" y="1785445"/>
            <a:ext cx="7772870" cy="3984734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sz="1950" dirty="0"/>
              <a:t>Application layer   (HTTP, SSH, FTP SMPT, DNS, NNTP)</a:t>
            </a:r>
            <a:endParaRPr lang="en-US" sz="1650" dirty="0"/>
          </a:p>
          <a:p>
            <a:pPr marL="0" indent="0">
              <a:buNone/>
            </a:pPr>
            <a:r>
              <a:rPr lang="en-US" sz="1650" dirty="0"/>
              <a:t>Interface – socket programming: (socket, </a:t>
            </a:r>
            <a:r>
              <a:rPr lang="en-US" sz="1650" dirty="0" err="1"/>
              <a:t>TCP_send</a:t>
            </a:r>
            <a:r>
              <a:rPr lang="en-US" sz="1650" dirty="0"/>
              <a:t>, </a:t>
            </a:r>
            <a:r>
              <a:rPr lang="en-US" sz="1650" dirty="0" err="1"/>
              <a:t>TCP_recv</a:t>
            </a:r>
            <a:r>
              <a:rPr lang="en-US" sz="1650" dirty="0"/>
              <a:t>, </a:t>
            </a:r>
            <a:r>
              <a:rPr lang="en-US" sz="1650" dirty="0" err="1"/>
              <a:t>UDP_send</a:t>
            </a:r>
            <a:r>
              <a:rPr lang="en-US" sz="1650" dirty="0"/>
              <a:t>, </a:t>
            </a:r>
            <a:r>
              <a:rPr lang="en-US" sz="1650" dirty="0" err="1"/>
              <a:t>UDP_recv</a:t>
            </a:r>
            <a:r>
              <a:rPr lang="en-US" sz="1650" dirty="0"/>
              <a:t>)  -------  OS interface (system calls)</a:t>
            </a:r>
          </a:p>
          <a:p>
            <a:pPr>
              <a:buNone/>
            </a:pPr>
            <a:r>
              <a:rPr lang="en-US" sz="1950" dirty="0"/>
              <a:t>Transport layer (TCP, UDP)  -- performed at the end host</a:t>
            </a:r>
          </a:p>
          <a:p>
            <a:pPr lvl="1"/>
            <a:r>
              <a:rPr lang="en-US" sz="1650" dirty="0"/>
              <a:t>Major function: end-to-end communicate</a:t>
            </a:r>
          </a:p>
          <a:p>
            <a:pPr lvl="1"/>
            <a:r>
              <a:rPr lang="en-US" sz="1650" dirty="0"/>
              <a:t>TCP (transmission control protocol): reliable connection-oriented</a:t>
            </a:r>
          </a:p>
          <a:p>
            <a:pPr lvl="1"/>
            <a:r>
              <a:rPr lang="en-US" sz="1650" dirty="0"/>
              <a:t>UDP (user datagram protocol): unreliable connectionless </a:t>
            </a:r>
          </a:p>
          <a:p>
            <a:pPr marL="0" indent="0">
              <a:buNone/>
            </a:pPr>
            <a:r>
              <a:rPr lang="en-US" sz="1650" dirty="0"/>
              <a:t>Interface: (</a:t>
            </a:r>
            <a:r>
              <a:rPr lang="en-US" sz="1650" dirty="0" err="1"/>
              <a:t>IP_send</a:t>
            </a:r>
            <a:r>
              <a:rPr lang="en-US" sz="1650" dirty="0"/>
              <a:t>, </a:t>
            </a:r>
            <a:r>
              <a:rPr lang="en-US" sz="1650" dirty="0" err="1"/>
              <a:t>IP_recv</a:t>
            </a:r>
            <a:r>
              <a:rPr lang="en-US" sz="1650" dirty="0"/>
              <a:t>)</a:t>
            </a:r>
          </a:p>
          <a:p>
            <a:pPr>
              <a:buNone/>
            </a:pPr>
            <a:r>
              <a:rPr lang="en-US" sz="1950" dirty="0"/>
              <a:t>Internet layer (IP) – unreliable connectionless  -- performed at routers (and end-hosts)</a:t>
            </a:r>
          </a:p>
          <a:p>
            <a:pPr lvl="1"/>
            <a:r>
              <a:rPr lang="en-US" sz="1650" dirty="0"/>
              <a:t>Major function: Routing – packet can reach destination multiple hops away</a:t>
            </a:r>
          </a:p>
          <a:p>
            <a:pPr lvl="1"/>
            <a:r>
              <a:rPr lang="en-US" sz="1650" dirty="0"/>
              <a:t>A packet switching network based on connectionless communication. Hosts send packets into the network and then the packets travel independently to their destinations. </a:t>
            </a:r>
          </a:p>
          <a:p>
            <a:pPr lvl="1"/>
            <a:r>
              <a:rPr lang="en-US" sz="1650" dirty="0"/>
              <a:t>Format conversion: for different networks.</a:t>
            </a:r>
          </a:p>
          <a:p>
            <a:pPr lvl="1"/>
            <a:r>
              <a:rPr lang="en-US" sz="1650" dirty="0"/>
              <a:t>Packet format and protocol: IP</a:t>
            </a:r>
          </a:p>
          <a:p>
            <a:pPr marL="0" indent="0">
              <a:buNone/>
            </a:pPr>
            <a:r>
              <a:rPr lang="en-US" sz="1650" dirty="0"/>
              <a:t>Interface – network dependent, Ethernet: (</a:t>
            </a:r>
            <a:r>
              <a:rPr lang="en-US" sz="1650" dirty="0" err="1"/>
              <a:t>Eth_send</a:t>
            </a:r>
            <a:r>
              <a:rPr lang="en-US" sz="1650" dirty="0"/>
              <a:t>, </a:t>
            </a:r>
            <a:r>
              <a:rPr lang="en-US" sz="1650" dirty="0" err="1"/>
              <a:t>Eth_recv</a:t>
            </a:r>
            <a:r>
              <a:rPr lang="en-US" sz="1650" dirty="0"/>
              <a:t>)   ----    HW/SW interface</a:t>
            </a:r>
          </a:p>
          <a:p>
            <a:pPr>
              <a:buNone/>
            </a:pPr>
            <a:r>
              <a:rPr lang="en-US" sz="1950" dirty="0"/>
              <a:t>Host to Network layer (Ethernet, FDDI, X.25)</a:t>
            </a:r>
          </a:p>
          <a:p>
            <a:pPr lvl="1"/>
            <a:r>
              <a:rPr lang="en-US" dirty="0"/>
              <a:t>Major function: Communication between directly connected devices</a:t>
            </a:r>
          </a:p>
          <a:p>
            <a:pPr lvl="1"/>
            <a:r>
              <a:rPr lang="en-US" dirty="0"/>
              <a:t>Undefined, rely on the existing technology - must be able to send IP packets over this layer.</a:t>
            </a:r>
          </a:p>
        </p:txBody>
      </p:sp>
    </p:spTree>
    <p:extLst>
      <p:ext uri="{BB962C8B-B14F-4D97-AF65-F5344CB8AC3E}">
        <p14:creationId xmlns:p14="http://schemas.microsoft.com/office/powerpoint/2010/main" val="264189973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663565-3872-9606-4296-DF9C3B53EB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8540" y="943331"/>
            <a:ext cx="7773338" cy="842114"/>
          </a:xfrm>
        </p:spPr>
        <p:txBody>
          <a:bodyPr/>
          <a:lstStyle/>
          <a:p>
            <a:r>
              <a:rPr lang="en-US" dirty="0"/>
              <a:t>Networked Applications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896401-963A-9391-1E10-48D122C2B9C5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85330" y="1785445"/>
            <a:ext cx="7772870" cy="398473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1950" dirty="0">
                <a:solidFill>
                  <a:srgbClr val="00B050"/>
                </a:solidFill>
              </a:rPr>
              <a:t>Application layer   --- this is where network applications are!</a:t>
            </a:r>
          </a:p>
          <a:p>
            <a:pPr>
              <a:buNone/>
            </a:pPr>
            <a:r>
              <a:rPr lang="en-US" sz="1650" dirty="0"/>
              <a:t>Interface – socket programming (OS system call interface)</a:t>
            </a:r>
          </a:p>
          <a:p>
            <a:pPr>
              <a:buNone/>
            </a:pPr>
            <a:r>
              <a:rPr lang="en-US" sz="1950" dirty="0"/>
              <a:t>Transport layer (TCP, UDP)</a:t>
            </a:r>
          </a:p>
          <a:p>
            <a:pPr>
              <a:buNone/>
            </a:pPr>
            <a:r>
              <a:rPr lang="en-US" sz="1950" dirty="0"/>
              <a:t>Internet layer (IP)</a:t>
            </a:r>
          </a:p>
          <a:p>
            <a:pPr>
              <a:buNone/>
            </a:pPr>
            <a:r>
              <a:rPr lang="en-US" sz="1950" dirty="0"/>
              <a:t>Host to Network layer (Ethernet, FDDI, X.25)</a:t>
            </a:r>
          </a:p>
          <a:p>
            <a:pPr>
              <a:buNone/>
            </a:pPr>
            <a:endParaRPr lang="en-US" sz="1950" dirty="0"/>
          </a:p>
          <a:p>
            <a:r>
              <a:rPr lang="en-US" sz="1950" dirty="0"/>
              <a:t>Network applications: Use TCP or UDP (through socket programming) to perform communication between programs (application) on different machines.</a:t>
            </a:r>
          </a:p>
          <a:p>
            <a:pPr lvl="1"/>
            <a:r>
              <a:rPr lang="en-US" dirty="0"/>
              <a:t>A network application usually has its own protocol, which decides how the programs in the application will communicate.</a:t>
            </a:r>
          </a:p>
        </p:txBody>
      </p:sp>
    </p:spTree>
    <p:extLst>
      <p:ext uri="{BB962C8B-B14F-4D97-AF65-F5344CB8AC3E}">
        <p14:creationId xmlns:p14="http://schemas.microsoft.com/office/powerpoint/2010/main" val="354617256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AD4B21-5A0A-30EB-D2EE-DADD8C0F16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Port number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B10C23-A94D-7C8A-5B4F-1732B7DCA314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port number is a 16-bit number</a:t>
            </a:r>
          </a:p>
          <a:p>
            <a:pPr lvl="1"/>
            <a:r>
              <a:rPr lang="en-US" dirty="0"/>
              <a:t>0 to 1023 are reserved ports to well known services</a:t>
            </a:r>
          </a:p>
          <a:p>
            <a:pPr lvl="1"/>
            <a:r>
              <a:rPr lang="en-US" dirty="0"/>
              <a:t>Example: ssh (22), http(80)</a:t>
            </a:r>
          </a:p>
          <a:p>
            <a:r>
              <a:rPr lang="en-US" altLang="en-US" dirty="0"/>
              <a:t>1024-65535 are ephemeral ports that you can use for your application.</a:t>
            </a:r>
          </a:p>
          <a:p>
            <a:pPr lvl="1"/>
            <a:r>
              <a:rPr lang="en-US" altLang="en-US" dirty="0"/>
              <a:t> Many ports are blocked by the firewall, so to open to public, you need to work with the system administrator.</a:t>
            </a:r>
          </a:p>
          <a:p>
            <a:pPr lvl="1"/>
            <a:r>
              <a:rPr lang="en-US" altLang="en-US" dirty="0">
                <a:solidFill>
                  <a:srgbClr val="C00000"/>
                </a:solidFill>
              </a:rPr>
              <a:t>On </a:t>
            </a:r>
            <a:r>
              <a:rPr lang="en-US" altLang="en-US" dirty="0" err="1">
                <a:solidFill>
                  <a:srgbClr val="C00000"/>
                </a:solidFill>
              </a:rPr>
              <a:t>linprog</a:t>
            </a:r>
            <a:r>
              <a:rPr lang="en-US" altLang="en-US" dirty="0">
                <a:solidFill>
                  <a:srgbClr val="C00000"/>
                </a:solidFill>
              </a:rPr>
              <a:t>, use port 50000 and above for your application.</a:t>
            </a:r>
          </a:p>
          <a:p>
            <a:pPr lvl="1"/>
            <a:endParaRPr lang="en-US" altLang="en-US" dirty="0">
              <a:solidFill>
                <a:srgbClr val="C00000"/>
              </a:solidFill>
            </a:endParaRPr>
          </a:p>
          <a:p>
            <a:r>
              <a:rPr lang="en-US" altLang="en-US" dirty="0"/>
              <a:t>You can try to connect to a service using telnet from </a:t>
            </a:r>
            <a:r>
              <a:rPr lang="en-US" altLang="en-US" dirty="0" err="1"/>
              <a:t>linprog</a:t>
            </a:r>
            <a:endParaRPr lang="en-US" altLang="en-US" dirty="0"/>
          </a:p>
          <a:p>
            <a:pPr lvl="1"/>
            <a:r>
              <a:rPr lang="en-US" altLang="en-US" dirty="0"/>
              <a:t>Try ‘telnet </a:t>
            </a:r>
            <a:r>
              <a:rPr lang="en-US" altLang="en-US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www.cnn.com</a:t>
            </a:r>
            <a:r>
              <a:rPr lang="en-US" altLang="en-US" dirty="0"/>
              <a:t> 80’ and then ‘GET / HTTP/1.1’.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71995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663565-3872-9606-4296-DF9C3B53EB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8540" y="943331"/>
            <a:ext cx="7773338" cy="842114"/>
          </a:xfrm>
        </p:spPr>
        <p:txBody>
          <a:bodyPr/>
          <a:lstStyle/>
          <a:p>
            <a:r>
              <a:rPr lang="en-US" dirty="0"/>
              <a:t>Networked Applications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896401-963A-9391-1E10-48D122C2B9C5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85330" y="1785445"/>
            <a:ext cx="7772870" cy="398473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1950" dirty="0">
                <a:solidFill>
                  <a:srgbClr val="00B050"/>
                </a:solidFill>
              </a:rPr>
              <a:t>Application layer   --- this is where network applications are!</a:t>
            </a:r>
          </a:p>
          <a:p>
            <a:r>
              <a:rPr lang="en-US" sz="1950" dirty="0"/>
              <a:t>Need to have a way to identify another application on another machine</a:t>
            </a:r>
          </a:p>
          <a:p>
            <a:pPr lvl="1"/>
            <a:r>
              <a:rPr lang="en-US" sz="1650" dirty="0"/>
              <a:t>This is done through the pair: (IP address, port number)</a:t>
            </a:r>
          </a:p>
          <a:p>
            <a:r>
              <a:rPr lang="en-US" sz="1950" dirty="0"/>
              <a:t>IPv4 addresses are 32 bit binary numbers</a:t>
            </a:r>
          </a:p>
          <a:p>
            <a:pPr lvl="1"/>
            <a:r>
              <a:rPr lang="en-US" sz="1650" dirty="0"/>
              <a:t>Often represented as dotted decimal notation – 4 decimal values, each representing 8 bits in the range 0 to 255</a:t>
            </a:r>
          </a:p>
          <a:p>
            <a:pPr lvl="2"/>
            <a:r>
              <a:rPr lang="en-US" sz="1500" dirty="0"/>
              <a:t> Example linprog1.cs.fsu.edu, 128.186.120.188</a:t>
            </a:r>
          </a:p>
          <a:p>
            <a:pPr lvl="1"/>
            <a:r>
              <a:rPr lang="en-US" sz="1650" dirty="0"/>
              <a:t>It is supposed to be replaced by IPv6, but is still going strong</a:t>
            </a:r>
          </a:p>
          <a:p>
            <a:r>
              <a:rPr lang="en-US" sz="1950" dirty="0"/>
              <a:t>IPv6 addresses are 128 bits binary numbers</a:t>
            </a:r>
          </a:p>
          <a:p>
            <a:r>
              <a:rPr lang="en-US" sz="1950" dirty="0"/>
              <a:t>Machines often have both IPv4 and IPv6 addresses</a:t>
            </a:r>
          </a:p>
        </p:txBody>
      </p:sp>
    </p:spTree>
    <p:extLst>
      <p:ext uri="{BB962C8B-B14F-4D97-AF65-F5344CB8AC3E}">
        <p14:creationId xmlns:p14="http://schemas.microsoft.com/office/powerpoint/2010/main" val="84361899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AD4B21-5A0A-30EB-D2EE-DADD8C0F16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Network performance metrics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BBB10C23-A94D-7C8A-5B4F-1732B7DCA314}"/>
                  </a:ext>
                </a:extLst>
              </p:cNvPr>
              <p:cNvSpPr>
                <a:spLocks noGrp="1"/>
              </p:cNvSpPr>
              <p:nvPr>
                <p:ph sz="quarter" idx="13"/>
              </p:nvPr>
            </p:nvSpPr>
            <p:spPr>
              <a:xfrm>
                <a:off x="685330" y="2032056"/>
                <a:ext cx="7772870" cy="3326669"/>
              </a:xfrm>
            </p:spPr>
            <p:txBody>
              <a:bodyPr>
                <a:normAutofit/>
              </a:bodyPr>
              <a:lstStyle/>
              <a:p>
                <a:r>
                  <a:rPr lang="en-US" dirty="0"/>
                  <a:t>Latency and bandwidth</a:t>
                </a:r>
              </a:p>
              <a:p>
                <a:pPr lvl="1"/>
                <a:r>
                  <a:rPr lang="en-US" dirty="0"/>
                  <a:t>Hardware latency and bandwidth</a:t>
                </a:r>
              </a:p>
              <a:p>
                <a:pPr lvl="1"/>
                <a:r>
                  <a:rPr lang="en-US" dirty="0"/>
                  <a:t>End-to-end latency and bandwidth</a:t>
                </a:r>
              </a:p>
              <a:p>
                <a:r>
                  <a:rPr lang="en-US" dirty="0"/>
                  <a:t>Network latency is the amount of time it takes for data to travel from one point to another across a network.</a:t>
                </a:r>
              </a:p>
              <a:p>
                <a:pPr lvl="1"/>
                <a:r>
                  <a:rPr lang="en-US" dirty="0"/>
                  <a:t>Units: second (s), millisecond (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𝑚𝑠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 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−3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=0.001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𝑠</m:t>
                    </m:r>
                  </m:oMath>
                </a14:m>
                <a:r>
                  <a:rPr lang="en-US" dirty="0"/>
                  <a:t>), microseconds (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𝜇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𝑠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6</m:t>
                        </m:r>
                      </m:sup>
                    </m:sSup>
                    <m:r>
                      <a:rPr lang="en-US" i="1">
                        <a:latin typeface="Cambria Math" panose="02040503050406030204" pitchFamily="18" charset="0"/>
                      </a:rPr>
                      <m:t>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 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0.000001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𝑠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, etc</a:t>
                </a:r>
              </a:p>
              <a:p>
                <a:r>
                  <a:rPr lang="en-US" dirty="0"/>
                  <a:t>Bandwidth: the rate that data can be injected to the network (and transferred).</a:t>
                </a:r>
              </a:p>
              <a:p>
                <a:pPr lvl="1"/>
                <a:r>
                  <a:rPr lang="en-US" dirty="0"/>
                  <a:t>Units: the network bandwidth is measured in bits per second.  E.g. 1000 bps or 1kbps. 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BBB10C23-A94D-7C8A-5B4F-1732B7DCA31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3"/>
              </p:nvPr>
            </p:nvSpPr>
            <p:spPr>
              <a:xfrm>
                <a:off x="685330" y="2032056"/>
                <a:ext cx="7772870" cy="3326669"/>
              </a:xfrm>
              <a:blipFill>
                <a:blip r:embed="rId2"/>
                <a:stretch>
                  <a:fillRect l="-489" t="-76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7154582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AD4B21-5A0A-30EB-D2EE-DADD8C0F16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Network performance metrics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BBB10C23-A94D-7C8A-5B4F-1732B7DCA314}"/>
                  </a:ext>
                </a:extLst>
              </p:cNvPr>
              <p:cNvSpPr>
                <a:spLocks noGrp="1"/>
              </p:cNvSpPr>
              <p:nvPr>
                <p:ph sz="quarter" idx="13"/>
              </p:nvPr>
            </p:nvSpPr>
            <p:spPr>
              <a:xfrm>
                <a:off x="685330" y="2032056"/>
                <a:ext cx="7772870" cy="3326669"/>
              </a:xfrm>
            </p:spPr>
            <p:txBody>
              <a:bodyPr>
                <a:normAutofit fontScale="92500" lnSpcReduction="20000"/>
              </a:bodyPr>
              <a:lstStyle/>
              <a:p>
                <a:r>
                  <a:rPr lang="en-US" dirty="0"/>
                  <a:t>Bandwidth units (bits per seconds)</a:t>
                </a:r>
              </a:p>
              <a:p>
                <a:pPr lvl="1"/>
                <a:r>
                  <a:rPr lang="en-US" dirty="0"/>
                  <a:t>B and b: </a:t>
                </a:r>
              </a:p>
              <a:p>
                <a:pPr lvl="2"/>
                <a:r>
                  <a:rPr lang="en-US" dirty="0"/>
                  <a:t>B – bytes: data size or memory size is measured in bytes (B). </a:t>
                </a:r>
              </a:p>
              <a:p>
                <a:pPr lvl="3"/>
                <a:r>
                  <a:rPr lang="en-US" dirty="0"/>
                  <a:t> Example: 10KB (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10 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𝑘𝑖𝑙𝑜𝑏𝑦𝑡𝑒𝑠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=10×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𝑏𝑦𝑡𝑒𝑠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=10,000 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𝑏𝑦𝑡𝑒𝑠</m:t>
                    </m:r>
                  </m:oMath>
                </a14:m>
                <a:r>
                  <a:rPr lang="en-US" dirty="0"/>
                  <a:t>), 100MB (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100 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𝑚𝑒𝑔𝑎𝑏𝑦𝑡𝑒𝑠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=100×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6 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𝑏𝑦𝑡𝑒𝑠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=100,000,000 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𝑏𝑦𝑡𝑒𝑠</m:t>
                    </m:r>
                  </m:oMath>
                </a14:m>
                <a:r>
                  <a:rPr lang="en-US" dirty="0"/>
                  <a:t>), 16GB (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1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6 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𝑔𝑖𝑔𝑎𝑏𝑦𝑡𝑒𝑠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=10×</m:t>
                    </m:r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9</m:t>
                        </m:r>
                      </m:sup>
                    </m:sSup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𝑏𝑦𝑡𝑒𝑠</m:t>
                    </m:r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=16,000,000,000  </m:t>
                    </m:r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𝑏𝑦𝑡𝑒𝑠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</m:t>
                    </m:r>
                  </m:oMath>
                </a14:m>
                <a:endParaRPr lang="en-US" dirty="0"/>
              </a:p>
              <a:p>
                <a:pPr lvl="2"/>
                <a:r>
                  <a:rPr lang="en-US" dirty="0"/>
                  <a:t>b – bits: network bandwidth is measured in bits per seconds</a:t>
                </a:r>
              </a:p>
              <a:p>
                <a:pPr lvl="3"/>
                <a:r>
                  <a:rPr lang="en-US" dirty="0"/>
                  <a:t>Example 100Mbps Ethernet: 100,000,000 bits per second</a:t>
                </a:r>
              </a:p>
              <a:p>
                <a:pPr lvl="2"/>
                <a:r>
                  <a:rPr lang="en-US" dirty="0"/>
                  <a:t>1 Byte = 8 bits</a:t>
                </a:r>
              </a:p>
              <a:p>
                <a:pPr lvl="2"/>
                <a:r>
                  <a:rPr lang="en-US" dirty="0"/>
                  <a:t>Pay attention to the b/B in the spec: 1Gbps is different from 1GBps</a:t>
                </a:r>
              </a:p>
              <a:p>
                <a:pPr lvl="1"/>
                <a:r>
                  <a:rPr lang="en-US" dirty="0"/>
                  <a:t>Most wired desktops are connected over 1Gbps links (1,000,000,000 bits per second)</a:t>
                </a:r>
              </a:p>
              <a:p>
                <a:pPr lvl="2"/>
                <a:r>
                  <a:rPr lang="en-US" dirty="0"/>
                  <a:t>Faster ones can be 10Gbps, 100Gbps, or more</a:t>
                </a:r>
              </a:p>
              <a:p>
                <a:pPr lvl="2"/>
                <a:r>
                  <a:rPr lang="en-US" dirty="0"/>
                  <a:t>Slower ones may be 100Mbps (100,000,000 bits per second)</a:t>
                </a:r>
              </a:p>
              <a:p>
                <a:pPr lvl="1"/>
                <a:r>
                  <a:rPr lang="en-US" dirty="0"/>
                  <a:t>Wireless Ethernet (</a:t>
                </a:r>
                <a:r>
                  <a:rPr lang="en-US" dirty="0" err="1"/>
                  <a:t>Wifi</a:t>
                </a:r>
                <a:r>
                  <a:rPr lang="en-US" dirty="0"/>
                  <a:t>): Wi-Fi 6 (802.11ax) 2021, up to 10Gbps. This is shared by all users on the network.</a:t>
                </a:r>
              </a:p>
              <a:p>
                <a:r>
                  <a:rPr lang="en-US" dirty="0"/>
                  <a:t>You have a 1Gbps Internet service, what is the minimum amount of time to download a 10GB movie?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BBB10C23-A94D-7C8A-5B4F-1732B7DCA31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3"/>
              </p:nvPr>
            </p:nvSpPr>
            <p:spPr>
              <a:xfrm>
                <a:off x="685330" y="2032056"/>
                <a:ext cx="7772870" cy="3326669"/>
              </a:xfrm>
              <a:blipFill>
                <a:blip r:embed="rId2"/>
                <a:stretch>
                  <a:fillRect l="-326" t="-228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7971305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AD4B21-5A0A-30EB-D2EE-DADD8C0F16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Network performance metrics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B10C23-A94D-7C8A-5B4F-1732B7DCA314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85330" y="2032056"/>
            <a:ext cx="7772870" cy="3596611"/>
          </a:xfrm>
        </p:spPr>
        <p:txBody>
          <a:bodyPr>
            <a:normAutofit fontScale="92500"/>
          </a:bodyPr>
          <a:lstStyle/>
          <a:p>
            <a:r>
              <a:rPr lang="en-US" dirty="0"/>
              <a:t>Bandwidth determines the message injection (and transmission) time</a:t>
            </a:r>
          </a:p>
          <a:p>
            <a:pPr lvl="1"/>
            <a:r>
              <a:rPr lang="en-US" dirty="0"/>
              <a:t>Let W bits per second be the bandwidth of a link. Given a message of size M bytes (or 8M bits), it will take 8M/W seconds to transmit the message: transmission time = 8M/W</a:t>
            </a:r>
          </a:p>
          <a:p>
            <a:pPr lvl="1"/>
            <a:r>
              <a:rPr lang="en-US" dirty="0"/>
              <a:t>What is the transmission time to send 10000 bits over a 1Gbps link?</a:t>
            </a:r>
          </a:p>
          <a:p>
            <a:r>
              <a:rPr lang="en-US" dirty="0"/>
              <a:t>Time of flight (propagation delay) is another component of the hardware communication time</a:t>
            </a:r>
          </a:p>
          <a:p>
            <a:pPr lvl="1"/>
            <a:r>
              <a:rPr lang="en-US" dirty="0"/>
              <a:t>The time between the first bit is placed on the wire in the sender to the time it reaches the receiver. This time is bounded by the speed of light. </a:t>
            </a:r>
          </a:p>
          <a:p>
            <a:pPr lvl="2"/>
            <a:r>
              <a:rPr lang="en-US" dirty="0"/>
              <a:t>If we send a message from Tallahassee to LA (distance roughly 3000 miles), what is the time of flight for this message assuming that the signal propagation speed on the wire is 2/3 of the speed of light (300,000,000 meters per second)?</a:t>
            </a:r>
          </a:p>
          <a:p>
            <a:pPr lvl="2"/>
            <a:r>
              <a:rPr lang="en-US" dirty="0"/>
              <a:t>The distance of a geostationary satellite from the earth is 22,236 miles (35,786km), estimate the communication latency when a communication goes through the such a satellite?</a:t>
            </a:r>
          </a:p>
          <a:p>
            <a:pPr lvl="3"/>
            <a:r>
              <a:rPr lang="en-US" dirty="0"/>
              <a:t>How does Space X’s </a:t>
            </a:r>
            <a:r>
              <a:rPr lang="en-US" dirty="0" err="1"/>
              <a:t>Starlink</a:t>
            </a:r>
            <a:r>
              <a:rPr lang="en-US" dirty="0"/>
              <a:t> make this work? </a:t>
            </a:r>
          </a:p>
        </p:txBody>
      </p:sp>
    </p:spTree>
    <p:extLst>
      <p:ext uri="{BB962C8B-B14F-4D97-AF65-F5344CB8AC3E}">
        <p14:creationId xmlns:p14="http://schemas.microsoft.com/office/powerpoint/2010/main" val="331132102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AD4B21-5A0A-30EB-D2EE-DADD8C0F16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Network performance metrics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B10C23-A94D-7C8A-5B4F-1732B7DCA314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dirty="0"/>
              <a:t>End-to-end latency: the amount of time from the time the sender calls write() to the time the receiver receives the data. </a:t>
            </a:r>
          </a:p>
          <a:p>
            <a:pPr lvl="1"/>
            <a:r>
              <a:rPr lang="en-US" dirty="0"/>
              <a:t>Software time at both sender (OS runs the write() code) and receiver (interrupt and OS runs the read() code) and </a:t>
            </a:r>
          </a:p>
          <a:p>
            <a:pPr lvl="1"/>
            <a:r>
              <a:rPr lang="en-US" dirty="0"/>
              <a:t>Hardware time: </a:t>
            </a:r>
            <a:r>
              <a:rPr lang="en-US" dirty="0" err="1"/>
              <a:t>propogation</a:t>
            </a:r>
            <a:r>
              <a:rPr lang="en-US" dirty="0"/>
              <a:t> time (time of flight) + transmission time </a:t>
            </a:r>
          </a:p>
          <a:p>
            <a:pPr lvl="2"/>
            <a:r>
              <a:rPr lang="en-US" dirty="0"/>
              <a:t>The </a:t>
            </a:r>
            <a:r>
              <a:rPr lang="en-US" dirty="0" err="1"/>
              <a:t>propogation</a:t>
            </a:r>
            <a:r>
              <a:rPr lang="en-US" dirty="0"/>
              <a:t> time is determined by the physical law (bound by the speed of light). </a:t>
            </a:r>
          </a:p>
        </p:txBody>
      </p:sp>
    </p:spTree>
    <p:extLst>
      <p:ext uri="{BB962C8B-B14F-4D97-AF65-F5344CB8AC3E}">
        <p14:creationId xmlns:p14="http://schemas.microsoft.com/office/powerpoint/2010/main" val="36271308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DCD297-831A-8257-0CF6-C527150C20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>
            <a:extLst>
              <a:ext uri="{FF2B5EF4-FFF2-40B4-BE49-F238E27FC236}">
                <a16:creationId xmlns:a16="http://schemas.microsoft.com/office/drawing/2014/main" id="{812D5FC0-852F-2533-6D2F-9B9C461A54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457200"/>
            <a:ext cx="7772400" cy="762000"/>
          </a:xfrm>
        </p:spPr>
        <p:txBody>
          <a:bodyPr/>
          <a:lstStyle/>
          <a:p>
            <a:pPr eaLnBrk="1" hangingPunct="1"/>
            <a:r>
              <a:rPr lang="en-US" altLang="en-US" dirty="0"/>
              <a:t>Distributed memory parallel applications vs network applications</a:t>
            </a:r>
          </a:p>
        </p:txBody>
      </p:sp>
      <p:sp>
        <p:nvSpPr>
          <p:cNvPr id="2051" name="Content Placeholder 2">
            <a:extLst>
              <a:ext uri="{FF2B5EF4-FFF2-40B4-BE49-F238E27FC236}">
                <a16:creationId xmlns:a16="http://schemas.microsoft.com/office/drawing/2014/main" id="{194FBB16-96E0-CE7E-C0FA-EE6C5A837C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600200"/>
            <a:ext cx="7772400" cy="4495800"/>
          </a:xfrm>
        </p:spPr>
        <p:txBody>
          <a:bodyPr/>
          <a:lstStyle/>
          <a:p>
            <a:pPr eaLnBrk="1" hangingPunct="1"/>
            <a:r>
              <a:rPr lang="en-US" altLang="en-US" dirty="0"/>
              <a:t>Distributed memory parallel applications (training LLM)</a:t>
            </a:r>
          </a:p>
          <a:p>
            <a:pPr lvl="1" eaLnBrk="1" hangingPunct="1"/>
            <a:r>
              <a:rPr lang="en-US" dirty="0"/>
              <a:t>Multiple processes cooperate to solve a computational problem.</a:t>
            </a:r>
          </a:p>
          <a:p>
            <a:pPr lvl="1" eaLnBrk="1" hangingPunct="1"/>
            <a:r>
              <a:rPr lang="en-US" dirty="0"/>
              <a:t>Exploit distributed parallelism with SPMD, message passing, synchronization, and work distribution.</a:t>
            </a:r>
          </a:p>
          <a:p>
            <a:pPr eaLnBrk="1" hangingPunct="1"/>
            <a:r>
              <a:rPr lang="en-US" dirty="0"/>
              <a:t>Network applications (websites, online games)</a:t>
            </a:r>
          </a:p>
          <a:p>
            <a:pPr lvl="1" eaLnBrk="1" hangingPunct="1"/>
            <a:r>
              <a:rPr lang="en-US" dirty="0"/>
              <a:t>Similar to parallel applications: multiple processes cooperate to provide a functionality.</a:t>
            </a:r>
          </a:p>
          <a:p>
            <a:pPr lvl="1" eaLnBrk="1" hangingPunct="1"/>
            <a:r>
              <a:rPr lang="en-US" dirty="0"/>
              <a:t>Exploit distributed parallelism with client-server/peer-to-peer paradigm, request/response communication, protocol coordination, and socket programming. </a:t>
            </a:r>
          </a:p>
          <a:p>
            <a:pPr lvl="1" eaLnBrk="1" hangingPunct="1"/>
            <a:endParaRPr lang="en-US" altLang="en-US" dirty="0"/>
          </a:p>
          <a:p>
            <a:pPr eaLnBrk="1" hangingPunct="1"/>
            <a:endParaRPr lang="en-US" altLang="en-US" dirty="0"/>
          </a:p>
          <a:p>
            <a:pPr eaLnBrk="1" hangingPunct="1"/>
            <a:endParaRPr lang="en-US" alt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012908D-816A-02DB-7707-C8650BB990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237CC54-CED4-40AC-85C4-5ED60D4E7937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060796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AD4B21-5A0A-30EB-D2EE-DADD8C0F16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Network performance metrics</a:t>
            </a:r>
          </a:p>
        </p:txBody>
      </p:sp>
      <p:pic>
        <p:nvPicPr>
          <p:cNvPr id="6" name="Picture 2">
            <a:extLst>
              <a:ext uri="{FF2B5EF4-FFF2-40B4-BE49-F238E27FC236}">
                <a16:creationId xmlns:a16="http://schemas.microsoft.com/office/drawing/2014/main" id="{8111BC71-6BCF-05FE-3403-2B241737F0E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4991" y="2102251"/>
            <a:ext cx="5542360" cy="348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7425663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AD4B21-5A0A-30EB-D2EE-DADD8C0F16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Network performance metrics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B10C23-A94D-7C8A-5B4F-1732B7DCA314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dirty="0"/>
              <a:t>End-to-end bandwidth: the amount of data transferred / the time to transfer the data from sender to receiver.</a:t>
            </a:r>
          </a:p>
          <a:p>
            <a:pPr lvl="1"/>
            <a:r>
              <a:rPr lang="en-US" dirty="0"/>
              <a:t>An application: Internet speed test</a:t>
            </a:r>
          </a:p>
          <a:p>
            <a:pPr lvl="1"/>
            <a:r>
              <a:rPr lang="en-US" dirty="0"/>
              <a:t>In an Internet speed test, 500MB of data is transferred in 10 seconds over the uplink, what is the uplink bandwidth?</a:t>
            </a:r>
          </a:p>
        </p:txBody>
      </p:sp>
    </p:spTree>
    <p:extLst>
      <p:ext uri="{BB962C8B-B14F-4D97-AF65-F5344CB8AC3E}">
        <p14:creationId xmlns:p14="http://schemas.microsoft.com/office/powerpoint/2010/main" val="139524665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Overview of TCP/IP Protocols</a:t>
            </a:r>
          </a:p>
        </p:txBody>
      </p:sp>
      <p:sp>
        <p:nvSpPr>
          <p:cNvPr id="3075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7772400" cy="4876800"/>
          </a:xfrm>
        </p:spPr>
        <p:txBody>
          <a:bodyPr/>
          <a:lstStyle/>
          <a:p>
            <a:pPr eaLnBrk="1" hangingPunct="1"/>
            <a:r>
              <a:rPr lang="en-US" altLang="en-US" dirty="0"/>
              <a:t>Application layer (email, http, </a:t>
            </a:r>
            <a:r>
              <a:rPr lang="en-US" altLang="en-US" dirty="0" err="1"/>
              <a:t>ssh</a:t>
            </a:r>
            <a:r>
              <a:rPr lang="en-US" altLang="en-US" dirty="0"/>
              <a:t>, ftp, </a:t>
            </a:r>
            <a:r>
              <a:rPr lang="en-US" altLang="en-US" dirty="0" err="1"/>
              <a:t>etc</a:t>
            </a:r>
            <a:r>
              <a:rPr lang="en-US" altLang="en-US" dirty="0"/>
              <a:t>)</a:t>
            </a:r>
          </a:p>
          <a:p>
            <a:pPr lvl="1" eaLnBrk="1" hangingPunct="1"/>
            <a:r>
              <a:rPr lang="en-US" altLang="en-US" sz="1600" dirty="0"/>
              <a:t>The things that we use daily. </a:t>
            </a:r>
          </a:p>
          <a:p>
            <a:pPr lvl="1" eaLnBrk="1" hangingPunct="1"/>
            <a:r>
              <a:rPr lang="en-US" altLang="en-US" sz="1600" dirty="0"/>
              <a:t>Main functionality: run application protocols</a:t>
            </a:r>
          </a:p>
          <a:p>
            <a:pPr eaLnBrk="1" hangingPunct="1"/>
            <a:r>
              <a:rPr lang="en-US" altLang="en-US" dirty="0"/>
              <a:t>Transport layer (TCP, UDP)</a:t>
            </a:r>
          </a:p>
          <a:p>
            <a:pPr lvl="1" eaLnBrk="1" hangingPunct="1"/>
            <a:r>
              <a:rPr lang="en-US" altLang="en-US" sz="1600" dirty="0"/>
              <a:t>Allows processes (on different machines) to communicate (reliably or unreliably) with each other.</a:t>
            </a:r>
          </a:p>
          <a:p>
            <a:pPr lvl="1" eaLnBrk="1" hangingPunct="1"/>
            <a:r>
              <a:rPr lang="en-US" altLang="en-US" sz="1600" dirty="0"/>
              <a:t>Main functionality: end-to-end communication (reliability)</a:t>
            </a:r>
          </a:p>
          <a:p>
            <a:pPr eaLnBrk="1" hangingPunct="1"/>
            <a:r>
              <a:rPr lang="en-US" altLang="en-US" dirty="0"/>
              <a:t>Network layer (IPv4, IPv6)</a:t>
            </a:r>
          </a:p>
          <a:p>
            <a:pPr lvl="1" eaLnBrk="1" hangingPunct="1"/>
            <a:r>
              <a:rPr lang="en-US" altLang="en-US" sz="1600" dirty="0"/>
              <a:t>Allows machines to talk to one another</a:t>
            </a:r>
          </a:p>
          <a:p>
            <a:pPr lvl="1" eaLnBrk="1" hangingPunct="1"/>
            <a:r>
              <a:rPr lang="en-US" altLang="en-US" sz="1600" dirty="0"/>
              <a:t>Main functionality: routing/fragmentation/internetworking</a:t>
            </a:r>
          </a:p>
          <a:p>
            <a:pPr eaLnBrk="1" hangingPunct="1"/>
            <a:r>
              <a:rPr lang="en-US" altLang="en-US" dirty="0"/>
              <a:t>Host to Network layer (Ethernet)</a:t>
            </a:r>
          </a:p>
          <a:p>
            <a:pPr lvl="1" eaLnBrk="1" hangingPunct="1"/>
            <a:r>
              <a:rPr lang="en-US" altLang="en-US" sz="1600" dirty="0"/>
              <a:t>Allows directly connected machines to talk to one another</a:t>
            </a:r>
          </a:p>
          <a:p>
            <a:pPr lvl="1" eaLnBrk="1" hangingPunct="1"/>
            <a:r>
              <a:rPr lang="en-US" altLang="en-US" sz="1600" dirty="0"/>
              <a:t>Main functionality: medium access, encoding</a:t>
            </a:r>
            <a:endParaRPr lang="en-US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627599-D186-47D4-AD18-70656F81C85C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Some TCP/IP Protocols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dirty="0"/>
              <a:t>TCP: transmission control protocol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/>
              <a:t>connection-oriented, reliable, full duplex, byte stream service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/>
              <a:t>UDP: User datagram protocol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/>
              <a:t>Connectionless, unreliable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/>
              <a:t>IPv4: Internet Protocol, version 4.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/>
              <a:t>The protocol that glues the Internet together. Provides (unreliable) packet delivery service for TCP, UDP, ICMP, IGMP.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/>
              <a:t>IPv6: Internet Protocol, version 6.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/>
              <a:t>128 bits address, newer version of Internet Protocol.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/>
              <a:t>Will it ever happen?</a:t>
            </a:r>
          </a:p>
          <a:p>
            <a:pPr eaLnBrk="1" hangingPunct="1"/>
            <a:endParaRPr lang="en-US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8267C0A-CD0D-4F2A-8E5F-BD9DAB122083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Some TCP/IP Protocols</a:t>
            </a:r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ICMP: Internet Control Message Protocol.</a:t>
            </a:r>
          </a:p>
          <a:p>
            <a:pPr lvl="1" eaLnBrk="1" hangingPunct="1"/>
            <a:r>
              <a:rPr lang="en-US" altLang="en-US" dirty="0"/>
              <a:t>Handles errors and control information for IP (ping, traceroute).</a:t>
            </a:r>
          </a:p>
          <a:p>
            <a:pPr eaLnBrk="1" hangingPunct="1"/>
            <a:r>
              <a:rPr lang="en-US" altLang="en-US" dirty="0"/>
              <a:t>IGMP: Internet Group Management Protocol.</a:t>
            </a:r>
          </a:p>
          <a:p>
            <a:pPr lvl="1" eaLnBrk="1" hangingPunct="1"/>
            <a:r>
              <a:rPr lang="en-US" altLang="en-US" dirty="0"/>
              <a:t>Used in IP multicast</a:t>
            </a:r>
          </a:p>
          <a:p>
            <a:pPr lvl="2" eaLnBrk="1" hangingPunct="1"/>
            <a:endParaRPr lang="en-US" altLang="en-US" dirty="0"/>
          </a:p>
          <a:p>
            <a:pPr eaLnBrk="1" hangingPunct="1"/>
            <a:r>
              <a:rPr lang="en-US" altLang="en-US" dirty="0"/>
              <a:t>Socket Programming:</a:t>
            </a:r>
          </a:p>
          <a:p>
            <a:pPr lvl="1" eaLnBrk="1" hangingPunct="1"/>
            <a:r>
              <a:rPr lang="en-US" altLang="en-US" dirty="0"/>
              <a:t>The use of  TCP and UDP</a:t>
            </a:r>
          </a:p>
          <a:p>
            <a:pPr lvl="2" eaLnBrk="1" hangingPunct="1"/>
            <a:r>
              <a:rPr lang="en-US" altLang="en-US" sz="1800" dirty="0"/>
              <a:t>Can also access the lower layers directly (raw socket)</a:t>
            </a:r>
          </a:p>
          <a:p>
            <a:pPr eaLnBrk="1" hangingPunct="1"/>
            <a:endParaRPr lang="en-US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836CAF4-3DD2-4C5A-AA58-6727F8083AF1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User Datagram Protocol (UDP)</a:t>
            </a:r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Unreliable/connectionless service</a:t>
            </a:r>
          </a:p>
          <a:p>
            <a:pPr lvl="1" eaLnBrk="1" hangingPunct="1"/>
            <a:r>
              <a:rPr lang="en-US" altLang="en-US"/>
              <a:t>Data may be lost, duplicated and reordered.</a:t>
            </a:r>
          </a:p>
          <a:p>
            <a:pPr lvl="1" eaLnBrk="1" hangingPunct="1"/>
            <a:r>
              <a:rPr lang="en-US" altLang="en-US"/>
              <a:t>Client/server don’t have any long term relation.</a:t>
            </a:r>
          </a:p>
          <a:p>
            <a:pPr eaLnBrk="1" hangingPunct="1"/>
            <a:r>
              <a:rPr lang="en-US" altLang="en-US"/>
              <a:t>Can perform (unreliable) multicast.</a:t>
            </a:r>
          </a:p>
          <a:p>
            <a:pPr eaLnBrk="1" hangingPunct="1"/>
            <a:r>
              <a:rPr lang="en-US" altLang="en-US"/>
              <a:t>Interface</a:t>
            </a:r>
          </a:p>
          <a:p>
            <a:pPr lvl="1" eaLnBrk="1" hangingPunct="1"/>
            <a:r>
              <a:rPr lang="en-US" altLang="en-US">
                <a:latin typeface="Courier New" pitchFamily="49" charset="0"/>
                <a:cs typeface="Courier New" pitchFamily="49" charset="0"/>
              </a:rPr>
              <a:t>socket, bind, sendto, recvfrom</a:t>
            </a:r>
          </a:p>
          <a:p>
            <a:pPr lvl="1" eaLnBrk="1" hangingPunct="1"/>
            <a:r>
              <a:rPr lang="en-US" altLang="en-US"/>
              <a:t>Can also use the TCP interface (connect/read/write)</a:t>
            </a:r>
          </a:p>
          <a:p>
            <a:pPr eaLnBrk="1" hangingPunct="1"/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3663AB0-EE9D-4F72-B8BD-73EB243D5F30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Transmission Control Protocol (TCP)</a:t>
            </a:r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Connection-oriented, reliable, full duplex, byte stream service</a:t>
            </a:r>
          </a:p>
          <a:p>
            <a:pPr eaLnBrk="1" hangingPunct="1"/>
            <a:r>
              <a:rPr lang="en-US" altLang="en-US" dirty="0"/>
              <a:t>Interface</a:t>
            </a:r>
          </a:p>
          <a:p>
            <a:pPr lvl="1" eaLnBrk="1" hangingPunct="1"/>
            <a:r>
              <a:rPr lang="en-US" altLang="en-US" dirty="0">
                <a:latin typeface="Courier New" pitchFamily="49" charset="0"/>
                <a:cs typeface="Courier New" pitchFamily="49" charset="0"/>
              </a:rPr>
              <a:t>socket, bind, listen, accept, connect, read, write, close</a:t>
            </a:r>
            <a:r>
              <a:rPr lang="en-US" altLang="en-US" dirty="0"/>
              <a:t>.</a:t>
            </a:r>
          </a:p>
          <a:p>
            <a:pPr eaLnBrk="1" hangingPunct="1"/>
            <a:r>
              <a:rPr lang="en-US" altLang="en-US" dirty="0"/>
              <a:t>An analogy</a:t>
            </a:r>
          </a:p>
          <a:p>
            <a:pPr lvl="1" eaLnBrk="1" hangingPunct="1">
              <a:buFontTx/>
              <a:buNone/>
            </a:pPr>
            <a:r>
              <a:rPr lang="en-US" altLang="en-US" dirty="0"/>
              <a:t>Socket: telephone</a:t>
            </a:r>
          </a:p>
          <a:p>
            <a:pPr lvl="1" eaLnBrk="1" hangingPunct="1">
              <a:buFontTx/>
              <a:buNone/>
            </a:pPr>
            <a:r>
              <a:rPr lang="en-US" altLang="en-US" dirty="0"/>
              <a:t>Bind: assign telephone number to a telephone</a:t>
            </a:r>
          </a:p>
          <a:p>
            <a:pPr lvl="1" eaLnBrk="1" hangingPunct="1">
              <a:buFontTx/>
              <a:buNone/>
            </a:pPr>
            <a:r>
              <a:rPr lang="en-US" altLang="en-US" dirty="0"/>
              <a:t>Listen: turn on the ringer so that you can hear the phone call</a:t>
            </a:r>
          </a:p>
          <a:p>
            <a:pPr lvl="1" eaLnBrk="1" hangingPunct="1">
              <a:buFontTx/>
              <a:buNone/>
            </a:pPr>
            <a:r>
              <a:rPr lang="en-US" altLang="en-US" dirty="0"/>
              <a:t>Connect: dial a phone number</a:t>
            </a:r>
          </a:p>
          <a:p>
            <a:pPr lvl="1" eaLnBrk="1" hangingPunct="1">
              <a:buFontTx/>
              <a:buNone/>
            </a:pPr>
            <a:r>
              <a:rPr lang="en-US" altLang="en-US" dirty="0"/>
              <a:t>Accept: answer the phone</a:t>
            </a:r>
          </a:p>
          <a:p>
            <a:pPr lvl="1" eaLnBrk="1" hangingPunct="1">
              <a:buFontTx/>
              <a:buNone/>
            </a:pPr>
            <a:r>
              <a:rPr lang="en-US" altLang="en-US" dirty="0"/>
              <a:t>Read/write: talking</a:t>
            </a:r>
          </a:p>
          <a:p>
            <a:pPr lvl="1" eaLnBrk="1" hangingPunct="1">
              <a:buFontTx/>
              <a:buNone/>
            </a:pPr>
            <a:r>
              <a:rPr lang="en-US" altLang="en-US" dirty="0"/>
              <a:t>Close: ???</a:t>
            </a:r>
          </a:p>
          <a:p>
            <a:pPr eaLnBrk="1" hangingPunct="1"/>
            <a:endParaRPr lang="en-US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223A1AB-15E8-4072-AF7A-7247134C42C6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Reliable Communications</a:t>
            </a:r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Realizing reliable communication means a lot:</a:t>
            </a:r>
          </a:p>
          <a:p>
            <a:pPr lvl="1" eaLnBrk="1" hangingPunct="1"/>
            <a:r>
              <a:rPr lang="en-US" altLang="en-US"/>
              <a:t>Sequence number, acknowledgement, retransmission, timeout (RTT)</a:t>
            </a:r>
          </a:p>
          <a:p>
            <a:pPr lvl="1" eaLnBrk="1" hangingPunct="1"/>
            <a:r>
              <a:rPr lang="en-US" altLang="en-US"/>
              <a:t>Sliding window protocol for efficiency</a:t>
            </a:r>
          </a:p>
          <a:p>
            <a:pPr lvl="1" eaLnBrk="1" hangingPunct="1"/>
            <a:r>
              <a:rPr lang="en-US" altLang="en-US"/>
              <a:t>Flow control</a:t>
            </a:r>
          </a:p>
          <a:p>
            <a:pPr lvl="1" eaLnBrk="1" hangingPunct="1"/>
            <a:r>
              <a:rPr lang="en-US" altLang="en-US"/>
              <a:t>Connection establishment/release</a:t>
            </a:r>
          </a:p>
          <a:p>
            <a:pPr eaLnBrk="1" hangingPunct="1"/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8386E4E-63E3-4C1D-B0FA-A905777CA7EA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Basic Functionality of TCP and UDP</a:t>
            </a:r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191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/>
              <a:t>Allow processes on different machines to communicate.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/>
              <a:t>One crucial issue: addressing 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z="1600"/>
              <a:t>how to identify your peer?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z="1600"/>
              <a:t>Two components: identifying the peer machine and identifying the peer process.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/>
              <a:t>Identifying peer machine: IP address</a:t>
            </a:r>
          </a:p>
          <a:p>
            <a:pPr lvl="1" eaLnBrk="1" hangingPunct="1">
              <a:lnSpc>
                <a:spcPct val="90000"/>
              </a:lnSpc>
            </a:pPr>
            <a:endParaRPr lang="en-US" altLang="en-US"/>
          </a:p>
          <a:p>
            <a:pPr lvl="1" eaLnBrk="1" hangingPunct="1">
              <a:lnSpc>
                <a:spcPct val="90000"/>
              </a:lnSpc>
            </a:pPr>
            <a:r>
              <a:rPr lang="en-US" altLang="en-US"/>
              <a:t>A unique identifier for each network interface connected to an IP network.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z="1600"/>
              <a:t>A machine may have multiple IP addresses, one for each interface.</a:t>
            </a:r>
          </a:p>
          <a:p>
            <a:pPr eaLnBrk="1" hangingPunct="1"/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2BE7F0E-A1D9-4A57-89B4-48660DFF9834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IP Address (IPv4)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32 bit binary number (IPv4)</a:t>
            </a:r>
          </a:p>
          <a:p>
            <a:pPr eaLnBrk="1" hangingPunct="1"/>
            <a:r>
              <a:rPr lang="en-US" altLang="en-US" dirty="0"/>
              <a:t>Represented as "dotted decimal" notation: </a:t>
            </a:r>
          </a:p>
          <a:p>
            <a:pPr lvl="1" eaLnBrk="1" hangingPunct="1"/>
            <a:r>
              <a:rPr lang="en-US" altLang="en-US" dirty="0"/>
              <a:t>4 decimal values, each representing 8 bits (octet), in the range 0 to 255. </a:t>
            </a:r>
          </a:p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dirty="0">
                <a:latin typeface="Arial Unicode MS" pitchFamily="34" charset="-128"/>
              </a:rPr>
              <a:t>Example:</a:t>
            </a:r>
          </a:p>
          <a:p>
            <a:pPr lvl="1" eaLnBrk="1" hangingPunct="1"/>
            <a:r>
              <a:rPr lang="en-US" altLang="en-US" dirty="0">
                <a:latin typeface="Arial Unicode MS" pitchFamily="34" charset="-128"/>
              </a:rPr>
              <a:t>Dotted Decimal:   140 .179 .220 .200</a:t>
            </a:r>
          </a:p>
          <a:p>
            <a:pPr lvl="1" eaLnBrk="1" hangingPunct="1"/>
            <a:r>
              <a:rPr lang="en-US" altLang="en-US" dirty="0">
                <a:latin typeface="Arial Unicode MS" pitchFamily="34" charset="-128"/>
              </a:rPr>
              <a:t>Binary: 10001100.10110011.11011100.11001000 </a:t>
            </a:r>
          </a:p>
          <a:p>
            <a:pPr eaLnBrk="1" hangingPunct="1"/>
            <a:endParaRPr lang="en-US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BF5560-2890-47A3-9A69-875C216C6290}" type="slidenum">
              <a:rPr lang="en-US" smtClean="0"/>
              <a:pPr>
                <a:defRPr/>
              </a:pPr>
              <a:t>29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663565-3872-9606-4296-DF9C3B53EB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What is a Computer Network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896401-963A-9391-1E10-48D122C2B9C5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85330" y="2032056"/>
            <a:ext cx="7772870" cy="2508413"/>
          </a:xfrm>
        </p:spPr>
        <p:txBody>
          <a:bodyPr>
            <a:normAutofit/>
          </a:bodyPr>
          <a:lstStyle/>
          <a:p>
            <a:pPr algn="l"/>
            <a:r>
              <a:rPr lang="en-US" b="0" i="0" u="none" strike="noStrike" baseline="0" dirty="0">
                <a:latin typeface="Rockwell" panose="02060603020205020403" pitchFamily="18" charset="0"/>
              </a:rPr>
              <a:t>A computer network consists of a set of end-systems/hosts and switches/routers connected by communication links. It supports communications among entities in the network.</a:t>
            </a:r>
          </a:p>
          <a:p>
            <a:pPr lvl="1"/>
            <a:r>
              <a:rPr lang="en-US" i="0" u="none" strike="noStrike" baseline="0" dirty="0">
                <a:latin typeface="Rockwell" panose="02060603020205020403" pitchFamily="18" charset="0"/>
              </a:rPr>
              <a:t>Many types of networks</a:t>
            </a:r>
          </a:p>
          <a:p>
            <a:pPr lvl="2"/>
            <a:r>
              <a:rPr lang="en-US" dirty="0">
                <a:latin typeface="Rockwell" panose="02060603020205020403" pitchFamily="18" charset="0"/>
              </a:rPr>
              <a:t>network on chip, system area network, person area network, local area network, data center network, wide area network, and so on</a:t>
            </a:r>
            <a:endParaRPr lang="en-US" i="0" u="none" strike="noStrike" baseline="0" dirty="0">
              <a:latin typeface="Rockwell" panose="02060603020205020403" pitchFamily="18" charset="0"/>
            </a:endParaRPr>
          </a:p>
          <a:p>
            <a:pPr lvl="1"/>
            <a:r>
              <a:rPr lang="en-US" i="0" u="none" strike="noStrike" baseline="0" dirty="0">
                <a:latin typeface="Rockwell" panose="02060603020205020403" pitchFamily="18" charset="0"/>
              </a:rPr>
              <a:t>Many topologies - how the devices are connected in the network</a:t>
            </a:r>
          </a:p>
          <a:p>
            <a:pPr lvl="1"/>
            <a:endParaRPr lang="en-US" i="0" u="none" strike="noStrike" baseline="0" dirty="0">
              <a:latin typeface="Rockwell" panose="02060603020205020403" pitchFamily="18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89657E2-4CF3-8162-57A5-55A35E348A8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1775" y="4434053"/>
            <a:ext cx="3659981" cy="10406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6512935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IP Address Structure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>
          <a:xfrm>
            <a:off x="533400" y="1295400"/>
            <a:ext cx="7772400" cy="4724400"/>
          </a:xfrm>
        </p:spPr>
        <p:txBody>
          <a:bodyPr/>
          <a:lstStyle/>
          <a:p>
            <a:pPr eaLnBrk="1" hangingPunct="1"/>
            <a:r>
              <a:rPr lang="en-US" altLang="en-US"/>
              <a:t>Two parts.</a:t>
            </a:r>
          </a:p>
          <a:p>
            <a:pPr lvl="1" eaLnBrk="1" hangingPunct="1"/>
            <a:r>
              <a:rPr lang="en-US" altLang="en-US"/>
              <a:t>Network prefix</a:t>
            </a:r>
          </a:p>
          <a:p>
            <a:pPr lvl="1" eaLnBrk="1" hangingPunct="1"/>
            <a:r>
              <a:rPr lang="en-US" altLang="en-US"/>
              <a:t>Host ID (remaining). </a:t>
            </a:r>
          </a:p>
          <a:p>
            <a:pPr eaLnBrk="1" hangingPunct="1"/>
            <a:endParaRPr lang="en-US" altLang="en-US"/>
          </a:p>
          <a:p>
            <a:pPr eaLnBrk="1" hangingPunct="1"/>
            <a:endParaRPr lang="en-US" altLang="en-US"/>
          </a:p>
          <a:p>
            <a:pPr eaLnBrk="1" hangingPunct="1"/>
            <a:endParaRPr lang="en-US" altLang="en-US"/>
          </a:p>
        </p:txBody>
      </p:sp>
      <p:sp>
        <p:nvSpPr>
          <p:cNvPr id="12292" name="Rectangle 4"/>
          <p:cNvSpPr>
            <a:spLocks noChangeArrowheads="1"/>
          </p:cNvSpPr>
          <p:nvPr/>
        </p:nvSpPr>
        <p:spPr bwMode="auto">
          <a:xfrm>
            <a:off x="1981200" y="3200400"/>
            <a:ext cx="5334000" cy="609600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en-US" altLang="en-US" b="1">
                <a:latin typeface="Comic Sans MS" pitchFamily="66" charset="0"/>
              </a:rPr>
              <a:t>Network Prefix      Host ID</a:t>
            </a:r>
          </a:p>
        </p:txBody>
      </p:sp>
      <p:sp>
        <p:nvSpPr>
          <p:cNvPr id="12293" name="Line 5"/>
          <p:cNvSpPr>
            <a:spLocks noChangeShapeType="1"/>
          </p:cNvSpPr>
          <p:nvPr/>
        </p:nvSpPr>
        <p:spPr bwMode="auto">
          <a:xfrm>
            <a:off x="5257800" y="3200400"/>
            <a:ext cx="0" cy="609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294" name="Text Box 6"/>
          <p:cNvSpPr txBox="1">
            <a:spLocks noChangeArrowheads="1"/>
          </p:cNvSpPr>
          <p:nvPr/>
        </p:nvSpPr>
        <p:spPr bwMode="auto">
          <a:xfrm>
            <a:off x="1812925" y="3779838"/>
            <a:ext cx="3698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altLang="en-US">
                <a:latin typeface="Comic Sans MS" pitchFamily="66" charset="0"/>
              </a:rPr>
              <a:t>0</a:t>
            </a:r>
          </a:p>
        </p:txBody>
      </p:sp>
      <p:sp>
        <p:nvSpPr>
          <p:cNvPr id="12295" name="Text Box 7"/>
          <p:cNvSpPr txBox="1">
            <a:spLocks noChangeArrowheads="1"/>
          </p:cNvSpPr>
          <p:nvPr/>
        </p:nvSpPr>
        <p:spPr bwMode="auto">
          <a:xfrm>
            <a:off x="6934200" y="3779838"/>
            <a:ext cx="5064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altLang="en-US">
                <a:latin typeface="Comic Sans MS" pitchFamily="66" charset="0"/>
              </a:rPr>
              <a:t>31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D649B99-732B-49BA-A22F-075B9FA60604}" type="slidenum">
              <a:rPr lang="en-US" smtClean="0"/>
              <a:pPr>
                <a:defRPr/>
              </a:pPr>
              <a:t>30</a:t>
            </a:fld>
            <a:endParaRPr lang="en-US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Identifying Processes</a:t>
            </a:r>
          </a:p>
        </p:txBody>
      </p:sp>
      <p:sp>
        <p:nvSpPr>
          <p:cNvPr id="1331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>
                <a:solidFill>
                  <a:schemeClr val="accent2"/>
                </a:solidFill>
              </a:rPr>
              <a:t>Using PID?</a:t>
            </a:r>
          </a:p>
          <a:p>
            <a:pPr eaLnBrk="1" hangingPunct="1">
              <a:lnSpc>
                <a:spcPct val="90000"/>
              </a:lnSpc>
            </a:pPr>
            <a:endParaRPr lang="en-US" altLang="en-US" sz="2800">
              <a:solidFill>
                <a:schemeClr val="accent2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>
                <a:solidFill>
                  <a:schemeClr val="accent2"/>
                </a:solidFill>
              </a:rPr>
              <a:t>Port</a:t>
            </a:r>
            <a:r>
              <a:rPr lang="en-US" altLang="en-US"/>
              <a:t> - A 16-bit number to identify the application process that is a network endpoint.</a:t>
            </a:r>
          </a:p>
          <a:p>
            <a:pPr eaLnBrk="1" hangingPunct="1">
              <a:lnSpc>
                <a:spcPct val="90000"/>
              </a:lnSpc>
            </a:pPr>
            <a:endParaRPr lang="en-US" altLang="en-US" sz="2800"/>
          </a:p>
          <a:p>
            <a:pPr eaLnBrk="1" hangingPunct="1">
              <a:lnSpc>
                <a:spcPct val="90000"/>
              </a:lnSpc>
            </a:pPr>
            <a:r>
              <a:rPr lang="en-US" altLang="en-US">
                <a:solidFill>
                  <a:schemeClr val="accent2"/>
                </a:solidFill>
              </a:rPr>
              <a:t>Reserved ports</a:t>
            </a:r>
            <a:r>
              <a:rPr lang="en-US" altLang="en-US"/>
              <a:t> or </a:t>
            </a:r>
            <a:r>
              <a:rPr lang="en-US" altLang="en-US">
                <a:solidFill>
                  <a:schemeClr val="accent2"/>
                </a:solidFill>
              </a:rPr>
              <a:t>well-known ports</a:t>
            </a:r>
            <a:r>
              <a:rPr lang="en-US" altLang="en-US"/>
              <a:t> (0 to 1023)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altLang="en-US" sz="1600"/>
              <a:t>Standard ports for well-known applications. 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altLang="en-US" sz="1600"/>
              <a:t>	</a:t>
            </a:r>
            <a:r>
              <a:rPr lang="en-US" altLang="en-US" sz="1400">
                <a:solidFill>
                  <a:schemeClr val="accent2"/>
                </a:solidFill>
              </a:rPr>
              <a:t>Telnet (23), ftp(21), http (80). 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altLang="en-US" sz="1200">
                <a:solidFill>
                  <a:schemeClr val="accent2"/>
                </a:solidFill>
              </a:rPr>
              <a:t>	</a:t>
            </a:r>
            <a:r>
              <a:rPr lang="en-US" altLang="en-US" sz="1200"/>
              <a:t>See /etc/services file on any UNIX machine for listing of services on reserved ports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endParaRPr lang="en-US" altLang="en-US" sz="2200">
              <a:solidFill>
                <a:schemeClr val="accent2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>
                <a:solidFill>
                  <a:schemeClr val="accent2"/>
                </a:solidFill>
              </a:rPr>
              <a:t>Ephemeral ports </a:t>
            </a:r>
            <a:r>
              <a:rPr lang="en-US" altLang="en-US"/>
              <a:t>(1024-65535) 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altLang="en-US" sz="1600"/>
              <a:t>For ordinary user-developed programs.</a:t>
            </a:r>
            <a:endParaRPr lang="en-US" altLang="en-US" sz="1600">
              <a:solidFill>
                <a:srgbClr val="FF0000"/>
              </a:solidFill>
            </a:endParaRPr>
          </a:p>
          <a:p>
            <a:pPr eaLnBrk="1" hangingPunct="1"/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64DCBEF-EB86-4F6B-833C-3575B8A94DD1}" type="slidenum">
              <a:rPr lang="en-US" smtClean="0"/>
              <a:pPr>
                <a:defRPr/>
              </a:pPr>
              <a:t>31</a:t>
            </a:fld>
            <a:endParaRPr lang="en-US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Identifying Connection</a:t>
            </a:r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>
          <a:xfrm>
            <a:off x="685800" y="1371600"/>
            <a:ext cx="7772400" cy="1371600"/>
          </a:xfrm>
        </p:spPr>
        <p:txBody>
          <a:bodyPr/>
          <a:lstStyle/>
          <a:p>
            <a:pPr eaLnBrk="1" hangingPunct="1"/>
            <a:r>
              <a:rPr lang="en-US" altLang="en-US" sz="2800"/>
              <a:t>A 5-tuple that completely specifies the two end-points of a connection: </a:t>
            </a:r>
          </a:p>
          <a:p>
            <a:pPr eaLnBrk="1" hangingPunct="1"/>
            <a:endParaRPr lang="en-US" altLang="en-US"/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152400" y="2895600"/>
            <a:ext cx="86106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spcBef>
                <a:spcPct val="20000"/>
              </a:spcBef>
              <a:defRPr/>
            </a:pPr>
            <a:endParaRPr lang="en-US" kern="0" dirty="0">
              <a:solidFill>
                <a:schemeClr val="accent2"/>
              </a:solidFill>
              <a:latin typeface="+mn-lt"/>
            </a:endParaRPr>
          </a:p>
          <a:p>
            <a:pPr marL="342900" indent="-342900" algn="ctr">
              <a:spcBef>
                <a:spcPct val="20000"/>
              </a:spcBef>
              <a:defRPr/>
            </a:pPr>
            <a:r>
              <a:rPr lang="en-US" kern="0" dirty="0">
                <a:solidFill>
                  <a:schemeClr val="accent2"/>
                </a:solidFill>
                <a:latin typeface="+mn-lt"/>
              </a:rPr>
              <a:t>{</a:t>
            </a:r>
            <a:r>
              <a:rPr lang="en-US" i="1" kern="0" dirty="0">
                <a:solidFill>
                  <a:schemeClr val="accent2"/>
                </a:solidFill>
                <a:latin typeface="+mn-lt"/>
              </a:rPr>
              <a:t>protocol, local-IP, local-port, remote-IP, remote-port</a:t>
            </a:r>
            <a:r>
              <a:rPr lang="en-US" kern="0" dirty="0">
                <a:solidFill>
                  <a:schemeClr val="accent2"/>
                </a:solidFill>
                <a:latin typeface="+mn-lt"/>
              </a:rPr>
              <a:t>} </a:t>
            </a:r>
            <a:endParaRPr lang="en-US" kern="0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C5ECB2C-FC83-428B-8D6E-B3B1C34A94B5}" type="slidenum">
              <a:rPr lang="en-US" smtClean="0"/>
              <a:pPr>
                <a:defRPr/>
              </a:pPr>
              <a:t>32</a:t>
            </a:fld>
            <a:endParaRPr lang="en-US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1524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/>
              <a:t>The Byte Order Problem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/>
              <a:t>Two ways to store 16-bit/32-bit integers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>
                <a:solidFill>
                  <a:schemeClr val="accent2"/>
                </a:solidFill>
              </a:rPr>
              <a:t>Little-endian</a:t>
            </a:r>
            <a:r>
              <a:rPr lang="en-US" altLang="en-US" sz="2800"/>
              <a:t> byte order (e.g. Intel)</a:t>
            </a:r>
          </a:p>
          <a:p>
            <a:pPr eaLnBrk="1" hangingPunct="1">
              <a:lnSpc>
                <a:spcPct val="90000"/>
              </a:lnSpc>
            </a:pPr>
            <a:endParaRPr lang="en-US" altLang="en-US"/>
          </a:p>
          <a:p>
            <a:pPr eaLnBrk="1" hangingPunct="1">
              <a:lnSpc>
                <a:spcPct val="90000"/>
              </a:lnSpc>
            </a:pPr>
            <a:endParaRPr lang="en-US" altLang="en-US" sz="500"/>
          </a:p>
          <a:p>
            <a:pPr eaLnBrk="1" hangingPunct="1">
              <a:lnSpc>
                <a:spcPct val="90000"/>
              </a:lnSpc>
            </a:pPr>
            <a:endParaRPr lang="en-US" altLang="en-US" sz="1400">
              <a:solidFill>
                <a:schemeClr val="accent2"/>
              </a:solidFill>
            </a:endParaRPr>
          </a:p>
          <a:p>
            <a:pPr eaLnBrk="1" hangingPunct="1">
              <a:lnSpc>
                <a:spcPct val="90000"/>
              </a:lnSpc>
            </a:pPr>
            <a:endParaRPr lang="en-US" altLang="en-US">
              <a:solidFill>
                <a:schemeClr val="accent2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sz="2800">
                <a:solidFill>
                  <a:schemeClr val="accent2"/>
                </a:solidFill>
              </a:rPr>
              <a:t>Big-endian</a:t>
            </a:r>
            <a:r>
              <a:rPr lang="en-US" altLang="en-US" sz="2800"/>
              <a:t> byte order (E.g. Sparc)</a:t>
            </a:r>
          </a:p>
          <a:p>
            <a:pPr eaLnBrk="1" hangingPunct="1">
              <a:lnSpc>
                <a:spcPct val="90000"/>
              </a:lnSpc>
            </a:pPr>
            <a:endParaRPr lang="en-US" altLang="en-US" sz="2800"/>
          </a:p>
          <a:p>
            <a:pPr eaLnBrk="1" hangingPunct="1">
              <a:lnSpc>
                <a:spcPct val="90000"/>
              </a:lnSpc>
            </a:pPr>
            <a:endParaRPr lang="en-US" altLang="en-US" sz="2800"/>
          </a:p>
          <a:p>
            <a:pPr eaLnBrk="1" hangingPunct="1">
              <a:lnSpc>
                <a:spcPct val="90000"/>
              </a:lnSpc>
            </a:pPr>
            <a:endParaRPr lang="en-US" altLang="en-US" sz="2800"/>
          </a:p>
          <a:p>
            <a:pPr eaLnBrk="1" hangingPunct="1">
              <a:lnSpc>
                <a:spcPct val="90000"/>
              </a:lnSpc>
            </a:pPr>
            <a:r>
              <a:rPr lang="en-US" altLang="en-US" sz="2800"/>
              <a:t>See example1.c</a:t>
            </a:r>
          </a:p>
          <a:p>
            <a:pPr eaLnBrk="1" hangingPunct="1">
              <a:lnSpc>
                <a:spcPct val="90000"/>
              </a:lnSpc>
            </a:pPr>
            <a:endParaRPr lang="en-US" altLang="en-US" sz="2800"/>
          </a:p>
        </p:txBody>
      </p:sp>
      <p:sp>
        <p:nvSpPr>
          <p:cNvPr id="15364" name="Rectangle 4"/>
          <p:cNvSpPr>
            <a:spLocks noChangeArrowheads="1"/>
          </p:cNvSpPr>
          <p:nvPr/>
        </p:nvSpPr>
        <p:spPr bwMode="auto">
          <a:xfrm>
            <a:off x="2286000" y="2438400"/>
            <a:ext cx="4648200" cy="4572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altLang="en-US" sz="2000"/>
              <a:t>High-order byte              Low-order byte</a:t>
            </a:r>
          </a:p>
        </p:txBody>
      </p:sp>
      <p:sp>
        <p:nvSpPr>
          <p:cNvPr id="15365" name="Line 5"/>
          <p:cNvSpPr>
            <a:spLocks noChangeShapeType="1"/>
          </p:cNvSpPr>
          <p:nvPr/>
        </p:nvSpPr>
        <p:spPr bwMode="auto">
          <a:xfrm>
            <a:off x="4572000" y="2438400"/>
            <a:ext cx="0" cy="457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66" name="Text Box 6"/>
          <p:cNvSpPr txBox="1">
            <a:spLocks noChangeArrowheads="1"/>
          </p:cNvSpPr>
          <p:nvPr/>
        </p:nvSpPr>
        <p:spPr bwMode="auto">
          <a:xfrm>
            <a:off x="4648200" y="2879725"/>
            <a:ext cx="2362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2000"/>
              <a:t>Address A</a:t>
            </a:r>
          </a:p>
        </p:txBody>
      </p:sp>
      <p:sp>
        <p:nvSpPr>
          <p:cNvPr id="15367" name="Text Box 7"/>
          <p:cNvSpPr txBox="1">
            <a:spLocks noChangeArrowheads="1"/>
          </p:cNvSpPr>
          <p:nvPr/>
        </p:nvSpPr>
        <p:spPr bwMode="auto">
          <a:xfrm>
            <a:off x="2362200" y="2895600"/>
            <a:ext cx="2362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2000"/>
              <a:t>Address A+1</a:t>
            </a:r>
          </a:p>
        </p:txBody>
      </p:sp>
      <p:sp>
        <p:nvSpPr>
          <p:cNvPr id="15368" name="Rectangle 8"/>
          <p:cNvSpPr>
            <a:spLocks noChangeArrowheads="1"/>
          </p:cNvSpPr>
          <p:nvPr/>
        </p:nvSpPr>
        <p:spPr bwMode="auto">
          <a:xfrm>
            <a:off x="2133600" y="4114800"/>
            <a:ext cx="4648200" cy="4572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altLang="en-US" sz="2000"/>
              <a:t>High-order byte              Low-order byte</a:t>
            </a:r>
          </a:p>
        </p:txBody>
      </p:sp>
      <p:sp>
        <p:nvSpPr>
          <p:cNvPr id="15369" name="Text Box 9"/>
          <p:cNvSpPr txBox="1">
            <a:spLocks noChangeArrowheads="1"/>
          </p:cNvSpPr>
          <p:nvPr/>
        </p:nvSpPr>
        <p:spPr bwMode="auto">
          <a:xfrm>
            <a:off x="4495800" y="4572000"/>
            <a:ext cx="2362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2000"/>
              <a:t>Address A+1</a:t>
            </a:r>
          </a:p>
        </p:txBody>
      </p:sp>
      <p:sp>
        <p:nvSpPr>
          <p:cNvPr id="15370" name="Text Box 10"/>
          <p:cNvSpPr txBox="1">
            <a:spLocks noChangeArrowheads="1"/>
          </p:cNvSpPr>
          <p:nvPr/>
        </p:nvSpPr>
        <p:spPr bwMode="auto">
          <a:xfrm>
            <a:off x="2209800" y="4572000"/>
            <a:ext cx="2362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2000"/>
              <a:t>Address A</a:t>
            </a:r>
          </a:p>
        </p:txBody>
      </p:sp>
      <p:sp>
        <p:nvSpPr>
          <p:cNvPr id="15371" name="Line 11"/>
          <p:cNvSpPr>
            <a:spLocks noChangeShapeType="1"/>
          </p:cNvSpPr>
          <p:nvPr/>
        </p:nvSpPr>
        <p:spPr bwMode="auto">
          <a:xfrm>
            <a:off x="4495800" y="4114800"/>
            <a:ext cx="0" cy="457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1FB53DB-3AF5-450A-9230-149F4686CF86}" type="slidenum">
              <a:rPr lang="en-US" smtClean="0"/>
              <a:pPr>
                <a:defRPr/>
              </a:pPr>
              <a:t>33</a:t>
            </a:fld>
            <a:endParaRPr lang="en-US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Network-byte Ordering (Cont.)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z="2800"/>
              <a:t>How do two machines with different byte-orders communicate?</a:t>
            </a:r>
          </a:p>
          <a:p>
            <a:pPr lvl="1" eaLnBrk="1" hangingPunct="1"/>
            <a:r>
              <a:rPr lang="en-US" altLang="en-US"/>
              <a:t>Using </a:t>
            </a:r>
            <a:r>
              <a:rPr lang="en-US" altLang="en-US">
                <a:solidFill>
                  <a:schemeClr val="accent2"/>
                </a:solidFill>
              </a:rPr>
              <a:t>network byte-order</a:t>
            </a:r>
          </a:p>
          <a:p>
            <a:pPr lvl="1" eaLnBrk="1" hangingPunct="1"/>
            <a:r>
              <a:rPr lang="en-US" altLang="en-US">
                <a:solidFill>
                  <a:srgbClr val="FF0000"/>
                </a:solidFill>
              </a:rPr>
              <a:t>Network byte-order = big-endian order</a:t>
            </a:r>
          </a:p>
          <a:p>
            <a:pPr lvl="1" eaLnBrk="1" hangingPunct="1"/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EBBAC5E-D4CD-4EE2-8EAD-660729133999}" type="slidenum">
              <a:rPr lang="en-US" smtClean="0"/>
              <a:pPr>
                <a:defRPr/>
              </a:pPr>
              <a:t>34</a:t>
            </a:fld>
            <a:endParaRPr lang="en-US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Network-Byte Ordering (Cont’d)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z="2800" dirty="0"/>
              <a:t>Converting between host and network byte order</a:t>
            </a:r>
          </a:p>
          <a:p>
            <a:pPr lvl="1" eaLnBrk="1" hangingPunct="1"/>
            <a:r>
              <a:rPr lang="en-US" altLang="en-US"/>
              <a:t>htonl, </a:t>
            </a:r>
            <a:r>
              <a:rPr lang="en-US" altLang="en-US" dirty="0" err="1"/>
              <a:t>htons</a:t>
            </a:r>
            <a:r>
              <a:rPr lang="en-US" altLang="en-US" dirty="0"/>
              <a:t>, </a:t>
            </a:r>
            <a:r>
              <a:rPr lang="en-US" altLang="en-US" dirty="0" err="1"/>
              <a:t>ntohl</a:t>
            </a:r>
            <a:r>
              <a:rPr lang="en-US" altLang="en-US" dirty="0"/>
              <a:t>, </a:t>
            </a:r>
            <a:r>
              <a:rPr lang="en-US" altLang="en-US" dirty="0" err="1"/>
              <a:t>htohs</a:t>
            </a:r>
            <a:endParaRPr lang="en-US" altLang="en-US" dirty="0"/>
          </a:p>
          <a:p>
            <a:pPr lvl="1" eaLnBrk="1" hangingPunct="1"/>
            <a:r>
              <a:rPr lang="en-US" altLang="en-US" dirty="0"/>
              <a:t>See example2.c</a:t>
            </a:r>
          </a:p>
          <a:p>
            <a:endParaRPr lang="en-US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1E3115B-C62C-491B-B651-6D390CC2C77C}" type="slidenum">
              <a:rPr lang="en-US" smtClean="0"/>
              <a:pPr>
                <a:defRPr/>
              </a:pPr>
              <a:t>35</a:t>
            </a:fld>
            <a:endParaRPr lang="en-US"/>
          </a:p>
        </p:txBody>
      </p:sp>
      <p:sp>
        <p:nvSpPr>
          <p:cNvPr id="17413" name="Rectangle 4"/>
          <p:cNvSpPr>
            <a:spLocks noChangeArrowheads="1"/>
          </p:cNvSpPr>
          <p:nvPr/>
        </p:nvSpPr>
        <p:spPr bwMode="auto">
          <a:xfrm>
            <a:off x="1143000" y="3432175"/>
            <a:ext cx="6553200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lvl="2" eaLnBrk="1" hangingPunct="1"/>
            <a:r>
              <a:rPr lang="en-US" altLang="en-US" sz="1600" b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#include &lt;netinet/in.h&gt;</a:t>
            </a:r>
          </a:p>
          <a:p>
            <a:pPr lvl="2" eaLnBrk="1" hangingPunct="1"/>
            <a:r>
              <a:rPr lang="en-US" altLang="en-US" sz="1600" b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uint16_t htons(uint16_t host16bitvalue);</a:t>
            </a:r>
          </a:p>
          <a:p>
            <a:pPr lvl="2" eaLnBrk="1" hangingPunct="1"/>
            <a:r>
              <a:rPr lang="en-US" altLang="en-US" sz="1600" b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uint32_t htonl(uint32_t host32bitvalue);</a:t>
            </a:r>
          </a:p>
          <a:p>
            <a:pPr lvl="2" eaLnBrk="1" hangingPunct="1"/>
            <a:r>
              <a:rPr lang="en-US" altLang="en-US" sz="1600" b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uint16_t ntohs(uint16_t net16bitvalue);</a:t>
            </a:r>
          </a:p>
          <a:p>
            <a:pPr lvl="2" eaLnBrk="1" hangingPunct="1"/>
            <a:r>
              <a:rPr lang="en-US" altLang="en-US" sz="1600" b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uint32_t ntohl(uint32_t  net32bitvalue);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F5091C-110E-91F0-29F0-9F34AB55C4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Elements of a Network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496D2C-DC2C-1DD3-7053-87C771B11EC5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85330" y="2032056"/>
            <a:ext cx="4120766" cy="3168594"/>
          </a:xfrm>
        </p:spPr>
        <p:txBody>
          <a:bodyPr>
            <a:normAutofit fontScale="92500" lnSpcReduction="20000"/>
          </a:bodyPr>
          <a:lstStyle/>
          <a:p>
            <a:pPr eaLnBrk="1" hangingPunct="1">
              <a:spcBef>
                <a:spcPct val="20000"/>
              </a:spcBef>
              <a:buFontTx/>
              <a:buChar char="•"/>
            </a:pPr>
            <a:r>
              <a:rPr lang="en-US" altLang="en-US" dirty="0">
                <a:latin typeface="Rockwell" panose="02060603020205020403" pitchFamily="18" charset="0"/>
              </a:rPr>
              <a:t>Hosts, end-systems</a:t>
            </a:r>
          </a:p>
          <a:p>
            <a:pPr lvl="1" eaLnBrk="1" hangingPunct="1">
              <a:spcBef>
                <a:spcPct val="20000"/>
              </a:spcBef>
              <a:buFontTx/>
              <a:buChar char="–"/>
            </a:pPr>
            <a:r>
              <a:rPr lang="en-US" altLang="en-US" dirty="0">
                <a:latin typeface="Rockwell" panose="02060603020205020403" pitchFamily="18" charset="0"/>
              </a:rPr>
              <a:t>pc’s, workstations, servers</a:t>
            </a:r>
          </a:p>
          <a:p>
            <a:pPr lvl="1" eaLnBrk="1" hangingPunct="1">
              <a:spcBef>
                <a:spcPct val="20000"/>
              </a:spcBef>
              <a:buFontTx/>
              <a:buChar char="–"/>
            </a:pPr>
            <a:r>
              <a:rPr lang="en-US" altLang="en-US" dirty="0">
                <a:latin typeface="Rockwell" panose="02060603020205020403" pitchFamily="18" charset="0"/>
              </a:rPr>
              <a:t>PDA’s, phones, toasters</a:t>
            </a:r>
          </a:p>
          <a:p>
            <a:pPr lvl="1" eaLnBrk="1" hangingPunct="1">
              <a:spcBef>
                <a:spcPct val="20000"/>
              </a:spcBef>
              <a:buFontTx/>
              <a:buChar char="–"/>
            </a:pPr>
            <a:r>
              <a:rPr lang="en-US" altLang="en-US" dirty="0">
                <a:latin typeface="Rockwell" panose="02060603020205020403" pitchFamily="18" charset="0"/>
              </a:rPr>
              <a:t>CPUs, memory controllers</a:t>
            </a:r>
          </a:p>
          <a:p>
            <a:pPr lvl="1" eaLnBrk="1" hangingPunct="1">
              <a:spcBef>
                <a:spcPct val="20000"/>
              </a:spcBef>
            </a:pPr>
            <a:r>
              <a:rPr lang="en-US" altLang="en-US" dirty="0">
                <a:latin typeface="Rockwell" panose="02060603020205020403" pitchFamily="18" charset="0"/>
              </a:rPr>
              <a:t>running network applications</a:t>
            </a:r>
          </a:p>
          <a:p>
            <a:pPr lvl="1" eaLnBrk="1" hangingPunct="1">
              <a:spcBef>
                <a:spcPct val="20000"/>
              </a:spcBef>
            </a:pPr>
            <a:r>
              <a:rPr lang="en-US" altLang="en-US" dirty="0">
                <a:latin typeface="Rockwell" panose="02060603020205020403" pitchFamily="18" charset="0"/>
              </a:rPr>
              <a:t>Operate at the edge of the network</a:t>
            </a:r>
          </a:p>
          <a:p>
            <a:pPr>
              <a:spcBef>
                <a:spcPct val="20000"/>
              </a:spcBef>
            </a:pPr>
            <a:r>
              <a:rPr lang="en-US" altLang="en-US" dirty="0">
                <a:latin typeface="Rockwell" panose="02060603020205020403" pitchFamily="18" charset="0"/>
              </a:rPr>
              <a:t>Routers, switches, and middleboxes:</a:t>
            </a:r>
          </a:p>
          <a:p>
            <a:pPr lvl="1">
              <a:spcBef>
                <a:spcPct val="20000"/>
              </a:spcBef>
            </a:pPr>
            <a:r>
              <a:rPr lang="en-US" altLang="en-US" dirty="0">
                <a:latin typeface="Rockwell" panose="02060603020205020403" pitchFamily="18" charset="0"/>
              </a:rPr>
              <a:t>Forward/filter packets (chunks) of data thru network</a:t>
            </a:r>
          </a:p>
          <a:p>
            <a:pPr lvl="1">
              <a:spcBef>
                <a:spcPct val="20000"/>
              </a:spcBef>
            </a:pPr>
            <a:r>
              <a:rPr lang="en-US" altLang="en-US" dirty="0">
                <a:latin typeface="Rockwell" panose="02060603020205020403" pitchFamily="18" charset="0"/>
              </a:rPr>
              <a:t>Operate at the core of the network</a:t>
            </a:r>
          </a:p>
          <a:p>
            <a:pPr eaLnBrk="1" hangingPunct="1">
              <a:spcBef>
                <a:spcPct val="20000"/>
              </a:spcBef>
              <a:buFontTx/>
              <a:buChar char="•"/>
            </a:pPr>
            <a:r>
              <a:rPr lang="en-US" altLang="en-US" dirty="0">
                <a:latin typeface="Rockwell" panose="02060603020205020403" pitchFamily="18" charset="0"/>
              </a:rPr>
              <a:t>Communication links</a:t>
            </a:r>
          </a:p>
          <a:p>
            <a:pPr lvl="1" eaLnBrk="1" hangingPunct="1">
              <a:spcBef>
                <a:spcPct val="20000"/>
              </a:spcBef>
              <a:buFontTx/>
              <a:buChar char="–"/>
            </a:pPr>
            <a:r>
              <a:rPr lang="en-US" altLang="en-US" dirty="0">
                <a:latin typeface="Rockwell" panose="02060603020205020403" pitchFamily="18" charset="0"/>
              </a:rPr>
              <a:t>Point-to-point, multiaccess</a:t>
            </a:r>
          </a:p>
          <a:p>
            <a:pPr lvl="1" eaLnBrk="1" hangingPunct="1">
              <a:spcBef>
                <a:spcPct val="20000"/>
              </a:spcBef>
              <a:buFontTx/>
              <a:buChar char="–"/>
            </a:pPr>
            <a:r>
              <a:rPr lang="en-US" altLang="en-US" dirty="0">
                <a:latin typeface="Rockwell" panose="02060603020205020403" pitchFamily="18" charset="0"/>
              </a:rPr>
              <a:t>fiber, copper, radio, satellite</a:t>
            </a:r>
          </a:p>
          <a:p>
            <a:endParaRPr lang="en-US" dirty="0"/>
          </a:p>
        </p:txBody>
      </p:sp>
      <p:grpSp>
        <p:nvGrpSpPr>
          <p:cNvPr id="513" name="Group 4">
            <a:extLst>
              <a:ext uri="{FF2B5EF4-FFF2-40B4-BE49-F238E27FC236}">
                <a16:creationId xmlns:a16="http://schemas.microsoft.com/office/drawing/2014/main" id="{20258C9E-B575-6134-785E-679840B07988}"/>
              </a:ext>
            </a:extLst>
          </p:cNvPr>
          <p:cNvGrpSpPr>
            <a:grpSpLocks/>
          </p:cNvGrpSpPr>
          <p:nvPr/>
        </p:nvGrpSpPr>
        <p:grpSpPr bwMode="auto">
          <a:xfrm>
            <a:off x="5042995" y="2032056"/>
            <a:ext cx="2688364" cy="3300613"/>
            <a:chOff x="2918" y="219"/>
            <a:chExt cx="2803" cy="3829"/>
          </a:xfrm>
        </p:grpSpPr>
        <p:sp>
          <p:nvSpPr>
            <p:cNvPr id="514" name="Freeform 5">
              <a:extLst>
                <a:ext uri="{FF2B5EF4-FFF2-40B4-BE49-F238E27FC236}">
                  <a16:creationId xmlns:a16="http://schemas.microsoft.com/office/drawing/2014/main" id="{569FE77C-493E-9E32-DD84-1E1ABA61D987}"/>
                </a:ext>
              </a:extLst>
            </p:cNvPr>
            <p:cNvSpPr>
              <a:spLocks/>
            </p:cNvSpPr>
            <p:nvPr/>
          </p:nvSpPr>
          <p:spPr bwMode="auto">
            <a:xfrm>
              <a:off x="4267" y="1271"/>
              <a:ext cx="1292" cy="1255"/>
            </a:xfrm>
            <a:custGeom>
              <a:avLst/>
              <a:gdLst>
                <a:gd name="T0" fmla="*/ 239 w 1292"/>
                <a:gd name="T1" fmla="*/ 7 h 1255"/>
                <a:gd name="T2" fmla="*/ 35 w 1292"/>
                <a:gd name="T3" fmla="*/ 157 h 1255"/>
                <a:gd name="T4" fmla="*/ 29 w 1292"/>
                <a:gd name="T5" fmla="*/ 523 h 1255"/>
                <a:gd name="T6" fmla="*/ 53 w 1292"/>
                <a:gd name="T7" fmla="*/ 829 h 1255"/>
                <a:gd name="T8" fmla="*/ 245 w 1292"/>
                <a:gd name="T9" fmla="*/ 871 h 1255"/>
                <a:gd name="T10" fmla="*/ 647 w 1292"/>
                <a:gd name="T11" fmla="*/ 1129 h 1255"/>
                <a:gd name="T12" fmla="*/ 995 w 1292"/>
                <a:gd name="T13" fmla="*/ 1237 h 1255"/>
                <a:gd name="T14" fmla="*/ 1199 w 1292"/>
                <a:gd name="T15" fmla="*/ 1021 h 1255"/>
                <a:gd name="T16" fmla="*/ 1271 w 1292"/>
                <a:gd name="T17" fmla="*/ 445 h 1255"/>
                <a:gd name="T18" fmla="*/ 1205 w 1292"/>
                <a:gd name="T19" fmla="*/ 211 h 1255"/>
                <a:gd name="T20" fmla="*/ 749 w 1292"/>
                <a:gd name="T21" fmla="*/ 115 h 1255"/>
                <a:gd name="T22" fmla="*/ 239 w 1292"/>
                <a:gd name="T23" fmla="*/ 7 h 1255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1292"/>
                <a:gd name="T37" fmla="*/ 0 h 1255"/>
                <a:gd name="T38" fmla="*/ 1292 w 1292"/>
                <a:gd name="T39" fmla="*/ 1255 h 1255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1292" h="1255">
                  <a:moveTo>
                    <a:pt x="239" y="7"/>
                  </a:moveTo>
                  <a:cubicBezTo>
                    <a:pt x="120" y="14"/>
                    <a:pt x="70" y="71"/>
                    <a:pt x="35" y="157"/>
                  </a:cubicBezTo>
                  <a:cubicBezTo>
                    <a:pt x="0" y="243"/>
                    <a:pt x="26" y="411"/>
                    <a:pt x="29" y="523"/>
                  </a:cubicBezTo>
                  <a:cubicBezTo>
                    <a:pt x="32" y="635"/>
                    <a:pt x="17" y="771"/>
                    <a:pt x="53" y="829"/>
                  </a:cubicBezTo>
                  <a:cubicBezTo>
                    <a:pt x="89" y="887"/>
                    <a:pt x="146" y="821"/>
                    <a:pt x="245" y="871"/>
                  </a:cubicBezTo>
                  <a:cubicBezTo>
                    <a:pt x="344" y="921"/>
                    <a:pt x="522" y="1068"/>
                    <a:pt x="647" y="1129"/>
                  </a:cubicBezTo>
                  <a:cubicBezTo>
                    <a:pt x="772" y="1190"/>
                    <a:pt x="903" y="1255"/>
                    <a:pt x="995" y="1237"/>
                  </a:cubicBezTo>
                  <a:cubicBezTo>
                    <a:pt x="1087" y="1219"/>
                    <a:pt x="1153" y="1153"/>
                    <a:pt x="1199" y="1021"/>
                  </a:cubicBezTo>
                  <a:cubicBezTo>
                    <a:pt x="1245" y="889"/>
                    <a:pt x="1270" y="580"/>
                    <a:pt x="1271" y="445"/>
                  </a:cubicBezTo>
                  <a:cubicBezTo>
                    <a:pt x="1272" y="310"/>
                    <a:pt x="1292" y="266"/>
                    <a:pt x="1205" y="211"/>
                  </a:cubicBezTo>
                  <a:cubicBezTo>
                    <a:pt x="1118" y="156"/>
                    <a:pt x="908" y="150"/>
                    <a:pt x="749" y="115"/>
                  </a:cubicBezTo>
                  <a:cubicBezTo>
                    <a:pt x="590" y="80"/>
                    <a:pt x="358" y="0"/>
                    <a:pt x="239" y="7"/>
                  </a:cubicBezTo>
                  <a:close/>
                </a:path>
              </a:pathLst>
            </a:custGeom>
            <a:solidFill>
              <a:srgbClr val="CC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515" name="Freeform 6">
              <a:extLst>
                <a:ext uri="{FF2B5EF4-FFF2-40B4-BE49-F238E27FC236}">
                  <a16:creationId xmlns:a16="http://schemas.microsoft.com/office/drawing/2014/main" id="{26B68074-601A-6C57-9ED6-7734B6603F86}"/>
                </a:ext>
              </a:extLst>
            </p:cNvPr>
            <p:cNvSpPr>
              <a:spLocks/>
            </p:cNvSpPr>
            <p:nvPr/>
          </p:nvSpPr>
          <p:spPr bwMode="auto">
            <a:xfrm>
              <a:off x="2918" y="1164"/>
              <a:ext cx="1340" cy="1191"/>
            </a:xfrm>
            <a:custGeom>
              <a:avLst/>
              <a:gdLst>
                <a:gd name="T0" fmla="*/ 550 w 1340"/>
                <a:gd name="T1" fmla="*/ 42 h 1191"/>
                <a:gd name="T2" fmla="*/ 82 w 1340"/>
                <a:gd name="T3" fmla="*/ 60 h 1191"/>
                <a:gd name="T4" fmla="*/ 58 w 1340"/>
                <a:gd name="T5" fmla="*/ 402 h 1191"/>
                <a:gd name="T6" fmla="*/ 28 w 1340"/>
                <a:gd name="T7" fmla="*/ 720 h 1191"/>
                <a:gd name="T8" fmla="*/ 112 w 1340"/>
                <a:gd name="T9" fmla="*/ 870 h 1191"/>
                <a:gd name="T10" fmla="*/ 538 w 1340"/>
                <a:gd name="T11" fmla="*/ 876 h 1191"/>
                <a:gd name="T12" fmla="*/ 640 w 1340"/>
                <a:gd name="T13" fmla="*/ 1128 h 1191"/>
                <a:gd name="T14" fmla="*/ 1234 w 1340"/>
                <a:gd name="T15" fmla="*/ 1098 h 1191"/>
                <a:gd name="T16" fmla="*/ 1276 w 1340"/>
                <a:gd name="T17" fmla="*/ 570 h 1191"/>
                <a:gd name="T18" fmla="*/ 1204 w 1340"/>
                <a:gd name="T19" fmla="*/ 342 h 1191"/>
                <a:gd name="T20" fmla="*/ 760 w 1340"/>
                <a:gd name="T21" fmla="*/ 288 h 1191"/>
                <a:gd name="T22" fmla="*/ 550 w 1340"/>
                <a:gd name="T23" fmla="*/ 42 h 119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1340"/>
                <a:gd name="T37" fmla="*/ 0 h 1191"/>
                <a:gd name="T38" fmla="*/ 1340 w 1340"/>
                <a:gd name="T39" fmla="*/ 1191 h 1191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1340" h="1191">
                  <a:moveTo>
                    <a:pt x="550" y="42"/>
                  </a:moveTo>
                  <a:cubicBezTo>
                    <a:pt x="437" y="4"/>
                    <a:pt x="164" y="0"/>
                    <a:pt x="82" y="60"/>
                  </a:cubicBezTo>
                  <a:cubicBezTo>
                    <a:pt x="0" y="120"/>
                    <a:pt x="67" y="292"/>
                    <a:pt x="58" y="402"/>
                  </a:cubicBezTo>
                  <a:cubicBezTo>
                    <a:pt x="49" y="512"/>
                    <a:pt x="19" y="642"/>
                    <a:pt x="28" y="720"/>
                  </a:cubicBezTo>
                  <a:cubicBezTo>
                    <a:pt x="37" y="798"/>
                    <a:pt x="27" y="844"/>
                    <a:pt x="112" y="870"/>
                  </a:cubicBezTo>
                  <a:cubicBezTo>
                    <a:pt x="197" y="896"/>
                    <a:pt x="450" y="833"/>
                    <a:pt x="538" y="876"/>
                  </a:cubicBezTo>
                  <a:cubicBezTo>
                    <a:pt x="626" y="919"/>
                    <a:pt x="524" y="1091"/>
                    <a:pt x="640" y="1128"/>
                  </a:cubicBezTo>
                  <a:cubicBezTo>
                    <a:pt x="756" y="1165"/>
                    <a:pt x="1128" y="1191"/>
                    <a:pt x="1234" y="1098"/>
                  </a:cubicBezTo>
                  <a:cubicBezTo>
                    <a:pt x="1340" y="1005"/>
                    <a:pt x="1281" y="696"/>
                    <a:pt x="1276" y="570"/>
                  </a:cubicBezTo>
                  <a:cubicBezTo>
                    <a:pt x="1271" y="444"/>
                    <a:pt x="1290" y="389"/>
                    <a:pt x="1204" y="342"/>
                  </a:cubicBezTo>
                  <a:cubicBezTo>
                    <a:pt x="1118" y="295"/>
                    <a:pt x="868" y="338"/>
                    <a:pt x="760" y="288"/>
                  </a:cubicBezTo>
                  <a:cubicBezTo>
                    <a:pt x="652" y="238"/>
                    <a:pt x="663" y="80"/>
                    <a:pt x="550" y="42"/>
                  </a:cubicBezTo>
                  <a:close/>
                </a:path>
              </a:pathLst>
            </a:custGeom>
            <a:solidFill>
              <a:srgbClr val="CC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516" name="Freeform 7">
              <a:extLst>
                <a:ext uri="{FF2B5EF4-FFF2-40B4-BE49-F238E27FC236}">
                  <a16:creationId xmlns:a16="http://schemas.microsoft.com/office/drawing/2014/main" id="{6CABA54C-D71C-E200-4BAD-617A3B241B2F}"/>
                </a:ext>
              </a:extLst>
            </p:cNvPr>
            <p:cNvSpPr>
              <a:spLocks/>
            </p:cNvSpPr>
            <p:nvPr/>
          </p:nvSpPr>
          <p:spPr bwMode="auto">
            <a:xfrm>
              <a:off x="3183" y="2252"/>
              <a:ext cx="2135" cy="1662"/>
            </a:xfrm>
            <a:custGeom>
              <a:avLst/>
              <a:gdLst>
                <a:gd name="T0" fmla="*/ 27 w 2135"/>
                <a:gd name="T1" fmla="*/ 652 h 1662"/>
                <a:gd name="T2" fmla="*/ 105 w 2135"/>
                <a:gd name="T3" fmla="*/ 76 h 1662"/>
                <a:gd name="T4" fmla="*/ 657 w 2135"/>
                <a:gd name="T5" fmla="*/ 196 h 1662"/>
                <a:gd name="T6" fmla="*/ 1209 w 2135"/>
                <a:gd name="T7" fmla="*/ 100 h 1662"/>
                <a:gd name="T8" fmla="*/ 2001 w 2135"/>
                <a:gd name="T9" fmla="*/ 406 h 1662"/>
                <a:gd name="T10" fmla="*/ 2013 w 2135"/>
                <a:gd name="T11" fmla="*/ 1144 h 1662"/>
                <a:gd name="T12" fmla="*/ 1581 w 2135"/>
                <a:gd name="T13" fmla="*/ 1600 h 1662"/>
                <a:gd name="T14" fmla="*/ 813 w 2135"/>
                <a:gd name="T15" fmla="*/ 1516 h 1662"/>
                <a:gd name="T16" fmla="*/ 501 w 2135"/>
                <a:gd name="T17" fmla="*/ 1270 h 1662"/>
                <a:gd name="T18" fmla="*/ 183 w 2135"/>
                <a:gd name="T19" fmla="*/ 1066 h 1662"/>
                <a:gd name="T20" fmla="*/ 27 w 2135"/>
                <a:gd name="T21" fmla="*/ 652 h 166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2135"/>
                <a:gd name="T34" fmla="*/ 0 h 1662"/>
                <a:gd name="T35" fmla="*/ 2135 w 2135"/>
                <a:gd name="T36" fmla="*/ 1662 h 1662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2135" h="1662">
                  <a:moveTo>
                    <a:pt x="27" y="652"/>
                  </a:moveTo>
                  <a:cubicBezTo>
                    <a:pt x="14" y="487"/>
                    <a:pt x="0" y="152"/>
                    <a:pt x="105" y="76"/>
                  </a:cubicBezTo>
                  <a:cubicBezTo>
                    <a:pt x="210" y="0"/>
                    <a:pt x="473" y="192"/>
                    <a:pt x="657" y="196"/>
                  </a:cubicBezTo>
                  <a:cubicBezTo>
                    <a:pt x="841" y="200"/>
                    <a:pt x="985" y="65"/>
                    <a:pt x="1209" y="100"/>
                  </a:cubicBezTo>
                  <a:cubicBezTo>
                    <a:pt x="1433" y="135"/>
                    <a:pt x="1867" y="232"/>
                    <a:pt x="2001" y="406"/>
                  </a:cubicBezTo>
                  <a:cubicBezTo>
                    <a:pt x="2135" y="580"/>
                    <a:pt x="2083" y="945"/>
                    <a:pt x="2013" y="1144"/>
                  </a:cubicBezTo>
                  <a:cubicBezTo>
                    <a:pt x="1943" y="1343"/>
                    <a:pt x="1781" y="1538"/>
                    <a:pt x="1581" y="1600"/>
                  </a:cubicBezTo>
                  <a:cubicBezTo>
                    <a:pt x="1381" y="1662"/>
                    <a:pt x="993" y="1571"/>
                    <a:pt x="813" y="1516"/>
                  </a:cubicBezTo>
                  <a:cubicBezTo>
                    <a:pt x="633" y="1461"/>
                    <a:pt x="606" y="1345"/>
                    <a:pt x="501" y="1270"/>
                  </a:cubicBezTo>
                  <a:cubicBezTo>
                    <a:pt x="396" y="1195"/>
                    <a:pt x="262" y="1169"/>
                    <a:pt x="183" y="1066"/>
                  </a:cubicBezTo>
                  <a:cubicBezTo>
                    <a:pt x="104" y="963"/>
                    <a:pt x="25" y="819"/>
                    <a:pt x="27" y="652"/>
                  </a:cubicBezTo>
                  <a:close/>
                </a:path>
              </a:pathLst>
            </a:custGeom>
            <a:solidFill>
              <a:srgbClr val="CC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grpSp>
          <p:nvGrpSpPr>
            <p:cNvPr id="517" name="Group 8">
              <a:extLst>
                <a:ext uri="{FF2B5EF4-FFF2-40B4-BE49-F238E27FC236}">
                  <a16:creationId xmlns:a16="http://schemas.microsoft.com/office/drawing/2014/main" id="{31212395-8239-B453-2D31-A01A8CF9D78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002" y="1266"/>
              <a:ext cx="527" cy="239"/>
              <a:chOff x="3552" y="246"/>
              <a:chExt cx="527" cy="248"/>
            </a:xfrm>
          </p:grpSpPr>
          <p:graphicFrame>
            <p:nvGraphicFramePr>
              <p:cNvPr id="764" name="Object 9">
                <a:extLst>
                  <a:ext uri="{FF2B5EF4-FFF2-40B4-BE49-F238E27FC236}">
                    <a16:creationId xmlns:a16="http://schemas.microsoft.com/office/drawing/2014/main" id="{1BBB87FE-EB81-6B0E-DD71-ACCF2B13B0DA}"/>
                  </a:ext>
                </a:extLst>
              </p:cNvPr>
              <p:cNvGraphicFramePr>
                <a:graphicFrameLocks noChangeAspect="1"/>
              </p:cNvGraphicFramePr>
              <p:nvPr/>
            </p:nvGraphicFramePr>
            <p:xfrm>
              <a:off x="3552" y="246"/>
              <a:ext cx="299" cy="248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name="Clip" r:id="rId2" imgW="1307263" imgH="1084139" progId="">
                      <p:embed/>
                    </p:oleObj>
                  </mc:Choice>
                  <mc:Fallback>
                    <p:oleObj name="Clip" r:id="rId2" imgW="1307263" imgH="1084139" progId="">
                      <p:embed/>
                      <p:pic>
                        <p:nvPicPr>
                          <p:cNvPr id="764" name="Object 9">
                            <a:extLst>
                              <a:ext uri="{FF2B5EF4-FFF2-40B4-BE49-F238E27FC236}">
                                <a16:creationId xmlns:a16="http://schemas.microsoft.com/office/drawing/2014/main" id="{1BBB87FE-EB81-6B0E-DD71-ACCF2B13B0DA}"/>
                              </a:ext>
                            </a:extLst>
                          </p:cNvPr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3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3552" y="246"/>
                            <a:ext cx="299" cy="248"/>
                          </a:xfrm>
                          <a:prstGeom prst="rect">
                            <a:avLst/>
                          </a:prstGeom>
                          <a:noFill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765" name="Object 10">
                <a:extLst>
                  <a:ext uri="{FF2B5EF4-FFF2-40B4-BE49-F238E27FC236}">
                    <a16:creationId xmlns:a16="http://schemas.microsoft.com/office/drawing/2014/main" id="{A3A6CA8F-F7C2-BC2A-E224-2FBFC7359DFA}"/>
                  </a:ext>
                </a:extLst>
              </p:cNvPr>
              <p:cNvGraphicFramePr>
                <a:graphicFrameLocks noChangeAspect="1"/>
              </p:cNvGraphicFramePr>
              <p:nvPr/>
            </p:nvGraphicFramePr>
            <p:xfrm>
              <a:off x="3878" y="338"/>
              <a:ext cx="201" cy="144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name="Clip" r:id="rId4" imgW="681706" imgH="480401" progId="">
                      <p:embed/>
                    </p:oleObj>
                  </mc:Choice>
                  <mc:Fallback>
                    <p:oleObj name="Clip" r:id="rId4" imgW="681706" imgH="480401" progId="">
                      <p:embed/>
                      <p:pic>
                        <p:nvPicPr>
                          <p:cNvPr id="765" name="Object 10">
                            <a:extLst>
                              <a:ext uri="{FF2B5EF4-FFF2-40B4-BE49-F238E27FC236}">
                                <a16:creationId xmlns:a16="http://schemas.microsoft.com/office/drawing/2014/main" id="{A3A6CA8F-F7C2-BC2A-E224-2FBFC7359DFA}"/>
                              </a:ext>
                            </a:extLst>
                          </p:cNvPr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5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3878" y="338"/>
                            <a:ext cx="201" cy="144"/>
                          </a:xfrm>
                          <a:prstGeom prst="rect">
                            <a:avLst/>
                          </a:prstGeom>
                          <a:noFill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766" name="Line 11">
                <a:extLst>
                  <a:ext uri="{FF2B5EF4-FFF2-40B4-BE49-F238E27FC236}">
                    <a16:creationId xmlns:a16="http://schemas.microsoft.com/office/drawing/2014/main" id="{0B30058B-93B4-297E-5C0A-BDAC7E79D36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844" y="434"/>
                <a:ext cx="82" cy="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1800"/>
              </a:p>
            </p:txBody>
          </p:sp>
        </p:grpSp>
        <p:grpSp>
          <p:nvGrpSpPr>
            <p:cNvPr id="518" name="Group 12">
              <a:extLst>
                <a:ext uri="{FF2B5EF4-FFF2-40B4-BE49-F238E27FC236}">
                  <a16:creationId xmlns:a16="http://schemas.microsoft.com/office/drawing/2014/main" id="{60C7955C-72F5-496C-A7E0-7B709B44421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002" y="1712"/>
              <a:ext cx="527" cy="239"/>
              <a:chOff x="3552" y="246"/>
              <a:chExt cx="527" cy="248"/>
            </a:xfrm>
          </p:grpSpPr>
          <p:graphicFrame>
            <p:nvGraphicFramePr>
              <p:cNvPr id="761" name="Object 13">
                <a:extLst>
                  <a:ext uri="{FF2B5EF4-FFF2-40B4-BE49-F238E27FC236}">
                    <a16:creationId xmlns:a16="http://schemas.microsoft.com/office/drawing/2014/main" id="{FB015FE3-761D-3008-2A1B-A8EECEE893BD}"/>
                  </a:ext>
                </a:extLst>
              </p:cNvPr>
              <p:cNvGraphicFramePr>
                <a:graphicFrameLocks noChangeAspect="1"/>
              </p:cNvGraphicFramePr>
              <p:nvPr/>
            </p:nvGraphicFramePr>
            <p:xfrm>
              <a:off x="3552" y="246"/>
              <a:ext cx="299" cy="248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name="Clip" r:id="rId2" imgW="1307263" imgH="1084139" progId="">
                      <p:embed/>
                    </p:oleObj>
                  </mc:Choice>
                  <mc:Fallback>
                    <p:oleObj name="Clip" r:id="rId2" imgW="1307263" imgH="1084139" progId="">
                      <p:embed/>
                      <p:pic>
                        <p:nvPicPr>
                          <p:cNvPr id="761" name="Object 13">
                            <a:extLst>
                              <a:ext uri="{FF2B5EF4-FFF2-40B4-BE49-F238E27FC236}">
                                <a16:creationId xmlns:a16="http://schemas.microsoft.com/office/drawing/2014/main" id="{FB015FE3-761D-3008-2A1B-A8EECEE893BD}"/>
                              </a:ext>
                            </a:extLst>
                          </p:cNvPr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3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3552" y="246"/>
                            <a:ext cx="299" cy="248"/>
                          </a:xfrm>
                          <a:prstGeom prst="rect">
                            <a:avLst/>
                          </a:prstGeom>
                          <a:noFill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762" name="Object 14">
                <a:extLst>
                  <a:ext uri="{FF2B5EF4-FFF2-40B4-BE49-F238E27FC236}">
                    <a16:creationId xmlns:a16="http://schemas.microsoft.com/office/drawing/2014/main" id="{924AB094-2C3B-91AB-ADF4-CA823900E2D4}"/>
                  </a:ext>
                </a:extLst>
              </p:cNvPr>
              <p:cNvGraphicFramePr>
                <a:graphicFrameLocks noChangeAspect="1"/>
              </p:cNvGraphicFramePr>
              <p:nvPr/>
            </p:nvGraphicFramePr>
            <p:xfrm>
              <a:off x="3878" y="338"/>
              <a:ext cx="201" cy="144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name="Clip" r:id="rId4" imgW="681706" imgH="480401" progId="">
                      <p:embed/>
                    </p:oleObj>
                  </mc:Choice>
                  <mc:Fallback>
                    <p:oleObj name="Clip" r:id="rId4" imgW="681706" imgH="480401" progId="">
                      <p:embed/>
                      <p:pic>
                        <p:nvPicPr>
                          <p:cNvPr id="762" name="Object 14">
                            <a:extLst>
                              <a:ext uri="{FF2B5EF4-FFF2-40B4-BE49-F238E27FC236}">
                                <a16:creationId xmlns:a16="http://schemas.microsoft.com/office/drawing/2014/main" id="{924AB094-2C3B-91AB-ADF4-CA823900E2D4}"/>
                              </a:ext>
                            </a:extLst>
                          </p:cNvPr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5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3878" y="338"/>
                            <a:ext cx="201" cy="144"/>
                          </a:xfrm>
                          <a:prstGeom prst="rect">
                            <a:avLst/>
                          </a:prstGeom>
                          <a:noFill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763" name="Line 15">
                <a:extLst>
                  <a:ext uri="{FF2B5EF4-FFF2-40B4-BE49-F238E27FC236}">
                    <a16:creationId xmlns:a16="http://schemas.microsoft.com/office/drawing/2014/main" id="{66908FE4-A980-67A9-BC4A-5B5E7F32F5E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844" y="434"/>
                <a:ext cx="82" cy="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1800"/>
              </a:p>
            </p:txBody>
          </p:sp>
        </p:grpSp>
        <p:grpSp>
          <p:nvGrpSpPr>
            <p:cNvPr id="519" name="Group 16">
              <a:extLst>
                <a:ext uri="{FF2B5EF4-FFF2-40B4-BE49-F238E27FC236}">
                  <a16:creationId xmlns:a16="http://schemas.microsoft.com/office/drawing/2014/main" id="{81BC0756-859F-318B-9B58-0697BC00158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272" y="1552"/>
              <a:ext cx="51" cy="161"/>
              <a:chOff x="3842" y="406"/>
              <a:chExt cx="51" cy="167"/>
            </a:xfrm>
          </p:grpSpPr>
          <p:sp>
            <p:nvSpPr>
              <p:cNvPr id="758" name="Oval 17">
                <a:extLst>
                  <a:ext uri="{FF2B5EF4-FFF2-40B4-BE49-F238E27FC236}">
                    <a16:creationId xmlns:a16="http://schemas.microsoft.com/office/drawing/2014/main" id="{09D5355C-51B2-6218-F0EC-19F3FB63A68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42" y="406"/>
                <a:ext cx="47" cy="47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endParaRPr lang="en-US" altLang="en-US" sz="1800"/>
              </a:p>
            </p:txBody>
          </p:sp>
          <p:sp>
            <p:nvSpPr>
              <p:cNvPr id="759" name="Oval 18">
                <a:extLst>
                  <a:ext uri="{FF2B5EF4-FFF2-40B4-BE49-F238E27FC236}">
                    <a16:creationId xmlns:a16="http://schemas.microsoft.com/office/drawing/2014/main" id="{F76B7775-877E-F498-D7CE-6A265889E15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44" y="466"/>
                <a:ext cx="47" cy="47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endParaRPr lang="en-US" altLang="en-US" sz="1800"/>
              </a:p>
            </p:txBody>
          </p:sp>
          <p:sp>
            <p:nvSpPr>
              <p:cNvPr id="760" name="Oval 19">
                <a:extLst>
                  <a:ext uri="{FF2B5EF4-FFF2-40B4-BE49-F238E27FC236}">
                    <a16:creationId xmlns:a16="http://schemas.microsoft.com/office/drawing/2014/main" id="{4F7FDE04-BCF8-9A7D-BC6A-E0FB6FFAAEA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46" y="526"/>
                <a:ext cx="47" cy="47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endParaRPr lang="en-US" altLang="en-US" sz="1800"/>
              </a:p>
            </p:txBody>
          </p:sp>
        </p:grpSp>
        <p:grpSp>
          <p:nvGrpSpPr>
            <p:cNvPr id="520" name="Group 20">
              <a:extLst>
                <a:ext uri="{FF2B5EF4-FFF2-40B4-BE49-F238E27FC236}">
                  <a16:creationId xmlns:a16="http://schemas.microsoft.com/office/drawing/2014/main" id="{C939935D-1D01-D204-A611-DC2F4E5FD4F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610" y="1929"/>
              <a:ext cx="150" cy="296"/>
              <a:chOff x="4180" y="783"/>
              <a:chExt cx="150" cy="307"/>
            </a:xfrm>
          </p:grpSpPr>
          <p:sp>
            <p:nvSpPr>
              <p:cNvPr id="750" name="AutoShape 21">
                <a:extLst>
                  <a:ext uri="{FF2B5EF4-FFF2-40B4-BE49-F238E27FC236}">
                    <a16:creationId xmlns:a16="http://schemas.microsoft.com/office/drawing/2014/main" id="{F169A717-03C7-5CED-098C-B6ABC668782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80" y="1019"/>
                <a:ext cx="150" cy="71"/>
              </a:xfrm>
              <a:prstGeom prst="parallelogram">
                <a:avLst>
                  <a:gd name="adj" fmla="val 81387"/>
                </a:avLst>
              </a:prstGeom>
              <a:solidFill>
                <a:srgbClr val="33CC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endParaRPr lang="en-US" altLang="en-US" sz="1800"/>
              </a:p>
            </p:txBody>
          </p:sp>
          <p:sp>
            <p:nvSpPr>
              <p:cNvPr id="751" name="Rectangle 22">
                <a:extLst>
                  <a:ext uri="{FF2B5EF4-FFF2-40B4-BE49-F238E27FC236}">
                    <a16:creationId xmlns:a16="http://schemas.microsoft.com/office/drawing/2014/main" id="{AEC8EBEF-65DF-F62F-C11E-2AE6B7005FE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56" y="785"/>
                <a:ext cx="69" cy="236"/>
              </a:xfrm>
              <a:prstGeom prst="rect">
                <a:avLst/>
              </a:prstGeom>
              <a:solidFill>
                <a:srgbClr val="33CC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endParaRPr lang="en-US" altLang="en-US" sz="1800"/>
              </a:p>
            </p:txBody>
          </p:sp>
          <p:sp>
            <p:nvSpPr>
              <p:cNvPr id="752" name="Rectangle 23">
                <a:extLst>
                  <a:ext uri="{FF2B5EF4-FFF2-40B4-BE49-F238E27FC236}">
                    <a16:creationId xmlns:a16="http://schemas.microsoft.com/office/drawing/2014/main" id="{A35AB583-55B7-D5B0-67A4-9BE4F63589B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81" y="852"/>
                <a:ext cx="95" cy="236"/>
              </a:xfrm>
              <a:prstGeom prst="rect">
                <a:avLst/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endParaRPr lang="en-US" altLang="en-US" sz="1800"/>
              </a:p>
            </p:txBody>
          </p:sp>
          <p:sp>
            <p:nvSpPr>
              <p:cNvPr id="753" name="AutoShape 24">
                <a:extLst>
                  <a:ext uri="{FF2B5EF4-FFF2-40B4-BE49-F238E27FC236}">
                    <a16:creationId xmlns:a16="http://schemas.microsoft.com/office/drawing/2014/main" id="{0AF5FFA4-0285-D1DA-823C-651752A1826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80" y="783"/>
                <a:ext cx="150" cy="71"/>
              </a:xfrm>
              <a:prstGeom prst="parallelogram">
                <a:avLst>
                  <a:gd name="adj" fmla="val 81387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endParaRPr lang="en-US" altLang="en-US" sz="1800"/>
              </a:p>
            </p:txBody>
          </p:sp>
          <p:sp>
            <p:nvSpPr>
              <p:cNvPr id="754" name="Line 25">
                <a:extLst>
                  <a:ext uri="{FF2B5EF4-FFF2-40B4-BE49-F238E27FC236}">
                    <a16:creationId xmlns:a16="http://schemas.microsoft.com/office/drawing/2014/main" id="{43BD768B-33D6-B16D-211D-954C3574883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330" y="788"/>
                <a:ext cx="0" cy="23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1800"/>
              </a:p>
            </p:txBody>
          </p:sp>
          <p:sp>
            <p:nvSpPr>
              <p:cNvPr id="755" name="Line 26">
                <a:extLst>
                  <a:ext uri="{FF2B5EF4-FFF2-40B4-BE49-F238E27FC236}">
                    <a16:creationId xmlns:a16="http://schemas.microsoft.com/office/drawing/2014/main" id="{8AFF29D5-1594-BDEA-D779-DEF21782CEA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4276" y="1019"/>
                <a:ext cx="54" cy="6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1800"/>
              </a:p>
            </p:txBody>
          </p:sp>
          <p:sp>
            <p:nvSpPr>
              <p:cNvPr id="756" name="Rectangle 27">
                <a:extLst>
                  <a:ext uri="{FF2B5EF4-FFF2-40B4-BE49-F238E27FC236}">
                    <a16:creationId xmlns:a16="http://schemas.microsoft.com/office/drawing/2014/main" id="{C2B134D1-7E5F-300F-6DE4-61EAF08C737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93" y="883"/>
                <a:ext cx="63" cy="136"/>
              </a:xfrm>
              <a:prstGeom prst="rect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endParaRPr lang="en-US" altLang="en-US" sz="1800"/>
              </a:p>
            </p:txBody>
          </p:sp>
          <p:sp>
            <p:nvSpPr>
              <p:cNvPr id="757" name="Rectangle 28">
                <a:extLst>
                  <a:ext uri="{FF2B5EF4-FFF2-40B4-BE49-F238E27FC236}">
                    <a16:creationId xmlns:a16="http://schemas.microsoft.com/office/drawing/2014/main" id="{5745A970-B603-5176-AEF5-707EF84892A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02" y="924"/>
                <a:ext cx="48" cy="48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endParaRPr lang="en-US" altLang="en-US" sz="1800"/>
              </a:p>
            </p:txBody>
          </p:sp>
        </p:grpSp>
        <p:grpSp>
          <p:nvGrpSpPr>
            <p:cNvPr id="521" name="Group 29">
              <a:extLst>
                <a:ext uri="{FF2B5EF4-FFF2-40B4-BE49-F238E27FC236}">
                  <a16:creationId xmlns:a16="http://schemas.microsoft.com/office/drawing/2014/main" id="{21621511-323B-E701-D3B6-02C3E3BDD9C7}"/>
                </a:ext>
              </a:extLst>
            </p:cNvPr>
            <p:cNvGrpSpPr>
              <a:grpSpLocks/>
            </p:cNvGrpSpPr>
            <p:nvPr/>
          </p:nvGrpSpPr>
          <p:grpSpPr bwMode="auto">
            <a:xfrm rot="-5400000">
              <a:off x="3833" y="1991"/>
              <a:ext cx="61" cy="167"/>
              <a:chOff x="3842" y="406"/>
              <a:chExt cx="51" cy="167"/>
            </a:xfrm>
          </p:grpSpPr>
          <p:sp>
            <p:nvSpPr>
              <p:cNvPr id="747" name="Oval 30">
                <a:extLst>
                  <a:ext uri="{FF2B5EF4-FFF2-40B4-BE49-F238E27FC236}">
                    <a16:creationId xmlns:a16="http://schemas.microsoft.com/office/drawing/2014/main" id="{6D050497-1E16-47D8-21A5-9FAC79BD5FD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42" y="406"/>
                <a:ext cx="47" cy="47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endParaRPr lang="en-US" altLang="en-US" sz="1800"/>
              </a:p>
            </p:txBody>
          </p:sp>
          <p:sp>
            <p:nvSpPr>
              <p:cNvPr id="748" name="Oval 31">
                <a:extLst>
                  <a:ext uri="{FF2B5EF4-FFF2-40B4-BE49-F238E27FC236}">
                    <a16:creationId xmlns:a16="http://schemas.microsoft.com/office/drawing/2014/main" id="{5363CAC1-F484-90AB-630F-8DB9FBFA862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44" y="466"/>
                <a:ext cx="47" cy="47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endParaRPr lang="en-US" altLang="en-US" sz="1800"/>
              </a:p>
            </p:txBody>
          </p:sp>
          <p:sp>
            <p:nvSpPr>
              <p:cNvPr id="749" name="Oval 32">
                <a:extLst>
                  <a:ext uri="{FF2B5EF4-FFF2-40B4-BE49-F238E27FC236}">
                    <a16:creationId xmlns:a16="http://schemas.microsoft.com/office/drawing/2014/main" id="{D5167680-335C-34BE-BAD7-3D1272886D7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46" y="526"/>
                <a:ext cx="47" cy="47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endParaRPr lang="en-US" altLang="en-US" sz="1800"/>
              </a:p>
            </p:txBody>
          </p:sp>
        </p:grpSp>
        <p:sp>
          <p:nvSpPr>
            <p:cNvPr id="522" name="Line 33">
              <a:extLst>
                <a:ext uri="{FF2B5EF4-FFF2-40B4-BE49-F238E27FC236}">
                  <a16:creationId xmlns:a16="http://schemas.microsoft.com/office/drawing/2014/main" id="{2A8E1F4A-E0D6-C9E7-F082-D030C8349E4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08" y="1860"/>
              <a:ext cx="356" cy="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523" name="Line 34">
              <a:extLst>
                <a:ext uri="{FF2B5EF4-FFF2-40B4-BE49-F238E27FC236}">
                  <a16:creationId xmlns:a16="http://schemas.microsoft.com/office/drawing/2014/main" id="{8E6038A2-7ACF-7FD3-2D0B-D67768D452D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10" y="1858"/>
              <a:ext cx="1" cy="7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524" name="Line 35">
              <a:extLst>
                <a:ext uri="{FF2B5EF4-FFF2-40B4-BE49-F238E27FC236}">
                  <a16:creationId xmlns:a16="http://schemas.microsoft.com/office/drawing/2014/main" id="{F7D955E1-763C-6D4F-70A8-F137836D61A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66" y="1856"/>
              <a:ext cx="1" cy="6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525" name="Line 36">
              <a:extLst>
                <a:ext uri="{FF2B5EF4-FFF2-40B4-BE49-F238E27FC236}">
                  <a16:creationId xmlns:a16="http://schemas.microsoft.com/office/drawing/2014/main" id="{63CF73A1-EF1E-9503-EFD8-6239B5C7F8E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92" y="1456"/>
              <a:ext cx="208" cy="199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526" name="Line 37">
              <a:extLst>
                <a:ext uri="{FF2B5EF4-FFF2-40B4-BE49-F238E27FC236}">
                  <a16:creationId xmlns:a16="http://schemas.microsoft.com/office/drawing/2014/main" id="{D12BF52B-EC34-1033-84F7-7EDA590E6F4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502" y="1670"/>
              <a:ext cx="198" cy="24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527" name="Line 38">
              <a:extLst>
                <a:ext uri="{FF2B5EF4-FFF2-40B4-BE49-F238E27FC236}">
                  <a16:creationId xmlns:a16="http://schemas.microsoft.com/office/drawing/2014/main" id="{A05BD9D6-BE3B-B08A-29D3-811EA9F6FBA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880" y="1734"/>
              <a:ext cx="1" cy="12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sz="1800"/>
            </a:p>
          </p:txBody>
        </p:sp>
        <p:grpSp>
          <p:nvGrpSpPr>
            <p:cNvPr id="528" name="Group 39">
              <a:extLst>
                <a:ext uri="{FF2B5EF4-FFF2-40B4-BE49-F238E27FC236}">
                  <a16:creationId xmlns:a16="http://schemas.microsoft.com/office/drawing/2014/main" id="{FEFE8EB2-BCD3-6EBB-B7B3-1053F5F43E6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966" y="1913"/>
              <a:ext cx="150" cy="296"/>
              <a:chOff x="4180" y="783"/>
              <a:chExt cx="150" cy="307"/>
            </a:xfrm>
          </p:grpSpPr>
          <p:sp>
            <p:nvSpPr>
              <p:cNvPr id="739" name="AutoShape 40">
                <a:extLst>
                  <a:ext uri="{FF2B5EF4-FFF2-40B4-BE49-F238E27FC236}">
                    <a16:creationId xmlns:a16="http://schemas.microsoft.com/office/drawing/2014/main" id="{DCFCA582-3938-4EC7-83B4-8FA05376074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80" y="1019"/>
                <a:ext cx="150" cy="71"/>
              </a:xfrm>
              <a:prstGeom prst="parallelogram">
                <a:avLst>
                  <a:gd name="adj" fmla="val 81387"/>
                </a:avLst>
              </a:prstGeom>
              <a:solidFill>
                <a:srgbClr val="33CC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endParaRPr lang="en-US" altLang="en-US" sz="1800"/>
              </a:p>
            </p:txBody>
          </p:sp>
          <p:sp>
            <p:nvSpPr>
              <p:cNvPr id="740" name="Rectangle 41">
                <a:extLst>
                  <a:ext uri="{FF2B5EF4-FFF2-40B4-BE49-F238E27FC236}">
                    <a16:creationId xmlns:a16="http://schemas.microsoft.com/office/drawing/2014/main" id="{C89B9A89-8646-53A3-ACEA-1499845B1BA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56" y="785"/>
                <a:ext cx="69" cy="236"/>
              </a:xfrm>
              <a:prstGeom prst="rect">
                <a:avLst/>
              </a:prstGeom>
              <a:solidFill>
                <a:srgbClr val="33CC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endParaRPr lang="en-US" altLang="en-US" sz="1800"/>
              </a:p>
            </p:txBody>
          </p:sp>
          <p:sp>
            <p:nvSpPr>
              <p:cNvPr id="741" name="Rectangle 42">
                <a:extLst>
                  <a:ext uri="{FF2B5EF4-FFF2-40B4-BE49-F238E27FC236}">
                    <a16:creationId xmlns:a16="http://schemas.microsoft.com/office/drawing/2014/main" id="{4E3FA02B-824B-BFDD-DC6F-924416C4987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81" y="852"/>
                <a:ext cx="95" cy="236"/>
              </a:xfrm>
              <a:prstGeom prst="rect">
                <a:avLst/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endParaRPr lang="en-US" altLang="en-US" sz="1800"/>
              </a:p>
            </p:txBody>
          </p:sp>
          <p:sp>
            <p:nvSpPr>
              <p:cNvPr id="742" name="AutoShape 43">
                <a:extLst>
                  <a:ext uri="{FF2B5EF4-FFF2-40B4-BE49-F238E27FC236}">
                    <a16:creationId xmlns:a16="http://schemas.microsoft.com/office/drawing/2014/main" id="{F435DA4B-D3E7-C78C-4A5D-A364B89C084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80" y="783"/>
                <a:ext cx="150" cy="71"/>
              </a:xfrm>
              <a:prstGeom prst="parallelogram">
                <a:avLst>
                  <a:gd name="adj" fmla="val 81387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endParaRPr lang="en-US" altLang="en-US" sz="1800"/>
              </a:p>
            </p:txBody>
          </p:sp>
          <p:sp>
            <p:nvSpPr>
              <p:cNvPr id="743" name="Line 44">
                <a:extLst>
                  <a:ext uri="{FF2B5EF4-FFF2-40B4-BE49-F238E27FC236}">
                    <a16:creationId xmlns:a16="http://schemas.microsoft.com/office/drawing/2014/main" id="{99627FF0-50AC-8BED-168E-F2087578F02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330" y="788"/>
                <a:ext cx="0" cy="23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1800"/>
              </a:p>
            </p:txBody>
          </p:sp>
          <p:sp>
            <p:nvSpPr>
              <p:cNvPr id="744" name="Line 45">
                <a:extLst>
                  <a:ext uri="{FF2B5EF4-FFF2-40B4-BE49-F238E27FC236}">
                    <a16:creationId xmlns:a16="http://schemas.microsoft.com/office/drawing/2014/main" id="{3EC753B1-EB6D-1B50-4303-AF7C6B28E72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4276" y="1019"/>
                <a:ext cx="54" cy="6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1800"/>
              </a:p>
            </p:txBody>
          </p:sp>
          <p:sp>
            <p:nvSpPr>
              <p:cNvPr id="745" name="Rectangle 46">
                <a:extLst>
                  <a:ext uri="{FF2B5EF4-FFF2-40B4-BE49-F238E27FC236}">
                    <a16:creationId xmlns:a16="http://schemas.microsoft.com/office/drawing/2014/main" id="{3E739374-468E-D6EF-BBB8-143E699EF12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93" y="883"/>
                <a:ext cx="63" cy="136"/>
              </a:xfrm>
              <a:prstGeom prst="rect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endParaRPr lang="en-US" altLang="en-US" sz="1800"/>
              </a:p>
            </p:txBody>
          </p:sp>
          <p:sp>
            <p:nvSpPr>
              <p:cNvPr id="746" name="Rectangle 47">
                <a:extLst>
                  <a:ext uri="{FF2B5EF4-FFF2-40B4-BE49-F238E27FC236}">
                    <a16:creationId xmlns:a16="http://schemas.microsoft.com/office/drawing/2014/main" id="{08AD6D9B-0006-0BBC-6B00-795B6D4B7C4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02" y="924"/>
                <a:ext cx="48" cy="48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endParaRPr lang="en-US" altLang="en-US" sz="1800"/>
              </a:p>
            </p:txBody>
          </p:sp>
        </p:grpSp>
        <p:grpSp>
          <p:nvGrpSpPr>
            <p:cNvPr id="529" name="Group 48">
              <a:extLst>
                <a:ext uri="{FF2B5EF4-FFF2-40B4-BE49-F238E27FC236}">
                  <a16:creationId xmlns:a16="http://schemas.microsoft.com/office/drawing/2014/main" id="{D79C2413-7892-3153-47DA-96B12182E27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278" y="2376"/>
              <a:ext cx="344" cy="694"/>
              <a:chOff x="3314" y="1248"/>
              <a:chExt cx="344" cy="694"/>
            </a:xfrm>
          </p:grpSpPr>
          <p:graphicFrame>
            <p:nvGraphicFramePr>
              <p:cNvPr id="730" name="Object 49">
                <a:extLst>
                  <a:ext uri="{FF2B5EF4-FFF2-40B4-BE49-F238E27FC236}">
                    <a16:creationId xmlns:a16="http://schemas.microsoft.com/office/drawing/2014/main" id="{4F095107-0471-8AE0-359A-A61A067458E8}"/>
                  </a:ext>
                </a:extLst>
              </p:cNvPr>
              <p:cNvGraphicFramePr>
                <a:graphicFrameLocks noChangeAspect="1"/>
              </p:cNvGraphicFramePr>
              <p:nvPr/>
            </p:nvGraphicFramePr>
            <p:xfrm>
              <a:off x="3314" y="1248"/>
              <a:ext cx="299" cy="248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name="Clip" r:id="rId6" imgW="1307263" imgH="1084139" progId="">
                      <p:embed/>
                    </p:oleObj>
                  </mc:Choice>
                  <mc:Fallback>
                    <p:oleObj name="Clip" r:id="rId6" imgW="1307263" imgH="1084139" progId="">
                      <p:embed/>
                      <p:pic>
                        <p:nvPicPr>
                          <p:cNvPr id="730" name="Object 49">
                            <a:extLst>
                              <a:ext uri="{FF2B5EF4-FFF2-40B4-BE49-F238E27FC236}">
                                <a16:creationId xmlns:a16="http://schemas.microsoft.com/office/drawing/2014/main" id="{4F095107-0471-8AE0-359A-A61A067458E8}"/>
                              </a:ext>
                            </a:extLst>
                          </p:cNvPr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3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3314" y="1248"/>
                            <a:ext cx="299" cy="248"/>
                          </a:xfrm>
                          <a:prstGeom prst="rect">
                            <a:avLst/>
                          </a:prstGeom>
                          <a:noFill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731" name="Line 50">
                <a:extLst>
                  <a:ext uri="{FF2B5EF4-FFF2-40B4-BE49-F238E27FC236}">
                    <a16:creationId xmlns:a16="http://schemas.microsoft.com/office/drawing/2014/main" id="{5C4B90FE-67AC-79A6-7B0C-314578935D4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606" y="1433"/>
                <a:ext cx="52" cy="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1800"/>
              </a:p>
            </p:txBody>
          </p:sp>
          <p:graphicFrame>
            <p:nvGraphicFramePr>
              <p:cNvPr id="732" name="Object 51">
                <a:extLst>
                  <a:ext uri="{FF2B5EF4-FFF2-40B4-BE49-F238E27FC236}">
                    <a16:creationId xmlns:a16="http://schemas.microsoft.com/office/drawing/2014/main" id="{33336837-BC55-DD01-0C6B-1D942924679C}"/>
                  </a:ext>
                </a:extLst>
              </p:cNvPr>
              <p:cNvGraphicFramePr>
                <a:graphicFrameLocks noChangeAspect="1"/>
              </p:cNvGraphicFramePr>
              <p:nvPr/>
            </p:nvGraphicFramePr>
            <p:xfrm>
              <a:off x="3314" y="1694"/>
              <a:ext cx="299" cy="248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name="Clip" r:id="rId6" imgW="1307263" imgH="1084139" progId="">
                      <p:embed/>
                    </p:oleObj>
                  </mc:Choice>
                  <mc:Fallback>
                    <p:oleObj name="Clip" r:id="rId6" imgW="1307263" imgH="1084139" progId="">
                      <p:embed/>
                      <p:pic>
                        <p:nvPicPr>
                          <p:cNvPr id="732" name="Object 51">
                            <a:extLst>
                              <a:ext uri="{FF2B5EF4-FFF2-40B4-BE49-F238E27FC236}">
                                <a16:creationId xmlns:a16="http://schemas.microsoft.com/office/drawing/2014/main" id="{33336837-BC55-DD01-0C6B-1D942924679C}"/>
                              </a:ext>
                            </a:extLst>
                          </p:cNvPr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3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3314" y="1694"/>
                            <a:ext cx="299" cy="248"/>
                          </a:xfrm>
                          <a:prstGeom prst="rect">
                            <a:avLst/>
                          </a:prstGeom>
                          <a:noFill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733" name="Line 52">
                <a:extLst>
                  <a:ext uri="{FF2B5EF4-FFF2-40B4-BE49-F238E27FC236}">
                    <a16:creationId xmlns:a16="http://schemas.microsoft.com/office/drawing/2014/main" id="{44AE9EA1-AF88-8C41-F4FD-D3534D2EB36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606" y="1882"/>
                <a:ext cx="52" cy="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1800"/>
              </a:p>
            </p:txBody>
          </p:sp>
          <p:grpSp>
            <p:nvGrpSpPr>
              <p:cNvPr id="734" name="Group 53">
                <a:extLst>
                  <a:ext uri="{FF2B5EF4-FFF2-40B4-BE49-F238E27FC236}">
                    <a16:creationId xmlns:a16="http://schemas.microsoft.com/office/drawing/2014/main" id="{9FFC586E-3022-066A-EF70-59DC9120F55E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404" y="1504"/>
                <a:ext cx="51" cy="167"/>
                <a:chOff x="3842" y="406"/>
                <a:chExt cx="51" cy="167"/>
              </a:xfrm>
            </p:grpSpPr>
            <p:sp>
              <p:nvSpPr>
                <p:cNvPr id="736" name="Oval 54">
                  <a:extLst>
                    <a:ext uri="{FF2B5EF4-FFF2-40B4-BE49-F238E27FC236}">
                      <a16:creationId xmlns:a16="http://schemas.microsoft.com/office/drawing/2014/main" id="{33C81EF3-6B3A-DCF1-C016-E3F0FEAB177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842" y="406"/>
                  <a:ext cx="47" cy="47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/>
                  <a:endParaRPr lang="en-US" altLang="en-US" sz="1800"/>
                </a:p>
              </p:txBody>
            </p:sp>
            <p:sp>
              <p:nvSpPr>
                <p:cNvPr id="737" name="Oval 55">
                  <a:extLst>
                    <a:ext uri="{FF2B5EF4-FFF2-40B4-BE49-F238E27FC236}">
                      <a16:creationId xmlns:a16="http://schemas.microsoft.com/office/drawing/2014/main" id="{CEDFE112-85DA-8745-1FF2-618DFE15DC3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844" y="466"/>
                  <a:ext cx="47" cy="47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/>
                  <a:endParaRPr lang="en-US" altLang="en-US" sz="1800"/>
                </a:p>
              </p:txBody>
            </p:sp>
            <p:sp>
              <p:nvSpPr>
                <p:cNvPr id="738" name="Oval 56">
                  <a:extLst>
                    <a:ext uri="{FF2B5EF4-FFF2-40B4-BE49-F238E27FC236}">
                      <a16:creationId xmlns:a16="http://schemas.microsoft.com/office/drawing/2014/main" id="{12BE300A-77C5-469C-0FC4-A96E3A61C52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846" y="526"/>
                  <a:ext cx="47" cy="47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/>
                  <a:endParaRPr lang="en-US" altLang="en-US" sz="1800"/>
                </a:p>
              </p:txBody>
            </p:sp>
          </p:grpSp>
          <p:sp>
            <p:nvSpPr>
              <p:cNvPr id="735" name="Line 57">
                <a:extLst>
                  <a:ext uri="{FF2B5EF4-FFF2-40B4-BE49-F238E27FC236}">
                    <a16:creationId xmlns:a16="http://schemas.microsoft.com/office/drawing/2014/main" id="{E41B6FF4-6DBD-4F27-2084-5371EB15478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654" y="1431"/>
                <a:ext cx="0" cy="4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1800"/>
              </a:p>
            </p:txBody>
          </p:sp>
        </p:grpSp>
        <p:graphicFrame>
          <p:nvGraphicFramePr>
            <p:cNvPr id="530" name="Object 58">
              <a:extLst>
                <a:ext uri="{FF2B5EF4-FFF2-40B4-BE49-F238E27FC236}">
                  <a16:creationId xmlns:a16="http://schemas.microsoft.com/office/drawing/2014/main" id="{9549A1CF-3321-319F-1F95-1FF2C62CD94F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3902" y="3133"/>
            <a:ext cx="299" cy="24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Clip" r:id="rId7" imgW="1307263" imgH="1084139" progId="">
                    <p:embed/>
                  </p:oleObj>
                </mc:Choice>
                <mc:Fallback>
                  <p:oleObj name="Clip" r:id="rId7" imgW="1307263" imgH="1084139" progId="">
                    <p:embed/>
                    <p:pic>
                      <p:nvPicPr>
                        <p:cNvPr id="530" name="Object 58">
                          <a:extLst>
                            <a:ext uri="{FF2B5EF4-FFF2-40B4-BE49-F238E27FC236}">
                              <a16:creationId xmlns:a16="http://schemas.microsoft.com/office/drawing/2014/main" id="{9549A1CF-3321-319F-1F95-1FF2C62CD94F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902" y="3133"/>
                          <a:ext cx="299" cy="24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531" name="Object 59">
              <a:extLst>
                <a:ext uri="{FF2B5EF4-FFF2-40B4-BE49-F238E27FC236}">
                  <a16:creationId xmlns:a16="http://schemas.microsoft.com/office/drawing/2014/main" id="{354399E0-8792-1D27-8B67-9538ACCD2EEE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3460" y="3124"/>
            <a:ext cx="299" cy="24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Clip" r:id="rId7" imgW="1307263" imgH="1084139" progId="">
                    <p:embed/>
                  </p:oleObj>
                </mc:Choice>
                <mc:Fallback>
                  <p:oleObj name="Clip" r:id="rId7" imgW="1307263" imgH="1084139" progId="">
                    <p:embed/>
                    <p:pic>
                      <p:nvPicPr>
                        <p:cNvPr id="531" name="Object 59">
                          <a:extLst>
                            <a:ext uri="{FF2B5EF4-FFF2-40B4-BE49-F238E27FC236}">
                              <a16:creationId xmlns:a16="http://schemas.microsoft.com/office/drawing/2014/main" id="{354399E0-8792-1D27-8B67-9538ACCD2EEE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460" y="3124"/>
                          <a:ext cx="299" cy="24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532" name="Oval 60">
              <a:extLst>
                <a:ext uri="{FF2B5EF4-FFF2-40B4-BE49-F238E27FC236}">
                  <a16:creationId xmlns:a16="http://schemas.microsoft.com/office/drawing/2014/main" id="{C59C68D1-ECA1-D77A-922B-49120A819212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-5400000">
              <a:off x="3759" y="3203"/>
              <a:ext cx="47" cy="4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533" name="Oval 61">
              <a:extLst>
                <a:ext uri="{FF2B5EF4-FFF2-40B4-BE49-F238E27FC236}">
                  <a16:creationId xmlns:a16="http://schemas.microsoft.com/office/drawing/2014/main" id="{DB18B037-BBEB-8EB9-30B2-C552C5407136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-5400000">
              <a:off x="3820" y="3202"/>
              <a:ext cx="47" cy="4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534" name="Oval 62">
              <a:extLst>
                <a:ext uri="{FF2B5EF4-FFF2-40B4-BE49-F238E27FC236}">
                  <a16:creationId xmlns:a16="http://schemas.microsoft.com/office/drawing/2014/main" id="{1A131B41-34D6-D08B-9D83-7DAB72451BD0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-5400000">
              <a:off x="3875" y="3205"/>
              <a:ext cx="47" cy="4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535" name="Line 63">
              <a:extLst>
                <a:ext uri="{FF2B5EF4-FFF2-40B4-BE49-F238E27FC236}">
                  <a16:creationId xmlns:a16="http://schemas.microsoft.com/office/drawing/2014/main" id="{01371B58-5FD5-766C-891E-94CA940AB056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>
              <a:off x="4062" y="3114"/>
              <a:ext cx="45" cy="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536" name="Line 64">
              <a:extLst>
                <a:ext uri="{FF2B5EF4-FFF2-40B4-BE49-F238E27FC236}">
                  <a16:creationId xmlns:a16="http://schemas.microsoft.com/office/drawing/2014/main" id="{5DDAC58C-3868-C61D-8760-F8E8C1A855EA}"/>
                </a:ext>
              </a:extLst>
            </p:cNvPr>
            <p:cNvSpPr>
              <a:spLocks noChangeShapeType="1"/>
            </p:cNvSpPr>
            <p:nvPr/>
          </p:nvSpPr>
          <p:spPr bwMode="auto">
            <a:xfrm rot="5400000" flipH="1">
              <a:off x="3612" y="3108"/>
              <a:ext cx="47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537" name="Line 65">
              <a:extLst>
                <a:ext uri="{FF2B5EF4-FFF2-40B4-BE49-F238E27FC236}">
                  <a16:creationId xmlns:a16="http://schemas.microsoft.com/office/drawing/2014/main" id="{EB0501C8-BF8E-A71F-D831-9901F895C9E4}"/>
                </a:ext>
              </a:extLst>
            </p:cNvPr>
            <p:cNvSpPr>
              <a:spLocks noChangeShapeType="1"/>
            </p:cNvSpPr>
            <p:nvPr/>
          </p:nvSpPr>
          <p:spPr bwMode="auto">
            <a:xfrm rot="16200000" flipV="1">
              <a:off x="3862" y="2864"/>
              <a:ext cx="0" cy="4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538" name="Line 66">
              <a:extLst>
                <a:ext uri="{FF2B5EF4-FFF2-40B4-BE49-F238E27FC236}">
                  <a16:creationId xmlns:a16="http://schemas.microsoft.com/office/drawing/2014/main" id="{1A4FBB05-A1AA-A1F7-48B3-2E5C8DB73D9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622" y="2808"/>
              <a:ext cx="68" cy="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539" name="Line 67">
              <a:extLst>
                <a:ext uri="{FF2B5EF4-FFF2-40B4-BE49-F238E27FC236}">
                  <a16:creationId xmlns:a16="http://schemas.microsoft.com/office/drawing/2014/main" id="{46ED6331-1021-14F2-1FC8-9604E71C19F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54" y="2842"/>
              <a:ext cx="218" cy="29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540" name="Line 68">
              <a:extLst>
                <a:ext uri="{FF2B5EF4-FFF2-40B4-BE49-F238E27FC236}">
                  <a16:creationId xmlns:a16="http://schemas.microsoft.com/office/drawing/2014/main" id="{F8267B2A-05B7-F500-EBA8-166B41F422D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626" y="2840"/>
              <a:ext cx="200" cy="29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sz="1800"/>
            </a:p>
          </p:txBody>
        </p:sp>
        <p:graphicFrame>
          <p:nvGraphicFramePr>
            <p:cNvPr id="541" name="Object 69">
              <a:extLst>
                <a:ext uri="{FF2B5EF4-FFF2-40B4-BE49-F238E27FC236}">
                  <a16:creationId xmlns:a16="http://schemas.microsoft.com/office/drawing/2014/main" id="{7D9C26C7-3BDF-522E-8B85-A40D0CCFABCC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4753" y="2505"/>
            <a:ext cx="146" cy="18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Clip" r:id="rId8" imgW="982811" imgH="1208363" progId="">
                    <p:embed/>
                  </p:oleObj>
                </mc:Choice>
                <mc:Fallback>
                  <p:oleObj name="Clip" r:id="rId8" imgW="982811" imgH="1208363" progId="">
                    <p:embed/>
                    <p:pic>
                      <p:nvPicPr>
                        <p:cNvPr id="541" name="Object 69">
                          <a:extLst>
                            <a:ext uri="{FF2B5EF4-FFF2-40B4-BE49-F238E27FC236}">
                              <a16:creationId xmlns:a16="http://schemas.microsoft.com/office/drawing/2014/main" id="{7D9C26C7-3BDF-522E-8B85-A40D0CCFABCC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753" y="2505"/>
                          <a:ext cx="146" cy="18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542" name="Object 70">
              <a:extLst>
                <a:ext uri="{FF2B5EF4-FFF2-40B4-BE49-F238E27FC236}">
                  <a16:creationId xmlns:a16="http://schemas.microsoft.com/office/drawing/2014/main" id="{0E3A86F8-FF5C-F7C3-4EC3-4E7F09E3C0AF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3793" y="2565"/>
            <a:ext cx="146" cy="18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Clip" r:id="rId10" imgW="982811" imgH="1208363" progId="">
                    <p:embed/>
                  </p:oleObj>
                </mc:Choice>
                <mc:Fallback>
                  <p:oleObj name="Clip" r:id="rId10" imgW="982811" imgH="1208363" progId="">
                    <p:embed/>
                    <p:pic>
                      <p:nvPicPr>
                        <p:cNvPr id="542" name="Object 70">
                          <a:extLst>
                            <a:ext uri="{FF2B5EF4-FFF2-40B4-BE49-F238E27FC236}">
                              <a16:creationId xmlns:a16="http://schemas.microsoft.com/office/drawing/2014/main" id="{0E3A86F8-FF5C-F7C3-4EC3-4E7F09E3C0AF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793" y="2565"/>
                          <a:ext cx="146" cy="18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543" name="Freeform 71">
              <a:extLst>
                <a:ext uri="{FF2B5EF4-FFF2-40B4-BE49-F238E27FC236}">
                  <a16:creationId xmlns:a16="http://schemas.microsoft.com/office/drawing/2014/main" id="{2CB72343-86A9-7B6F-E55C-77CED1715527}"/>
                </a:ext>
              </a:extLst>
            </p:cNvPr>
            <p:cNvSpPr>
              <a:spLocks/>
            </p:cNvSpPr>
            <p:nvPr/>
          </p:nvSpPr>
          <p:spPr bwMode="auto">
            <a:xfrm>
              <a:off x="3852" y="2397"/>
              <a:ext cx="972" cy="228"/>
            </a:xfrm>
            <a:custGeom>
              <a:avLst/>
              <a:gdLst>
                <a:gd name="T0" fmla="*/ 0 w 972"/>
                <a:gd name="T1" fmla="*/ 228 h 228"/>
                <a:gd name="T2" fmla="*/ 432 w 972"/>
                <a:gd name="T3" fmla="*/ 9 h 228"/>
                <a:gd name="T4" fmla="*/ 972 w 972"/>
                <a:gd name="T5" fmla="*/ 171 h 228"/>
                <a:gd name="T6" fmla="*/ 0 60000 65536"/>
                <a:gd name="T7" fmla="*/ 0 60000 65536"/>
                <a:gd name="T8" fmla="*/ 0 60000 65536"/>
                <a:gd name="T9" fmla="*/ 0 w 972"/>
                <a:gd name="T10" fmla="*/ 0 h 228"/>
                <a:gd name="T11" fmla="*/ 972 w 972"/>
                <a:gd name="T12" fmla="*/ 228 h 22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972" h="228">
                  <a:moveTo>
                    <a:pt x="0" y="228"/>
                  </a:moveTo>
                  <a:cubicBezTo>
                    <a:pt x="135" y="123"/>
                    <a:pt x="270" y="18"/>
                    <a:pt x="432" y="9"/>
                  </a:cubicBezTo>
                  <a:cubicBezTo>
                    <a:pt x="594" y="0"/>
                    <a:pt x="783" y="85"/>
                    <a:pt x="972" y="171"/>
                  </a:cubicBezTo>
                </a:path>
              </a:pathLst>
            </a:custGeom>
            <a:noFill/>
            <a:ln w="19050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grpSp>
          <p:nvGrpSpPr>
            <p:cNvPr id="544" name="Group 72">
              <a:extLst>
                <a:ext uri="{FF2B5EF4-FFF2-40B4-BE49-F238E27FC236}">
                  <a16:creationId xmlns:a16="http://schemas.microsoft.com/office/drawing/2014/main" id="{4B9D7E1B-7203-3CB2-1A67-9E9EF4F6FE4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043" y="3462"/>
              <a:ext cx="292" cy="320"/>
              <a:chOff x="2870" y="1518"/>
              <a:chExt cx="292" cy="320"/>
            </a:xfrm>
          </p:grpSpPr>
          <p:graphicFrame>
            <p:nvGraphicFramePr>
              <p:cNvPr id="728" name="Object 73">
                <a:extLst>
                  <a:ext uri="{FF2B5EF4-FFF2-40B4-BE49-F238E27FC236}">
                    <a16:creationId xmlns:a16="http://schemas.microsoft.com/office/drawing/2014/main" id="{A2184844-700B-20B2-02DD-0C5616B120EF}"/>
                  </a:ext>
                </a:extLst>
              </p:cNvPr>
              <p:cNvGraphicFramePr>
                <a:graphicFrameLocks noChangeAspect="1"/>
              </p:cNvGraphicFramePr>
              <p:nvPr/>
            </p:nvGraphicFramePr>
            <p:xfrm>
              <a:off x="2870" y="1518"/>
              <a:ext cx="272" cy="282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name="Clip" r:id="rId11" imgW="826829" imgH="840406" progId="">
                      <p:embed/>
                    </p:oleObj>
                  </mc:Choice>
                  <mc:Fallback>
                    <p:oleObj name="Clip" r:id="rId11" imgW="826829" imgH="840406" progId="">
                      <p:embed/>
                      <p:pic>
                        <p:nvPicPr>
                          <p:cNvPr id="728" name="Object 73">
                            <a:extLst>
                              <a:ext uri="{FF2B5EF4-FFF2-40B4-BE49-F238E27FC236}">
                                <a16:creationId xmlns:a16="http://schemas.microsoft.com/office/drawing/2014/main" id="{A2184844-700B-20B2-02DD-0C5616B120EF}"/>
                              </a:ext>
                            </a:extLst>
                          </p:cNvPr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2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870" y="1518"/>
                            <a:ext cx="272" cy="282"/>
                          </a:xfrm>
                          <a:prstGeom prst="rect">
                            <a:avLst/>
                          </a:prstGeom>
                          <a:noFill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729" name="Object 74">
                <a:extLst>
                  <a:ext uri="{FF2B5EF4-FFF2-40B4-BE49-F238E27FC236}">
                    <a16:creationId xmlns:a16="http://schemas.microsoft.com/office/drawing/2014/main" id="{1E7704C1-267B-2E0D-8778-4A8C08AA83B0}"/>
                  </a:ext>
                </a:extLst>
              </p:cNvPr>
              <p:cNvGraphicFramePr>
                <a:graphicFrameLocks noChangeAspect="1"/>
              </p:cNvGraphicFramePr>
              <p:nvPr/>
            </p:nvGraphicFramePr>
            <p:xfrm>
              <a:off x="2913" y="1602"/>
              <a:ext cx="249" cy="236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name="Clip" r:id="rId13" imgW="1268295" imgH="1199426" progId="">
                      <p:embed/>
                    </p:oleObj>
                  </mc:Choice>
                  <mc:Fallback>
                    <p:oleObj name="Clip" r:id="rId13" imgW="1268295" imgH="1199426" progId="">
                      <p:embed/>
                      <p:pic>
                        <p:nvPicPr>
                          <p:cNvPr id="729" name="Object 74">
                            <a:extLst>
                              <a:ext uri="{FF2B5EF4-FFF2-40B4-BE49-F238E27FC236}">
                                <a16:creationId xmlns:a16="http://schemas.microsoft.com/office/drawing/2014/main" id="{1E7704C1-267B-2E0D-8778-4A8C08AA83B0}"/>
                              </a:ext>
                            </a:extLst>
                          </p:cNvPr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4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913" y="1602"/>
                            <a:ext cx="249" cy="236"/>
                          </a:xfrm>
                          <a:prstGeom prst="rect">
                            <a:avLst/>
                          </a:prstGeom>
                          <a:noFill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grpSp>
          <p:nvGrpSpPr>
            <p:cNvPr id="545" name="Group 75">
              <a:extLst>
                <a:ext uri="{FF2B5EF4-FFF2-40B4-BE49-F238E27FC236}">
                  <a16:creationId xmlns:a16="http://schemas.microsoft.com/office/drawing/2014/main" id="{36C1BDAD-0112-38F3-8110-915E27FE4B0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601" y="3486"/>
              <a:ext cx="292" cy="320"/>
              <a:chOff x="2870" y="1518"/>
              <a:chExt cx="292" cy="320"/>
            </a:xfrm>
          </p:grpSpPr>
          <p:graphicFrame>
            <p:nvGraphicFramePr>
              <p:cNvPr id="726" name="Object 76">
                <a:extLst>
                  <a:ext uri="{FF2B5EF4-FFF2-40B4-BE49-F238E27FC236}">
                    <a16:creationId xmlns:a16="http://schemas.microsoft.com/office/drawing/2014/main" id="{47F263B3-ED66-1A90-0D1B-7C9861FDDCAE}"/>
                  </a:ext>
                </a:extLst>
              </p:cNvPr>
              <p:cNvGraphicFramePr>
                <a:graphicFrameLocks noChangeAspect="1"/>
              </p:cNvGraphicFramePr>
              <p:nvPr/>
            </p:nvGraphicFramePr>
            <p:xfrm>
              <a:off x="2870" y="1518"/>
              <a:ext cx="272" cy="282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name="Clip" r:id="rId11" imgW="826829" imgH="840406" progId="">
                      <p:embed/>
                    </p:oleObj>
                  </mc:Choice>
                  <mc:Fallback>
                    <p:oleObj name="Clip" r:id="rId11" imgW="826829" imgH="840406" progId="">
                      <p:embed/>
                      <p:pic>
                        <p:nvPicPr>
                          <p:cNvPr id="726" name="Object 76">
                            <a:extLst>
                              <a:ext uri="{FF2B5EF4-FFF2-40B4-BE49-F238E27FC236}">
                                <a16:creationId xmlns:a16="http://schemas.microsoft.com/office/drawing/2014/main" id="{47F263B3-ED66-1A90-0D1B-7C9861FDDCAE}"/>
                              </a:ext>
                            </a:extLst>
                          </p:cNvPr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2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870" y="1518"/>
                            <a:ext cx="272" cy="282"/>
                          </a:xfrm>
                          <a:prstGeom prst="rect">
                            <a:avLst/>
                          </a:prstGeom>
                          <a:noFill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727" name="Object 77">
                <a:extLst>
                  <a:ext uri="{FF2B5EF4-FFF2-40B4-BE49-F238E27FC236}">
                    <a16:creationId xmlns:a16="http://schemas.microsoft.com/office/drawing/2014/main" id="{1811961F-0259-D577-EE60-A10D61DEC331}"/>
                  </a:ext>
                </a:extLst>
              </p:cNvPr>
              <p:cNvGraphicFramePr>
                <a:graphicFrameLocks noChangeAspect="1"/>
              </p:cNvGraphicFramePr>
              <p:nvPr/>
            </p:nvGraphicFramePr>
            <p:xfrm>
              <a:off x="2913" y="1602"/>
              <a:ext cx="249" cy="236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name="Clip" r:id="rId13" imgW="1268295" imgH="1199426" progId="">
                      <p:embed/>
                    </p:oleObj>
                  </mc:Choice>
                  <mc:Fallback>
                    <p:oleObj name="Clip" r:id="rId13" imgW="1268295" imgH="1199426" progId="">
                      <p:embed/>
                      <p:pic>
                        <p:nvPicPr>
                          <p:cNvPr id="727" name="Object 77">
                            <a:extLst>
                              <a:ext uri="{FF2B5EF4-FFF2-40B4-BE49-F238E27FC236}">
                                <a16:creationId xmlns:a16="http://schemas.microsoft.com/office/drawing/2014/main" id="{1811961F-0259-D577-EE60-A10D61DEC331}"/>
                              </a:ext>
                            </a:extLst>
                          </p:cNvPr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4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913" y="1602"/>
                            <a:ext cx="249" cy="236"/>
                          </a:xfrm>
                          <a:prstGeom prst="rect">
                            <a:avLst/>
                          </a:prstGeom>
                          <a:noFill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grpSp>
          <p:nvGrpSpPr>
            <p:cNvPr id="546" name="Group 78">
              <a:extLst>
                <a:ext uri="{FF2B5EF4-FFF2-40B4-BE49-F238E27FC236}">
                  <a16:creationId xmlns:a16="http://schemas.microsoft.com/office/drawing/2014/main" id="{9B8908B5-62EC-CA95-8871-90B24F6260D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304" y="3273"/>
              <a:ext cx="272" cy="282"/>
              <a:chOff x="4733" y="2082"/>
              <a:chExt cx="272" cy="282"/>
            </a:xfrm>
          </p:grpSpPr>
          <p:graphicFrame>
            <p:nvGraphicFramePr>
              <p:cNvPr id="724" name="Object 79">
                <a:extLst>
                  <a:ext uri="{FF2B5EF4-FFF2-40B4-BE49-F238E27FC236}">
                    <a16:creationId xmlns:a16="http://schemas.microsoft.com/office/drawing/2014/main" id="{6EF38A4B-991A-B872-ED6C-86AE2D092E4C}"/>
                  </a:ext>
                </a:extLst>
              </p:cNvPr>
              <p:cNvGraphicFramePr>
                <a:graphicFrameLocks noChangeAspect="1"/>
              </p:cNvGraphicFramePr>
              <p:nvPr/>
            </p:nvGraphicFramePr>
            <p:xfrm>
              <a:off x="4733" y="2082"/>
              <a:ext cx="272" cy="282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name="Clip" r:id="rId15" imgW="826829" imgH="840406" progId="">
                      <p:embed/>
                    </p:oleObj>
                  </mc:Choice>
                  <mc:Fallback>
                    <p:oleObj name="Clip" r:id="rId15" imgW="826829" imgH="840406" progId="">
                      <p:embed/>
                      <p:pic>
                        <p:nvPicPr>
                          <p:cNvPr id="724" name="Object 79">
                            <a:extLst>
                              <a:ext uri="{FF2B5EF4-FFF2-40B4-BE49-F238E27FC236}">
                                <a16:creationId xmlns:a16="http://schemas.microsoft.com/office/drawing/2014/main" id="{6EF38A4B-991A-B872-ED6C-86AE2D092E4C}"/>
                              </a:ext>
                            </a:extLst>
                          </p:cNvPr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2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4733" y="2082"/>
                            <a:ext cx="272" cy="282"/>
                          </a:xfrm>
                          <a:prstGeom prst="rect">
                            <a:avLst/>
                          </a:prstGeom>
                          <a:noFill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725" name="Rectangle 80">
                <a:extLst>
                  <a:ext uri="{FF2B5EF4-FFF2-40B4-BE49-F238E27FC236}">
                    <a16:creationId xmlns:a16="http://schemas.microsoft.com/office/drawing/2014/main" id="{87B464F2-FAF9-179F-2F06-C4BDE58300F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12" y="2181"/>
                <a:ext cx="192" cy="183"/>
              </a:xfrm>
              <a:prstGeom prst="rect">
                <a:avLst/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endParaRPr lang="en-US" altLang="en-US" sz="1800"/>
              </a:p>
            </p:txBody>
          </p:sp>
        </p:grpSp>
        <p:sp>
          <p:nvSpPr>
            <p:cNvPr id="547" name="Line 81">
              <a:extLst>
                <a:ext uri="{FF2B5EF4-FFF2-40B4-BE49-F238E27FC236}">
                  <a16:creationId xmlns:a16="http://schemas.microsoft.com/office/drawing/2014/main" id="{B0A3D1DF-722D-45C2-6D5E-E6A02AEA47C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524" y="3201"/>
              <a:ext cx="0" cy="17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sz="1800"/>
            </a:p>
          </p:txBody>
        </p:sp>
        <p:grpSp>
          <p:nvGrpSpPr>
            <p:cNvPr id="548" name="Group 82">
              <a:extLst>
                <a:ext uri="{FF2B5EF4-FFF2-40B4-BE49-F238E27FC236}">
                  <a16:creationId xmlns:a16="http://schemas.microsoft.com/office/drawing/2014/main" id="{0BC9C0F7-EEF6-5501-BE29-CA744906ACC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041" y="2769"/>
              <a:ext cx="150" cy="307"/>
              <a:chOff x="4180" y="783"/>
              <a:chExt cx="150" cy="307"/>
            </a:xfrm>
          </p:grpSpPr>
          <p:sp>
            <p:nvSpPr>
              <p:cNvPr id="716" name="AutoShape 83">
                <a:extLst>
                  <a:ext uri="{FF2B5EF4-FFF2-40B4-BE49-F238E27FC236}">
                    <a16:creationId xmlns:a16="http://schemas.microsoft.com/office/drawing/2014/main" id="{EB8BC9A6-B04C-E323-608F-9FCE38CD3B1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80" y="1019"/>
                <a:ext cx="150" cy="71"/>
              </a:xfrm>
              <a:prstGeom prst="parallelogram">
                <a:avLst>
                  <a:gd name="adj" fmla="val 81387"/>
                </a:avLst>
              </a:prstGeom>
              <a:solidFill>
                <a:srgbClr val="33CC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endParaRPr lang="en-US" altLang="en-US" sz="1800"/>
              </a:p>
            </p:txBody>
          </p:sp>
          <p:sp>
            <p:nvSpPr>
              <p:cNvPr id="717" name="Rectangle 84">
                <a:extLst>
                  <a:ext uri="{FF2B5EF4-FFF2-40B4-BE49-F238E27FC236}">
                    <a16:creationId xmlns:a16="http://schemas.microsoft.com/office/drawing/2014/main" id="{7926B65D-24E5-992C-9B68-F8F3F9CE4C8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56" y="785"/>
                <a:ext cx="69" cy="236"/>
              </a:xfrm>
              <a:prstGeom prst="rect">
                <a:avLst/>
              </a:prstGeom>
              <a:solidFill>
                <a:srgbClr val="33CC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endParaRPr lang="en-US" altLang="en-US" sz="1800"/>
              </a:p>
            </p:txBody>
          </p:sp>
          <p:sp>
            <p:nvSpPr>
              <p:cNvPr id="718" name="Rectangle 85">
                <a:extLst>
                  <a:ext uri="{FF2B5EF4-FFF2-40B4-BE49-F238E27FC236}">
                    <a16:creationId xmlns:a16="http://schemas.microsoft.com/office/drawing/2014/main" id="{5014253A-73E7-0CE3-783B-1EF5F26E1F9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81" y="852"/>
                <a:ext cx="95" cy="236"/>
              </a:xfrm>
              <a:prstGeom prst="rect">
                <a:avLst/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endParaRPr lang="en-US" altLang="en-US" sz="1800"/>
              </a:p>
            </p:txBody>
          </p:sp>
          <p:sp>
            <p:nvSpPr>
              <p:cNvPr id="719" name="AutoShape 86">
                <a:extLst>
                  <a:ext uri="{FF2B5EF4-FFF2-40B4-BE49-F238E27FC236}">
                    <a16:creationId xmlns:a16="http://schemas.microsoft.com/office/drawing/2014/main" id="{955787E3-001B-9EC5-A77F-25B180E8F3F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80" y="783"/>
                <a:ext cx="150" cy="71"/>
              </a:xfrm>
              <a:prstGeom prst="parallelogram">
                <a:avLst>
                  <a:gd name="adj" fmla="val 81387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endParaRPr lang="en-US" altLang="en-US" sz="1800"/>
              </a:p>
            </p:txBody>
          </p:sp>
          <p:sp>
            <p:nvSpPr>
              <p:cNvPr id="720" name="Line 87">
                <a:extLst>
                  <a:ext uri="{FF2B5EF4-FFF2-40B4-BE49-F238E27FC236}">
                    <a16:creationId xmlns:a16="http://schemas.microsoft.com/office/drawing/2014/main" id="{778027B4-EA18-316A-A57D-17C0D5BDD8E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330" y="788"/>
                <a:ext cx="0" cy="23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1800"/>
              </a:p>
            </p:txBody>
          </p:sp>
          <p:sp>
            <p:nvSpPr>
              <p:cNvPr id="721" name="Line 88">
                <a:extLst>
                  <a:ext uri="{FF2B5EF4-FFF2-40B4-BE49-F238E27FC236}">
                    <a16:creationId xmlns:a16="http://schemas.microsoft.com/office/drawing/2014/main" id="{47C3E141-B07A-9326-7BC5-B2D90235800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4276" y="1019"/>
                <a:ext cx="54" cy="6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1800"/>
              </a:p>
            </p:txBody>
          </p:sp>
          <p:sp>
            <p:nvSpPr>
              <p:cNvPr id="722" name="Rectangle 89">
                <a:extLst>
                  <a:ext uri="{FF2B5EF4-FFF2-40B4-BE49-F238E27FC236}">
                    <a16:creationId xmlns:a16="http://schemas.microsoft.com/office/drawing/2014/main" id="{9A89C63D-08C2-3AC1-50EC-07668B0A407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93" y="883"/>
                <a:ext cx="63" cy="136"/>
              </a:xfrm>
              <a:prstGeom prst="rect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endParaRPr lang="en-US" altLang="en-US" sz="1800"/>
              </a:p>
            </p:txBody>
          </p:sp>
          <p:sp>
            <p:nvSpPr>
              <p:cNvPr id="723" name="Rectangle 90">
                <a:extLst>
                  <a:ext uri="{FF2B5EF4-FFF2-40B4-BE49-F238E27FC236}">
                    <a16:creationId xmlns:a16="http://schemas.microsoft.com/office/drawing/2014/main" id="{82AA0895-8DE1-25F3-1AFF-DCDEA3590AD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02" y="924"/>
                <a:ext cx="48" cy="48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endParaRPr lang="en-US" altLang="en-US" sz="1800"/>
              </a:p>
            </p:txBody>
          </p:sp>
        </p:grpSp>
        <p:grpSp>
          <p:nvGrpSpPr>
            <p:cNvPr id="549" name="Group 91">
              <a:extLst>
                <a:ext uri="{FF2B5EF4-FFF2-40B4-BE49-F238E27FC236}">
                  <a16:creationId xmlns:a16="http://schemas.microsoft.com/office/drawing/2014/main" id="{FC2BBAB1-3735-D63E-8B26-4B297F7CF80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032" y="3102"/>
              <a:ext cx="150" cy="307"/>
              <a:chOff x="4180" y="783"/>
              <a:chExt cx="150" cy="307"/>
            </a:xfrm>
          </p:grpSpPr>
          <p:sp>
            <p:nvSpPr>
              <p:cNvPr id="708" name="AutoShape 92">
                <a:extLst>
                  <a:ext uri="{FF2B5EF4-FFF2-40B4-BE49-F238E27FC236}">
                    <a16:creationId xmlns:a16="http://schemas.microsoft.com/office/drawing/2014/main" id="{47FA6A07-8269-052A-E526-1601F16901F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80" y="1019"/>
                <a:ext cx="150" cy="71"/>
              </a:xfrm>
              <a:prstGeom prst="parallelogram">
                <a:avLst>
                  <a:gd name="adj" fmla="val 81387"/>
                </a:avLst>
              </a:prstGeom>
              <a:solidFill>
                <a:srgbClr val="33CC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endParaRPr lang="en-US" altLang="en-US" sz="1800"/>
              </a:p>
            </p:txBody>
          </p:sp>
          <p:sp>
            <p:nvSpPr>
              <p:cNvPr id="709" name="Rectangle 93">
                <a:extLst>
                  <a:ext uri="{FF2B5EF4-FFF2-40B4-BE49-F238E27FC236}">
                    <a16:creationId xmlns:a16="http://schemas.microsoft.com/office/drawing/2014/main" id="{7ED8B1A5-723E-8952-6D19-E84F407ADBC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56" y="785"/>
                <a:ext cx="69" cy="236"/>
              </a:xfrm>
              <a:prstGeom prst="rect">
                <a:avLst/>
              </a:prstGeom>
              <a:solidFill>
                <a:srgbClr val="33CC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endParaRPr lang="en-US" altLang="en-US" sz="1800"/>
              </a:p>
            </p:txBody>
          </p:sp>
          <p:sp>
            <p:nvSpPr>
              <p:cNvPr id="710" name="Rectangle 94">
                <a:extLst>
                  <a:ext uri="{FF2B5EF4-FFF2-40B4-BE49-F238E27FC236}">
                    <a16:creationId xmlns:a16="http://schemas.microsoft.com/office/drawing/2014/main" id="{BD34152D-9FAB-17EC-57CB-4FF400FDDD9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81" y="852"/>
                <a:ext cx="95" cy="236"/>
              </a:xfrm>
              <a:prstGeom prst="rect">
                <a:avLst/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endParaRPr lang="en-US" altLang="en-US" sz="1800"/>
              </a:p>
            </p:txBody>
          </p:sp>
          <p:sp>
            <p:nvSpPr>
              <p:cNvPr id="711" name="AutoShape 95">
                <a:extLst>
                  <a:ext uri="{FF2B5EF4-FFF2-40B4-BE49-F238E27FC236}">
                    <a16:creationId xmlns:a16="http://schemas.microsoft.com/office/drawing/2014/main" id="{4A0924B1-9DE6-8A1C-855E-8E727838104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80" y="783"/>
                <a:ext cx="150" cy="71"/>
              </a:xfrm>
              <a:prstGeom prst="parallelogram">
                <a:avLst>
                  <a:gd name="adj" fmla="val 81387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endParaRPr lang="en-US" altLang="en-US" sz="1800"/>
              </a:p>
            </p:txBody>
          </p:sp>
          <p:sp>
            <p:nvSpPr>
              <p:cNvPr id="712" name="Line 96">
                <a:extLst>
                  <a:ext uri="{FF2B5EF4-FFF2-40B4-BE49-F238E27FC236}">
                    <a16:creationId xmlns:a16="http://schemas.microsoft.com/office/drawing/2014/main" id="{67DEFF55-29F7-F6AC-D557-F7AFB7DA005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330" y="788"/>
                <a:ext cx="0" cy="23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1800"/>
              </a:p>
            </p:txBody>
          </p:sp>
          <p:sp>
            <p:nvSpPr>
              <p:cNvPr id="713" name="Line 97">
                <a:extLst>
                  <a:ext uri="{FF2B5EF4-FFF2-40B4-BE49-F238E27FC236}">
                    <a16:creationId xmlns:a16="http://schemas.microsoft.com/office/drawing/2014/main" id="{AED22842-576C-679D-BA26-9B1323748ED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4276" y="1019"/>
                <a:ext cx="54" cy="6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1800"/>
              </a:p>
            </p:txBody>
          </p:sp>
          <p:sp>
            <p:nvSpPr>
              <p:cNvPr id="714" name="Rectangle 98">
                <a:extLst>
                  <a:ext uri="{FF2B5EF4-FFF2-40B4-BE49-F238E27FC236}">
                    <a16:creationId xmlns:a16="http://schemas.microsoft.com/office/drawing/2014/main" id="{15A8691B-D1E3-D63A-140A-3EA6620BB80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93" y="883"/>
                <a:ext cx="63" cy="136"/>
              </a:xfrm>
              <a:prstGeom prst="rect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endParaRPr lang="en-US" altLang="en-US" sz="1800"/>
              </a:p>
            </p:txBody>
          </p:sp>
          <p:sp>
            <p:nvSpPr>
              <p:cNvPr id="715" name="Rectangle 99">
                <a:extLst>
                  <a:ext uri="{FF2B5EF4-FFF2-40B4-BE49-F238E27FC236}">
                    <a16:creationId xmlns:a16="http://schemas.microsoft.com/office/drawing/2014/main" id="{1EE43A6F-586C-B0D3-2008-63AAFD9ABED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02" y="924"/>
                <a:ext cx="48" cy="48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endParaRPr lang="en-US" altLang="en-US" sz="1800"/>
              </a:p>
            </p:txBody>
          </p:sp>
        </p:grpSp>
        <p:sp>
          <p:nvSpPr>
            <p:cNvPr id="550" name="Line 100">
              <a:extLst>
                <a:ext uri="{FF2B5EF4-FFF2-40B4-BE49-F238E27FC236}">
                  <a16:creationId xmlns:a16="http://schemas.microsoft.com/office/drawing/2014/main" id="{1BBFAEF6-B56E-0334-BE39-2C29B47428AD}"/>
                </a:ext>
              </a:extLst>
            </p:cNvPr>
            <p:cNvSpPr>
              <a:spLocks noChangeShapeType="1"/>
            </p:cNvSpPr>
            <p:nvPr/>
          </p:nvSpPr>
          <p:spPr bwMode="auto">
            <a:xfrm rot="5400000" flipH="1">
              <a:off x="4754" y="3049"/>
              <a:ext cx="45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551" name="Line 101">
              <a:extLst>
                <a:ext uri="{FF2B5EF4-FFF2-40B4-BE49-F238E27FC236}">
                  <a16:creationId xmlns:a16="http://schemas.microsoft.com/office/drawing/2014/main" id="{E03B5173-3C89-F75B-5BE6-ABF6772ADAD5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>
              <a:off x="5018" y="3239"/>
              <a:ext cx="0" cy="7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552" name="Line 102">
              <a:extLst>
                <a:ext uri="{FF2B5EF4-FFF2-40B4-BE49-F238E27FC236}">
                  <a16:creationId xmlns:a16="http://schemas.microsoft.com/office/drawing/2014/main" id="{822BCFB1-715B-1FEB-92CD-B7E5A841062E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>
              <a:off x="5011" y="2888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553" name="Line 103">
              <a:extLst>
                <a:ext uri="{FF2B5EF4-FFF2-40B4-BE49-F238E27FC236}">
                  <a16:creationId xmlns:a16="http://schemas.microsoft.com/office/drawing/2014/main" id="{5731F371-F96B-F409-B877-FD21BE1B97E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062" y="1494"/>
              <a:ext cx="330" cy="15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554" name="Line 104">
              <a:extLst>
                <a:ext uri="{FF2B5EF4-FFF2-40B4-BE49-F238E27FC236}">
                  <a16:creationId xmlns:a16="http://schemas.microsoft.com/office/drawing/2014/main" id="{20201618-CFA8-D238-176F-C0EDC015541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34" y="1482"/>
              <a:ext cx="348" cy="15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555" name="Line 105">
              <a:extLst>
                <a:ext uri="{FF2B5EF4-FFF2-40B4-BE49-F238E27FC236}">
                  <a16:creationId xmlns:a16="http://schemas.microsoft.com/office/drawing/2014/main" id="{8BA6FE85-AB5F-A404-E247-E80C80DD191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106" y="1734"/>
              <a:ext cx="174" cy="51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556" name="Line 106">
              <a:extLst>
                <a:ext uri="{FF2B5EF4-FFF2-40B4-BE49-F238E27FC236}">
                  <a16:creationId xmlns:a16="http://schemas.microsoft.com/office/drawing/2014/main" id="{89A02347-46E5-DBA5-4066-45A4D66353C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554" y="1566"/>
              <a:ext cx="0" cy="32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557" name="Line 107">
              <a:extLst>
                <a:ext uri="{FF2B5EF4-FFF2-40B4-BE49-F238E27FC236}">
                  <a16:creationId xmlns:a16="http://schemas.microsoft.com/office/drawing/2014/main" id="{338D626E-C138-2239-14D9-4F369E0D8A5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572" y="2052"/>
              <a:ext cx="384" cy="27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558" name="Line 108">
              <a:extLst>
                <a:ext uri="{FF2B5EF4-FFF2-40B4-BE49-F238E27FC236}">
                  <a16:creationId xmlns:a16="http://schemas.microsoft.com/office/drawing/2014/main" id="{A1651AE8-F101-2294-FAC9-D62A9FE56D1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902" y="2400"/>
              <a:ext cx="192" cy="27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559" name="Line 109">
              <a:extLst>
                <a:ext uri="{FF2B5EF4-FFF2-40B4-BE49-F238E27FC236}">
                  <a16:creationId xmlns:a16="http://schemas.microsoft.com/office/drawing/2014/main" id="{B9679F29-3793-7989-A940-95FC67A6CB9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740" y="1710"/>
              <a:ext cx="402" cy="28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560" name="Line 110">
              <a:extLst>
                <a:ext uri="{FF2B5EF4-FFF2-40B4-BE49-F238E27FC236}">
                  <a16:creationId xmlns:a16="http://schemas.microsoft.com/office/drawing/2014/main" id="{E51718E5-8D8C-D609-FFE1-E361BCCB7AF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746" y="1290"/>
              <a:ext cx="252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561" name="Line 111">
              <a:extLst>
                <a:ext uri="{FF2B5EF4-FFF2-40B4-BE49-F238E27FC236}">
                  <a16:creationId xmlns:a16="http://schemas.microsoft.com/office/drawing/2014/main" id="{53A01ECE-1BA9-0E9F-64D5-05799365A14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262" y="1422"/>
              <a:ext cx="144" cy="13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562" name="Text Box 112">
              <a:extLst>
                <a:ext uri="{FF2B5EF4-FFF2-40B4-BE49-F238E27FC236}">
                  <a16:creationId xmlns:a16="http://schemas.microsoft.com/office/drawing/2014/main" id="{547FAD58-7A43-1A4D-7691-C31A1C99CE4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77" y="1150"/>
              <a:ext cx="1027" cy="3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en-US" sz="1500">
                  <a:solidFill>
                    <a:srgbClr val="FF0000"/>
                  </a:solidFill>
                  <a:latin typeface="Comic Sans MS" pitchFamily="66" charset="0"/>
                </a:rPr>
                <a:t>local ISP</a:t>
              </a:r>
              <a:endParaRPr lang="en-US" altLang="en-US" sz="1800"/>
            </a:p>
          </p:txBody>
        </p:sp>
        <p:sp>
          <p:nvSpPr>
            <p:cNvPr id="563" name="Text Box 113">
              <a:extLst>
                <a:ext uri="{FF2B5EF4-FFF2-40B4-BE49-F238E27FC236}">
                  <a16:creationId xmlns:a16="http://schemas.microsoft.com/office/drawing/2014/main" id="{E0CC2283-0FDF-7268-AC57-6AFAA64E476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30" y="3405"/>
              <a:ext cx="975" cy="6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en-US" sz="1500">
                  <a:solidFill>
                    <a:srgbClr val="FF0000"/>
                  </a:solidFill>
                  <a:latin typeface="Comic Sans MS" pitchFamily="66" charset="0"/>
                </a:rPr>
                <a:t>company</a:t>
              </a:r>
            </a:p>
            <a:p>
              <a:r>
                <a:rPr lang="en-US" altLang="en-US" sz="1500">
                  <a:solidFill>
                    <a:srgbClr val="FF0000"/>
                  </a:solidFill>
                  <a:latin typeface="Comic Sans MS" pitchFamily="66" charset="0"/>
                </a:rPr>
                <a:t>network</a:t>
              </a:r>
              <a:endParaRPr lang="en-US" altLang="en-US" sz="1800"/>
            </a:p>
          </p:txBody>
        </p:sp>
        <p:sp>
          <p:nvSpPr>
            <p:cNvPr id="564" name="Text Box 114">
              <a:extLst>
                <a:ext uri="{FF2B5EF4-FFF2-40B4-BE49-F238E27FC236}">
                  <a16:creationId xmlns:a16="http://schemas.microsoft.com/office/drawing/2014/main" id="{CDCEF2C5-8EE2-D2F4-AE35-76E94F38846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75" y="2015"/>
              <a:ext cx="1344" cy="3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en-US" sz="1500">
                  <a:solidFill>
                    <a:srgbClr val="FF0000"/>
                  </a:solidFill>
                  <a:latin typeface="Comic Sans MS" pitchFamily="66" charset="0"/>
                </a:rPr>
                <a:t>regional ISP</a:t>
              </a:r>
            </a:p>
          </p:txBody>
        </p:sp>
        <p:grpSp>
          <p:nvGrpSpPr>
            <p:cNvPr id="565" name="Group 115">
              <a:extLst>
                <a:ext uri="{FF2B5EF4-FFF2-40B4-BE49-F238E27FC236}">
                  <a16:creationId xmlns:a16="http://schemas.microsoft.com/office/drawing/2014/main" id="{838859E8-5241-3F56-60D8-5067C0589EA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588" y="219"/>
              <a:ext cx="360" cy="175"/>
              <a:chOff x="3600" y="219"/>
              <a:chExt cx="360" cy="175"/>
            </a:xfrm>
          </p:grpSpPr>
          <p:sp>
            <p:nvSpPr>
              <p:cNvPr id="695" name="Oval 116">
                <a:extLst>
                  <a:ext uri="{FF2B5EF4-FFF2-40B4-BE49-F238E27FC236}">
                    <a16:creationId xmlns:a16="http://schemas.microsoft.com/office/drawing/2014/main" id="{B97B37A9-1780-FA5F-0FFC-96A709C3BE8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03" y="297"/>
                <a:ext cx="357" cy="97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endParaRPr lang="en-US" altLang="en-US" sz="1800"/>
              </a:p>
            </p:txBody>
          </p:sp>
          <p:sp>
            <p:nvSpPr>
              <p:cNvPr id="696" name="Line 117">
                <a:extLst>
                  <a:ext uri="{FF2B5EF4-FFF2-40B4-BE49-F238E27FC236}">
                    <a16:creationId xmlns:a16="http://schemas.microsoft.com/office/drawing/2014/main" id="{04EBB119-83FE-64F0-95D6-111B9143468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603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1800"/>
              </a:p>
            </p:txBody>
          </p:sp>
          <p:sp>
            <p:nvSpPr>
              <p:cNvPr id="697" name="Line 118">
                <a:extLst>
                  <a:ext uri="{FF2B5EF4-FFF2-40B4-BE49-F238E27FC236}">
                    <a16:creationId xmlns:a16="http://schemas.microsoft.com/office/drawing/2014/main" id="{24E5C09E-BA47-BAE5-BE1F-612DD8A9A56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960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1800"/>
              </a:p>
            </p:txBody>
          </p:sp>
          <p:sp>
            <p:nvSpPr>
              <p:cNvPr id="698" name="Rectangle 119">
                <a:extLst>
                  <a:ext uri="{FF2B5EF4-FFF2-40B4-BE49-F238E27FC236}">
                    <a16:creationId xmlns:a16="http://schemas.microsoft.com/office/drawing/2014/main" id="{726121D1-F75C-964D-87C3-8B05F9DE35E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03" y="289"/>
                <a:ext cx="354" cy="5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ctr"/>
                <a:endParaRPr lang="en-US" altLang="en-US" sz="1800"/>
              </a:p>
            </p:txBody>
          </p:sp>
          <p:sp>
            <p:nvSpPr>
              <p:cNvPr id="699" name="Oval 120">
                <a:extLst>
                  <a:ext uri="{FF2B5EF4-FFF2-40B4-BE49-F238E27FC236}">
                    <a16:creationId xmlns:a16="http://schemas.microsoft.com/office/drawing/2014/main" id="{E1EFFE03-C90A-BF2F-D164-16C5E2C6498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00" y="219"/>
                <a:ext cx="357" cy="113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endParaRPr lang="en-US" altLang="en-US" sz="1800"/>
              </a:p>
            </p:txBody>
          </p:sp>
          <p:grpSp>
            <p:nvGrpSpPr>
              <p:cNvPr id="700" name="Group 121">
                <a:extLst>
                  <a:ext uri="{FF2B5EF4-FFF2-40B4-BE49-F238E27FC236}">
                    <a16:creationId xmlns:a16="http://schemas.microsoft.com/office/drawing/2014/main" id="{3C49642A-A65B-6DA3-655F-90DA6BBD1D82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686" y="244"/>
                <a:ext cx="177" cy="66"/>
                <a:chOff x="2848" y="848"/>
                <a:chExt cx="140" cy="98"/>
              </a:xfrm>
            </p:grpSpPr>
            <p:sp>
              <p:nvSpPr>
                <p:cNvPr id="705" name="Line 122">
                  <a:extLst>
                    <a:ext uri="{FF2B5EF4-FFF2-40B4-BE49-F238E27FC236}">
                      <a16:creationId xmlns:a16="http://schemas.microsoft.com/office/drawing/2014/main" id="{C37976FE-2BC8-F47B-CD68-5828F6F636C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706" name="Line 123">
                  <a:extLst>
                    <a:ext uri="{FF2B5EF4-FFF2-40B4-BE49-F238E27FC236}">
                      <a16:creationId xmlns:a16="http://schemas.microsoft.com/office/drawing/2014/main" id="{3F3698A2-736C-AE7D-73A6-872F875BD25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707" name="Line 124">
                  <a:extLst>
                    <a:ext uri="{FF2B5EF4-FFF2-40B4-BE49-F238E27FC236}">
                      <a16:creationId xmlns:a16="http://schemas.microsoft.com/office/drawing/2014/main" id="{33F1CE5D-34A0-7CE2-6EEF-5F389E49580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</p:grpSp>
          <p:grpSp>
            <p:nvGrpSpPr>
              <p:cNvPr id="701" name="Group 125">
                <a:extLst>
                  <a:ext uri="{FF2B5EF4-FFF2-40B4-BE49-F238E27FC236}">
                    <a16:creationId xmlns:a16="http://schemas.microsoft.com/office/drawing/2014/main" id="{8408AFBD-3FC1-BB57-F8E9-FF02078685B6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flipV="1">
                <a:off x="3686" y="243"/>
                <a:ext cx="177" cy="66"/>
                <a:chOff x="2848" y="848"/>
                <a:chExt cx="140" cy="98"/>
              </a:xfrm>
            </p:grpSpPr>
            <p:sp>
              <p:nvSpPr>
                <p:cNvPr id="702" name="Line 126">
                  <a:extLst>
                    <a:ext uri="{FF2B5EF4-FFF2-40B4-BE49-F238E27FC236}">
                      <a16:creationId xmlns:a16="http://schemas.microsoft.com/office/drawing/2014/main" id="{6FDC19B7-512B-0D39-58EF-CAEE632F985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703" name="Line 127">
                  <a:extLst>
                    <a:ext uri="{FF2B5EF4-FFF2-40B4-BE49-F238E27FC236}">
                      <a16:creationId xmlns:a16="http://schemas.microsoft.com/office/drawing/2014/main" id="{9DC12FEA-9209-F32D-77C7-933D3E3A877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704" name="Line 128">
                  <a:extLst>
                    <a:ext uri="{FF2B5EF4-FFF2-40B4-BE49-F238E27FC236}">
                      <a16:creationId xmlns:a16="http://schemas.microsoft.com/office/drawing/2014/main" id="{1DD6C21B-57D3-7D15-F079-8CA2B84DC43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</p:grpSp>
        </p:grpSp>
        <p:grpSp>
          <p:nvGrpSpPr>
            <p:cNvPr id="566" name="Group 129">
              <a:extLst>
                <a:ext uri="{FF2B5EF4-FFF2-40B4-BE49-F238E27FC236}">
                  <a16:creationId xmlns:a16="http://schemas.microsoft.com/office/drawing/2014/main" id="{1A0A8CA8-E47C-6057-F312-AEFFDB2E06B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595" y="651"/>
              <a:ext cx="150" cy="307"/>
              <a:chOff x="4180" y="783"/>
              <a:chExt cx="150" cy="307"/>
            </a:xfrm>
          </p:grpSpPr>
          <p:sp>
            <p:nvSpPr>
              <p:cNvPr id="687" name="AutoShape 130">
                <a:extLst>
                  <a:ext uri="{FF2B5EF4-FFF2-40B4-BE49-F238E27FC236}">
                    <a16:creationId xmlns:a16="http://schemas.microsoft.com/office/drawing/2014/main" id="{F2346178-41CD-A374-CEC8-A5BBB0F556B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80" y="1019"/>
                <a:ext cx="150" cy="71"/>
              </a:xfrm>
              <a:prstGeom prst="parallelogram">
                <a:avLst>
                  <a:gd name="adj" fmla="val 81387"/>
                </a:avLst>
              </a:prstGeom>
              <a:solidFill>
                <a:srgbClr val="33CC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endParaRPr lang="en-US" altLang="en-US" sz="1800"/>
              </a:p>
            </p:txBody>
          </p:sp>
          <p:sp>
            <p:nvSpPr>
              <p:cNvPr id="688" name="Rectangle 131">
                <a:extLst>
                  <a:ext uri="{FF2B5EF4-FFF2-40B4-BE49-F238E27FC236}">
                    <a16:creationId xmlns:a16="http://schemas.microsoft.com/office/drawing/2014/main" id="{539FE39D-9C70-B604-231B-95D46D87F53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56" y="785"/>
                <a:ext cx="69" cy="236"/>
              </a:xfrm>
              <a:prstGeom prst="rect">
                <a:avLst/>
              </a:prstGeom>
              <a:solidFill>
                <a:srgbClr val="33CC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endParaRPr lang="en-US" altLang="en-US" sz="1800"/>
              </a:p>
            </p:txBody>
          </p:sp>
          <p:sp>
            <p:nvSpPr>
              <p:cNvPr id="689" name="Rectangle 132">
                <a:extLst>
                  <a:ext uri="{FF2B5EF4-FFF2-40B4-BE49-F238E27FC236}">
                    <a16:creationId xmlns:a16="http://schemas.microsoft.com/office/drawing/2014/main" id="{9B10F56E-A89D-B86B-3401-E23ED247BC9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81" y="852"/>
                <a:ext cx="95" cy="236"/>
              </a:xfrm>
              <a:prstGeom prst="rect">
                <a:avLst/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endParaRPr lang="en-US" altLang="en-US" sz="1800"/>
              </a:p>
            </p:txBody>
          </p:sp>
          <p:sp>
            <p:nvSpPr>
              <p:cNvPr id="690" name="AutoShape 133">
                <a:extLst>
                  <a:ext uri="{FF2B5EF4-FFF2-40B4-BE49-F238E27FC236}">
                    <a16:creationId xmlns:a16="http://schemas.microsoft.com/office/drawing/2014/main" id="{79917F11-93D9-BEBB-E7FF-E0848066C2B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80" y="783"/>
                <a:ext cx="150" cy="71"/>
              </a:xfrm>
              <a:prstGeom prst="parallelogram">
                <a:avLst>
                  <a:gd name="adj" fmla="val 81387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endParaRPr lang="en-US" altLang="en-US" sz="1800"/>
              </a:p>
            </p:txBody>
          </p:sp>
          <p:sp>
            <p:nvSpPr>
              <p:cNvPr id="691" name="Line 134">
                <a:extLst>
                  <a:ext uri="{FF2B5EF4-FFF2-40B4-BE49-F238E27FC236}">
                    <a16:creationId xmlns:a16="http://schemas.microsoft.com/office/drawing/2014/main" id="{C21A2405-A9CD-57DD-EFA8-A853B55180E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330" y="788"/>
                <a:ext cx="0" cy="23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1800"/>
              </a:p>
            </p:txBody>
          </p:sp>
          <p:sp>
            <p:nvSpPr>
              <p:cNvPr id="692" name="Line 135">
                <a:extLst>
                  <a:ext uri="{FF2B5EF4-FFF2-40B4-BE49-F238E27FC236}">
                    <a16:creationId xmlns:a16="http://schemas.microsoft.com/office/drawing/2014/main" id="{2D522822-225E-8EF3-7F6C-26D344C7E11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4276" y="1019"/>
                <a:ext cx="54" cy="6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1800"/>
              </a:p>
            </p:txBody>
          </p:sp>
          <p:sp>
            <p:nvSpPr>
              <p:cNvPr id="693" name="Rectangle 136">
                <a:extLst>
                  <a:ext uri="{FF2B5EF4-FFF2-40B4-BE49-F238E27FC236}">
                    <a16:creationId xmlns:a16="http://schemas.microsoft.com/office/drawing/2014/main" id="{9BA23C40-A8BD-280D-0C13-A32D7124C3E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93" y="883"/>
                <a:ext cx="63" cy="136"/>
              </a:xfrm>
              <a:prstGeom prst="rect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endParaRPr lang="en-US" altLang="en-US" sz="1800"/>
              </a:p>
            </p:txBody>
          </p:sp>
          <p:sp>
            <p:nvSpPr>
              <p:cNvPr id="694" name="Rectangle 137">
                <a:extLst>
                  <a:ext uri="{FF2B5EF4-FFF2-40B4-BE49-F238E27FC236}">
                    <a16:creationId xmlns:a16="http://schemas.microsoft.com/office/drawing/2014/main" id="{D32BF34C-C5CF-8CE9-642A-74CB86EBD5D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02" y="924"/>
                <a:ext cx="48" cy="48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endParaRPr lang="en-US" altLang="en-US" sz="1800"/>
              </a:p>
            </p:txBody>
          </p:sp>
        </p:grpSp>
        <p:graphicFrame>
          <p:nvGraphicFramePr>
            <p:cNvPr id="567" name="Object 138">
              <a:extLst>
                <a:ext uri="{FF2B5EF4-FFF2-40B4-BE49-F238E27FC236}">
                  <a16:creationId xmlns:a16="http://schemas.microsoft.com/office/drawing/2014/main" id="{F492C9CA-DD27-A27F-8897-7F945F4B7589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4496" y="260"/>
            <a:ext cx="299" cy="23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Clip" r:id="rId16" imgW="1307263" imgH="1084139" progId="">
                    <p:embed/>
                  </p:oleObj>
                </mc:Choice>
                <mc:Fallback>
                  <p:oleObj name="Clip" r:id="rId16" imgW="1307263" imgH="1084139" progId="">
                    <p:embed/>
                    <p:pic>
                      <p:nvPicPr>
                        <p:cNvPr id="567" name="Object 138">
                          <a:extLst>
                            <a:ext uri="{FF2B5EF4-FFF2-40B4-BE49-F238E27FC236}">
                              <a16:creationId xmlns:a16="http://schemas.microsoft.com/office/drawing/2014/main" id="{F492C9CA-DD27-A27F-8897-7F945F4B7589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496" y="260"/>
                          <a:ext cx="299" cy="239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pSp>
          <p:nvGrpSpPr>
            <p:cNvPr id="568" name="Group 139">
              <a:extLst>
                <a:ext uri="{FF2B5EF4-FFF2-40B4-BE49-F238E27FC236}">
                  <a16:creationId xmlns:a16="http://schemas.microsoft.com/office/drawing/2014/main" id="{50F1E916-9251-F4B7-77F4-4D485BAEEF1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451" y="714"/>
              <a:ext cx="292" cy="320"/>
              <a:chOff x="2870" y="1518"/>
              <a:chExt cx="292" cy="320"/>
            </a:xfrm>
          </p:grpSpPr>
          <p:graphicFrame>
            <p:nvGraphicFramePr>
              <p:cNvPr id="685" name="Object 140">
                <a:extLst>
                  <a:ext uri="{FF2B5EF4-FFF2-40B4-BE49-F238E27FC236}">
                    <a16:creationId xmlns:a16="http://schemas.microsoft.com/office/drawing/2014/main" id="{FBE2365D-23EA-1086-E682-9C519B3CCED5}"/>
                  </a:ext>
                </a:extLst>
              </p:cNvPr>
              <p:cNvGraphicFramePr>
                <a:graphicFrameLocks noChangeAspect="1"/>
              </p:cNvGraphicFramePr>
              <p:nvPr/>
            </p:nvGraphicFramePr>
            <p:xfrm>
              <a:off x="2870" y="1518"/>
              <a:ext cx="272" cy="282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name="Clip" r:id="rId17" imgW="826829" imgH="840406" progId="">
                      <p:embed/>
                    </p:oleObj>
                  </mc:Choice>
                  <mc:Fallback>
                    <p:oleObj name="Clip" r:id="rId17" imgW="826829" imgH="840406" progId="">
                      <p:embed/>
                      <p:pic>
                        <p:nvPicPr>
                          <p:cNvPr id="685" name="Object 140">
                            <a:extLst>
                              <a:ext uri="{FF2B5EF4-FFF2-40B4-BE49-F238E27FC236}">
                                <a16:creationId xmlns:a16="http://schemas.microsoft.com/office/drawing/2014/main" id="{FBE2365D-23EA-1086-E682-9C519B3CCED5}"/>
                              </a:ext>
                            </a:extLst>
                          </p:cNvPr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2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870" y="1518"/>
                            <a:ext cx="272" cy="282"/>
                          </a:xfrm>
                          <a:prstGeom prst="rect">
                            <a:avLst/>
                          </a:prstGeom>
                          <a:noFill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686" name="Object 141">
                <a:extLst>
                  <a:ext uri="{FF2B5EF4-FFF2-40B4-BE49-F238E27FC236}">
                    <a16:creationId xmlns:a16="http://schemas.microsoft.com/office/drawing/2014/main" id="{DCC37826-C175-1E70-5ECA-D31360299691}"/>
                  </a:ext>
                </a:extLst>
              </p:cNvPr>
              <p:cNvGraphicFramePr>
                <a:graphicFrameLocks noChangeAspect="1"/>
              </p:cNvGraphicFramePr>
              <p:nvPr/>
            </p:nvGraphicFramePr>
            <p:xfrm>
              <a:off x="2913" y="1602"/>
              <a:ext cx="249" cy="236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name="Clip" r:id="rId18" imgW="1268295" imgH="1199426" progId="">
                      <p:embed/>
                    </p:oleObj>
                  </mc:Choice>
                  <mc:Fallback>
                    <p:oleObj name="Clip" r:id="rId18" imgW="1268295" imgH="1199426" progId="">
                      <p:embed/>
                      <p:pic>
                        <p:nvPicPr>
                          <p:cNvPr id="686" name="Object 141">
                            <a:extLst>
                              <a:ext uri="{FF2B5EF4-FFF2-40B4-BE49-F238E27FC236}">
                                <a16:creationId xmlns:a16="http://schemas.microsoft.com/office/drawing/2014/main" id="{DCC37826-C175-1E70-5ECA-D31360299691}"/>
                              </a:ext>
                            </a:extLst>
                          </p:cNvPr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4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913" y="1602"/>
                            <a:ext cx="249" cy="236"/>
                          </a:xfrm>
                          <a:prstGeom prst="rect">
                            <a:avLst/>
                          </a:prstGeom>
                          <a:noFill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grpSp>
          <p:nvGrpSpPr>
            <p:cNvPr id="569" name="Group 142">
              <a:extLst>
                <a:ext uri="{FF2B5EF4-FFF2-40B4-BE49-F238E27FC236}">
                  <a16:creationId xmlns:a16="http://schemas.microsoft.com/office/drawing/2014/main" id="{5FF174A9-C80D-6BB4-C67E-BB0E0FFF9EB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690" y="1566"/>
              <a:ext cx="360" cy="175"/>
              <a:chOff x="3600" y="219"/>
              <a:chExt cx="360" cy="175"/>
            </a:xfrm>
          </p:grpSpPr>
          <p:sp>
            <p:nvSpPr>
              <p:cNvPr id="672" name="Oval 143">
                <a:extLst>
                  <a:ext uri="{FF2B5EF4-FFF2-40B4-BE49-F238E27FC236}">
                    <a16:creationId xmlns:a16="http://schemas.microsoft.com/office/drawing/2014/main" id="{B11D5AC2-A58A-E7D1-5A0C-C47B0D3362D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03" y="297"/>
                <a:ext cx="357" cy="97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endParaRPr lang="en-US" altLang="en-US" sz="1800"/>
              </a:p>
            </p:txBody>
          </p:sp>
          <p:sp>
            <p:nvSpPr>
              <p:cNvPr id="673" name="Line 144">
                <a:extLst>
                  <a:ext uri="{FF2B5EF4-FFF2-40B4-BE49-F238E27FC236}">
                    <a16:creationId xmlns:a16="http://schemas.microsoft.com/office/drawing/2014/main" id="{6A93C881-97FB-F8FE-31CC-1CC4E785BB4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603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1800"/>
              </a:p>
            </p:txBody>
          </p:sp>
          <p:sp>
            <p:nvSpPr>
              <p:cNvPr id="674" name="Line 145">
                <a:extLst>
                  <a:ext uri="{FF2B5EF4-FFF2-40B4-BE49-F238E27FC236}">
                    <a16:creationId xmlns:a16="http://schemas.microsoft.com/office/drawing/2014/main" id="{C5007ED3-F689-99BF-0AED-F8260A2D9F0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960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1800"/>
              </a:p>
            </p:txBody>
          </p:sp>
          <p:sp>
            <p:nvSpPr>
              <p:cNvPr id="675" name="Rectangle 146">
                <a:extLst>
                  <a:ext uri="{FF2B5EF4-FFF2-40B4-BE49-F238E27FC236}">
                    <a16:creationId xmlns:a16="http://schemas.microsoft.com/office/drawing/2014/main" id="{599855B6-1171-8062-063A-DCFC0F8F00F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03" y="289"/>
                <a:ext cx="354" cy="5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ctr"/>
                <a:endParaRPr lang="en-US" altLang="en-US" sz="1800"/>
              </a:p>
            </p:txBody>
          </p:sp>
          <p:sp>
            <p:nvSpPr>
              <p:cNvPr id="676" name="Oval 147">
                <a:extLst>
                  <a:ext uri="{FF2B5EF4-FFF2-40B4-BE49-F238E27FC236}">
                    <a16:creationId xmlns:a16="http://schemas.microsoft.com/office/drawing/2014/main" id="{D19BF57F-BF3C-A1C0-365D-4846565EF71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00" y="219"/>
                <a:ext cx="357" cy="113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endParaRPr lang="en-US" altLang="en-US" sz="1800"/>
              </a:p>
            </p:txBody>
          </p:sp>
          <p:grpSp>
            <p:nvGrpSpPr>
              <p:cNvPr id="677" name="Group 148">
                <a:extLst>
                  <a:ext uri="{FF2B5EF4-FFF2-40B4-BE49-F238E27FC236}">
                    <a16:creationId xmlns:a16="http://schemas.microsoft.com/office/drawing/2014/main" id="{043C164A-ED44-70B5-D0E7-C0D3D41ACCB1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686" y="244"/>
                <a:ext cx="177" cy="66"/>
                <a:chOff x="2848" y="848"/>
                <a:chExt cx="140" cy="98"/>
              </a:xfrm>
            </p:grpSpPr>
            <p:sp>
              <p:nvSpPr>
                <p:cNvPr id="682" name="Line 149">
                  <a:extLst>
                    <a:ext uri="{FF2B5EF4-FFF2-40B4-BE49-F238E27FC236}">
                      <a16:creationId xmlns:a16="http://schemas.microsoft.com/office/drawing/2014/main" id="{93B95115-B1DB-C207-5109-E5B58F7A642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683" name="Line 150">
                  <a:extLst>
                    <a:ext uri="{FF2B5EF4-FFF2-40B4-BE49-F238E27FC236}">
                      <a16:creationId xmlns:a16="http://schemas.microsoft.com/office/drawing/2014/main" id="{19DE1395-8083-DDC5-6042-A575901C5FB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684" name="Line 151">
                  <a:extLst>
                    <a:ext uri="{FF2B5EF4-FFF2-40B4-BE49-F238E27FC236}">
                      <a16:creationId xmlns:a16="http://schemas.microsoft.com/office/drawing/2014/main" id="{1C24ED6A-0924-55E3-A1CE-5B5E64A3516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</p:grpSp>
          <p:grpSp>
            <p:nvGrpSpPr>
              <p:cNvPr id="678" name="Group 152">
                <a:extLst>
                  <a:ext uri="{FF2B5EF4-FFF2-40B4-BE49-F238E27FC236}">
                    <a16:creationId xmlns:a16="http://schemas.microsoft.com/office/drawing/2014/main" id="{4B64268D-66D8-BBE6-E4D6-06155B4A8BE7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flipV="1">
                <a:off x="3686" y="243"/>
                <a:ext cx="177" cy="66"/>
                <a:chOff x="2848" y="848"/>
                <a:chExt cx="140" cy="98"/>
              </a:xfrm>
            </p:grpSpPr>
            <p:sp>
              <p:nvSpPr>
                <p:cNvPr id="679" name="Line 153">
                  <a:extLst>
                    <a:ext uri="{FF2B5EF4-FFF2-40B4-BE49-F238E27FC236}">
                      <a16:creationId xmlns:a16="http://schemas.microsoft.com/office/drawing/2014/main" id="{8369F535-72ED-7247-E066-B49AC8939FC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680" name="Line 154">
                  <a:extLst>
                    <a:ext uri="{FF2B5EF4-FFF2-40B4-BE49-F238E27FC236}">
                      <a16:creationId xmlns:a16="http://schemas.microsoft.com/office/drawing/2014/main" id="{4CF10DC4-2CE1-6F4C-F2AA-B20AF510C7A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681" name="Line 155">
                  <a:extLst>
                    <a:ext uri="{FF2B5EF4-FFF2-40B4-BE49-F238E27FC236}">
                      <a16:creationId xmlns:a16="http://schemas.microsoft.com/office/drawing/2014/main" id="{638565A1-BE04-046E-B3FC-98F31F25821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</p:grpSp>
        </p:grpSp>
        <p:grpSp>
          <p:nvGrpSpPr>
            <p:cNvPr id="570" name="Group 156">
              <a:extLst>
                <a:ext uri="{FF2B5EF4-FFF2-40B4-BE49-F238E27FC236}">
                  <a16:creationId xmlns:a16="http://schemas.microsoft.com/office/drawing/2014/main" id="{8628372A-4D30-80ED-8A7A-64A160943C7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374" y="1395"/>
              <a:ext cx="360" cy="175"/>
              <a:chOff x="3600" y="219"/>
              <a:chExt cx="360" cy="175"/>
            </a:xfrm>
          </p:grpSpPr>
          <p:sp>
            <p:nvSpPr>
              <p:cNvPr id="659" name="Oval 157">
                <a:extLst>
                  <a:ext uri="{FF2B5EF4-FFF2-40B4-BE49-F238E27FC236}">
                    <a16:creationId xmlns:a16="http://schemas.microsoft.com/office/drawing/2014/main" id="{1AE0843A-586A-DC91-B4D7-AA7BCC9BD9F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03" y="297"/>
                <a:ext cx="357" cy="97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endParaRPr lang="en-US" altLang="en-US" sz="1800"/>
              </a:p>
            </p:txBody>
          </p:sp>
          <p:sp>
            <p:nvSpPr>
              <p:cNvPr id="660" name="Line 158">
                <a:extLst>
                  <a:ext uri="{FF2B5EF4-FFF2-40B4-BE49-F238E27FC236}">
                    <a16:creationId xmlns:a16="http://schemas.microsoft.com/office/drawing/2014/main" id="{DA573A3F-0BCE-127C-B8C0-FFB9BA287C0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603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1800"/>
              </a:p>
            </p:txBody>
          </p:sp>
          <p:sp>
            <p:nvSpPr>
              <p:cNvPr id="661" name="Line 159">
                <a:extLst>
                  <a:ext uri="{FF2B5EF4-FFF2-40B4-BE49-F238E27FC236}">
                    <a16:creationId xmlns:a16="http://schemas.microsoft.com/office/drawing/2014/main" id="{AF00CE62-358B-DA53-8B0F-E045DE3EB27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960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1800"/>
              </a:p>
            </p:txBody>
          </p:sp>
          <p:sp>
            <p:nvSpPr>
              <p:cNvPr id="662" name="Rectangle 160">
                <a:extLst>
                  <a:ext uri="{FF2B5EF4-FFF2-40B4-BE49-F238E27FC236}">
                    <a16:creationId xmlns:a16="http://schemas.microsoft.com/office/drawing/2014/main" id="{D0C9FDF7-752C-0B0D-21E9-16E91992536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03" y="289"/>
                <a:ext cx="354" cy="5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ctr"/>
                <a:endParaRPr lang="en-US" altLang="en-US" sz="1800"/>
              </a:p>
            </p:txBody>
          </p:sp>
          <p:sp>
            <p:nvSpPr>
              <p:cNvPr id="663" name="Oval 161">
                <a:extLst>
                  <a:ext uri="{FF2B5EF4-FFF2-40B4-BE49-F238E27FC236}">
                    <a16:creationId xmlns:a16="http://schemas.microsoft.com/office/drawing/2014/main" id="{BE9E30DD-F52F-9B6F-E97A-B4CC9F56D5B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00" y="219"/>
                <a:ext cx="357" cy="113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endParaRPr lang="en-US" altLang="en-US" sz="1800"/>
              </a:p>
            </p:txBody>
          </p:sp>
          <p:grpSp>
            <p:nvGrpSpPr>
              <p:cNvPr id="664" name="Group 162">
                <a:extLst>
                  <a:ext uri="{FF2B5EF4-FFF2-40B4-BE49-F238E27FC236}">
                    <a16:creationId xmlns:a16="http://schemas.microsoft.com/office/drawing/2014/main" id="{3CB9D5F0-F6FC-F282-3CA7-DC1C05140270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686" y="244"/>
                <a:ext cx="177" cy="66"/>
                <a:chOff x="2848" y="848"/>
                <a:chExt cx="140" cy="98"/>
              </a:xfrm>
            </p:grpSpPr>
            <p:sp>
              <p:nvSpPr>
                <p:cNvPr id="669" name="Line 163">
                  <a:extLst>
                    <a:ext uri="{FF2B5EF4-FFF2-40B4-BE49-F238E27FC236}">
                      <a16:creationId xmlns:a16="http://schemas.microsoft.com/office/drawing/2014/main" id="{A8362D5A-040B-A7BA-918B-E7A1FE744E3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670" name="Line 164">
                  <a:extLst>
                    <a:ext uri="{FF2B5EF4-FFF2-40B4-BE49-F238E27FC236}">
                      <a16:creationId xmlns:a16="http://schemas.microsoft.com/office/drawing/2014/main" id="{1AC69C00-EBED-51BC-B667-F7B70AF4C27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671" name="Line 165">
                  <a:extLst>
                    <a:ext uri="{FF2B5EF4-FFF2-40B4-BE49-F238E27FC236}">
                      <a16:creationId xmlns:a16="http://schemas.microsoft.com/office/drawing/2014/main" id="{012D18CD-E049-A599-FB99-50A4117AD0A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</p:grpSp>
          <p:grpSp>
            <p:nvGrpSpPr>
              <p:cNvPr id="665" name="Group 166">
                <a:extLst>
                  <a:ext uri="{FF2B5EF4-FFF2-40B4-BE49-F238E27FC236}">
                    <a16:creationId xmlns:a16="http://schemas.microsoft.com/office/drawing/2014/main" id="{0C0E7A68-86DF-50E5-5522-31BDA1F6FB66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flipV="1">
                <a:off x="3686" y="243"/>
                <a:ext cx="177" cy="66"/>
                <a:chOff x="2848" y="848"/>
                <a:chExt cx="140" cy="98"/>
              </a:xfrm>
            </p:grpSpPr>
            <p:sp>
              <p:nvSpPr>
                <p:cNvPr id="666" name="Line 167">
                  <a:extLst>
                    <a:ext uri="{FF2B5EF4-FFF2-40B4-BE49-F238E27FC236}">
                      <a16:creationId xmlns:a16="http://schemas.microsoft.com/office/drawing/2014/main" id="{88F65DD6-5794-E365-E1EF-D29D1D5EBCE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667" name="Line 168">
                  <a:extLst>
                    <a:ext uri="{FF2B5EF4-FFF2-40B4-BE49-F238E27FC236}">
                      <a16:creationId xmlns:a16="http://schemas.microsoft.com/office/drawing/2014/main" id="{A52AB4AD-0542-6514-E67B-CD36A2E42B2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668" name="Line 169">
                  <a:extLst>
                    <a:ext uri="{FF2B5EF4-FFF2-40B4-BE49-F238E27FC236}">
                      <a16:creationId xmlns:a16="http://schemas.microsoft.com/office/drawing/2014/main" id="{789807E5-096F-1DC2-A62B-716888637EF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</p:grpSp>
        </p:grpSp>
        <p:grpSp>
          <p:nvGrpSpPr>
            <p:cNvPr id="571" name="Group 170">
              <a:extLst>
                <a:ext uri="{FF2B5EF4-FFF2-40B4-BE49-F238E27FC236}">
                  <a16:creationId xmlns:a16="http://schemas.microsoft.com/office/drawing/2014/main" id="{325CF765-18F3-C0B2-915A-EB306DDEE19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386" y="1887"/>
              <a:ext cx="360" cy="175"/>
              <a:chOff x="3600" y="219"/>
              <a:chExt cx="360" cy="175"/>
            </a:xfrm>
          </p:grpSpPr>
          <p:sp>
            <p:nvSpPr>
              <p:cNvPr id="646" name="Oval 171">
                <a:extLst>
                  <a:ext uri="{FF2B5EF4-FFF2-40B4-BE49-F238E27FC236}">
                    <a16:creationId xmlns:a16="http://schemas.microsoft.com/office/drawing/2014/main" id="{2DA3911D-CE6A-FFE0-12B9-4D3F42447B4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03" y="297"/>
                <a:ext cx="357" cy="97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endParaRPr lang="en-US" altLang="en-US" sz="1800"/>
              </a:p>
            </p:txBody>
          </p:sp>
          <p:sp>
            <p:nvSpPr>
              <p:cNvPr id="647" name="Line 172">
                <a:extLst>
                  <a:ext uri="{FF2B5EF4-FFF2-40B4-BE49-F238E27FC236}">
                    <a16:creationId xmlns:a16="http://schemas.microsoft.com/office/drawing/2014/main" id="{7CD58F9E-223C-8696-A561-6BCB1BD035D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603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1800"/>
              </a:p>
            </p:txBody>
          </p:sp>
          <p:sp>
            <p:nvSpPr>
              <p:cNvPr id="648" name="Line 173">
                <a:extLst>
                  <a:ext uri="{FF2B5EF4-FFF2-40B4-BE49-F238E27FC236}">
                    <a16:creationId xmlns:a16="http://schemas.microsoft.com/office/drawing/2014/main" id="{7D26D89F-333B-B8AA-B5E6-BAA14BF1A11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960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1800"/>
              </a:p>
            </p:txBody>
          </p:sp>
          <p:sp>
            <p:nvSpPr>
              <p:cNvPr id="649" name="Rectangle 174">
                <a:extLst>
                  <a:ext uri="{FF2B5EF4-FFF2-40B4-BE49-F238E27FC236}">
                    <a16:creationId xmlns:a16="http://schemas.microsoft.com/office/drawing/2014/main" id="{0F129763-C50A-41BD-D1AC-893F98DE4D0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03" y="289"/>
                <a:ext cx="354" cy="5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ctr"/>
                <a:endParaRPr lang="en-US" altLang="en-US" sz="1800"/>
              </a:p>
            </p:txBody>
          </p:sp>
          <p:sp>
            <p:nvSpPr>
              <p:cNvPr id="650" name="Oval 175">
                <a:extLst>
                  <a:ext uri="{FF2B5EF4-FFF2-40B4-BE49-F238E27FC236}">
                    <a16:creationId xmlns:a16="http://schemas.microsoft.com/office/drawing/2014/main" id="{DF1FEB1F-51E0-326E-B10B-08D26B1B2ED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00" y="219"/>
                <a:ext cx="357" cy="113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endParaRPr lang="en-US" altLang="en-US" sz="1800"/>
              </a:p>
            </p:txBody>
          </p:sp>
          <p:grpSp>
            <p:nvGrpSpPr>
              <p:cNvPr id="651" name="Group 176">
                <a:extLst>
                  <a:ext uri="{FF2B5EF4-FFF2-40B4-BE49-F238E27FC236}">
                    <a16:creationId xmlns:a16="http://schemas.microsoft.com/office/drawing/2014/main" id="{69BC13C2-C89C-5999-F315-560C3E2CB36C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686" y="244"/>
                <a:ext cx="177" cy="66"/>
                <a:chOff x="2848" y="848"/>
                <a:chExt cx="140" cy="98"/>
              </a:xfrm>
            </p:grpSpPr>
            <p:sp>
              <p:nvSpPr>
                <p:cNvPr id="656" name="Line 177">
                  <a:extLst>
                    <a:ext uri="{FF2B5EF4-FFF2-40B4-BE49-F238E27FC236}">
                      <a16:creationId xmlns:a16="http://schemas.microsoft.com/office/drawing/2014/main" id="{3F7D527C-6125-C0B2-F2AE-5511A905480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657" name="Line 178">
                  <a:extLst>
                    <a:ext uri="{FF2B5EF4-FFF2-40B4-BE49-F238E27FC236}">
                      <a16:creationId xmlns:a16="http://schemas.microsoft.com/office/drawing/2014/main" id="{B4DA747F-2A11-9D17-401F-764E973A2AE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658" name="Line 179">
                  <a:extLst>
                    <a:ext uri="{FF2B5EF4-FFF2-40B4-BE49-F238E27FC236}">
                      <a16:creationId xmlns:a16="http://schemas.microsoft.com/office/drawing/2014/main" id="{9C39491D-3BF5-B3F8-F56B-D3AACAC2F99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</p:grpSp>
          <p:grpSp>
            <p:nvGrpSpPr>
              <p:cNvPr id="652" name="Group 180">
                <a:extLst>
                  <a:ext uri="{FF2B5EF4-FFF2-40B4-BE49-F238E27FC236}">
                    <a16:creationId xmlns:a16="http://schemas.microsoft.com/office/drawing/2014/main" id="{454D525A-85E7-71A8-1DE6-902C4185D1D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flipV="1">
                <a:off x="3686" y="243"/>
                <a:ext cx="177" cy="66"/>
                <a:chOff x="2848" y="848"/>
                <a:chExt cx="140" cy="98"/>
              </a:xfrm>
            </p:grpSpPr>
            <p:sp>
              <p:nvSpPr>
                <p:cNvPr id="653" name="Line 181">
                  <a:extLst>
                    <a:ext uri="{FF2B5EF4-FFF2-40B4-BE49-F238E27FC236}">
                      <a16:creationId xmlns:a16="http://schemas.microsoft.com/office/drawing/2014/main" id="{1175FB69-DD8D-7916-1AEB-6166C8B4114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654" name="Line 182">
                  <a:extLst>
                    <a:ext uri="{FF2B5EF4-FFF2-40B4-BE49-F238E27FC236}">
                      <a16:creationId xmlns:a16="http://schemas.microsoft.com/office/drawing/2014/main" id="{FF4A5DCD-1696-8294-EC40-0DF58933A89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655" name="Line 183">
                  <a:extLst>
                    <a:ext uri="{FF2B5EF4-FFF2-40B4-BE49-F238E27FC236}">
                      <a16:creationId xmlns:a16="http://schemas.microsoft.com/office/drawing/2014/main" id="{881BCD64-EE91-E1DD-D678-D48E8BB5CDA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</p:grpSp>
        </p:grpSp>
        <p:grpSp>
          <p:nvGrpSpPr>
            <p:cNvPr id="572" name="Group 184">
              <a:extLst>
                <a:ext uri="{FF2B5EF4-FFF2-40B4-BE49-F238E27FC236}">
                  <a16:creationId xmlns:a16="http://schemas.microsoft.com/office/drawing/2014/main" id="{B605A278-DBB1-6491-D108-A96801F182C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082" y="1551"/>
              <a:ext cx="360" cy="175"/>
              <a:chOff x="3600" y="219"/>
              <a:chExt cx="360" cy="175"/>
            </a:xfrm>
          </p:grpSpPr>
          <p:sp>
            <p:nvSpPr>
              <p:cNvPr id="633" name="Oval 185">
                <a:extLst>
                  <a:ext uri="{FF2B5EF4-FFF2-40B4-BE49-F238E27FC236}">
                    <a16:creationId xmlns:a16="http://schemas.microsoft.com/office/drawing/2014/main" id="{AA962771-FFD4-5A9C-66F6-D2672930312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03" y="297"/>
                <a:ext cx="357" cy="97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endParaRPr lang="en-US" altLang="en-US" sz="1800"/>
              </a:p>
            </p:txBody>
          </p:sp>
          <p:sp>
            <p:nvSpPr>
              <p:cNvPr id="634" name="Line 186">
                <a:extLst>
                  <a:ext uri="{FF2B5EF4-FFF2-40B4-BE49-F238E27FC236}">
                    <a16:creationId xmlns:a16="http://schemas.microsoft.com/office/drawing/2014/main" id="{4F71E37A-A1B0-3B3D-E2D0-7A1539319E1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603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1800"/>
              </a:p>
            </p:txBody>
          </p:sp>
          <p:sp>
            <p:nvSpPr>
              <p:cNvPr id="635" name="Line 187">
                <a:extLst>
                  <a:ext uri="{FF2B5EF4-FFF2-40B4-BE49-F238E27FC236}">
                    <a16:creationId xmlns:a16="http://schemas.microsoft.com/office/drawing/2014/main" id="{2094F3CF-1F98-789B-630A-5023E2CD666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960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1800"/>
              </a:p>
            </p:txBody>
          </p:sp>
          <p:sp>
            <p:nvSpPr>
              <p:cNvPr id="636" name="Rectangle 188">
                <a:extLst>
                  <a:ext uri="{FF2B5EF4-FFF2-40B4-BE49-F238E27FC236}">
                    <a16:creationId xmlns:a16="http://schemas.microsoft.com/office/drawing/2014/main" id="{7898FA2B-13F3-3314-B237-C505C66444C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03" y="289"/>
                <a:ext cx="354" cy="5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ctr"/>
                <a:endParaRPr lang="en-US" altLang="en-US" sz="1800"/>
              </a:p>
            </p:txBody>
          </p:sp>
          <p:sp>
            <p:nvSpPr>
              <p:cNvPr id="637" name="Oval 189">
                <a:extLst>
                  <a:ext uri="{FF2B5EF4-FFF2-40B4-BE49-F238E27FC236}">
                    <a16:creationId xmlns:a16="http://schemas.microsoft.com/office/drawing/2014/main" id="{57E829AB-9425-D6BB-15A5-D033DF9781E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00" y="219"/>
                <a:ext cx="357" cy="113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endParaRPr lang="en-US" altLang="en-US" sz="1800"/>
              </a:p>
            </p:txBody>
          </p:sp>
          <p:grpSp>
            <p:nvGrpSpPr>
              <p:cNvPr id="638" name="Group 190">
                <a:extLst>
                  <a:ext uri="{FF2B5EF4-FFF2-40B4-BE49-F238E27FC236}">
                    <a16:creationId xmlns:a16="http://schemas.microsoft.com/office/drawing/2014/main" id="{1D4806AD-5A4C-304C-439F-03E55DDB6412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686" y="244"/>
                <a:ext cx="177" cy="66"/>
                <a:chOff x="2848" y="848"/>
                <a:chExt cx="140" cy="98"/>
              </a:xfrm>
            </p:grpSpPr>
            <p:sp>
              <p:nvSpPr>
                <p:cNvPr id="643" name="Line 191">
                  <a:extLst>
                    <a:ext uri="{FF2B5EF4-FFF2-40B4-BE49-F238E27FC236}">
                      <a16:creationId xmlns:a16="http://schemas.microsoft.com/office/drawing/2014/main" id="{73937F3B-48E9-A081-C5A9-A19285F4C8F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644" name="Line 192">
                  <a:extLst>
                    <a:ext uri="{FF2B5EF4-FFF2-40B4-BE49-F238E27FC236}">
                      <a16:creationId xmlns:a16="http://schemas.microsoft.com/office/drawing/2014/main" id="{3A0A0216-007F-2E07-D06B-B88C3A55154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645" name="Line 193">
                  <a:extLst>
                    <a:ext uri="{FF2B5EF4-FFF2-40B4-BE49-F238E27FC236}">
                      <a16:creationId xmlns:a16="http://schemas.microsoft.com/office/drawing/2014/main" id="{F3B8341D-8FA8-FB74-40F8-B417D748C62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</p:grpSp>
          <p:grpSp>
            <p:nvGrpSpPr>
              <p:cNvPr id="639" name="Group 194">
                <a:extLst>
                  <a:ext uri="{FF2B5EF4-FFF2-40B4-BE49-F238E27FC236}">
                    <a16:creationId xmlns:a16="http://schemas.microsoft.com/office/drawing/2014/main" id="{AF038172-2BC0-DA10-2DFB-ECF9B14B838B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flipV="1">
                <a:off x="3686" y="243"/>
                <a:ext cx="177" cy="66"/>
                <a:chOff x="2848" y="848"/>
                <a:chExt cx="140" cy="98"/>
              </a:xfrm>
            </p:grpSpPr>
            <p:sp>
              <p:nvSpPr>
                <p:cNvPr id="640" name="Line 195">
                  <a:extLst>
                    <a:ext uri="{FF2B5EF4-FFF2-40B4-BE49-F238E27FC236}">
                      <a16:creationId xmlns:a16="http://schemas.microsoft.com/office/drawing/2014/main" id="{229FE95F-EFF5-5C2E-3A9F-0A4EACDFF88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641" name="Line 196">
                  <a:extLst>
                    <a:ext uri="{FF2B5EF4-FFF2-40B4-BE49-F238E27FC236}">
                      <a16:creationId xmlns:a16="http://schemas.microsoft.com/office/drawing/2014/main" id="{B0ACB68E-F9B0-2A0D-81DB-7DCA7407ACD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642" name="Line 197">
                  <a:extLst>
                    <a:ext uri="{FF2B5EF4-FFF2-40B4-BE49-F238E27FC236}">
                      <a16:creationId xmlns:a16="http://schemas.microsoft.com/office/drawing/2014/main" id="{B267BBB0-B9FC-BC95-9311-E8C5CC1EB39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</p:grpSp>
        </p:grpSp>
        <p:grpSp>
          <p:nvGrpSpPr>
            <p:cNvPr id="573" name="Group 198">
              <a:extLst>
                <a:ext uri="{FF2B5EF4-FFF2-40B4-BE49-F238E27FC236}">
                  <a16:creationId xmlns:a16="http://schemas.microsoft.com/office/drawing/2014/main" id="{6519F67F-5D85-CC00-6457-23FE9347874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944" y="2223"/>
              <a:ext cx="360" cy="175"/>
              <a:chOff x="3600" y="219"/>
              <a:chExt cx="360" cy="175"/>
            </a:xfrm>
          </p:grpSpPr>
          <p:sp>
            <p:nvSpPr>
              <p:cNvPr id="620" name="Oval 199">
                <a:extLst>
                  <a:ext uri="{FF2B5EF4-FFF2-40B4-BE49-F238E27FC236}">
                    <a16:creationId xmlns:a16="http://schemas.microsoft.com/office/drawing/2014/main" id="{E1D2AFE9-A26F-3174-B2D6-2F26342F3B5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03" y="297"/>
                <a:ext cx="357" cy="97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endParaRPr lang="en-US" altLang="en-US" sz="1800"/>
              </a:p>
            </p:txBody>
          </p:sp>
          <p:sp>
            <p:nvSpPr>
              <p:cNvPr id="621" name="Line 200">
                <a:extLst>
                  <a:ext uri="{FF2B5EF4-FFF2-40B4-BE49-F238E27FC236}">
                    <a16:creationId xmlns:a16="http://schemas.microsoft.com/office/drawing/2014/main" id="{BB95ED52-E3EC-6167-C580-5F52379689E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603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1800"/>
              </a:p>
            </p:txBody>
          </p:sp>
          <p:sp>
            <p:nvSpPr>
              <p:cNvPr id="622" name="Line 201">
                <a:extLst>
                  <a:ext uri="{FF2B5EF4-FFF2-40B4-BE49-F238E27FC236}">
                    <a16:creationId xmlns:a16="http://schemas.microsoft.com/office/drawing/2014/main" id="{748484C3-F3D5-2A1D-2F74-E7F06C43632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960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1800"/>
              </a:p>
            </p:txBody>
          </p:sp>
          <p:sp>
            <p:nvSpPr>
              <p:cNvPr id="623" name="Rectangle 202">
                <a:extLst>
                  <a:ext uri="{FF2B5EF4-FFF2-40B4-BE49-F238E27FC236}">
                    <a16:creationId xmlns:a16="http://schemas.microsoft.com/office/drawing/2014/main" id="{EB07DAFD-BC5E-A4D7-622E-BEBE426BCEF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03" y="289"/>
                <a:ext cx="354" cy="5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ctr"/>
                <a:endParaRPr lang="en-US" altLang="en-US" sz="1800"/>
              </a:p>
            </p:txBody>
          </p:sp>
          <p:sp>
            <p:nvSpPr>
              <p:cNvPr id="624" name="Oval 203">
                <a:extLst>
                  <a:ext uri="{FF2B5EF4-FFF2-40B4-BE49-F238E27FC236}">
                    <a16:creationId xmlns:a16="http://schemas.microsoft.com/office/drawing/2014/main" id="{DFDA3436-24B2-EE14-07C4-5E28CF35ED8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00" y="219"/>
                <a:ext cx="357" cy="113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endParaRPr lang="en-US" altLang="en-US" sz="1800"/>
              </a:p>
            </p:txBody>
          </p:sp>
          <p:grpSp>
            <p:nvGrpSpPr>
              <p:cNvPr id="625" name="Group 204">
                <a:extLst>
                  <a:ext uri="{FF2B5EF4-FFF2-40B4-BE49-F238E27FC236}">
                    <a16:creationId xmlns:a16="http://schemas.microsoft.com/office/drawing/2014/main" id="{24773578-5C56-6199-BBD2-8D25D79CE8EF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686" y="244"/>
                <a:ext cx="177" cy="66"/>
                <a:chOff x="2848" y="848"/>
                <a:chExt cx="140" cy="98"/>
              </a:xfrm>
            </p:grpSpPr>
            <p:sp>
              <p:nvSpPr>
                <p:cNvPr id="630" name="Line 205">
                  <a:extLst>
                    <a:ext uri="{FF2B5EF4-FFF2-40B4-BE49-F238E27FC236}">
                      <a16:creationId xmlns:a16="http://schemas.microsoft.com/office/drawing/2014/main" id="{757E769A-7A7F-5518-7400-643D1EC1509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631" name="Line 206">
                  <a:extLst>
                    <a:ext uri="{FF2B5EF4-FFF2-40B4-BE49-F238E27FC236}">
                      <a16:creationId xmlns:a16="http://schemas.microsoft.com/office/drawing/2014/main" id="{914EC6AE-264A-A045-30BD-0770C42A635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632" name="Line 207">
                  <a:extLst>
                    <a:ext uri="{FF2B5EF4-FFF2-40B4-BE49-F238E27FC236}">
                      <a16:creationId xmlns:a16="http://schemas.microsoft.com/office/drawing/2014/main" id="{E5FF8524-66EA-0347-75AC-C442871D76E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</p:grpSp>
          <p:grpSp>
            <p:nvGrpSpPr>
              <p:cNvPr id="626" name="Group 208">
                <a:extLst>
                  <a:ext uri="{FF2B5EF4-FFF2-40B4-BE49-F238E27FC236}">
                    <a16:creationId xmlns:a16="http://schemas.microsoft.com/office/drawing/2014/main" id="{9F92C227-EB7E-AB1E-20BB-CDF821B63E8B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flipV="1">
                <a:off x="3686" y="243"/>
                <a:ext cx="177" cy="66"/>
                <a:chOff x="2848" y="848"/>
                <a:chExt cx="140" cy="98"/>
              </a:xfrm>
            </p:grpSpPr>
            <p:sp>
              <p:nvSpPr>
                <p:cNvPr id="627" name="Line 209">
                  <a:extLst>
                    <a:ext uri="{FF2B5EF4-FFF2-40B4-BE49-F238E27FC236}">
                      <a16:creationId xmlns:a16="http://schemas.microsoft.com/office/drawing/2014/main" id="{C77BF7EE-48A3-93C7-27A9-ABA659C4F44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628" name="Line 210">
                  <a:extLst>
                    <a:ext uri="{FF2B5EF4-FFF2-40B4-BE49-F238E27FC236}">
                      <a16:creationId xmlns:a16="http://schemas.microsoft.com/office/drawing/2014/main" id="{D01CB0EF-DB86-FD64-C9AF-1713A8F5C46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629" name="Line 211">
                  <a:extLst>
                    <a:ext uri="{FF2B5EF4-FFF2-40B4-BE49-F238E27FC236}">
                      <a16:creationId xmlns:a16="http://schemas.microsoft.com/office/drawing/2014/main" id="{7B303A41-2AD6-3154-C90C-98F4B83AE47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</p:grpSp>
        </p:grpSp>
        <p:grpSp>
          <p:nvGrpSpPr>
            <p:cNvPr id="574" name="Group 212">
              <a:extLst>
                <a:ext uri="{FF2B5EF4-FFF2-40B4-BE49-F238E27FC236}">
                  <a16:creationId xmlns:a16="http://schemas.microsoft.com/office/drawing/2014/main" id="{10B80DFB-4665-A74D-095C-E5D2A9CDDAC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04" y="2661"/>
              <a:ext cx="360" cy="175"/>
              <a:chOff x="3600" y="219"/>
              <a:chExt cx="360" cy="175"/>
            </a:xfrm>
          </p:grpSpPr>
          <p:sp>
            <p:nvSpPr>
              <p:cNvPr id="607" name="Oval 213">
                <a:extLst>
                  <a:ext uri="{FF2B5EF4-FFF2-40B4-BE49-F238E27FC236}">
                    <a16:creationId xmlns:a16="http://schemas.microsoft.com/office/drawing/2014/main" id="{544E15F6-8B4E-30A1-C162-9DF502942CE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03" y="297"/>
                <a:ext cx="357" cy="97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endParaRPr lang="en-US" altLang="en-US" sz="1800"/>
              </a:p>
            </p:txBody>
          </p:sp>
          <p:sp>
            <p:nvSpPr>
              <p:cNvPr id="608" name="Line 214">
                <a:extLst>
                  <a:ext uri="{FF2B5EF4-FFF2-40B4-BE49-F238E27FC236}">
                    <a16:creationId xmlns:a16="http://schemas.microsoft.com/office/drawing/2014/main" id="{BD9505C8-9A78-0F99-B86F-1B907C3310D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603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1800"/>
              </a:p>
            </p:txBody>
          </p:sp>
          <p:sp>
            <p:nvSpPr>
              <p:cNvPr id="609" name="Line 215">
                <a:extLst>
                  <a:ext uri="{FF2B5EF4-FFF2-40B4-BE49-F238E27FC236}">
                    <a16:creationId xmlns:a16="http://schemas.microsoft.com/office/drawing/2014/main" id="{5EAA2A9E-E367-93C4-8FA7-F30C8649B47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960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1800"/>
              </a:p>
            </p:txBody>
          </p:sp>
          <p:sp>
            <p:nvSpPr>
              <p:cNvPr id="610" name="Rectangle 216">
                <a:extLst>
                  <a:ext uri="{FF2B5EF4-FFF2-40B4-BE49-F238E27FC236}">
                    <a16:creationId xmlns:a16="http://schemas.microsoft.com/office/drawing/2014/main" id="{10F91E1A-0665-680E-73B3-9DF956D6332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03" y="289"/>
                <a:ext cx="354" cy="5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ctr"/>
                <a:endParaRPr lang="en-US" altLang="en-US" sz="1800"/>
              </a:p>
            </p:txBody>
          </p:sp>
          <p:sp>
            <p:nvSpPr>
              <p:cNvPr id="611" name="Oval 217">
                <a:extLst>
                  <a:ext uri="{FF2B5EF4-FFF2-40B4-BE49-F238E27FC236}">
                    <a16:creationId xmlns:a16="http://schemas.microsoft.com/office/drawing/2014/main" id="{10BD9E84-F059-253E-2682-7BD4A4543BB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00" y="219"/>
                <a:ext cx="357" cy="113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endParaRPr lang="en-US" altLang="en-US" sz="1800"/>
              </a:p>
            </p:txBody>
          </p:sp>
          <p:grpSp>
            <p:nvGrpSpPr>
              <p:cNvPr id="612" name="Group 218">
                <a:extLst>
                  <a:ext uri="{FF2B5EF4-FFF2-40B4-BE49-F238E27FC236}">
                    <a16:creationId xmlns:a16="http://schemas.microsoft.com/office/drawing/2014/main" id="{36AB36CD-4ACC-2311-9E2F-E1A5110E328D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686" y="244"/>
                <a:ext cx="177" cy="66"/>
                <a:chOff x="2848" y="848"/>
                <a:chExt cx="140" cy="98"/>
              </a:xfrm>
            </p:grpSpPr>
            <p:sp>
              <p:nvSpPr>
                <p:cNvPr id="617" name="Line 219">
                  <a:extLst>
                    <a:ext uri="{FF2B5EF4-FFF2-40B4-BE49-F238E27FC236}">
                      <a16:creationId xmlns:a16="http://schemas.microsoft.com/office/drawing/2014/main" id="{081CCDDA-33E7-9B02-E95E-8DEA7F3E059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618" name="Line 220">
                  <a:extLst>
                    <a:ext uri="{FF2B5EF4-FFF2-40B4-BE49-F238E27FC236}">
                      <a16:creationId xmlns:a16="http://schemas.microsoft.com/office/drawing/2014/main" id="{36708C7B-7F86-A300-F9F9-145E372ADB5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619" name="Line 221">
                  <a:extLst>
                    <a:ext uri="{FF2B5EF4-FFF2-40B4-BE49-F238E27FC236}">
                      <a16:creationId xmlns:a16="http://schemas.microsoft.com/office/drawing/2014/main" id="{8336778D-4446-BB79-0F02-C7C29FF8419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</p:grpSp>
          <p:grpSp>
            <p:nvGrpSpPr>
              <p:cNvPr id="613" name="Group 222">
                <a:extLst>
                  <a:ext uri="{FF2B5EF4-FFF2-40B4-BE49-F238E27FC236}">
                    <a16:creationId xmlns:a16="http://schemas.microsoft.com/office/drawing/2014/main" id="{60EA14FB-A1FE-0F27-3854-F8EE6E54C1F8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flipV="1">
                <a:off x="3686" y="243"/>
                <a:ext cx="177" cy="66"/>
                <a:chOff x="2848" y="848"/>
                <a:chExt cx="140" cy="98"/>
              </a:xfrm>
            </p:grpSpPr>
            <p:sp>
              <p:nvSpPr>
                <p:cNvPr id="614" name="Line 223">
                  <a:extLst>
                    <a:ext uri="{FF2B5EF4-FFF2-40B4-BE49-F238E27FC236}">
                      <a16:creationId xmlns:a16="http://schemas.microsoft.com/office/drawing/2014/main" id="{48972F3D-280D-F2DA-63DF-84BE121BEAF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615" name="Line 224">
                  <a:extLst>
                    <a:ext uri="{FF2B5EF4-FFF2-40B4-BE49-F238E27FC236}">
                      <a16:creationId xmlns:a16="http://schemas.microsoft.com/office/drawing/2014/main" id="{BDF609C1-5938-3E88-B953-DC7D3D85D44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616" name="Line 225">
                  <a:extLst>
                    <a:ext uri="{FF2B5EF4-FFF2-40B4-BE49-F238E27FC236}">
                      <a16:creationId xmlns:a16="http://schemas.microsoft.com/office/drawing/2014/main" id="{F4A4F71C-1BDC-0F95-73FC-43D2798283C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</p:grpSp>
        </p:grpSp>
        <p:grpSp>
          <p:nvGrpSpPr>
            <p:cNvPr id="575" name="Group 226">
              <a:extLst>
                <a:ext uri="{FF2B5EF4-FFF2-40B4-BE49-F238E27FC236}">
                  <a16:creationId xmlns:a16="http://schemas.microsoft.com/office/drawing/2014/main" id="{FCB56F9C-6FE6-B643-AE58-19F7D3DC7C8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266" y="3027"/>
              <a:ext cx="360" cy="175"/>
              <a:chOff x="3600" y="219"/>
              <a:chExt cx="360" cy="175"/>
            </a:xfrm>
          </p:grpSpPr>
          <p:sp>
            <p:nvSpPr>
              <p:cNvPr id="594" name="Oval 227">
                <a:extLst>
                  <a:ext uri="{FF2B5EF4-FFF2-40B4-BE49-F238E27FC236}">
                    <a16:creationId xmlns:a16="http://schemas.microsoft.com/office/drawing/2014/main" id="{3E8EE747-B782-FE37-988E-CB64E93E014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03" y="297"/>
                <a:ext cx="357" cy="97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endParaRPr lang="en-US" altLang="en-US" sz="1800"/>
              </a:p>
            </p:txBody>
          </p:sp>
          <p:sp>
            <p:nvSpPr>
              <p:cNvPr id="595" name="Line 228">
                <a:extLst>
                  <a:ext uri="{FF2B5EF4-FFF2-40B4-BE49-F238E27FC236}">
                    <a16:creationId xmlns:a16="http://schemas.microsoft.com/office/drawing/2014/main" id="{E50B2937-685C-F2AA-3A59-33CD6A712C9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603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1800"/>
              </a:p>
            </p:txBody>
          </p:sp>
          <p:sp>
            <p:nvSpPr>
              <p:cNvPr id="596" name="Line 229">
                <a:extLst>
                  <a:ext uri="{FF2B5EF4-FFF2-40B4-BE49-F238E27FC236}">
                    <a16:creationId xmlns:a16="http://schemas.microsoft.com/office/drawing/2014/main" id="{FEAB79EF-E67D-F59A-BAFE-8280D6DD183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960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1800"/>
              </a:p>
            </p:txBody>
          </p:sp>
          <p:sp>
            <p:nvSpPr>
              <p:cNvPr id="597" name="Rectangle 230">
                <a:extLst>
                  <a:ext uri="{FF2B5EF4-FFF2-40B4-BE49-F238E27FC236}">
                    <a16:creationId xmlns:a16="http://schemas.microsoft.com/office/drawing/2014/main" id="{29AE198D-9718-62ED-9A8F-916D1441ED2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03" y="289"/>
                <a:ext cx="354" cy="5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ctr"/>
                <a:endParaRPr lang="en-US" altLang="en-US" sz="1800"/>
              </a:p>
            </p:txBody>
          </p:sp>
          <p:sp>
            <p:nvSpPr>
              <p:cNvPr id="598" name="Oval 231">
                <a:extLst>
                  <a:ext uri="{FF2B5EF4-FFF2-40B4-BE49-F238E27FC236}">
                    <a16:creationId xmlns:a16="http://schemas.microsoft.com/office/drawing/2014/main" id="{AE79B89C-3C93-D732-ED32-FEDBEFEAD13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00" y="219"/>
                <a:ext cx="357" cy="113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endParaRPr lang="en-US" altLang="en-US" sz="1800"/>
              </a:p>
            </p:txBody>
          </p:sp>
          <p:grpSp>
            <p:nvGrpSpPr>
              <p:cNvPr id="599" name="Group 232">
                <a:extLst>
                  <a:ext uri="{FF2B5EF4-FFF2-40B4-BE49-F238E27FC236}">
                    <a16:creationId xmlns:a16="http://schemas.microsoft.com/office/drawing/2014/main" id="{EE2FC6C6-E42F-E8AE-0D67-D74C3B03D39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686" y="244"/>
                <a:ext cx="177" cy="66"/>
                <a:chOff x="2848" y="848"/>
                <a:chExt cx="140" cy="98"/>
              </a:xfrm>
            </p:grpSpPr>
            <p:sp>
              <p:nvSpPr>
                <p:cNvPr id="604" name="Line 233">
                  <a:extLst>
                    <a:ext uri="{FF2B5EF4-FFF2-40B4-BE49-F238E27FC236}">
                      <a16:creationId xmlns:a16="http://schemas.microsoft.com/office/drawing/2014/main" id="{9B1301D6-A5A6-6123-5446-CFFC5F56463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605" name="Line 234">
                  <a:extLst>
                    <a:ext uri="{FF2B5EF4-FFF2-40B4-BE49-F238E27FC236}">
                      <a16:creationId xmlns:a16="http://schemas.microsoft.com/office/drawing/2014/main" id="{A2416501-E9CA-884B-C5D0-F8B256C6B0F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606" name="Line 235">
                  <a:extLst>
                    <a:ext uri="{FF2B5EF4-FFF2-40B4-BE49-F238E27FC236}">
                      <a16:creationId xmlns:a16="http://schemas.microsoft.com/office/drawing/2014/main" id="{61A9A2E2-E42D-B939-D146-7F15530F481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</p:grpSp>
          <p:grpSp>
            <p:nvGrpSpPr>
              <p:cNvPr id="600" name="Group 236">
                <a:extLst>
                  <a:ext uri="{FF2B5EF4-FFF2-40B4-BE49-F238E27FC236}">
                    <a16:creationId xmlns:a16="http://schemas.microsoft.com/office/drawing/2014/main" id="{29ED9766-C374-AD7A-577F-491ED46DA960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flipV="1">
                <a:off x="3686" y="243"/>
                <a:ext cx="177" cy="66"/>
                <a:chOff x="2848" y="848"/>
                <a:chExt cx="140" cy="98"/>
              </a:xfrm>
            </p:grpSpPr>
            <p:sp>
              <p:nvSpPr>
                <p:cNvPr id="601" name="Line 237">
                  <a:extLst>
                    <a:ext uri="{FF2B5EF4-FFF2-40B4-BE49-F238E27FC236}">
                      <a16:creationId xmlns:a16="http://schemas.microsoft.com/office/drawing/2014/main" id="{BEE6CBF6-0A1C-0C27-1E8F-0994299318B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602" name="Line 238">
                  <a:extLst>
                    <a:ext uri="{FF2B5EF4-FFF2-40B4-BE49-F238E27FC236}">
                      <a16:creationId xmlns:a16="http://schemas.microsoft.com/office/drawing/2014/main" id="{CF14087B-81B4-BA7A-0C28-808154FC3F9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603" name="Line 239">
                  <a:extLst>
                    <a:ext uri="{FF2B5EF4-FFF2-40B4-BE49-F238E27FC236}">
                      <a16:creationId xmlns:a16="http://schemas.microsoft.com/office/drawing/2014/main" id="{3B28728A-3E45-CD33-5102-947965A06F1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</p:grpSp>
        </p:grpSp>
        <p:grpSp>
          <p:nvGrpSpPr>
            <p:cNvPr id="576" name="Group 240">
              <a:extLst>
                <a:ext uri="{FF2B5EF4-FFF2-40B4-BE49-F238E27FC236}">
                  <a16:creationId xmlns:a16="http://schemas.microsoft.com/office/drawing/2014/main" id="{82B8D6B2-825B-A899-9B68-753E73F53DB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690" y="2745"/>
              <a:ext cx="360" cy="175"/>
              <a:chOff x="3600" y="219"/>
              <a:chExt cx="360" cy="175"/>
            </a:xfrm>
          </p:grpSpPr>
          <p:sp>
            <p:nvSpPr>
              <p:cNvPr id="581" name="Oval 241">
                <a:extLst>
                  <a:ext uri="{FF2B5EF4-FFF2-40B4-BE49-F238E27FC236}">
                    <a16:creationId xmlns:a16="http://schemas.microsoft.com/office/drawing/2014/main" id="{F460DF02-43D7-7173-384A-B80D364242A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03" y="297"/>
                <a:ext cx="357" cy="97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endParaRPr lang="en-US" altLang="en-US" sz="1800"/>
              </a:p>
            </p:txBody>
          </p:sp>
          <p:sp>
            <p:nvSpPr>
              <p:cNvPr id="582" name="Line 242">
                <a:extLst>
                  <a:ext uri="{FF2B5EF4-FFF2-40B4-BE49-F238E27FC236}">
                    <a16:creationId xmlns:a16="http://schemas.microsoft.com/office/drawing/2014/main" id="{CD48D07E-0307-B128-1009-253D1A39156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603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1800"/>
              </a:p>
            </p:txBody>
          </p:sp>
          <p:sp>
            <p:nvSpPr>
              <p:cNvPr id="583" name="Line 243">
                <a:extLst>
                  <a:ext uri="{FF2B5EF4-FFF2-40B4-BE49-F238E27FC236}">
                    <a16:creationId xmlns:a16="http://schemas.microsoft.com/office/drawing/2014/main" id="{EC56F140-F282-598F-4E2B-C045A9C7CAE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960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1800"/>
              </a:p>
            </p:txBody>
          </p:sp>
          <p:sp>
            <p:nvSpPr>
              <p:cNvPr id="584" name="Rectangle 244">
                <a:extLst>
                  <a:ext uri="{FF2B5EF4-FFF2-40B4-BE49-F238E27FC236}">
                    <a16:creationId xmlns:a16="http://schemas.microsoft.com/office/drawing/2014/main" id="{712B2B28-7F99-5A97-6C63-7F299CD4695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03" y="289"/>
                <a:ext cx="354" cy="5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ctr"/>
                <a:endParaRPr lang="en-US" altLang="en-US" sz="1800"/>
              </a:p>
            </p:txBody>
          </p:sp>
          <p:sp>
            <p:nvSpPr>
              <p:cNvPr id="585" name="Oval 245">
                <a:extLst>
                  <a:ext uri="{FF2B5EF4-FFF2-40B4-BE49-F238E27FC236}">
                    <a16:creationId xmlns:a16="http://schemas.microsoft.com/office/drawing/2014/main" id="{563A7616-65CB-08D8-E231-4195816248B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00" y="219"/>
                <a:ext cx="357" cy="113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endParaRPr lang="en-US" altLang="en-US" sz="1800"/>
              </a:p>
            </p:txBody>
          </p:sp>
          <p:grpSp>
            <p:nvGrpSpPr>
              <p:cNvPr id="586" name="Group 246">
                <a:extLst>
                  <a:ext uri="{FF2B5EF4-FFF2-40B4-BE49-F238E27FC236}">
                    <a16:creationId xmlns:a16="http://schemas.microsoft.com/office/drawing/2014/main" id="{199A7FD8-2426-0C09-3DD9-E78B7B873B87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686" y="244"/>
                <a:ext cx="177" cy="66"/>
                <a:chOff x="2848" y="848"/>
                <a:chExt cx="140" cy="98"/>
              </a:xfrm>
            </p:grpSpPr>
            <p:sp>
              <p:nvSpPr>
                <p:cNvPr id="591" name="Line 247">
                  <a:extLst>
                    <a:ext uri="{FF2B5EF4-FFF2-40B4-BE49-F238E27FC236}">
                      <a16:creationId xmlns:a16="http://schemas.microsoft.com/office/drawing/2014/main" id="{B15384F3-3451-BF50-22AC-A1606D46573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592" name="Line 248">
                  <a:extLst>
                    <a:ext uri="{FF2B5EF4-FFF2-40B4-BE49-F238E27FC236}">
                      <a16:creationId xmlns:a16="http://schemas.microsoft.com/office/drawing/2014/main" id="{520D925D-1DFC-21B3-8CE2-F354A0D81AC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593" name="Line 249">
                  <a:extLst>
                    <a:ext uri="{FF2B5EF4-FFF2-40B4-BE49-F238E27FC236}">
                      <a16:creationId xmlns:a16="http://schemas.microsoft.com/office/drawing/2014/main" id="{286846A3-7FB4-DCF0-C725-2B70A823CFD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</p:grpSp>
          <p:grpSp>
            <p:nvGrpSpPr>
              <p:cNvPr id="587" name="Group 250">
                <a:extLst>
                  <a:ext uri="{FF2B5EF4-FFF2-40B4-BE49-F238E27FC236}">
                    <a16:creationId xmlns:a16="http://schemas.microsoft.com/office/drawing/2014/main" id="{7C88D34A-91E8-CA6E-C5C6-76734458E37B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flipV="1">
                <a:off x="3686" y="243"/>
                <a:ext cx="177" cy="66"/>
                <a:chOff x="2848" y="848"/>
                <a:chExt cx="140" cy="98"/>
              </a:xfrm>
            </p:grpSpPr>
            <p:sp>
              <p:nvSpPr>
                <p:cNvPr id="588" name="Line 251">
                  <a:extLst>
                    <a:ext uri="{FF2B5EF4-FFF2-40B4-BE49-F238E27FC236}">
                      <a16:creationId xmlns:a16="http://schemas.microsoft.com/office/drawing/2014/main" id="{28FB2218-D8D3-035D-A37E-BAA3075F391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589" name="Line 252">
                  <a:extLst>
                    <a:ext uri="{FF2B5EF4-FFF2-40B4-BE49-F238E27FC236}">
                      <a16:creationId xmlns:a16="http://schemas.microsoft.com/office/drawing/2014/main" id="{8455C496-CAFA-FD61-0D1A-E5F70BB640D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590" name="Line 253">
                  <a:extLst>
                    <a:ext uri="{FF2B5EF4-FFF2-40B4-BE49-F238E27FC236}">
                      <a16:creationId xmlns:a16="http://schemas.microsoft.com/office/drawing/2014/main" id="{3064A2CE-7170-5D74-D9A0-EFADEB65331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</p:grpSp>
        </p:grpSp>
        <p:sp>
          <p:nvSpPr>
            <p:cNvPr id="577" name="Text Box 254">
              <a:extLst>
                <a:ext uri="{FF2B5EF4-FFF2-40B4-BE49-F238E27FC236}">
                  <a16:creationId xmlns:a16="http://schemas.microsoft.com/office/drawing/2014/main" id="{C6EF9994-E2D9-8688-6F5E-0B81D089BC8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55" y="341"/>
              <a:ext cx="801" cy="3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en-US" sz="1500">
                  <a:latin typeface="Comic Sans MS" pitchFamily="66" charset="0"/>
                </a:rPr>
                <a:t>router</a:t>
              </a:r>
              <a:endParaRPr lang="en-US" altLang="en-US" sz="1500"/>
            </a:p>
          </p:txBody>
        </p:sp>
        <p:sp>
          <p:nvSpPr>
            <p:cNvPr id="578" name="Text Box 255">
              <a:extLst>
                <a:ext uri="{FF2B5EF4-FFF2-40B4-BE49-F238E27FC236}">
                  <a16:creationId xmlns:a16="http://schemas.microsoft.com/office/drawing/2014/main" id="{92A26638-52C9-B721-2B86-A74C1E1E701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424" y="436"/>
              <a:ext cx="1297" cy="3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en-US" sz="1500">
                  <a:latin typeface="Comic Sans MS" pitchFamily="66" charset="0"/>
                </a:rPr>
                <a:t>workstation</a:t>
              </a:r>
              <a:endParaRPr lang="en-US" altLang="en-US" sz="1500"/>
            </a:p>
          </p:txBody>
        </p:sp>
        <p:sp>
          <p:nvSpPr>
            <p:cNvPr id="579" name="Text Box 256">
              <a:extLst>
                <a:ext uri="{FF2B5EF4-FFF2-40B4-BE49-F238E27FC236}">
                  <a16:creationId xmlns:a16="http://schemas.microsoft.com/office/drawing/2014/main" id="{8B2947A6-51D7-7C02-C5D0-B57F703F08A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10" y="725"/>
              <a:ext cx="801" cy="3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en-US" sz="1500">
                  <a:latin typeface="Comic Sans MS" pitchFamily="66" charset="0"/>
                </a:rPr>
                <a:t>server</a:t>
              </a:r>
              <a:endParaRPr lang="en-US" altLang="en-US" sz="1500"/>
            </a:p>
          </p:txBody>
        </p:sp>
        <p:sp>
          <p:nvSpPr>
            <p:cNvPr id="580" name="Text Box 257">
              <a:extLst>
                <a:ext uri="{FF2B5EF4-FFF2-40B4-BE49-F238E27FC236}">
                  <a16:creationId xmlns:a16="http://schemas.microsoft.com/office/drawing/2014/main" id="{C2A7C826-EEC3-9500-BAA1-7FBAC01BBB2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699" y="864"/>
              <a:ext cx="794" cy="3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en-US" sz="1500">
                  <a:latin typeface="Comic Sans MS" pitchFamily="66" charset="0"/>
                </a:rPr>
                <a:t>mobile</a:t>
              </a:r>
              <a:endParaRPr lang="en-US" altLang="en-US" sz="1500"/>
            </a:p>
          </p:txBody>
        </p:sp>
      </p:grpSp>
    </p:spTree>
    <p:extLst>
      <p:ext uri="{BB962C8B-B14F-4D97-AF65-F5344CB8AC3E}">
        <p14:creationId xmlns:p14="http://schemas.microsoft.com/office/powerpoint/2010/main" val="18237406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26CEE2-E037-E714-5BA5-1874827CC7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Challenges in the Networking System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5371F2-1895-D935-F2C8-6514D4E47830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dirty="0"/>
              <a:t>What problems need to be solved for the Internet to behave like it does today?</a:t>
            </a:r>
          </a:p>
          <a:p>
            <a:pPr lvl="1"/>
            <a:r>
              <a:rPr lang="en-US" dirty="0"/>
              <a:t>Dealing with heterogeneity in the networking environment</a:t>
            </a:r>
          </a:p>
          <a:p>
            <a:pPr lvl="2"/>
            <a:r>
              <a:rPr lang="en-US" dirty="0"/>
              <a:t>different types of media: wired, wireless, satellite, radio, </a:t>
            </a:r>
            <a:r>
              <a:rPr lang="en-US" dirty="0" err="1"/>
              <a:t>etc</a:t>
            </a:r>
            <a:r>
              <a:rPr lang="en-US" dirty="0"/>
              <a:t> </a:t>
            </a:r>
          </a:p>
          <a:p>
            <a:pPr lvl="2"/>
            <a:r>
              <a:rPr lang="en-US" dirty="0"/>
              <a:t>Dealing with different types of networks: telephone, data, ATM, fiber channel, Cable network, DSL</a:t>
            </a:r>
          </a:p>
          <a:p>
            <a:pPr lvl="1"/>
            <a:r>
              <a:rPr lang="en-US" dirty="0"/>
              <a:t>Complex network functionality</a:t>
            </a:r>
          </a:p>
          <a:p>
            <a:pPr lvl="2"/>
            <a:r>
              <a:rPr lang="en-US" dirty="0"/>
              <a:t> Reliability, routing, network congestion, speed-mismatch between communicating parties (flow control), naming and addressing, fragmentation and reassembly</a:t>
            </a:r>
          </a:p>
          <a:p>
            <a:r>
              <a:rPr lang="en-US" dirty="0"/>
              <a:t>What are the common techniques in computing to deal with complexity and heterogeneity in Computer Science?</a:t>
            </a:r>
          </a:p>
          <a:p>
            <a:pPr lvl="3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18162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26CEE2-E037-E714-5BA5-1874827CC7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Challenges in Networking Software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5371F2-1895-D935-F2C8-6514D4E47830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85330" y="1809093"/>
            <a:ext cx="7772870" cy="2075136"/>
          </a:xfrm>
        </p:spPr>
        <p:txBody>
          <a:bodyPr>
            <a:normAutofit/>
          </a:bodyPr>
          <a:lstStyle/>
          <a:p>
            <a:r>
              <a:rPr lang="en-US" dirty="0"/>
              <a:t>What the common techniques in computing to deal with complexity and heterogeneity?</a:t>
            </a:r>
          </a:p>
          <a:p>
            <a:pPr lvl="1"/>
            <a:r>
              <a:rPr lang="en-US" b="1" dirty="0"/>
              <a:t>Divide-and-conquer</a:t>
            </a:r>
            <a:r>
              <a:rPr lang="en-US" dirty="0"/>
              <a:t>: partitioning the software to smaller pieces such that each piece becomes more manageable.</a:t>
            </a:r>
          </a:p>
          <a:p>
            <a:pPr lvl="1"/>
            <a:r>
              <a:rPr lang="en-US" b="1" dirty="0"/>
              <a:t>Abstraction</a:t>
            </a:r>
            <a:r>
              <a:rPr lang="en-US" dirty="0"/>
              <a:t>: </a:t>
            </a:r>
          </a:p>
          <a:p>
            <a:r>
              <a:rPr lang="en-US" dirty="0"/>
              <a:t>Result: </a:t>
            </a:r>
            <a:r>
              <a:rPr lang="en-US" b="1" dirty="0"/>
              <a:t>Layered architecture</a:t>
            </a:r>
            <a:r>
              <a:rPr lang="en-US" dirty="0"/>
              <a:t> in networking software</a:t>
            </a:r>
          </a:p>
          <a:p>
            <a:pPr lvl="3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21764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26CEE2-E037-E714-5BA5-1874827CC7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333" y="869713"/>
            <a:ext cx="7773338" cy="842114"/>
          </a:xfrm>
        </p:spPr>
        <p:txBody>
          <a:bodyPr/>
          <a:lstStyle/>
          <a:p>
            <a:r>
              <a:rPr lang="en-US" dirty="0"/>
              <a:t>Layered Architecture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5371F2-1895-D935-F2C8-6514D4E47830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158297" y="1719140"/>
            <a:ext cx="7414204" cy="2009861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en-US" altLang="en-US" i="1" dirty="0"/>
              <a:t>Layering</a:t>
            </a:r>
            <a:r>
              <a:rPr lang="en-US" altLang="en-US" dirty="0"/>
              <a:t> simplifies the architecture of a complex system</a:t>
            </a:r>
          </a:p>
          <a:p>
            <a:pPr eaLnBrk="1" hangingPunct="1"/>
            <a:r>
              <a:rPr lang="en-US" altLang="en-US" dirty="0"/>
              <a:t>Layer N relies on </a:t>
            </a:r>
            <a:r>
              <a:rPr lang="en-US" altLang="en-US" i="1" dirty="0"/>
              <a:t>services</a:t>
            </a:r>
            <a:r>
              <a:rPr lang="en-US" altLang="en-US" dirty="0"/>
              <a:t> from layer N-1 to provide a </a:t>
            </a:r>
            <a:r>
              <a:rPr lang="en-US" altLang="en-US" i="1" dirty="0"/>
              <a:t>service</a:t>
            </a:r>
            <a:r>
              <a:rPr lang="en-US" altLang="en-US" dirty="0"/>
              <a:t> to layer N+1</a:t>
            </a:r>
          </a:p>
          <a:p>
            <a:pPr eaLnBrk="1" hangingPunct="1"/>
            <a:r>
              <a:rPr lang="en-US" altLang="en-US" i="1" dirty="0"/>
              <a:t>Interfaces</a:t>
            </a:r>
            <a:r>
              <a:rPr lang="en-US" altLang="en-US" dirty="0"/>
              <a:t> define the services offered</a:t>
            </a:r>
          </a:p>
          <a:p>
            <a:pPr eaLnBrk="1" hangingPunct="1"/>
            <a:r>
              <a:rPr lang="en-US" altLang="en-US" dirty="0"/>
              <a:t>Service required from a lower layer is independent of the implementation</a:t>
            </a:r>
          </a:p>
          <a:p>
            <a:pPr lvl="1" eaLnBrk="1" hangingPunct="1"/>
            <a:r>
              <a:rPr lang="en-US" altLang="en-US" dirty="0"/>
              <a:t>Layer N change doesn’t affect other layers</a:t>
            </a:r>
          </a:p>
        </p:txBody>
      </p:sp>
      <p:pic>
        <p:nvPicPr>
          <p:cNvPr id="5" name="Picture 4" descr="Z:\class\5211\fig\fig-2-layering.png">
            <a:extLst>
              <a:ext uri="{FF2B5EF4-FFF2-40B4-BE49-F238E27FC236}">
                <a16:creationId xmlns:a16="http://schemas.microsoft.com/office/drawing/2014/main" id="{56C9D7A9-6859-FC28-5F9F-3593F87D1D9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68492" y="3729001"/>
            <a:ext cx="1253540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4" descr="Z:\class\5211\fig\fig-2-layering.png">
            <a:extLst>
              <a:ext uri="{FF2B5EF4-FFF2-40B4-BE49-F238E27FC236}">
                <a16:creationId xmlns:a16="http://schemas.microsoft.com/office/drawing/2014/main" id="{033C5C05-37DA-0AAD-68FE-C64BE7C76FF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73246" y="3683046"/>
            <a:ext cx="1253540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357CD907-0783-D958-1763-21E3A245F38C}"/>
              </a:ext>
            </a:extLst>
          </p:cNvPr>
          <p:cNvCxnSpPr>
            <a:cxnSpLocks/>
          </p:cNvCxnSpPr>
          <p:nvPr/>
        </p:nvCxnSpPr>
        <p:spPr bwMode="auto">
          <a:xfrm>
            <a:off x="4047797" y="4352615"/>
            <a:ext cx="2084459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triangle"/>
            <a:tailEnd type="triangle"/>
          </a:ln>
          <a:effectLst/>
        </p:spPr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D7246EBD-5EF9-DF5B-F219-265EA6EB463D}"/>
              </a:ext>
            </a:extLst>
          </p:cNvPr>
          <p:cNvSpPr txBox="1"/>
          <p:nvPr/>
        </p:nvSpPr>
        <p:spPr>
          <a:xfrm>
            <a:off x="4035089" y="3978183"/>
            <a:ext cx="20329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/>
              <a:t>Layer N+1 Protocol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5DC84F2-FC54-0206-91ED-58A7B9BAD08D}"/>
              </a:ext>
            </a:extLst>
          </p:cNvPr>
          <p:cNvSpPr txBox="1"/>
          <p:nvPr/>
        </p:nvSpPr>
        <p:spPr>
          <a:xfrm>
            <a:off x="4184615" y="4711746"/>
            <a:ext cx="17876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/>
              <a:t>Layer N Protocol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24F30356-5A0E-BD01-9A1B-47D157434313}"/>
              </a:ext>
            </a:extLst>
          </p:cNvPr>
          <p:cNvCxnSpPr>
            <a:cxnSpLocks/>
          </p:cNvCxnSpPr>
          <p:nvPr/>
        </p:nvCxnSpPr>
        <p:spPr bwMode="auto">
          <a:xfrm>
            <a:off x="3983559" y="5078639"/>
            <a:ext cx="2084459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triangle"/>
            <a:tailEnd type="triangle"/>
          </a:ln>
          <a:effectLst/>
        </p:spPr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68E1EF95-4B31-DC17-8D13-301B42AA6D25}"/>
              </a:ext>
            </a:extLst>
          </p:cNvPr>
          <p:cNvCxnSpPr>
            <a:cxnSpLocks/>
          </p:cNvCxnSpPr>
          <p:nvPr/>
        </p:nvCxnSpPr>
        <p:spPr bwMode="auto">
          <a:xfrm>
            <a:off x="3983559" y="5638800"/>
            <a:ext cx="2084459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triangle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1003373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26CEE2-E037-E714-5BA5-1874827CC7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333" y="869713"/>
            <a:ext cx="7773338" cy="842114"/>
          </a:xfrm>
        </p:spPr>
        <p:txBody>
          <a:bodyPr/>
          <a:lstStyle/>
          <a:p>
            <a:r>
              <a:rPr lang="en-US" dirty="0"/>
              <a:t>Layered Architecture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5371F2-1895-D935-F2C8-6514D4E47830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85330" y="1744060"/>
            <a:ext cx="7414204" cy="2249194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sz="1500" dirty="0">
                <a:latin typeface="Rockwell" panose="02060603020205020403" pitchFamily="18" charset="0"/>
              </a:rPr>
              <a:t>Entities in the same layer on different hosts interact (</a:t>
            </a:r>
            <a:r>
              <a:rPr lang="en-US" altLang="en-US" sz="1500" b="1" dirty="0">
                <a:latin typeface="Rockwell" panose="02060603020205020403" pitchFamily="18" charset="0"/>
              </a:rPr>
              <a:t>peer entities</a:t>
            </a:r>
            <a:r>
              <a:rPr lang="en-US" altLang="en-US" sz="1500" dirty="0">
                <a:latin typeface="Rockwell" panose="02060603020205020403" pitchFamily="18" charset="0"/>
              </a:rPr>
              <a:t>) through a </a:t>
            </a:r>
            <a:r>
              <a:rPr lang="en-US" altLang="en-US" sz="1500" b="1" dirty="0">
                <a:latin typeface="Rockwell" panose="02060603020205020403" pitchFamily="18" charset="0"/>
              </a:rPr>
              <a:t>protocol</a:t>
            </a:r>
            <a:r>
              <a:rPr lang="en-US" altLang="en-US" sz="1500" dirty="0">
                <a:latin typeface="Rockwell" panose="02060603020205020403" pitchFamily="18" charset="0"/>
              </a:rPr>
              <a:t>.</a:t>
            </a:r>
          </a:p>
          <a:p>
            <a:pPr lvl="1"/>
            <a:r>
              <a:rPr lang="en-US" altLang="en-US" sz="1200" dirty="0">
                <a:latin typeface="Rockwell" panose="02060603020205020403" pitchFamily="18" charset="0"/>
              </a:rPr>
              <a:t>An entity can be an IO chip, a process, a procedure, </a:t>
            </a:r>
            <a:r>
              <a:rPr lang="en-US" altLang="en-US" sz="1200" dirty="0" err="1">
                <a:latin typeface="Rockwell" panose="02060603020205020403" pitchFamily="18" charset="0"/>
              </a:rPr>
              <a:t>etc</a:t>
            </a:r>
            <a:endParaRPr lang="en-US" altLang="en-US" sz="1200" dirty="0">
              <a:latin typeface="Rockwell" panose="02060603020205020403" pitchFamily="18" charset="0"/>
            </a:endParaRPr>
          </a:p>
          <a:p>
            <a:pPr lvl="1"/>
            <a:r>
              <a:rPr lang="en-US" altLang="en-US" sz="1200" dirty="0">
                <a:latin typeface="Rockwell" panose="02060603020205020403" pitchFamily="18" charset="0"/>
              </a:rPr>
              <a:t>A protocol governs how communication should happen between entities in the same layer on different hosts. </a:t>
            </a:r>
          </a:p>
          <a:p>
            <a:r>
              <a:rPr lang="en-US" altLang="en-US" sz="1500" dirty="0">
                <a:latin typeface="Rockwell" panose="02060603020205020403" pitchFamily="18" charset="0"/>
              </a:rPr>
              <a:t>Entities on the same machine between two adjacent layers interact through the service interface.</a:t>
            </a:r>
          </a:p>
        </p:txBody>
      </p:sp>
      <p:pic>
        <p:nvPicPr>
          <p:cNvPr id="4" name="Picture 3" descr="Z:\class\5211\fig\fig-2-layering.png">
            <a:extLst>
              <a:ext uri="{FF2B5EF4-FFF2-40B4-BE49-F238E27FC236}">
                <a16:creationId xmlns:a16="http://schemas.microsoft.com/office/drawing/2014/main" id="{EFCFBD68-8A5D-3B8C-C7F1-DE398FC99F1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3733800"/>
            <a:ext cx="1253540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4" descr="Z:\class\5211\fig\fig-2-layering.png">
            <a:extLst>
              <a:ext uri="{FF2B5EF4-FFF2-40B4-BE49-F238E27FC236}">
                <a16:creationId xmlns:a16="http://schemas.microsoft.com/office/drawing/2014/main" id="{43A4B0AD-06BA-450F-C42C-2ED7A62B557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66954" y="3687845"/>
            <a:ext cx="1253540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6AB80D7B-DB37-8284-8159-20268668F979}"/>
              </a:ext>
            </a:extLst>
          </p:cNvPr>
          <p:cNvCxnSpPr>
            <a:cxnSpLocks/>
          </p:cNvCxnSpPr>
          <p:nvPr/>
        </p:nvCxnSpPr>
        <p:spPr bwMode="auto">
          <a:xfrm>
            <a:off x="3641505" y="4357414"/>
            <a:ext cx="2084459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triangle"/>
            <a:tailEnd type="triangle"/>
          </a:ln>
          <a:effectLst/>
        </p:spPr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414B6B79-C45A-C2B2-78ED-C2FF0BB0A022}"/>
              </a:ext>
            </a:extLst>
          </p:cNvPr>
          <p:cNvSpPr txBox="1"/>
          <p:nvPr/>
        </p:nvSpPr>
        <p:spPr>
          <a:xfrm>
            <a:off x="3628797" y="3982982"/>
            <a:ext cx="20329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/>
              <a:t>Layer N+1 Protocol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F15DE04-2EA4-C2C3-E996-2DD073834904}"/>
              </a:ext>
            </a:extLst>
          </p:cNvPr>
          <p:cNvSpPr txBox="1"/>
          <p:nvPr/>
        </p:nvSpPr>
        <p:spPr>
          <a:xfrm>
            <a:off x="3778323" y="4716545"/>
            <a:ext cx="17876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/>
              <a:t>Layer N Protocol</a:t>
            </a:r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AC4AB24C-2001-8E17-BEBE-1A8D5AA486DD}"/>
              </a:ext>
            </a:extLst>
          </p:cNvPr>
          <p:cNvCxnSpPr>
            <a:cxnSpLocks/>
          </p:cNvCxnSpPr>
          <p:nvPr/>
        </p:nvCxnSpPr>
        <p:spPr bwMode="auto">
          <a:xfrm>
            <a:off x="3577267" y="5083438"/>
            <a:ext cx="2084459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triangle"/>
            <a:tailEnd type="triangle"/>
          </a:ln>
          <a:effectLst/>
        </p:spPr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86675170-B56F-A660-62BA-7A48DE2350BC}"/>
              </a:ext>
            </a:extLst>
          </p:cNvPr>
          <p:cNvCxnSpPr>
            <a:cxnSpLocks/>
          </p:cNvCxnSpPr>
          <p:nvPr/>
        </p:nvCxnSpPr>
        <p:spPr bwMode="auto">
          <a:xfrm>
            <a:off x="3577267" y="5643599"/>
            <a:ext cx="2084459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triangle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26029480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D33056-2FA6-7430-2DBA-E4753EB4FD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 of Communication Services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75FFEC-112B-31B9-E611-D782CAD59913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Reliable and unreliable – </a:t>
            </a:r>
            <a:r>
              <a:rPr lang="en-US" dirty="0">
                <a:solidFill>
                  <a:srgbClr val="FF0000"/>
                </a:solidFill>
              </a:rPr>
              <a:t>loss or no loss of packets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reliable: all packets sent are received correctly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unreliable: packets sent may not be received</a:t>
            </a:r>
            <a:endParaRPr lang="en-US" i="1" dirty="0">
              <a:solidFill>
                <a:schemeClr val="accent1"/>
              </a:solidFill>
            </a:endParaRPr>
          </a:p>
          <a:p>
            <a:pPr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Connection-oriented service &amp; connectionless service  -- </a:t>
            </a:r>
            <a:r>
              <a:rPr lang="en-US" dirty="0">
                <a:solidFill>
                  <a:srgbClr val="FF0000"/>
                </a:solidFill>
              </a:rPr>
              <a:t>order of packets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Connection-oriented -- like the telephone.</a:t>
            </a:r>
          </a:p>
          <a:p>
            <a:pPr lvl="2">
              <a:lnSpc>
                <a:spcPct val="90000"/>
              </a:lnSpc>
            </a:pPr>
            <a:r>
              <a:rPr lang="en-US" dirty="0"/>
              <a:t>Establish the connection, use the connection, then release the connection.  Even when multiplexed, minimal header information</a:t>
            </a:r>
          </a:p>
          <a:p>
            <a:pPr lvl="2">
              <a:lnSpc>
                <a:spcPct val="90000"/>
              </a:lnSpc>
            </a:pPr>
            <a:r>
              <a:rPr lang="en-US" dirty="0"/>
              <a:t>The packets received are in the same order as the packets sent. 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Connectionless  (datagram) -- like the postal system.</a:t>
            </a:r>
          </a:p>
          <a:p>
            <a:pPr lvl="2">
              <a:lnSpc>
                <a:spcPct val="90000"/>
              </a:lnSpc>
            </a:pPr>
            <a:r>
              <a:rPr lang="en-US" dirty="0"/>
              <a:t>Each message carries its destination’s address and is routed to the destination independently.</a:t>
            </a:r>
          </a:p>
          <a:p>
            <a:pPr lvl="2">
              <a:lnSpc>
                <a:spcPct val="90000"/>
              </a:lnSpc>
            </a:pPr>
            <a:r>
              <a:rPr lang="en-US" dirty="0"/>
              <a:t>The packets received may not be in the same order as the packets send.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3902423"/>
      </p:ext>
    </p:extLst>
  </p:cSld>
  <p:clrMapOvr>
    <a:masterClrMapping/>
  </p:clrMapOvr>
</p:sld>
</file>

<file path=ppt/theme/theme1.xml><?xml version="1.0" encoding="utf-8"?>
<a:theme xmlns:a="http://schemas.openxmlformats.org/drawingml/2006/main" name="class_simple">
  <a:themeElements>
    <a:clrScheme name="class_simple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class_simpl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class_simple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_simple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_simple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_simple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_simpl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_simpl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_simpl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lect1_syllabus</Template>
  <TotalTime>0</TotalTime>
  <Words>2786</Words>
  <Application>Microsoft Office PowerPoint</Application>
  <PresentationFormat>On-screen Show (4:3)</PresentationFormat>
  <Paragraphs>341</Paragraphs>
  <Slides>35</Slides>
  <Notes>2</Notes>
  <HiddenSlides>0</HiddenSlides>
  <MMClips>0</MMClips>
  <ScaleCrop>false</ScaleCrop>
  <HeadingPairs>
    <vt:vector size="8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46" baseType="lpstr">
      <vt:lpstr>Arial Unicode MS</vt:lpstr>
      <vt:lpstr>Arial</vt:lpstr>
      <vt:lpstr>Calibri</vt:lpstr>
      <vt:lpstr>Cambria Math</vt:lpstr>
      <vt:lpstr>Comic Sans MS</vt:lpstr>
      <vt:lpstr>Courier New</vt:lpstr>
      <vt:lpstr>Rockwell</vt:lpstr>
      <vt:lpstr>Times New Roman</vt:lpstr>
      <vt:lpstr>Wingdings</vt:lpstr>
      <vt:lpstr>class_simple</vt:lpstr>
      <vt:lpstr>Clip</vt:lpstr>
      <vt:lpstr>Introduction to Networking and Overview of TCP/IP</vt:lpstr>
      <vt:lpstr>Distributed memory parallel applications vs network applications</vt:lpstr>
      <vt:lpstr>What is a Computer Network</vt:lpstr>
      <vt:lpstr>Elements of a Network</vt:lpstr>
      <vt:lpstr>Challenges in the Networking System</vt:lpstr>
      <vt:lpstr>Challenges in Networking Software</vt:lpstr>
      <vt:lpstr>Layered Architecture</vt:lpstr>
      <vt:lpstr>Layered Architecture</vt:lpstr>
      <vt:lpstr>Type of Communication Services</vt:lpstr>
      <vt:lpstr>Type of Communication Services</vt:lpstr>
      <vt:lpstr>TCP/IP Reference Model</vt:lpstr>
      <vt:lpstr>TCP/IP Reference Model</vt:lpstr>
      <vt:lpstr>Networked Applications</vt:lpstr>
      <vt:lpstr>Port number</vt:lpstr>
      <vt:lpstr>Networked Applications</vt:lpstr>
      <vt:lpstr>Network performance metrics</vt:lpstr>
      <vt:lpstr>Network performance metrics</vt:lpstr>
      <vt:lpstr>Network performance metrics</vt:lpstr>
      <vt:lpstr>Network performance metrics</vt:lpstr>
      <vt:lpstr>Network performance metrics</vt:lpstr>
      <vt:lpstr>Network performance metrics</vt:lpstr>
      <vt:lpstr>Overview of TCP/IP Protocols</vt:lpstr>
      <vt:lpstr>Some TCP/IP Protocols</vt:lpstr>
      <vt:lpstr>Some TCP/IP Protocols</vt:lpstr>
      <vt:lpstr>User Datagram Protocol (UDP)</vt:lpstr>
      <vt:lpstr>Transmission Control Protocol (TCP)</vt:lpstr>
      <vt:lpstr>Reliable Communications</vt:lpstr>
      <vt:lpstr>Basic Functionality of TCP and UDP</vt:lpstr>
      <vt:lpstr>IP Address (IPv4)</vt:lpstr>
      <vt:lpstr>IP Address Structure</vt:lpstr>
      <vt:lpstr>Identifying Processes</vt:lpstr>
      <vt:lpstr>Identifying Connection</vt:lpstr>
      <vt:lpstr>The Byte Order Problem</vt:lpstr>
      <vt:lpstr>Network-byte Ordering (Cont.)</vt:lpstr>
      <vt:lpstr>Network-Byte Ordering (Cont’d)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2015-10-27T14:35:31Z</dcterms:created>
  <dcterms:modified xsi:type="dcterms:W3CDTF">2026-03-10T02:40:39Z</dcterms:modified>
</cp:coreProperties>
</file>