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8" r:id="rId3"/>
    <p:sldId id="286" r:id="rId4"/>
    <p:sldId id="287" r:id="rId5"/>
    <p:sldId id="260" r:id="rId6"/>
    <p:sldId id="349" r:id="rId7"/>
    <p:sldId id="363" r:id="rId8"/>
    <p:sldId id="364" r:id="rId9"/>
    <p:sldId id="350" r:id="rId10"/>
    <p:sldId id="351" r:id="rId11"/>
    <p:sldId id="352" r:id="rId12"/>
    <p:sldId id="353" r:id="rId13"/>
    <p:sldId id="319" r:id="rId14"/>
    <p:sldId id="311" r:id="rId15"/>
    <p:sldId id="35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6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5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16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46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54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4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57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7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0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1800" cap="none"/>
            </a:lvl3pPr>
            <a:lvl4pPr marL="1600200" indent="-228600">
              <a:buFont typeface="Wingdings" panose="05000000000000000000" pitchFamily="2" charset="2"/>
              <a:buChar char="q"/>
              <a:defRPr sz="1600" cap="none"/>
            </a:lvl4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6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1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4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4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DBCDDCC-9CA4-4D0E-A840-8DDDAE711D3B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542C0E0-FF58-4921-8131-A68944B2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1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mmunications_of_the_ACM" TargetMode="External"/><Relationship Id="rId2" Type="http://schemas.openxmlformats.org/officeDocument/2006/relationships/hyperlink" Target="http://www.johngustafson.net/pubs/pub13/amdahl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hyperlink" Target="https://www-inst.eecs.berkeley.edu/~n252/paper/Amdah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911D4-D6A7-4A0B-BEE1-E70A474DD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448" y="1085174"/>
            <a:ext cx="9001462" cy="2387600"/>
          </a:xfrm>
        </p:spPr>
        <p:txBody>
          <a:bodyPr/>
          <a:lstStyle/>
          <a:p>
            <a:r>
              <a:rPr lang="en-US" dirty="0"/>
              <a:t>Introduction to Parallel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0600F-7128-4FD0-8491-7259B416A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441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74048" y="1289090"/>
            <a:ext cx="10363826" cy="143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9465" y="1544997"/>
            <a:ext cx="92926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Amdahl’s law: As P increases, the percentage of work in the parallel region reduces, performance is more and more dominated by the sequential region.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93806" y="2960345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93806" y="3208999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93806" y="345454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93806" y="369586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293806" y="395247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86372" y="418681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93806" y="444322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286372" y="493028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293806" y="467367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286372" y="516074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22821" y="5904267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P=1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245269" y="2954463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245269" y="3174535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245269" y="342619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45269" y="367786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245269" y="392632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245269" y="417211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87563" y="2954463"/>
            <a:ext cx="37170" cy="2436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0156" y="395247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60860" y="5904267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P=2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914342" y="342052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914342" y="367219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914342" y="392064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914342" y="416644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486664" y="2957793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486664" y="3177865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486664" y="341921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486664" y="367087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155737" y="341354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155737" y="366520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769054" y="340499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769054" y="365665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438127" y="339932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438127" y="365098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427828" y="5899329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P=4</a:t>
            </a:r>
          </a:p>
        </p:txBody>
      </p:sp>
    </p:spTree>
    <p:extLst>
      <p:ext uri="{BB962C8B-B14F-4D97-AF65-F5344CB8AC3E}">
        <p14:creationId xmlns:p14="http://schemas.microsoft.com/office/powerpoint/2010/main" val="1550168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ADBC0-0D26-32E2-7ED8-717DCB35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023C8-09EE-85B8-B40B-B7FAD02395B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Let a program has f=10% sequential component and 90% parallel component. What is the speedup one will get with 2 processors, 5 processors, 10 processors and infinite number of processors?</a:t>
            </a:r>
          </a:p>
        </p:txBody>
      </p:sp>
    </p:spTree>
    <p:extLst>
      <p:ext uri="{BB962C8B-B14F-4D97-AF65-F5344CB8AC3E}">
        <p14:creationId xmlns:p14="http://schemas.microsoft.com/office/powerpoint/2010/main" val="3207706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Gustafson’s Law (scaled speedup, weak scaling)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77" y="1191654"/>
            <a:ext cx="10363826" cy="51273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Large scale parallel/distributed systems are expected to allow for solving problem faster or larger problems.</a:t>
            </a:r>
          </a:p>
          <a:p>
            <a:pPr lvl="1"/>
            <a:r>
              <a:rPr lang="en-US" dirty="0"/>
              <a:t> Amdahl’s Law indicates that there is a limit on how faster it can go.</a:t>
            </a:r>
          </a:p>
          <a:p>
            <a:pPr lvl="1"/>
            <a:r>
              <a:rPr lang="en-US" dirty="0"/>
              <a:t> How about bigger problems? This is what Gustafson’s Law sheds lights on!</a:t>
            </a:r>
          </a:p>
          <a:p>
            <a:r>
              <a:rPr lang="en-US" dirty="0"/>
              <a:t> In Amdahl’s law, as the number of processors increases, the amount of work in each node decreases (more processors sharing the parallel part).</a:t>
            </a:r>
          </a:p>
          <a:p>
            <a:r>
              <a:rPr lang="en-US" dirty="0"/>
              <a:t> In Gustafson’s law, as the number of processors increases, the amount of work in each node remains the same (doing more work collectively).</a:t>
            </a:r>
          </a:p>
          <a:p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76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Gustafson’s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74048" y="1289090"/>
            <a:ext cx="10363826" cy="143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9464" y="1544997"/>
            <a:ext cx="9471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Gustafson’s law: As P increases, the total work on each process remains the same. So the total work increases with P.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7424" y="2938042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517424" y="3186696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517424" y="343224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517424" y="367355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517424" y="393016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09990" y="416451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517424" y="442091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509990" y="490798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517424" y="465137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509990" y="513844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46439" y="5881964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P=1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811181" y="2932160"/>
            <a:ext cx="37170" cy="2436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3774" y="3930167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84478" y="5881964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P=2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380737" y="5881964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P=4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684478" y="2942924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84478" y="3191578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684478" y="343712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684478" y="367844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684478" y="393504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677044" y="416939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684478" y="442579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677044" y="491286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684478" y="465625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677044" y="514332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353551" y="344310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353551" y="368441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353551" y="394102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346117" y="417536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353551" y="443177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346117" y="491883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353551" y="466223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346117" y="514929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7357054" y="2942924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7357054" y="3191578"/>
            <a:ext cx="312234" cy="23045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357054" y="343712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7357054" y="367844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357054" y="393504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7349620" y="416939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7357054" y="442579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349620" y="491286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7357054" y="465625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349620" y="514332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8075937" y="343224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8075937" y="367355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8075937" y="393016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068503" y="416451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075937" y="442091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8068503" y="490798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8075937" y="465137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8068503" y="513844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8802254" y="344310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8802254" y="3684414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8802254" y="394102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8794820" y="417536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8802254" y="443177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8794820" y="4918838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8802254" y="4662230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8794820" y="514929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9516674" y="3453956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9516674" y="3695269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516674" y="395187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9509240" y="4186222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9516674" y="4442627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9509240" y="4929693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9516674" y="4673085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9509240" y="5160151"/>
            <a:ext cx="312234" cy="2304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38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Gustafson’s Law (scaled speedup, weak scaling)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756377" y="1191654"/>
                <a:ext cx="10363826" cy="2570024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The work on each processor is 1 (f is the fraction for sequential program, (1-f) is the fraction for parallel program.</a:t>
                </a:r>
              </a:p>
              <a:p>
                <a:r>
                  <a:rPr lang="en-US" dirty="0"/>
                  <a:t> With P processor (with the same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), the total amount of useful work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. Thus,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 Thus, speedup(P)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756377" y="1191654"/>
                <a:ext cx="10363826" cy="2570024"/>
              </a:xfrm>
              <a:blipFill>
                <a:blip r:embed="rId2"/>
                <a:stretch>
                  <a:fillRect l="-765" t="-237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818" y="3901481"/>
          <a:ext cx="812799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338">
                  <a:extLst>
                    <a:ext uri="{9D8B030D-6E8A-4147-A177-3AD203B41FA5}">
                      <a16:colId xmlns:a16="http://schemas.microsoft.com/office/drawing/2014/main" val="422280916"/>
                    </a:ext>
                  </a:extLst>
                </a:gridCol>
                <a:gridCol w="3218985">
                  <a:extLst>
                    <a:ext uri="{9D8B030D-6E8A-4147-A177-3AD203B41FA5}">
                      <a16:colId xmlns:a16="http://schemas.microsoft.com/office/drawing/2014/main" val="1471526020"/>
                    </a:ext>
                  </a:extLst>
                </a:gridCol>
                <a:gridCol w="3253676">
                  <a:extLst>
                    <a:ext uri="{9D8B030D-6E8A-4147-A177-3AD203B41FA5}">
                      <a16:colId xmlns:a16="http://schemas.microsoft.com/office/drawing/2014/main" val="3125675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r>
                        <a:rPr lang="en-US" baseline="0" dirty="0"/>
                        <a:t> of 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Strong scaling speedup (</a:t>
                      </a:r>
                      <a:r>
                        <a:rPr lang="en-US" dirty="0" err="1"/>
                        <a:t>Amdalh’s</a:t>
                      </a:r>
                      <a:r>
                        <a:rPr lang="en-US" dirty="0"/>
                        <a:t> law, f = 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 scaling speedup (Gustafson’s law, f = 10%)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677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48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10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732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919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620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368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 of Gustafson’s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756377" y="1191653"/>
                <a:ext cx="10363826" cy="493408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 For weak scaling, speedup(P)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 Speedup is now proportional to P.</a:t>
                </a:r>
              </a:p>
              <a:p>
                <a:r>
                  <a:rPr lang="en-US" dirty="0"/>
                  <a:t> Scalability is much better when the problem size can increase.</a:t>
                </a:r>
              </a:p>
              <a:p>
                <a:pPr lvl="1"/>
                <a:r>
                  <a:rPr lang="en-US" dirty="0"/>
                  <a:t> Many application can use more computing power to solve larger problems</a:t>
                </a:r>
              </a:p>
              <a:p>
                <a:pPr lvl="2"/>
                <a:r>
                  <a:rPr lang="en-US" dirty="0"/>
                  <a:t> Weather prediction, large deep learning models.</a:t>
                </a:r>
              </a:p>
              <a:p>
                <a:r>
                  <a:rPr lang="en-US" i="1" dirty="0"/>
                  <a:t>Gustafson, John L. (May 1988). </a:t>
                </a:r>
                <a:r>
                  <a:rPr lang="en-US" i="1" dirty="0">
                    <a:hlinkClick r:id="rId2"/>
                  </a:rPr>
                  <a:t>"Reevaluating Amdahl's Law"</a:t>
                </a:r>
                <a:r>
                  <a:rPr lang="en-US" i="1" dirty="0"/>
                  <a:t>. </a:t>
                </a:r>
                <a:r>
                  <a:rPr lang="en-US" i="1" dirty="0">
                    <a:hlinkClick r:id="rId3" tooltip="Communications of the ACM"/>
                  </a:rPr>
                  <a:t>Communications of the ACM</a:t>
                </a:r>
                <a:r>
                  <a:rPr lang="en-US" i="1" dirty="0"/>
                  <a:t>. </a:t>
                </a:r>
                <a:r>
                  <a:rPr lang="en-US" b="1" i="1" dirty="0"/>
                  <a:t>31</a:t>
                </a:r>
                <a:r>
                  <a:rPr lang="en-US" i="1" dirty="0"/>
                  <a:t> (5): 532–3.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756377" y="1191653"/>
                <a:ext cx="10363826" cy="4934083"/>
              </a:xfrm>
              <a:blipFill>
                <a:blip r:embed="rId4"/>
                <a:stretch>
                  <a:fillRect l="-1000" t="-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29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27670-4547-B4F4-036A-EF1EA454F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Computers and Parallel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1AFB0-F252-5E0C-0A1A-E24A815457B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What is a parallel computer?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collection of processing elements that communicate and </a:t>
            </a:r>
            <a:r>
              <a:rPr lang="en-US" altLang="en-US" dirty="0" err="1"/>
              <a:t>coorperate</a:t>
            </a:r>
            <a:r>
              <a:rPr lang="en-US" altLang="en-US" dirty="0"/>
              <a:t> to solve problems.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What is a processing element?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Depending on the context, it can be a whole computer, a CPU, a CPU core, a GPU core, or a functional unit.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Three key elements in a parallel computer:</a:t>
            </a:r>
          </a:p>
          <a:p>
            <a:pPr marL="1257300" lvl="2" indent="-342900">
              <a:lnSpc>
                <a:spcPct val="90000"/>
              </a:lnSpc>
              <a:buFont typeface="+mj-lt"/>
              <a:buAutoNum type="arabicPeriod"/>
            </a:pPr>
            <a:r>
              <a:rPr lang="en-US" altLang="en-US" dirty="0"/>
              <a:t>More than one processing element. More than one processing element allows computation to be performed in parallel!  </a:t>
            </a:r>
          </a:p>
          <a:p>
            <a:pPr marL="1257300" lvl="2" indent="-342900">
              <a:lnSpc>
                <a:spcPct val="90000"/>
              </a:lnSpc>
              <a:buFont typeface="+mj-lt"/>
              <a:buAutoNum type="arabicPeriod"/>
            </a:pPr>
            <a:r>
              <a:rPr lang="en-US" altLang="en-US" dirty="0"/>
              <a:t>The processing elements are connected, and can communicate with one another when needed</a:t>
            </a:r>
          </a:p>
          <a:p>
            <a:pPr marL="1257300" lvl="2" indent="-342900">
              <a:lnSpc>
                <a:spcPct val="90000"/>
              </a:lnSpc>
              <a:buFont typeface="+mj-lt"/>
              <a:buAutoNum type="arabicPeriod"/>
            </a:pPr>
            <a:r>
              <a:rPr lang="en-US" altLang="en-US" dirty="0"/>
              <a:t>The processing elements corporate to solve problems.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412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Contemporary Computing Systems are Parallel Computers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10363826" cy="4655488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Mobile devices, </a:t>
            </a:r>
            <a:r>
              <a:rPr lang="en-US" dirty="0" err="1"/>
              <a:t>IoT</a:t>
            </a:r>
            <a:r>
              <a:rPr lang="en-US" dirty="0"/>
              <a:t> devices, many have multi-core CPUs</a:t>
            </a:r>
          </a:p>
          <a:p>
            <a:pPr lvl="2"/>
            <a:r>
              <a:rPr lang="en-US" dirty="0"/>
              <a:t> IPhone 13, A15 – 6 CPU cores, 16 Neural Engine cores, 4 GPU cores  </a:t>
            </a:r>
          </a:p>
          <a:p>
            <a:pPr lvl="1"/>
            <a:r>
              <a:rPr lang="en-US" dirty="0"/>
              <a:t>Desktop or laptop, multi-core CPU</a:t>
            </a:r>
          </a:p>
          <a:p>
            <a:pPr lvl="1"/>
            <a:r>
              <a:rPr lang="en-US" dirty="0"/>
              <a:t> A high-end gaming computer (CPU + GPU)</a:t>
            </a:r>
          </a:p>
          <a:p>
            <a:pPr lvl="1"/>
            <a:r>
              <a:rPr lang="en-US" dirty="0"/>
              <a:t>Multi-core server</a:t>
            </a:r>
          </a:p>
          <a:p>
            <a:pPr lvl="1"/>
            <a:r>
              <a:rPr lang="en-US" dirty="0" err="1"/>
              <a:t>Linprog</a:t>
            </a:r>
            <a:r>
              <a:rPr lang="en-US" dirty="0"/>
              <a:t> cluster   </a:t>
            </a:r>
          </a:p>
          <a:p>
            <a:pPr lvl="1"/>
            <a:r>
              <a:rPr lang="en-US" dirty="0"/>
              <a:t>FSU Research Computing Center (RCC)</a:t>
            </a:r>
          </a:p>
          <a:p>
            <a:pPr lvl="1"/>
            <a:r>
              <a:rPr lang="en-US" dirty="0"/>
              <a:t>Cloud Computing platforms (Amazon AWS, Google cloud).</a:t>
            </a:r>
            <a:endParaRPr lang="en-US" b="1" dirty="0"/>
          </a:p>
          <a:p>
            <a:pPr lvl="1"/>
            <a:r>
              <a:rPr lang="en-US" dirty="0"/>
              <a:t>Frontier supercomputer at Oak Ridge National Laboratory (No. 1 in June 2024 , 1714.81 Peta flops per second peak  performance)</a:t>
            </a:r>
          </a:p>
          <a:p>
            <a:r>
              <a:rPr lang="en-US" b="1" dirty="0"/>
              <a:t>In today’s world, almost any computing device is a parallel computing device!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079335" y="3756543"/>
            <a:ext cx="9927772" cy="2009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73878" y="2870624"/>
            <a:ext cx="2716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Uniprocessor systems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76355" y="3884260"/>
            <a:ext cx="3020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Multi-processor systems</a:t>
            </a:r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27670-4547-B4F4-036A-EF1EA454F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Computers and Parallel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1AFB0-F252-5E0C-0A1A-E24A815457B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Parallel computer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collection of processing elements that communicate and </a:t>
            </a:r>
            <a:r>
              <a:rPr lang="en-US" altLang="en-US" dirty="0" err="1"/>
              <a:t>coorperate</a:t>
            </a:r>
            <a:r>
              <a:rPr lang="en-US" altLang="en-US" dirty="0"/>
              <a:t> to solve problems.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Parallel computing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Parallel computing is </a:t>
            </a:r>
            <a:r>
              <a:rPr lang="en-US" i="1" dirty="0"/>
              <a:t>a type of computation where many calculations or processes are performed simultaneously</a:t>
            </a:r>
            <a:r>
              <a:rPr lang="en-US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Parallel computing is performed on a parallel computer where multiple processing elements are utilized simultaneously.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Parallel programming .vs. concurrent programming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Parallel programs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Parallel programs are programs that can simultaneously utilize multiple processing elements, usually having multiple threads of execution.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Sequential programs: programs where instructions are executed in sequence. </a:t>
            </a:r>
          </a:p>
        </p:txBody>
      </p:sp>
    </p:spTree>
    <p:extLst>
      <p:ext uri="{BB962C8B-B14F-4D97-AF65-F5344CB8AC3E}">
        <p14:creationId xmlns:p14="http://schemas.microsoft.com/office/powerpoint/2010/main" val="3756203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parallel computing?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Bigger: Solving bigger problem in the same amount of time </a:t>
            </a:r>
          </a:p>
          <a:p>
            <a:pPr lvl="1"/>
            <a:r>
              <a:rPr lang="en-US" dirty="0"/>
              <a:t>Example: scientific computing applications such as weather simulation. More computing power means more finer granularity and prediction longer into the future.  </a:t>
            </a:r>
          </a:p>
          <a:p>
            <a:r>
              <a:rPr lang="en-US" dirty="0"/>
              <a:t>Faster: Solving the problem of the same size in a smaller amount of time </a:t>
            </a:r>
          </a:p>
          <a:p>
            <a:pPr lvl="1"/>
            <a:r>
              <a:rPr lang="en-US" dirty="0"/>
              <a:t>Example: Cracking a password with 1 computer takes 20 hours -&gt; 12 minutes with 100 computers.  </a:t>
            </a:r>
          </a:p>
        </p:txBody>
      </p:sp>
    </p:spTree>
    <p:extLst>
      <p:ext uri="{BB962C8B-B14F-4D97-AF65-F5344CB8AC3E}">
        <p14:creationId xmlns:p14="http://schemas.microsoft.com/office/powerpoint/2010/main" val="2332858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types of (sequential) applications can be improved by parallel computing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10363826" cy="2085118"/>
          </a:xfrm>
        </p:spPr>
        <p:txBody>
          <a:bodyPr>
            <a:normAutofit/>
          </a:bodyPr>
          <a:lstStyle/>
          <a:p>
            <a:r>
              <a:rPr lang="en-US" dirty="0"/>
              <a:t>Parallel programming typically starts with sequential programming - converting the sequential program to an equivalent parallel program. </a:t>
            </a:r>
          </a:p>
          <a:p>
            <a:pPr lvl="1"/>
            <a:r>
              <a:rPr lang="en-US" dirty="0"/>
              <a:t>If we have an infinite number of processors (or processing elements), it is possible to make sequential program run much faster?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DE8895-0FA6-FB3F-AE5F-D7AA078CE2F6}"/>
              </a:ext>
            </a:extLst>
          </p:cNvPr>
          <p:cNvSpPr txBox="1"/>
          <p:nvPr/>
        </p:nvSpPr>
        <p:spPr>
          <a:xfrm>
            <a:off x="4678527" y="4183871"/>
            <a:ext cx="120577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= 2;</a:t>
            </a:r>
          </a:p>
          <a:p>
            <a:r>
              <a:rPr lang="en-US" dirty="0"/>
              <a:t>B = A + A;</a:t>
            </a:r>
          </a:p>
          <a:p>
            <a:r>
              <a:rPr lang="en-US" dirty="0"/>
              <a:t>C = B * A;</a:t>
            </a:r>
          </a:p>
          <a:p>
            <a:r>
              <a:rPr lang="en-US" dirty="0"/>
              <a:t>D = C+1;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67CE4A-3CE9-4733-9709-9C7DFED5659A}"/>
              </a:ext>
            </a:extLst>
          </p:cNvPr>
          <p:cNvSpPr txBox="1"/>
          <p:nvPr/>
        </p:nvSpPr>
        <p:spPr>
          <a:xfrm>
            <a:off x="6910584" y="4192260"/>
            <a:ext cx="27007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For(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&lt;100000; </a:t>
            </a:r>
            <a:r>
              <a:rPr lang="en-US" dirty="0" err="1"/>
              <a:t>i</a:t>
            </a:r>
            <a:r>
              <a:rPr lang="en-US" dirty="0"/>
              <a:t>+= 1)</a:t>
            </a:r>
          </a:p>
          <a:p>
            <a:r>
              <a:rPr lang="en-US" dirty="0"/>
              <a:t>    a[</a:t>
            </a:r>
            <a:r>
              <a:rPr lang="en-US" dirty="0" err="1"/>
              <a:t>i</a:t>
            </a:r>
            <a:r>
              <a:rPr lang="en-US" dirty="0"/>
              <a:t>] = b[</a:t>
            </a:r>
            <a:r>
              <a:rPr lang="en-US" dirty="0" err="1"/>
              <a:t>i</a:t>
            </a:r>
            <a:r>
              <a:rPr lang="en-US" dirty="0"/>
              <a:t>] + c[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BCCEEA-72C0-2550-CC0B-D81CAC83EF37}"/>
              </a:ext>
            </a:extLst>
          </p:cNvPr>
          <p:cNvSpPr txBox="1"/>
          <p:nvPr/>
        </p:nvSpPr>
        <p:spPr>
          <a:xfrm>
            <a:off x="2119653" y="4177356"/>
            <a:ext cx="92204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= 2;</a:t>
            </a:r>
          </a:p>
          <a:p>
            <a:r>
              <a:rPr lang="en-US" dirty="0"/>
              <a:t>B = 4;</a:t>
            </a:r>
          </a:p>
          <a:p>
            <a:r>
              <a:rPr lang="en-US" dirty="0"/>
              <a:t>C = 6;</a:t>
            </a:r>
          </a:p>
          <a:p>
            <a:r>
              <a:rPr lang="en-US" dirty="0"/>
              <a:t>D = 10;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65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7426658" cy="4655488"/>
          </a:xfrm>
        </p:spPr>
        <p:txBody>
          <a:bodyPr>
            <a:normAutofit/>
          </a:bodyPr>
          <a:lstStyle/>
          <a:p>
            <a:r>
              <a:rPr lang="en-US" dirty="0">
                <a:latin typeface="Cambria Math" panose="02040503050406030204" pitchFamily="18" charset="0"/>
              </a:rPr>
              <a:t>When two instructions operate on the same data with at least one instruction write to the data, we say that there exists  data dependency between the two instructions.</a:t>
            </a:r>
          </a:p>
          <a:p>
            <a:pPr lvl="1"/>
            <a:r>
              <a:rPr lang="en-US" b="0" dirty="0">
                <a:latin typeface="Cambria Math" panose="02040503050406030204" pitchFamily="18" charset="0"/>
              </a:rPr>
              <a:t>True dependency – read after write</a:t>
            </a:r>
          </a:p>
          <a:p>
            <a:pPr lvl="1"/>
            <a:r>
              <a:rPr lang="en-US" b="0" dirty="0">
                <a:latin typeface="Cambria Math" panose="02040503050406030204" pitchFamily="18" charset="0"/>
              </a:rPr>
              <a:t>Output dependency – write after write</a:t>
            </a:r>
          </a:p>
          <a:p>
            <a:pPr lvl="1"/>
            <a:r>
              <a:rPr lang="en-US" b="0" dirty="0">
                <a:latin typeface="Cambria Math" panose="02040503050406030204" pitchFamily="18" charset="0"/>
              </a:rPr>
              <a:t>Anti-dependency – write after read</a:t>
            </a:r>
          </a:p>
          <a:p>
            <a:r>
              <a:rPr lang="en-US" b="0" dirty="0">
                <a:latin typeface="Cambria Math" panose="02040503050406030204" pitchFamily="18" charset="0"/>
              </a:rPr>
              <a:t>Due to the dependencies, a typical program will have a portion that can be parallelized, and the other part that cannot be parallelized.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93429-CB95-98B6-B860-CA25CCCFB5DB}"/>
              </a:ext>
            </a:extLst>
          </p:cNvPr>
          <p:cNvSpPr txBox="1"/>
          <p:nvPr/>
        </p:nvSpPr>
        <p:spPr>
          <a:xfrm>
            <a:off x="8820710" y="2725022"/>
            <a:ext cx="2509982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0000"/>
                </a:highlight>
              </a:rPr>
              <a:t>A = 2;</a:t>
            </a:r>
          </a:p>
          <a:p>
            <a:r>
              <a:rPr lang="en-US" dirty="0">
                <a:highlight>
                  <a:srgbClr val="FF0000"/>
                </a:highlight>
              </a:rPr>
              <a:t>B = A + A;</a:t>
            </a:r>
          </a:p>
          <a:p>
            <a:r>
              <a:rPr lang="en-US" dirty="0">
                <a:highlight>
                  <a:srgbClr val="FF0000"/>
                </a:highlight>
              </a:rPr>
              <a:t>C = b * A;</a:t>
            </a:r>
          </a:p>
          <a:p>
            <a:r>
              <a:rPr lang="en-US" dirty="0">
                <a:highlight>
                  <a:srgbClr val="FF0000"/>
                </a:highlight>
              </a:rPr>
              <a:t>D = c+1;</a:t>
            </a:r>
          </a:p>
          <a:p>
            <a:endParaRPr lang="en-US" dirty="0"/>
          </a:p>
          <a:p>
            <a:r>
              <a:rPr lang="en-US" dirty="0">
                <a:highlight>
                  <a:srgbClr val="008000"/>
                </a:highlight>
              </a:rPr>
              <a:t>For(</a:t>
            </a:r>
            <a:r>
              <a:rPr lang="en-US" dirty="0" err="1">
                <a:highlight>
                  <a:srgbClr val="008000"/>
                </a:highlight>
              </a:rPr>
              <a:t>i</a:t>
            </a:r>
            <a:r>
              <a:rPr lang="en-US" dirty="0">
                <a:highlight>
                  <a:srgbClr val="008000"/>
                </a:highlight>
              </a:rPr>
              <a:t>=0; </a:t>
            </a:r>
            <a:r>
              <a:rPr lang="en-US" dirty="0" err="1">
                <a:highlight>
                  <a:srgbClr val="008000"/>
                </a:highlight>
              </a:rPr>
              <a:t>i</a:t>
            </a:r>
            <a:r>
              <a:rPr lang="en-US" dirty="0">
                <a:highlight>
                  <a:srgbClr val="008000"/>
                </a:highlight>
              </a:rPr>
              <a:t>&lt;100000; </a:t>
            </a:r>
            <a:r>
              <a:rPr lang="en-US" dirty="0" err="1">
                <a:highlight>
                  <a:srgbClr val="008000"/>
                </a:highlight>
              </a:rPr>
              <a:t>i</a:t>
            </a:r>
            <a:r>
              <a:rPr lang="en-US" dirty="0">
                <a:highlight>
                  <a:srgbClr val="008000"/>
                </a:highlight>
              </a:rPr>
              <a:t>=+)</a:t>
            </a:r>
          </a:p>
          <a:p>
            <a:r>
              <a:rPr lang="en-US" dirty="0">
                <a:highlight>
                  <a:srgbClr val="008000"/>
                </a:highlight>
              </a:rPr>
              <a:t>    a[</a:t>
            </a:r>
            <a:r>
              <a:rPr lang="en-US" dirty="0" err="1">
                <a:highlight>
                  <a:srgbClr val="008000"/>
                </a:highlight>
              </a:rPr>
              <a:t>i</a:t>
            </a:r>
            <a:r>
              <a:rPr lang="en-US" dirty="0">
                <a:highlight>
                  <a:srgbClr val="008000"/>
                </a:highlight>
              </a:rPr>
              <a:t>] = 0; </a:t>
            </a:r>
          </a:p>
        </p:txBody>
      </p:sp>
    </p:spTree>
    <p:extLst>
      <p:ext uri="{BB962C8B-B14F-4D97-AF65-F5344CB8AC3E}">
        <p14:creationId xmlns:p14="http://schemas.microsoft.com/office/powerpoint/2010/main" val="2620178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Speedup and Scalability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61308" y="1753785"/>
                <a:ext cx="10363826" cy="465548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be the execution time for a computation to run on 1 processor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be the execution time for the computation (with the same input – same problem) to run on P processors. </a:t>
                </a: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𝑠𝑝𝑒𝑒𝑑𝑢𝑝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Scalability of a parallel program measures how many processors that the program can make effective use of.</a:t>
                </a:r>
              </a:p>
              <a:p>
                <a:pPr lvl="1"/>
                <a:r>
                  <a:rPr lang="en-US" dirty="0"/>
                  <a:t>When the problem size is fixed, this is referred to as “strong scaling”. </a:t>
                </a:r>
              </a:p>
              <a:p>
                <a:pPr lvl="1"/>
                <a:r>
                  <a:rPr lang="en-US" dirty="0"/>
                  <a:t>When the problem size can increase with the  number of processors, it is referred to as “weak scaling”.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61308" y="1753785"/>
                <a:ext cx="10363826" cy="4655488"/>
              </a:xfrm>
              <a:blipFill>
                <a:blip r:embed="rId2"/>
                <a:stretch>
                  <a:fillRect l="-765" r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564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(fixed size speedup, strong scaling)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88725" y="1334061"/>
                <a:ext cx="10207099" cy="494779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Given a program, let </a:t>
                </a:r>
                <a:r>
                  <a:rPr lang="en-US" i="1" dirty="0"/>
                  <a:t>f</a:t>
                </a:r>
                <a:r>
                  <a:rPr lang="en-US" dirty="0"/>
                  <a:t> be the fraction that must be sequential and </a:t>
                </a:r>
                <a:r>
                  <a:rPr lang="en-US" i="1" dirty="0"/>
                  <a:t>1-f</a:t>
                </a:r>
                <a:r>
                  <a:rPr lang="en-US" dirty="0"/>
                  <a:t> be the fraction that can be parallelized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𝑆𝑝𝑒𝑒𝑑𝑢𝑝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den>
                        </m:f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+(1−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𝑆𝑝𝑒𝑒𝑑𝑢𝑝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Original paper: </a:t>
                </a:r>
                <a:r>
                  <a:rPr lang="en-US" i="1" dirty="0"/>
                  <a:t>Amdahl, Gene M. (1967). </a:t>
                </a:r>
                <a:r>
                  <a:rPr lang="en-US" i="1" dirty="0">
                    <a:hlinkClick r:id="rId2"/>
                  </a:rPr>
                  <a:t>"Validity of the Single Processor Approach to Achieving Large-Scale Computing Capabilities"</a:t>
                </a:r>
                <a:r>
                  <a:rPr lang="en-US" i="1" dirty="0"/>
                  <a:t> . AFIPS Conference Proceedings (30): 483–485.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88725" y="1334061"/>
                <a:ext cx="10207099" cy="4947793"/>
              </a:xfrm>
              <a:blipFill>
                <a:blip r:embed="rId3"/>
                <a:stretch>
                  <a:fillRect l="-776" t="-123" b="-2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7522927"/>
      </p:ext>
    </p:extLst>
  </p:cSld>
  <p:clrMapOvr>
    <a:masterClrMapping/>
  </p:clrMapOvr>
</p:sld>
</file>

<file path=ppt/theme/theme1.xml><?xml version="1.0" encoding="utf-8"?>
<a:theme xmlns:a="http://schemas.openxmlformats.org/drawingml/2006/main" name="myCOP4521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OP4521" id="{AC88A369-B436-4B59-A1A3-9406AB6A38E2}" vid="{44AA63C9-C980-4552-9100-70E8BCF60E8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myCOP4521</Template>
  <TotalTime>2185</TotalTime>
  <Words>1254</Words>
  <Application>Microsoft Office PowerPoint</Application>
  <PresentationFormat>Widescreen</PresentationFormat>
  <Paragraphs>127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Courier New</vt:lpstr>
      <vt:lpstr>Tw Cen MT</vt:lpstr>
      <vt:lpstr>Wingdings</vt:lpstr>
      <vt:lpstr>myCOP4521</vt:lpstr>
      <vt:lpstr>Introduction to Parallel Computing</vt:lpstr>
      <vt:lpstr>Parallel Computers and Parallel Computing</vt:lpstr>
      <vt:lpstr>Most Contemporary Computing Systems are Parallel Computers </vt:lpstr>
      <vt:lpstr>Parallel Computers and Parallel Computing</vt:lpstr>
      <vt:lpstr>Why parallel computing?</vt:lpstr>
      <vt:lpstr>What types of (sequential) applications can be improved by parallel computing </vt:lpstr>
      <vt:lpstr>Dependency</vt:lpstr>
      <vt:lpstr>Speedup and Scalability</vt:lpstr>
      <vt:lpstr>Amdahl’s Law (fixed size speedup, strong scaling)</vt:lpstr>
      <vt:lpstr>Amdahl’s law</vt:lpstr>
      <vt:lpstr>Question</vt:lpstr>
      <vt:lpstr>Gustafson’s Law (scaled speedup, weak scaling)</vt:lpstr>
      <vt:lpstr>Gustafson’s law</vt:lpstr>
      <vt:lpstr>Gustafson’s Law (scaled speedup, weak scaling)</vt:lpstr>
      <vt:lpstr>Implication of Gustafson’s law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Sharanya Jayaraman</dc:creator>
  <cp:lastModifiedBy>Xin Yuan</cp:lastModifiedBy>
  <cp:revision>14</cp:revision>
  <dcterms:created xsi:type="dcterms:W3CDTF">2022-01-21T13:41:55Z</dcterms:created>
  <dcterms:modified xsi:type="dcterms:W3CDTF">2025-03-18T15:06:14Z</dcterms:modified>
</cp:coreProperties>
</file>