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59" r:id="rId2"/>
    <p:sldId id="379" r:id="rId3"/>
    <p:sldId id="363" r:id="rId4"/>
    <p:sldId id="380" r:id="rId5"/>
    <p:sldId id="361" r:id="rId6"/>
    <p:sldId id="382" r:id="rId7"/>
    <p:sldId id="311" r:id="rId8"/>
    <p:sldId id="383" r:id="rId9"/>
    <p:sldId id="324" r:id="rId10"/>
    <p:sldId id="326" r:id="rId11"/>
    <p:sldId id="329" r:id="rId12"/>
    <p:sldId id="322" r:id="rId13"/>
    <p:sldId id="360" r:id="rId14"/>
    <p:sldId id="335" r:id="rId15"/>
    <p:sldId id="336" r:id="rId16"/>
    <p:sldId id="337" r:id="rId17"/>
    <p:sldId id="338" r:id="rId18"/>
    <p:sldId id="339" r:id="rId19"/>
    <p:sldId id="340" r:id="rId20"/>
    <p:sldId id="358" r:id="rId21"/>
    <p:sldId id="357" r:id="rId22"/>
    <p:sldId id="341" r:id="rId23"/>
    <p:sldId id="342" r:id="rId24"/>
    <p:sldId id="343" r:id="rId25"/>
    <p:sldId id="344" r:id="rId26"/>
    <p:sldId id="345" r:id="rId27"/>
    <p:sldId id="346" r:id="rId28"/>
    <p:sldId id="365" r:id="rId29"/>
    <p:sldId id="347" r:id="rId30"/>
    <p:sldId id="366" r:id="rId31"/>
    <p:sldId id="348" r:id="rId32"/>
    <p:sldId id="367" r:id="rId33"/>
    <p:sldId id="364" r:id="rId34"/>
    <p:sldId id="368" r:id="rId35"/>
    <p:sldId id="369" r:id="rId36"/>
    <p:sldId id="370" r:id="rId37"/>
    <p:sldId id="371" r:id="rId38"/>
    <p:sldId id="372" r:id="rId39"/>
    <p:sldId id="373" r:id="rId40"/>
    <p:sldId id="374" r:id="rId41"/>
    <p:sldId id="375" r:id="rId42"/>
    <p:sldId id="376" r:id="rId43"/>
    <p:sldId id="377" r:id="rId44"/>
    <p:sldId id="37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1" autoAdjust="0"/>
    <p:restoredTop sz="94660"/>
  </p:normalViewPr>
  <p:slideViewPr>
    <p:cSldViewPr snapToGrid="0">
      <p:cViewPr varScale="1">
        <p:scale>
          <a:sx n="131" d="100"/>
          <a:sy n="131"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 y="392927"/>
            <a:ext cx="12192000" cy="6858000"/>
          </a:xfrm>
          <a:prstGeom prst="rect">
            <a:avLst/>
          </a:prstGeom>
        </p:spPr>
      </p:pic>
      <p:sp>
        <p:nvSpPr>
          <p:cNvPr id="2" name="Title 1"/>
          <p:cNvSpPr>
            <a:spLocks noGrp="1"/>
          </p:cNvSpPr>
          <p:nvPr>
            <p:ph type="title" hasCustomPrompt="1"/>
          </p:nvPr>
        </p:nvSpPr>
        <p:spPr>
          <a:xfrm>
            <a:off x="913774" y="292513"/>
            <a:ext cx="10364451" cy="1122819"/>
          </a:xfrm>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1566408"/>
            <a:ext cx="10363826" cy="4224792"/>
          </a:xfrm>
        </p:spPr>
        <p:txBody>
          <a:bodyPr/>
          <a:lstStyle>
            <a:lvl1pPr marL="228600" indent="-228600">
              <a:buFont typeface="Wingdings" panose="05000000000000000000" pitchFamily="2" charset="2"/>
              <a:buChar char="§"/>
              <a:defRPr sz="2800" cap="none" baseline="0">
                <a:latin typeface="Calibri" panose="020F0502020204030204" pitchFamily="34" charset="0"/>
                <a:cs typeface="Calibri" panose="020F0502020204030204" pitchFamily="34" charset="0"/>
              </a:defRPr>
            </a:lvl1pPr>
            <a:lvl2pPr marL="685800" indent="-228600">
              <a:buFont typeface="Courier New" panose="02070309020205020404" pitchFamily="49" charset="0"/>
              <a:buChar char="o"/>
              <a:defRPr sz="2400" cap="none">
                <a:latin typeface="Calibri" panose="020F0502020204030204" pitchFamily="34" charset="0"/>
                <a:cs typeface="Calibri" panose="020F0502020204030204" pitchFamily="34" charset="0"/>
              </a:defRPr>
            </a:lvl2pPr>
            <a:lvl3pPr marL="1143000" indent="-228600">
              <a:buFont typeface="Wingdings" panose="05000000000000000000" pitchFamily="2" charset="2"/>
              <a:buChar char="v"/>
              <a:defRPr sz="2000" cap="none">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q"/>
              <a:defRPr sz="2000" cap="none">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err="1"/>
              <a:t>Aaaa</a:t>
            </a:r>
            <a:endParaRPr lang="en-US" dirty="0"/>
          </a:p>
          <a:p>
            <a:pPr lvl="1"/>
            <a:r>
              <a:rPr lang="en-US" dirty="0" err="1"/>
              <a:t>Saaaa</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2/11/26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6.x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for Single Thread Performance</a:t>
            </a:r>
          </a:p>
        </p:txBody>
      </p:sp>
      <p:sp>
        <p:nvSpPr>
          <p:cNvPr id="3" name="Content Placeholder 2"/>
          <p:cNvSpPr>
            <a:spLocks noGrp="1"/>
          </p:cNvSpPr>
          <p:nvPr>
            <p:ph sz="quarter" idx="13"/>
          </p:nvPr>
        </p:nvSpPr>
        <p:spPr>
          <a:xfrm>
            <a:off x="756377" y="1191654"/>
            <a:ext cx="10363826" cy="5127370"/>
          </a:xfrm>
        </p:spPr>
        <p:txBody>
          <a:bodyPr>
            <a:normAutofit/>
          </a:bodyPr>
          <a:lstStyle/>
          <a:p>
            <a:r>
              <a:rPr lang="en-US" dirty="0"/>
              <a:t>Modern processor architectures have many features for improving program executing performance</a:t>
            </a:r>
          </a:p>
          <a:p>
            <a:pPr lvl="1"/>
            <a:r>
              <a:rPr lang="en-US" dirty="0"/>
              <a:t> Caching, out of order execution, speculative execution, branch prediction</a:t>
            </a:r>
          </a:p>
          <a:p>
            <a:pPr lvl="1"/>
            <a:r>
              <a:rPr lang="en-US" dirty="0"/>
              <a:t> </a:t>
            </a:r>
            <a:r>
              <a:rPr lang="en-US" dirty="0" err="1"/>
              <a:t>etc</a:t>
            </a:r>
            <a:endParaRPr lang="en-US" dirty="0"/>
          </a:p>
          <a:p>
            <a:r>
              <a:rPr lang="en-US" dirty="0"/>
              <a:t>Our focus is on software level optimization - what a programmer can do to make a program run faster.</a:t>
            </a:r>
          </a:p>
          <a:p>
            <a:pPr lvl="1"/>
            <a:r>
              <a:rPr lang="en-US" dirty="0"/>
              <a:t>Focusing on loops (loop optimizations), why loops?</a:t>
            </a:r>
          </a:p>
        </p:txBody>
      </p:sp>
    </p:spTree>
    <p:extLst>
      <p:ext uri="{BB962C8B-B14F-4D97-AF65-F5344CB8AC3E}">
        <p14:creationId xmlns:p14="http://schemas.microsoft.com/office/powerpoint/2010/main" val="86303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 Number and Vector</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415331"/>
                <a:ext cx="10363826" cy="5150155"/>
              </a:xfrm>
            </p:spPr>
            <p:txBody>
              <a:bodyPr>
                <a:normAutofit fontScale="92500" lnSpcReduction="10000"/>
              </a:bodyPr>
              <a:lstStyle/>
              <a:p>
                <a:r>
                  <a:rPr lang="en-US" dirty="0"/>
                  <a:t>If the statements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e>
                    </m:d>
                  </m:oMath>
                </a14:m>
                <a:r>
                  <a:rPr lang="en-US" dirty="0"/>
                  <a:t> are executed before the statements in iteration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𝑗</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𝑗</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𝑗</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𝑗</m:t>
                            </m:r>
                          </m:e>
                          <m:sub>
                            <m:r>
                              <a:rPr lang="en-US" i="1">
                                <a:latin typeface="Cambria Math" panose="02040503050406030204" pitchFamily="18" charset="0"/>
                              </a:rPr>
                              <m:t>𝑛</m:t>
                            </m:r>
                          </m:sub>
                        </m:sSub>
                      </m:e>
                    </m:d>
                  </m:oMath>
                </a14:m>
                <a:r>
                  <a:rPr lang="en-US" dirty="0"/>
                  <a:t>, we say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b="0" i="0" smtClean="0">
                        <a:latin typeface="Cambria Math" panose="02040503050406030204" pitchFamily="18" charset="0"/>
                      </a:rPr>
                      <m:t>&lt;</m:t>
                    </m:r>
                    <m:acc>
                      <m:accPr>
                        <m:chr m:val="⃗"/>
                        <m:ctrlPr>
                          <a:rPr lang="en-US" i="1">
                            <a:latin typeface="Cambria Math" panose="02040503050406030204" pitchFamily="18" charset="0"/>
                          </a:rPr>
                        </m:ctrlPr>
                      </m:accPr>
                      <m:e>
                        <m:r>
                          <a:rPr lang="en-US" i="1">
                            <a:latin typeface="Cambria Math" panose="02040503050406030204" pitchFamily="18" charset="0"/>
                          </a:rPr>
                          <m:t>𝑗</m:t>
                        </m:r>
                      </m:e>
                    </m:acc>
                  </m:oMath>
                </a14:m>
                <a:r>
                  <a:rPr lang="en-US" dirty="0"/>
                  <a:t>. </a:t>
                </a:r>
              </a:p>
              <a:p>
                <a:r>
                  <a:rPr lang="en-US" dirty="0"/>
                  <a:t>To compare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r>
                  <a:rPr lang="en-US" dirty="0"/>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e>
                    </m:d>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𝑗</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𝑛</m:t>
                            </m:r>
                          </m:sub>
                        </m:sSub>
                      </m:e>
                    </m:d>
                  </m:oMath>
                </a14:m>
                <a:endParaRPr lang="en-US" dirty="0"/>
              </a:p>
              <a:p>
                <a:pPr lvl="1"/>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1</m:t>
                        </m:r>
                      </m:sub>
                    </m:sSub>
                    <m:r>
                      <a:rPr lang="en-US" i="1">
                        <a:latin typeface="Cambria Math" panose="02040503050406030204" pitchFamily="18" charset="0"/>
                      </a:rPr>
                      <m:t>&lt; </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b="0" i="1" smtClean="0">
                            <a:latin typeface="Cambria Math" panose="02040503050406030204" pitchFamily="18" charset="0"/>
                          </a:rPr>
                          <m:t>1</m:t>
                        </m:r>
                      </m:sub>
                    </m:sSub>
                  </m:oMath>
                </a14:m>
                <a:r>
                  <a:rPr lang="en-US" dirty="0"/>
                  <a:t>, then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a:latin typeface="Cambria Math" panose="02040503050406030204" pitchFamily="18" charset="0"/>
                      </a:rPr>
                      <m:t>&lt;</m:t>
                    </m:r>
                    <m:acc>
                      <m:accPr>
                        <m:chr m:val="⃗"/>
                        <m:ctrlPr>
                          <a:rPr lang="en-US" i="1">
                            <a:latin typeface="Cambria Math" panose="02040503050406030204" pitchFamily="18" charset="0"/>
                          </a:rPr>
                        </m:ctrlPr>
                      </m:accPr>
                      <m:e>
                        <m:r>
                          <a:rPr lang="en-US" i="1">
                            <a:latin typeface="Cambria Math" panose="02040503050406030204" pitchFamily="18" charset="0"/>
                          </a:rPr>
                          <m:t>𝑗</m:t>
                        </m:r>
                      </m:e>
                    </m:acc>
                  </m:oMath>
                </a14:m>
                <a:endParaRPr lang="en-US" dirty="0"/>
              </a:p>
              <a:p>
                <a:pPr lvl="1"/>
                <a:r>
                  <a:rPr lang="en-US" dirty="0"/>
                  <a:t>if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𝑗</m:t>
                        </m:r>
                      </m:e>
                      <m:sub>
                        <m:r>
                          <a:rPr lang="en-US" i="1">
                            <a:latin typeface="Cambria Math" panose="02040503050406030204" pitchFamily="18" charset="0"/>
                          </a:rPr>
                          <m:t>1</m:t>
                        </m:r>
                      </m:sub>
                    </m:sSub>
                    <m:r>
                      <a:rPr lang="en-US" i="1">
                        <a:latin typeface="Cambria Math" panose="02040503050406030204" pitchFamily="18" charset="0"/>
                      </a:rPr>
                      <m:t>&lt; </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1</m:t>
                        </m:r>
                      </m:sub>
                    </m:sSub>
                  </m:oMath>
                </a14:m>
                <a:r>
                  <a:rPr lang="en-US" dirty="0"/>
                  <a:t>, then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𝑗</m:t>
                        </m:r>
                      </m:e>
                    </m:acc>
                    <m:r>
                      <a:rPr lang="en-US">
                        <a:latin typeface="Cambria Math" panose="02040503050406030204" pitchFamily="18" charset="0"/>
                      </a:rPr>
                      <m:t>&lt;</m:t>
                    </m:r>
                    <m:acc>
                      <m:accPr>
                        <m:chr m:val="⃗"/>
                        <m:ctrlPr>
                          <a:rPr lang="en-US" i="1">
                            <a:latin typeface="Cambria Math" panose="02040503050406030204" pitchFamily="18" charset="0"/>
                          </a:rPr>
                        </m:ctrlPr>
                      </m:accPr>
                      <m:e>
                        <m:r>
                          <a:rPr lang="en-US" b="0" i="1" smtClean="0">
                            <a:latin typeface="Cambria Math" panose="02040503050406030204" pitchFamily="18" charset="0"/>
                          </a:rPr>
                          <m:t>𝑖</m:t>
                        </m:r>
                      </m:e>
                    </m:acc>
                  </m:oMath>
                </a14:m>
                <a:endParaRPr lang="en-US" dirty="0"/>
              </a:p>
              <a:p>
                <a:pPr lvl="1"/>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1</m:t>
                        </m:r>
                      </m:sub>
                    </m:sSub>
                  </m:oMath>
                </a14:m>
                <a:r>
                  <a:rPr lang="en-US" dirty="0"/>
                  <a:t>, then recursively compare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e>
                    </m:d>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b="0" i="1" smtClean="0">
                                <a:latin typeface="Cambria Math" panose="02040503050406030204" pitchFamily="18" charset="0"/>
                              </a:rPr>
                              <m:t>2</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𝑗</m:t>
                            </m:r>
                          </m:e>
                          <m:sub>
                            <m:r>
                              <a:rPr lang="en-US" i="1">
                                <a:latin typeface="Cambria Math" panose="02040503050406030204" pitchFamily="18" charset="0"/>
                              </a:rPr>
                              <m:t>𝑛</m:t>
                            </m:r>
                          </m:sub>
                        </m:sSub>
                      </m:e>
                    </m:d>
                  </m:oMath>
                </a14:m>
                <a:endParaRPr lang="en-US" dirty="0"/>
              </a:p>
              <a:p>
                <a:r>
                  <a:rPr lang="en-US" dirty="0"/>
                  <a:t>Example: </a:t>
                </a:r>
              </a:p>
              <a:p>
                <a:pPr lvl="1"/>
                <a:r>
                  <a:rPr lang="en-US" dirty="0"/>
                  <a:t> compare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 </m:t>
                    </m:r>
                  </m:oMath>
                </a14:m>
                <a:r>
                  <a:rPr lang="en-US" dirty="0"/>
                  <a:t>[10]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i="1">
                        <a:latin typeface="Cambria Math" panose="02040503050406030204" pitchFamily="18" charset="0"/>
                      </a:rPr>
                      <m:t>= </m:t>
                    </m:r>
                  </m:oMath>
                </a14:m>
                <a:r>
                  <a:rPr lang="en-US" dirty="0"/>
                  <a:t>[20] </a:t>
                </a:r>
              </a:p>
              <a:p>
                <a:pPr lvl="1"/>
                <a:r>
                  <a:rPr lang="en-US" dirty="0"/>
                  <a:t> compare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 </m:t>
                    </m:r>
                  </m:oMath>
                </a14:m>
                <a:r>
                  <a:rPr lang="en-US" dirty="0"/>
                  <a:t>[4, 10]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i="1">
                        <a:latin typeface="Cambria Math" panose="02040503050406030204" pitchFamily="18" charset="0"/>
                      </a:rPr>
                      <m:t>= </m:t>
                    </m:r>
                  </m:oMath>
                </a14:m>
                <a:r>
                  <a:rPr lang="en-US" dirty="0"/>
                  <a:t>[0, 20]</a:t>
                </a:r>
              </a:p>
              <a:p>
                <a:pPr lvl="1"/>
                <a:r>
                  <a:rPr lang="en-US" dirty="0"/>
                  <a:t> compare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 </m:t>
                    </m:r>
                  </m:oMath>
                </a14:m>
                <a:r>
                  <a:rPr lang="en-US" dirty="0"/>
                  <a:t>[10, 30, 20]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i="1">
                        <a:latin typeface="Cambria Math" panose="02040503050406030204" pitchFamily="18" charset="0"/>
                      </a:rPr>
                      <m:t>= </m:t>
                    </m:r>
                  </m:oMath>
                </a14:m>
                <a:r>
                  <a:rPr lang="en-US" dirty="0"/>
                  <a:t>[10, 20, 30]</a:t>
                </a: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415331"/>
                <a:ext cx="10363826" cy="5150155"/>
              </a:xfrm>
              <a:blipFill>
                <a:blip r:embed="rId2"/>
                <a:stretch>
                  <a:fillRect l="-979" t="-739"/>
                </a:stretch>
              </a:blipFill>
            </p:spPr>
            <p:txBody>
              <a:bodyPr/>
              <a:lstStyle/>
              <a:p>
                <a:r>
                  <a:rPr lang="en-US">
                    <a:noFill/>
                  </a:rPr>
                  <a:t> </a:t>
                </a:r>
              </a:p>
            </p:txBody>
          </p:sp>
        </mc:Fallback>
      </mc:AlternateContent>
    </p:spTree>
    <p:extLst>
      <p:ext uri="{BB962C8B-B14F-4D97-AF65-F5344CB8AC3E}">
        <p14:creationId xmlns:p14="http://schemas.microsoft.com/office/powerpoint/2010/main" val="262280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Dependence in a loop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3774" y="3029526"/>
                <a:ext cx="10363826" cy="3282063"/>
              </a:xfrm>
            </p:spPr>
            <p:txBody>
              <a:bodyPr>
                <a:normAutofit fontScale="92500"/>
              </a:bodyPr>
              <a:lstStyle/>
              <a:p>
                <a:pPr>
                  <a:lnSpc>
                    <a:spcPct val="90000"/>
                  </a:lnSpc>
                </a:pPr>
                <a:r>
                  <a:rPr lang="en-US" dirty="0"/>
                  <a:t>Statement S1 in iteration vector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r>
                  <a:rPr lang="en-US" dirty="0"/>
                  <a:t> and S2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b="0" i="0" smtClean="0">
                        <a:latin typeface="Cambria Math" panose="02040503050406030204" pitchFamily="18" charset="0"/>
                      </a:rPr>
                      <m:t> </m:t>
                    </m:r>
                  </m:oMath>
                </a14:m>
                <a:r>
                  <a:rPr lang="en-US" altLang="en-US" dirty="0"/>
                  <a:t>have dependence when </a:t>
                </a:r>
              </a:p>
              <a:p>
                <a:pPr marL="914400" lvl="1" indent="-457200">
                  <a:lnSpc>
                    <a:spcPct val="90000"/>
                  </a:lnSpc>
                  <a:buFont typeface="+mj-lt"/>
                  <a:buAutoNum type="arabicPeriod"/>
                </a:pPr>
                <a:r>
                  <a:rPr lang="en-US" dirty="0"/>
                  <a:t>S1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r>
                  <a:rPr lang="en-US" dirty="0"/>
                  <a:t> and S2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oMath>
                </a14:m>
                <a:r>
                  <a:rPr lang="en-US" altLang="en-US" dirty="0"/>
                  <a:t> access a common memory location.</a:t>
                </a:r>
              </a:p>
              <a:p>
                <a:pPr marL="914400" lvl="1" indent="-457200">
                  <a:lnSpc>
                    <a:spcPct val="90000"/>
                  </a:lnSpc>
                  <a:buFont typeface="+mj-lt"/>
                  <a:buAutoNum type="arabicPeriod"/>
                </a:pPr>
                <a:r>
                  <a:rPr lang="en-US" altLang="en-US" dirty="0"/>
                  <a:t>One of the access is a write.</a:t>
                </a:r>
              </a:p>
              <a:p>
                <a:pPr marL="914400" lvl="1" indent="-457200">
                  <a:lnSpc>
                    <a:spcPct val="90000"/>
                  </a:lnSpc>
                  <a:buFont typeface="+mj-lt"/>
                  <a:buAutoNum type="arabicPeriod"/>
                </a:pPr>
                <a:endParaRPr lang="en-US" altLang="en-US" dirty="0"/>
              </a:p>
              <a:p>
                <a:pPr>
                  <a:lnSpc>
                    <a:spcPct val="90000"/>
                  </a:lnSpc>
                </a:pPr>
                <a:r>
                  <a:rPr lang="en-US" altLang="en-US" dirty="0"/>
                  <a:t>In the above code example, statement S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 </m:t>
                    </m:r>
                  </m:oMath>
                </a14:m>
                <a:r>
                  <a:rPr lang="en-US" altLang="en-US" dirty="0"/>
                  <a:t>=[</a:t>
                </a:r>
                <a:r>
                  <a:rPr lang="en-US" altLang="en-US" dirty="0" err="1"/>
                  <a:t>i</a:t>
                </a:r>
                <a:r>
                  <a:rPr lang="en-US" altLang="en-US" dirty="0"/>
                  <a:t>] write to a[</a:t>
                </a:r>
                <a:r>
                  <a:rPr lang="en-US" altLang="en-US" dirty="0" err="1"/>
                  <a:t>i</a:t>
                </a:r>
                <a:r>
                  <a:rPr lang="en-US" altLang="en-US" dirty="0"/>
                  <a:t>] and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i</m:t>
                        </m:r>
                        <m:r>
                          <a:rPr lang="en-US" b="0" i="0" smtClean="0">
                            <a:latin typeface="Cambria Math" panose="02040503050406030204" pitchFamily="18" charset="0"/>
                          </a:rPr>
                          <m:t>+1</m:t>
                        </m:r>
                      </m:e>
                    </m:d>
                  </m:oMath>
                </a14:m>
                <a:r>
                  <a:rPr lang="en-US" altLang="en-US" dirty="0"/>
                  <a:t> read from a[</a:t>
                </a:r>
                <a:r>
                  <a:rPr lang="en-US" altLang="en-US" dirty="0" err="1"/>
                  <a:t>i</a:t>
                </a:r>
                <a:r>
                  <a:rPr lang="en-US" altLang="en-US" dirty="0"/>
                  <a:t>]. Thus, s</a:t>
                </a:r>
                <a:r>
                  <a:rPr lang="en-US" dirty="0"/>
                  <a:t>tatement S in iteration vector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and S in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a:latin typeface="Cambria Math" panose="02040503050406030204" pitchFamily="18" charset="0"/>
                      </a:rPr>
                      <m:t> </m:t>
                    </m:r>
                  </m:oMath>
                </a14:m>
                <a:r>
                  <a:rPr lang="en-US" altLang="en-US" dirty="0"/>
                  <a:t>have dependence. </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3774" y="3029526"/>
                <a:ext cx="10363826" cy="3282063"/>
              </a:xfrm>
              <a:blipFill>
                <a:blip r:embed="rId2"/>
                <a:stretch>
                  <a:fillRect l="-941" t="-2788" r="-471"/>
                </a:stretch>
              </a:blipFill>
            </p:spPr>
            <p:txBody>
              <a:bodyPr/>
              <a:lstStyle/>
              <a:p>
                <a:r>
                  <a:rPr lang="en-US">
                    <a:noFill/>
                  </a:rPr>
                  <a:t> </a:t>
                </a:r>
              </a:p>
            </p:txBody>
          </p:sp>
        </mc:Fallback>
      </mc:AlternateContent>
      <p:sp>
        <p:nvSpPr>
          <p:cNvPr id="9" name="TextBox 8"/>
          <p:cNvSpPr txBox="1"/>
          <p:nvPr/>
        </p:nvSpPr>
        <p:spPr>
          <a:xfrm>
            <a:off x="3992137" y="1568605"/>
            <a:ext cx="3948517" cy="954107"/>
          </a:xfrm>
          <a:prstGeom prst="rect">
            <a:avLst/>
          </a:prstGeom>
          <a:noFill/>
        </p:spPr>
        <p:txBody>
          <a:bodyPr wrap="none" rtlCol="0">
            <a:spAutoFit/>
          </a:bodyPr>
          <a:lstStyle/>
          <a:p>
            <a:r>
              <a:rPr lang="en-US" sz="2800" dirty="0"/>
              <a:t>for (</a:t>
            </a:r>
            <a:r>
              <a:rPr lang="en-US" sz="2800" dirty="0" err="1"/>
              <a:t>i</a:t>
            </a:r>
            <a:r>
              <a:rPr lang="en-US" sz="2800" dirty="0"/>
              <a:t>=1; </a:t>
            </a:r>
            <a:r>
              <a:rPr lang="en-US" sz="2800" dirty="0" err="1"/>
              <a:t>i</a:t>
            </a:r>
            <a:r>
              <a:rPr lang="en-US" sz="2800" dirty="0"/>
              <a:t>&lt;n; </a:t>
            </a:r>
            <a:r>
              <a:rPr lang="en-US" sz="2800" dirty="0" err="1"/>
              <a:t>i</a:t>
            </a:r>
            <a:r>
              <a:rPr lang="en-US" sz="2800" dirty="0"/>
              <a:t>++)</a:t>
            </a:r>
          </a:p>
          <a:p>
            <a:r>
              <a:rPr lang="en-US" sz="2800" dirty="0"/>
              <a:t>     S:   a[</a:t>
            </a:r>
            <a:r>
              <a:rPr lang="en-US" sz="2800" dirty="0" err="1"/>
              <a:t>i</a:t>
            </a:r>
            <a:r>
              <a:rPr lang="en-US" sz="2800" dirty="0"/>
              <a:t>] = a[i-1] + b[</a:t>
            </a:r>
            <a:r>
              <a:rPr lang="en-US" sz="2800" dirty="0" err="1"/>
              <a:t>i</a:t>
            </a:r>
            <a:r>
              <a:rPr lang="en-US" sz="2800" dirty="0"/>
              <a:t>];</a:t>
            </a:r>
          </a:p>
        </p:txBody>
      </p:sp>
    </p:spTree>
    <p:extLst>
      <p:ext uri="{BB962C8B-B14F-4D97-AF65-F5344CB8AC3E}">
        <p14:creationId xmlns:p14="http://schemas.microsoft.com/office/powerpoint/2010/main" val="406969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carried dependence</a:t>
            </a:r>
          </a:p>
        </p:txBody>
      </p:sp>
      <p:sp>
        <p:nvSpPr>
          <p:cNvPr id="3" name="Content Placeholder 2"/>
          <p:cNvSpPr>
            <a:spLocks noGrp="1"/>
          </p:cNvSpPr>
          <p:nvPr>
            <p:ph sz="quarter" idx="13"/>
          </p:nvPr>
        </p:nvSpPr>
        <p:spPr/>
        <p:txBody>
          <a:bodyPr>
            <a:normAutofit lnSpcReduction="10000"/>
          </a:bodyPr>
          <a:lstStyle/>
          <a:p>
            <a:pPr>
              <a:buFont typeface="Arial" charset="0"/>
              <a:buChar char="•"/>
              <a:defRPr/>
            </a:pPr>
            <a:r>
              <a:rPr lang="en-US" dirty="0"/>
              <a:t>A loop-carried dependence is a dependence that is present only when the dependence is between statements in different iterations of a loop.</a:t>
            </a:r>
          </a:p>
          <a:p>
            <a:pPr lvl="1">
              <a:buFont typeface="Arial" charset="0"/>
              <a:buChar char="•"/>
              <a:defRPr/>
            </a:pPr>
            <a:r>
              <a:rPr lang="en-US" dirty="0"/>
              <a:t>Otherwise, we call it loop-independent dependence.</a:t>
            </a:r>
          </a:p>
          <a:p>
            <a:pPr>
              <a:buFont typeface="Arial" charset="0"/>
              <a:buChar char="•"/>
              <a:defRPr/>
            </a:pPr>
            <a:r>
              <a:rPr lang="en-US" dirty="0"/>
              <a:t>Loop-carried dependence must be preserved when we restructure the loop (change the order in the iteration space).</a:t>
            </a:r>
          </a:p>
          <a:p>
            <a:pPr>
              <a:buFont typeface="Arial" charset="0"/>
              <a:buChar char="•"/>
              <a:defRPr/>
            </a:pPr>
            <a:r>
              <a:rPr lang="en-US" dirty="0"/>
              <a:t>Loop-carried dependence is also what prevents loops from being parallelized.</a:t>
            </a:r>
          </a:p>
        </p:txBody>
      </p:sp>
    </p:spTree>
    <p:extLst>
      <p:ext uri="{BB962C8B-B14F-4D97-AF65-F5344CB8AC3E}">
        <p14:creationId xmlns:p14="http://schemas.microsoft.com/office/powerpoint/2010/main" val="139416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Reordering transformation</a:t>
            </a:r>
          </a:p>
        </p:txBody>
      </p:sp>
      <p:sp>
        <p:nvSpPr>
          <p:cNvPr id="3" name="Content Placeholder 2"/>
          <p:cNvSpPr>
            <a:spLocks noGrp="1"/>
          </p:cNvSpPr>
          <p:nvPr>
            <p:ph sz="quarter" idx="13"/>
          </p:nvPr>
        </p:nvSpPr>
        <p:spPr/>
        <p:txBody>
          <a:bodyPr>
            <a:normAutofit fontScale="92500"/>
          </a:bodyPr>
          <a:lstStyle/>
          <a:p>
            <a:r>
              <a:rPr lang="en-US" dirty="0"/>
              <a:t> A loop reordering transformation preserves a dependence if it preserves and relative execution order of the source and sink of the dependence.</a:t>
            </a:r>
          </a:p>
          <a:p>
            <a:r>
              <a:rPr lang="en-US" dirty="0"/>
              <a:t> Any reordering transformation that preserves every dependence in a program preserves the semantics of the program</a:t>
            </a:r>
          </a:p>
          <a:p>
            <a:r>
              <a:rPr lang="en-US" dirty="0"/>
              <a:t> Loop optimization:  Finding the reordering transformation that preserves all dependence in the program while achieving performance</a:t>
            </a:r>
          </a:p>
          <a:p>
            <a:pPr lvl="1"/>
            <a:r>
              <a:rPr lang="en-US" dirty="0"/>
              <a:t> Find all dependence distance/direction vector in the loops, make sure that the transformations preserves all of them. </a:t>
            </a:r>
          </a:p>
        </p:txBody>
      </p:sp>
    </p:spTree>
    <p:extLst>
      <p:ext uri="{BB962C8B-B14F-4D97-AF65-F5344CB8AC3E}">
        <p14:creationId xmlns:p14="http://schemas.microsoft.com/office/powerpoint/2010/main" val="292702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Scalar replacement of array elements</a:t>
            </a:r>
            <a:endParaRPr lang="en-US" dirty="0"/>
          </a:p>
        </p:txBody>
      </p:sp>
      <p:sp>
        <p:nvSpPr>
          <p:cNvPr id="3" name="Content Placeholder 2"/>
          <p:cNvSpPr>
            <a:spLocks noGrp="1"/>
          </p:cNvSpPr>
          <p:nvPr>
            <p:ph sz="quarter" idx="13"/>
          </p:nvPr>
        </p:nvSpPr>
        <p:spPr>
          <a:xfrm>
            <a:off x="6428510" y="1566408"/>
            <a:ext cx="4849090" cy="4224792"/>
          </a:xfrm>
        </p:spPr>
        <p:txBody>
          <a:bodyPr>
            <a:normAutofit fontScale="92500" lnSpcReduction="20000"/>
          </a:bodyPr>
          <a:lstStyle/>
          <a:p>
            <a:r>
              <a:rPr lang="en-US" altLang="en-US" dirty="0"/>
              <a:t>Scalar replacement allows registers to be allocated to the scalar, which reduces memory references.</a:t>
            </a:r>
          </a:p>
          <a:p>
            <a:pPr lvl="1"/>
            <a:r>
              <a:rPr lang="en-US" altLang="en-US" dirty="0"/>
              <a:t> Registers are almost never allocated to array elements.</a:t>
            </a:r>
          </a:p>
          <a:p>
            <a:pPr lvl="1"/>
            <a:endParaRPr lang="en-US" altLang="en-US" dirty="0"/>
          </a:p>
          <a:p>
            <a:r>
              <a:rPr lang="en-US" altLang="en-US" dirty="0"/>
              <a:t>Notice in the example that </a:t>
            </a:r>
            <a:r>
              <a:rPr lang="en-US" altLang="en-US" dirty="0" err="1"/>
              <a:t>ct</a:t>
            </a:r>
            <a:r>
              <a:rPr lang="en-US" altLang="en-US" dirty="0"/>
              <a:t> creates loop carried dependence.</a:t>
            </a:r>
          </a:p>
          <a:p>
            <a:endParaRPr lang="en-US" altLang="en-US" dirty="0"/>
          </a:p>
          <a:p>
            <a:endParaRPr lang="en-US" dirty="0"/>
          </a:p>
        </p:txBody>
      </p:sp>
      <p:sp>
        <p:nvSpPr>
          <p:cNvPr id="4" name="TextBox 3"/>
          <p:cNvSpPr txBox="1">
            <a:spLocks noChangeArrowheads="1"/>
          </p:cNvSpPr>
          <p:nvPr/>
        </p:nvSpPr>
        <p:spPr bwMode="auto">
          <a:xfrm>
            <a:off x="913774" y="1415332"/>
            <a:ext cx="508184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for(j=0; j&lt;N; </a:t>
            </a:r>
            <a:r>
              <a:rPr lang="en-US" altLang="en-US" sz="2400" dirty="0" err="1"/>
              <a:t>j++</a:t>
            </a:r>
            <a:r>
              <a:rPr lang="en-US" altLang="en-US" sz="2400" dirty="0"/>
              <a:t>) </a:t>
            </a:r>
          </a:p>
          <a:p>
            <a:pPr eaLnBrk="1" hangingPunct="1"/>
            <a:r>
              <a:rPr lang="en-US" altLang="en-US" sz="2400" dirty="0"/>
              <a:t>        for (k=0; k&lt;N; k++)</a:t>
            </a:r>
          </a:p>
          <a:p>
            <a:pPr eaLnBrk="1" hangingPunct="1"/>
            <a:r>
              <a:rPr lang="en-US" altLang="en-US" sz="2400" dirty="0"/>
              <a:t>            c(</a:t>
            </a:r>
            <a:r>
              <a:rPr lang="en-US" altLang="en-US" sz="2400" dirty="0" err="1"/>
              <a:t>i</a:t>
            </a:r>
            <a:r>
              <a:rPr lang="en-US" altLang="en-US" sz="2400" dirty="0"/>
              <a:t>, j) = c(</a:t>
            </a:r>
            <a:r>
              <a:rPr lang="en-US" altLang="en-US" sz="2400" dirty="0" err="1"/>
              <a:t>i</a:t>
            </a:r>
            <a:r>
              <a:rPr lang="en-US" altLang="en-US" sz="2400" dirty="0"/>
              <a:t>, j) + a(</a:t>
            </a:r>
            <a:r>
              <a:rPr lang="en-US" altLang="en-US" sz="2400" dirty="0" err="1"/>
              <a:t>i</a:t>
            </a:r>
            <a:r>
              <a:rPr lang="en-US" altLang="en-US" sz="2400" dirty="0"/>
              <a:t>, k)* b(k, j);</a:t>
            </a:r>
          </a:p>
        </p:txBody>
      </p:sp>
      <p:sp>
        <p:nvSpPr>
          <p:cNvPr id="5" name="TextBox 4"/>
          <p:cNvSpPr txBox="1">
            <a:spLocks noChangeArrowheads="1"/>
          </p:cNvSpPr>
          <p:nvPr/>
        </p:nvSpPr>
        <p:spPr bwMode="auto">
          <a:xfrm>
            <a:off x="913774" y="3678804"/>
            <a:ext cx="4225837"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for(j=0; j&lt;N; </a:t>
            </a:r>
            <a:r>
              <a:rPr lang="en-US" altLang="en-US" sz="2400" dirty="0" err="1"/>
              <a:t>j++</a:t>
            </a:r>
            <a:r>
              <a:rPr lang="en-US" altLang="en-US" sz="2400" dirty="0"/>
              <a:t>)  {</a:t>
            </a:r>
          </a:p>
          <a:p>
            <a:pPr eaLnBrk="1" hangingPunct="1"/>
            <a:r>
              <a:rPr lang="en-US" altLang="en-US" sz="2400" dirty="0"/>
              <a:t>        </a:t>
            </a:r>
            <a:r>
              <a:rPr lang="en-US" altLang="en-US" sz="2400" dirty="0" err="1"/>
              <a:t>ct</a:t>
            </a:r>
            <a:r>
              <a:rPr lang="en-US" altLang="en-US" sz="2400" dirty="0"/>
              <a:t> = c(</a:t>
            </a:r>
            <a:r>
              <a:rPr lang="en-US" altLang="en-US" sz="2400" dirty="0" err="1"/>
              <a:t>i</a:t>
            </a:r>
            <a:r>
              <a:rPr lang="en-US" altLang="en-US" sz="2400" dirty="0"/>
              <a:t>, j)</a:t>
            </a:r>
          </a:p>
          <a:p>
            <a:pPr eaLnBrk="1" hangingPunct="1"/>
            <a:r>
              <a:rPr lang="en-US" altLang="en-US" sz="2400" dirty="0"/>
              <a:t>        for (k=0; k&lt;N; k++) </a:t>
            </a:r>
          </a:p>
          <a:p>
            <a:pPr eaLnBrk="1" hangingPunct="1"/>
            <a:r>
              <a:rPr lang="en-US" altLang="en-US" sz="2400" dirty="0"/>
              <a:t>            </a:t>
            </a:r>
            <a:r>
              <a:rPr lang="en-US" altLang="en-US" sz="2400" dirty="0" err="1"/>
              <a:t>ct</a:t>
            </a:r>
            <a:r>
              <a:rPr lang="en-US" altLang="en-US" sz="2400" dirty="0"/>
              <a:t> = </a:t>
            </a:r>
            <a:r>
              <a:rPr lang="en-US" altLang="en-US" sz="2400" dirty="0" err="1"/>
              <a:t>ct</a:t>
            </a:r>
            <a:r>
              <a:rPr lang="en-US" altLang="en-US" sz="2400" dirty="0"/>
              <a:t> + a(</a:t>
            </a:r>
            <a:r>
              <a:rPr lang="en-US" altLang="en-US" sz="2400" dirty="0" err="1"/>
              <a:t>i</a:t>
            </a:r>
            <a:r>
              <a:rPr lang="en-US" altLang="en-US" sz="2400" dirty="0"/>
              <a:t>, k)* b(k, j);</a:t>
            </a:r>
          </a:p>
          <a:p>
            <a:pPr eaLnBrk="1" hangingPunct="1"/>
            <a:r>
              <a:rPr lang="en-US" altLang="en-US" sz="2400" dirty="0"/>
              <a:t>        c(</a:t>
            </a:r>
            <a:r>
              <a:rPr lang="en-US" altLang="en-US" sz="2400" dirty="0" err="1"/>
              <a:t>i</a:t>
            </a:r>
            <a:r>
              <a:rPr lang="en-US" altLang="en-US" sz="2400" dirty="0"/>
              <a:t>, j) = </a:t>
            </a:r>
            <a:r>
              <a:rPr lang="en-US" altLang="en-US" sz="2400" dirty="0" err="1"/>
              <a:t>ct</a:t>
            </a:r>
            <a:r>
              <a:rPr lang="en-US" altLang="en-US" sz="2400" dirty="0"/>
              <a:t>;</a:t>
            </a:r>
          </a:p>
          <a:p>
            <a:pPr eaLnBrk="1" hangingPunct="1"/>
            <a:r>
              <a:rPr lang="en-US" altLang="en-US" sz="2400" dirty="0"/>
              <a:t>      }</a:t>
            </a:r>
          </a:p>
        </p:txBody>
      </p:sp>
      <p:sp>
        <p:nvSpPr>
          <p:cNvPr id="6" name="Down Arrow 5"/>
          <p:cNvSpPr/>
          <p:nvPr/>
        </p:nvSpPr>
        <p:spPr>
          <a:xfrm>
            <a:off x="3026692" y="3112655"/>
            <a:ext cx="621672" cy="43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60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normalization</a:t>
            </a:r>
          </a:p>
        </p:txBody>
      </p:sp>
      <p:sp>
        <p:nvSpPr>
          <p:cNvPr id="3" name="Content Placeholder 2"/>
          <p:cNvSpPr>
            <a:spLocks noGrp="1"/>
          </p:cNvSpPr>
          <p:nvPr>
            <p:ph sz="quarter" idx="13"/>
          </p:nvPr>
        </p:nvSpPr>
        <p:spPr>
          <a:xfrm>
            <a:off x="6428510" y="1566408"/>
            <a:ext cx="4849090" cy="4224792"/>
          </a:xfrm>
        </p:spPr>
        <p:txBody>
          <a:bodyPr>
            <a:normAutofit lnSpcReduction="10000"/>
          </a:bodyPr>
          <a:lstStyle/>
          <a:p>
            <a:r>
              <a:rPr lang="en-US" altLang="en-US" dirty="0"/>
              <a:t>Make the loop index variable starts from 1 (or 0) with a step of 1.</a:t>
            </a:r>
          </a:p>
          <a:p>
            <a:r>
              <a:rPr lang="en-US" altLang="en-US" dirty="0"/>
              <a:t> It does not do too much by itself. But it simplifies the iteration space and makes it easier to manipulate, which enables other optimizations.</a:t>
            </a:r>
          </a:p>
          <a:p>
            <a:endParaRPr lang="en-US" altLang="en-US" dirty="0"/>
          </a:p>
          <a:p>
            <a:endParaRPr lang="en-US" altLang="en-US" dirty="0"/>
          </a:p>
          <a:p>
            <a:endParaRPr lang="en-US" dirty="0"/>
          </a:p>
        </p:txBody>
      </p:sp>
      <p:sp>
        <p:nvSpPr>
          <p:cNvPr id="6" name="Down Arrow 5"/>
          <p:cNvSpPr/>
          <p:nvPr/>
        </p:nvSpPr>
        <p:spPr>
          <a:xfrm>
            <a:off x="3026692" y="3112655"/>
            <a:ext cx="621672" cy="43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p:cNvSpPr txBox="1">
            <a:spLocks noChangeArrowheads="1"/>
          </p:cNvSpPr>
          <p:nvPr/>
        </p:nvSpPr>
        <p:spPr bwMode="auto">
          <a:xfrm>
            <a:off x="1588655" y="1663829"/>
            <a:ext cx="3038011"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=a; </a:t>
            </a:r>
            <a:r>
              <a:rPr lang="en-US" altLang="en-US" sz="2400" dirty="0" err="1"/>
              <a:t>i</a:t>
            </a:r>
            <a:r>
              <a:rPr lang="en-US" altLang="en-US" sz="2400" dirty="0"/>
              <a:t>&lt;b; </a:t>
            </a:r>
            <a:r>
              <a:rPr lang="en-US" altLang="en-US" sz="2400" dirty="0" err="1"/>
              <a:t>i</a:t>
            </a:r>
            <a:r>
              <a:rPr lang="en-US" altLang="en-US" sz="2400" dirty="0"/>
              <a:t>+= c) {  </a:t>
            </a:r>
          </a:p>
          <a:p>
            <a:pPr eaLnBrk="1" hangingPunct="1"/>
            <a:r>
              <a:rPr lang="en-US" altLang="en-US" sz="2400" dirty="0"/>
              <a:t>    // loop body</a:t>
            </a:r>
          </a:p>
          <a:p>
            <a:pPr eaLnBrk="1" hangingPunct="1"/>
            <a:r>
              <a:rPr lang="en-US" altLang="en-US" sz="2400" dirty="0"/>
              <a:t>}</a:t>
            </a:r>
          </a:p>
        </p:txBody>
      </p:sp>
      <p:sp>
        <p:nvSpPr>
          <p:cNvPr id="8" name="TextBox 4"/>
          <p:cNvSpPr txBox="1">
            <a:spLocks noChangeArrowheads="1"/>
          </p:cNvSpPr>
          <p:nvPr/>
        </p:nvSpPr>
        <p:spPr bwMode="auto">
          <a:xfrm>
            <a:off x="1588655" y="3678804"/>
            <a:ext cx="3724096"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(ii=1; ii&lt;(b-a)/c; ii++) {  </a:t>
            </a:r>
          </a:p>
          <a:p>
            <a:pPr eaLnBrk="1" hangingPunct="1"/>
            <a:r>
              <a:rPr lang="en-US" altLang="en-US" sz="2400" dirty="0"/>
              <a:t>    </a:t>
            </a:r>
            <a:r>
              <a:rPr lang="en-US" altLang="en-US" sz="2400" dirty="0" err="1"/>
              <a:t>i</a:t>
            </a:r>
            <a:r>
              <a:rPr lang="en-US" altLang="en-US" sz="2400" dirty="0"/>
              <a:t> = a + (ii-1) *c;</a:t>
            </a:r>
          </a:p>
          <a:p>
            <a:pPr eaLnBrk="1" hangingPunct="1"/>
            <a:r>
              <a:rPr lang="en-US" altLang="en-US" sz="2400" dirty="0"/>
              <a:t>    // loop body</a:t>
            </a:r>
          </a:p>
          <a:p>
            <a:pPr eaLnBrk="1" hangingPunct="1"/>
            <a:r>
              <a:rPr lang="en-US" altLang="en-US" sz="2400" dirty="0"/>
              <a:t>}</a:t>
            </a:r>
          </a:p>
        </p:txBody>
      </p:sp>
    </p:spTree>
    <p:extLst>
      <p:ext uri="{BB962C8B-B14F-4D97-AF65-F5344CB8AC3E}">
        <p14:creationId xmlns:p14="http://schemas.microsoft.com/office/powerpoint/2010/main" val="90536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transformations</a:t>
            </a:r>
          </a:p>
        </p:txBody>
      </p:sp>
      <p:sp>
        <p:nvSpPr>
          <p:cNvPr id="3" name="Content Placeholder 2"/>
          <p:cNvSpPr>
            <a:spLocks noGrp="1"/>
          </p:cNvSpPr>
          <p:nvPr>
            <p:ph sz="quarter" idx="13"/>
          </p:nvPr>
        </p:nvSpPr>
        <p:spPr/>
        <p:txBody>
          <a:bodyPr>
            <a:normAutofit fontScale="85000" lnSpcReduction="20000"/>
          </a:bodyPr>
          <a:lstStyle/>
          <a:p>
            <a:r>
              <a:rPr lang="en-US" dirty="0"/>
              <a:t> </a:t>
            </a:r>
            <a:r>
              <a:rPr lang="en-US" altLang="en-US" dirty="0"/>
              <a:t>Change the shape and direction of loop iterations</a:t>
            </a:r>
          </a:p>
          <a:p>
            <a:pPr lvl="1"/>
            <a:r>
              <a:rPr lang="en-US" altLang="en-US" dirty="0"/>
              <a:t> Change the access pattern</a:t>
            </a:r>
          </a:p>
          <a:p>
            <a:pPr lvl="2"/>
            <a:r>
              <a:rPr lang="en-US" altLang="en-US" dirty="0"/>
              <a:t> Increase data reuse (locality)</a:t>
            </a:r>
          </a:p>
          <a:p>
            <a:pPr lvl="2"/>
            <a:r>
              <a:rPr lang="en-US" altLang="en-US" dirty="0"/>
              <a:t> Reduce overheads</a:t>
            </a:r>
          </a:p>
          <a:p>
            <a:pPr lvl="1"/>
            <a:r>
              <a:rPr lang="en-US" altLang="en-US" dirty="0"/>
              <a:t>Valid transformations need to maintain all loop carried dependence.</a:t>
            </a:r>
          </a:p>
          <a:p>
            <a:pPr lvl="1"/>
            <a:endParaRPr lang="en-US" altLang="en-US" dirty="0"/>
          </a:p>
          <a:p>
            <a:pPr lvl="1"/>
            <a:r>
              <a:rPr lang="en-US" altLang="en-US" dirty="0" err="1"/>
              <a:t>Unimodular</a:t>
            </a:r>
            <a:r>
              <a:rPr lang="en-US" altLang="en-US" dirty="0"/>
              <a:t> transformations</a:t>
            </a:r>
          </a:p>
          <a:p>
            <a:pPr lvl="2"/>
            <a:r>
              <a:rPr lang="en-US" altLang="en-US" dirty="0"/>
              <a:t>Loop interchange, loop permutation, loop reversal, loop skewing, and many others</a:t>
            </a:r>
          </a:p>
          <a:p>
            <a:pPr lvl="1"/>
            <a:r>
              <a:rPr lang="en-US" altLang="en-US" dirty="0"/>
              <a:t>Loop fusion and  distribution</a:t>
            </a:r>
          </a:p>
          <a:p>
            <a:pPr lvl="1"/>
            <a:r>
              <a:rPr lang="en-US" altLang="en-US" dirty="0"/>
              <a:t>Loop tiling</a:t>
            </a:r>
          </a:p>
          <a:p>
            <a:pPr lvl="1"/>
            <a:r>
              <a:rPr lang="en-US" altLang="en-US" dirty="0"/>
              <a:t>Loop unrolling</a:t>
            </a:r>
          </a:p>
          <a:p>
            <a:pPr lvl="2"/>
            <a:endParaRPr lang="en-US" altLang="en-US" dirty="0"/>
          </a:p>
        </p:txBody>
      </p:sp>
    </p:spTree>
    <p:extLst>
      <p:ext uri="{BB962C8B-B14F-4D97-AF65-F5344CB8AC3E}">
        <p14:creationId xmlns:p14="http://schemas.microsoft.com/office/powerpoint/2010/main" val="381966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Unimodular</a:t>
            </a:r>
            <a:r>
              <a:rPr lang="en-US" altLang="en-US" dirty="0"/>
              <a:t> transformations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US" altLang="en-US" dirty="0"/>
                  <a:t>A </a:t>
                </a:r>
                <a:r>
                  <a:rPr lang="en-US" altLang="en-US" dirty="0" err="1"/>
                  <a:t>unimodular</a:t>
                </a:r>
                <a:r>
                  <a:rPr lang="en-US" altLang="en-US" dirty="0"/>
                  <a:t> matrix is a square matrix with all integral components and with a determinant of 1 or –1.</a:t>
                </a:r>
              </a:p>
              <a:p>
                <a:r>
                  <a:rPr lang="en-US" altLang="en-US" dirty="0"/>
                  <a:t>Let the </a:t>
                </a:r>
                <a:r>
                  <a:rPr lang="en-US" altLang="en-US" dirty="0" err="1"/>
                  <a:t>unimodular</a:t>
                </a:r>
                <a:r>
                  <a:rPr lang="en-US" altLang="en-US" dirty="0"/>
                  <a:t> matrix be U, it transforms iteration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e>
                    </m:d>
                  </m:oMath>
                </a14:m>
                <a:r>
                  <a:rPr lang="en-US" altLang="en-US" dirty="0"/>
                  <a:t> to iteration U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r>
                  <a:rPr lang="en-US" altLang="en-US" dirty="0"/>
                  <a:t>.</a:t>
                </a:r>
              </a:p>
              <a:p>
                <a:pPr lvl="2"/>
                <a:r>
                  <a:rPr lang="en-US" altLang="en-US" dirty="0"/>
                  <a:t> A </a:t>
                </a:r>
                <a:r>
                  <a:rPr lang="en-US" altLang="en-US" dirty="0" err="1"/>
                  <a:t>unimodular</a:t>
                </a:r>
                <a:r>
                  <a:rPr lang="en-US" altLang="en-US" dirty="0"/>
                  <a:t> transformation represented by matrix U is legal when applied to a loop nest with a set of distance vector D if and only if for each d in D, </a:t>
                </a:r>
                <a:r>
                  <a:rPr lang="en-US" altLang="en-US" dirty="0" err="1"/>
                  <a:t>Ud</a:t>
                </a:r>
                <a:r>
                  <a:rPr lang="en-US" altLang="en-US" dirty="0"/>
                  <a:t> &gt;= 0.</a:t>
                </a:r>
              </a:p>
              <a:p>
                <a:pPr lvl="3"/>
                <a:r>
                  <a:rPr lang="en-US" altLang="en-US" dirty="0"/>
                  <a:t> Distance vector tells the dependences in the loop.</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1059" t="-289" r="-353"/>
                </a:stretch>
              </a:blipFill>
            </p:spPr>
            <p:txBody>
              <a:bodyPr/>
              <a:lstStyle/>
              <a:p>
                <a:r>
                  <a:rPr lang="en-US">
                    <a:noFill/>
                  </a:rPr>
                  <a:t> </a:t>
                </a:r>
              </a:p>
            </p:txBody>
          </p:sp>
        </mc:Fallback>
      </mc:AlternateContent>
    </p:spTree>
    <p:extLst>
      <p:ext uri="{BB962C8B-B14F-4D97-AF65-F5344CB8AC3E}">
        <p14:creationId xmlns:p14="http://schemas.microsoft.com/office/powerpoint/2010/main" val="269834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Unimodular</a:t>
            </a:r>
            <a:r>
              <a:rPr lang="en-US" altLang="en-US" dirty="0"/>
              <a:t> transformations: loop interchange</a:t>
            </a:r>
            <a:endParaRPr lang="en-US" dirty="0"/>
          </a:p>
        </p:txBody>
      </p:sp>
      <p:sp>
        <p:nvSpPr>
          <p:cNvPr id="3" name="Content Placeholder 2"/>
          <p:cNvSpPr>
            <a:spLocks noGrp="1"/>
          </p:cNvSpPr>
          <p:nvPr>
            <p:ph sz="quarter" idx="13"/>
          </p:nvPr>
        </p:nvSpPr>
        <p:spPr>
          <a:xfrm>
            <a:off x="1194088" y="3040381"/>
            <a:ext cx="10363826" cy="646545"/>
          </a:xfrm>
        </p:spPr>
        <p:txBody>
          <a:bodyPr/>
          <a:lstStyle/>
          <a:p>
            <a:r>
              <a:rPr lang="en-US" dirty="0"/>
              <a:t>Distance vector = [1, 0]</a:t>
            </a:r>
          </a:p>
        </p:txBody>
      </p:sp>
      <p:sp>
        <p:nvSpPr>
          <p:cNvPr id="4" name="Text Box 1028"/>
          <p:cNvSpPr txBox="1">
            <a:spLocks noChangeArrowheads="1"/>
          </p:cNvSpPr>
          <p:nvPr/>
        </p:nvSpPr>
        <p:spPr bwMode="auto">
          <a:xfrm>
            <a:off x="1194088" y="1611313"/>
            <a:ext cx="336021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 (j=0; j &lt; n; </a:t>
            </a:r>
            <a:r>
              <a:rPr lang="en-US" altLang="en-US" sz="2400" dirty="0" err="1"/>
              <a:t>j++</a:t>
            </a:r>
            <a:r>
              <a:rPr lang="en-US" altLang="en-US" sz="2400" dirty="0"/>
              <a:t>) </a:t>
            </a:r>
          </a:p>
          <a:p>
            <a:pPr eaLnBrk="1" hangingPunct="1"/>
            <a:r>
              <a:rPr lang="en-US" altLang="en-US" sz="2400" dirty="0"/>
              <a:t>       a(</a:t>
            </a:r>
            <a:r>
              <a:rPr lang="en-US" altLang="en-US" sz="2400" dirty="0" err="1"/>
              <a:t>i</a:t>
            </a:r>
            <a:r>
              <a:rPr lang="en-US" altLang="en-US" sz="2400" dirty="0"/>
              <a:t>, j) = a(i-1, j) + 1;</a:t>
            </a:r>
          </a:p>
        </p:txBody>
      </p:sp>
      <p:sp>
        <p:nvSpPr>
          <p:cNvPr id="5" name="Text Box 1029"/>
          <p:cNvSpPr txBox="1">
            <a:spLocks noChangeArrowheads="1"/>
          </p:cNvSpPr>
          <p:nvPr/>
        </p:nvSpPr>
        <p:spPr bwMode="auto">
          <a:xfrm>
            <a:off x="6433127" y="1611312"/>
            <a:ext cx="3291286"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(j=0; j&lt;n; </a:t>
            </a:r>
            <a:r>
              <a:rPr lang="en-US" altLang="en-US" sz="2400" dirty="0" err="1"/>
              <a:t>j++</a:t>
            </a:r>
            <a:r>
              <a:rPr lang="en-US" altLang="en-US" sz="2400" dirty="0"/>
              <a:t>)</a:t>
            </a:r>
          </a:p>
          <a:p>
            <a:pPr eaLnBrk="1" hangingPunct="1"/>
            <a:r>
              <a:rPr lang="en-US" altLang="en-US" sz="2400" dirty="0"/>
              <a:t>    for (</a:t>
            </a:r>
            <a:r>
              <a:rPr lang="en-US" altLang="en-US" sz="2400" dirty="0" err="1"/>
              <a:t>i</a:t>
            </a:r>
            <a:r>
              <a:rPr lang="en-US" altLang="en-US" sz="2400" dirty="0"/>
              <a:t>=0; </a:t>
            </a:r>
            <a:r>
              <a:rPr lang="en-US" altLang="en-US" sz="2400" dirty="0" err="1"/>
              <a:t>i</a:t>
            </a:r>
            <a:r>
              <a:rPr lang="en-US" altLang="en-US" sz="2400" dirty="0"/>
              <a:t> &lt; n; </a:t>
            </a:r>
            <a:r>
              <a:rPr lang="en-US" altLang="en-US" sz="2400" dirty="0" err="1"/>
              <a:t>i</a:t>
            </a:r>
            <a:r>
              <a:rPr lang="en-US" altLang="en-US" sz="2400" dirty="0"/>
              <a:t>++) </a:t>
            </a:r>
          </a:p>
          <a:p>
            <a:pPr eaLnBrk="1" hangingPunct="1"/>
            <a:r>
              <a:rPr lang="en-US" altLang="en-US" sz="2400" dirty="0"/>
              <a:t>       a(</a:t>
            </a:r>
            <a:r>
              <a:rPr lang="en-US" altLang="en-US" sz="2400" dirty="0" err="1"/>
              <a:t>i,j</a:t>
            </a:r>
            <a:r>
              <a:rPr lang="en-US" altLang="en-US" sz="2400" dirty="0"/>
              <a:t>) = a(i-1, j) + 1;</a:t>
            </a:r>
          </a:p>
        </p:txBody>
      </p:sp>
      <p:sp>
        <p:nvSpPr>
          <p:cNvPr id="6" name="Right Arrow 5"/>
          <p:cNvSpPr/>
          <p:nvPr/>
        </p:nvSpPr>
        <p:spPr>
          <a:xfrm>
            <a:off x="4849091" y="1967345"/>
            <a:ext cx="1246596" cy="459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1031"/>
          <p:cNvGraphicFramePr>
            <a:graphicFrameLocks noChangeAspect="1"/>
          </p:cNvGraphicFramePr>
          <p:nvPr>
            <p:extLst>
              <p:ext uri="{D42A27DB-BD31-4B8C-83A1-F6EECF244321}">
                <p14:modId xmlns:p14="http://schemas.microsoft.com/office/powerpoint/2010/main" val="1815308010"/>
              </p:ext>
            </p:extLst>
          </p:nvPr>
        </p:nvGraphicFramePr>
        <p:xfrm>
          <a:off x="1274618" y="3915665"/>
          <a:ext cx="1822450" cy="1111250"/>
        </p:xfrm>
        <a:graphic>
          <a:graphicData uri="http://schemas.openxmlformats.org/presentationml/2006/ole">
            <mc:AlternateContent xmlns:mc="http://schemas.openxmlformats.org/markup-compatibility/2006">
              <mc:Choice xmlns:v="urn:schemas-microsoft-com:vml" Requires="v">
                <p:oleObj name="Equation" r:id="rId2" imgW="749300" imgH="457200" progId="Equation.3">
                  <p:embed/>
                </p:oleObj>
              </mc:Choice>
              <mc:Fallback>
                <p:oleObj name="Equation" r:id="rId2" imgW="749300" imgH="457200" progId="Equation.3">
                  <p:embed/>
                  <p:pic>
                    <p:nvPicPr>
                      <p:cNvPr id="7" name="Object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618" y="3915665"/>
                        <a:ext cx="1822450"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9"/>
          <p:cNvGraphicFramePr>
            <a:graphicFrameLocks noChangeAspect="1"/>
          </p:cNvGraphicFramePr>
          <p:nvPr>
            <p:extLst>
              <p:ext uri="{D42A27DB-BD31-4B8C-83A1-F6EECF244321}">
                <p14:modId xmlns:p14="http://schemas.microsoft.com/office/powerpoint/2010/main" val="222461137"/>
              </p:ext>
            </p:extLst>
          </p:nvPr>
        </p:nvGraphicFramePr>
        <p:xfrm>
          <a:off x="3627582" y="3881066"/>
          <a:ext cx="1298575" cy="1111250"/>
        </p:xfrm>
        <a:graphic>
          <a:graphicData uri="http://schemas.openxmlformats.org/presentationml/2006/ole">
            <mc:AlternateContent xmlns:mc="http://schemas.openxmlformats.org/markup-compatibility/2006">
              <mc:Choice xmlns:v="urn:schemas-microsoft-com:vml" Requires="v">
                <p:oleObj name="Equation" r:id="rId4" imgW="533169" imgH="457002" progId="Equation.3">
                  <p:embed/>
                </p:oleObj>
              </mc:Choice>
              <mc:Fallback>
                <p:oleObj name="Equation" r:id="rId4" imgW="533169" imgH="457002" progId="Equation.3">
                  <p:embed/>
                  <p:pic>
                    <p:nvPicPr>
                      <p:cNvPr id="8"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582" y="3881066"/>
                        <a:ext cx="1298575"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33"/>
          <p:cNvGraphicFramePr>
            <a:graphicFrameLocks noChangeAspect="1"/>
          </p:cNvGraphicFramePr>
          <p:nvPr>
            <p:extLst>
              <p:ext uri="{D42A27DB-BD31-4B8C-83A1-F6EECF244321}">
                <p14:modId xmlns:p14="http://schemas.microsoft.com/office/powerpoint/2010/main" val="3338125523"/>
              </p:ext>
            </p:extLst>
          </p:nvPr>
        </p:nvGraphicFramePr>
        <p:xfrm>
          <a:off x="6235103" y="3915665"/>
          <a:ext cx="3490913" cy="1111250"/>
        </p:xfrm>
        <a:graphic>
          <a:graphicData uri="http://schemas.openxmlformats.org/presentationml/2006/ole">
            <mc:AlternateContent xmlns:mc="http://schemas.openxmlformats.org/markup-compatibility/2006">
              <mc:Choice xmlns:v="urn:schemas-microsoft-com:vml" Requires="v">
                <p:oleObj name="Equation" r:id="rId6" imgW="1435100" imgH="457200" progId="Equation.3">
                  <p:embed/>
                </p:oleObj>
              </mc:Choice>
              <mc:Fallback>
                <p:oleObj name="Equation" r:id="rId6" imgW="1435100" imgH="457200" progId="Equation.3">
                  <p:embed/>
                  <p:pic>
                    <p:nvPicPr>
                      <p:cNvPr id="9" name="Object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5103" y="3915665"/>
                        <a:ext cx="3490913"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p:nvPr/>
        </p:nvSpPr>
        <p:spPr>
          <a:xfrm>
            <a:off x="1274618" y="5311975"/>
            <a:ext cx="7906075" cy="523220"/>
          </a:xfrm>
          <a:prstGeom prst="rect">
            <a:avLst/>
          </a:prstGeom>
          <a:noFill/>
        </p:spPr>
        <p:txBody>
          <a:bodyPr wrap="none" rtlCol="0">
            <a:spAutoFit/>
          </a:bodyPr>
          <a:lstStyle/>
          <a:p>
            <a:r>
              <a:rPr lang="en-US" altLang="en-US" sz="2800" dirty="0" err="1"/>
              <a:t>Ud</a:t>
            </a:r>
            <a:r>
              <a:rPr lang="en-US" altLang="en-US" sz="2800" dirty="0"/>
              <a:t> &gt;= 0, the transformation for this loop nest is legal.</a:t>
            </a:r>
            <a:endParaRPr lang="en-US" sz="2800" dirty="0"/>
          </a:p>
        </p:txBody>
      </p:sp>
    </p:spTree>
    <p:extLst>
      <p:ext uri="{BB962C8B-B14F-4D97-AF65-F5344CB8AC3E}">
        <p14:creationId xmlns:p14="http://schemas.microsoft.com/office/powerpoint/2010/main" val="229116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Unimodular</a:t>
            </a:r>
            <a:r>
              <a:rPr lang="en-US" altLang="en-US" dirty="0"/>
              <a:t> transformations: loop permutation</a:t>
            </a:r>
            <a:endParaRPr lang="en-US" dirty="0"/>
          </a:p>
        </p:txBody>
      </p:sp>
      <p:sp>
        <p:nvSpPr>
          <p:cNvPr id="4" name="Text Box 3"/>
          <p:cNvSpPr txBox="1">
            <a:spLocks noChangeArrowheads="1"/>
          </p:cNvSpPr>
          <p:nvPr/>
        </p:nvSpPr>
        <p:spPr bwMode="auto">
          <a:xfrm>
            <a:off x="1527581" y="1413587"/>
            <a:ext cx="3461204"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 (j=0; j &lt; n; </a:t>
            </a:r>
            <a:r>
              <a:rPr lang="en-US" altLang="en-US" sz="2400" dirty="0" err="1"/>
              <a:t>j++</a:t>
            </a:r>
            <a:r>
              <a:rPr lang="en-US" altLang="en-US" sz="2400" dirty="0"/>
              <a:t>) </a:t>
            </a:r>
          </a:p>
          <a:p>
            <a:pPr eaLnBrk="1" hangingPunct="1"/>
            <a:r>
              <a:rPr lang="en-US" altLang="en-US" sz="2400" dirty="0"/>
              <a:t>       for (k=0; k &lt; n; k++)</a:t>
            </a:r>
          </a:p>
          <a:p>
            <a:pPr eaLnBrk="1" hangingPunct="1"/>
            <a:r>
              <a:rPr lang="en-US" altLang="en-US" sz="2400" dirty="0"/>
              <a:t>          for (l=0; l&lt;n; l++)</a:t>
            </a:r>
          </a:p>
          <a:p>
            <a:pPr eaLnBrk="1" hangingPunct="1"/>
            <a:r>
              <a:rPr lang="en-US" altLang="en-US" sz="2400" dirty="0"/>
              <a:t>              // loop body</a:t>
            </a:r>
          </a:p>
        </p:txBody>
      </p:sp>
      <p:graphicFrame>
        <p:nvGraphicFramePr>
          <p:cNvPr id="5" name="Object 6"/>
          <p:cNvGraphicFramePr>
            <a:graphicFrameLocks noChangeAspect="1"/>
          </p:cNvGraphicFramePr>
          <p:nvPr>
            <p:extLst>
              <p:ext uri="{D42A27DB-BD31-4B8C-83A1-F6EECF244321}">
                <p14:modId xmlns:p14="http://schemas.microsoft.com/office/powerpoint/2010/main" val="3652354053"/>
              </p:ext>
            </p:extLst>
          </p:nvPr>
        </p:nvGraphicFramePr>
        <p:xfrm>
          <a:off x="1527581" y="3903308"/>
          <a:ext cx="2124075" cy="1643063"/>
        </p:xfrm>
        <a:graphic>
          <a:graphicData uri="http://schemas.openxmlformats.org/presentationml/2006/ole">
            <mc:AlternateContent xmlns:mc="http://schemas.openxmlformats.org/markup-compatibility/2006">
              <mc:Choice xmlns:v="urn:schemas-microsoft-com:vml" Requires="v">
                <p:oleObj name="Equation" r:id="rId2" imgW="1181100" imgH="914400" progId="Equation.3">
                  <p:embed/>
                </p:oleObj>
              </mc:Choice>
              <mc:Fallback>
                <p:oleObj name="Equation" r:id="rId2" imgW="1181100" imgH="914400" progId="Equation.3">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581" y="3903308"/>
                        <a:ext cx="2124075"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4045452986"/>
              </p:ext>
            </p:extLst>
          </p:nvPr>
        </p:nvGraphicFramePr>
        <p:xfrm>
          <a:off x="5327733" y="3903308"/>
          <a:ext cx="3355975" cy="1643063"/>
        </p:xfrm>
        <a:graphic>
          <a:graphicData uri="http://schemas.openxmlformats.org/presentationml/2006/ole">
            <mc:AlternateContent xmlns:mc="http://schemas.openxmlformats.org/markup-compatibility/2006">
              <mc:Choice xmlns:v="urn:schemas-microsoft-com:vml" Requires="v">
                <p:oleObj name="Equation" r:id="rId4" imgW="1866900" imgH="914400" progId="Equation.3">
                  <p:embed/>
                </p:oleObj>
              </mc:Choice>
              <mc:Fallback>
                <p:oleObj name="Equation" r:id="rId4" imgW="1866900" imgH="914400" progId="Equation.3">
                  <p:embed/>
                  <p:pic>
                    <p:nvPicPr>
                      <p:cNvPr id="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733" y="3903308"/>
                        <a:ext cx="3355975"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3"/>
          <p:cNvSpPr txBox="1">
            <a:spLocks noChangeArrowheads="1"/>
          </p:cNvSpPr>
          <p:nvPr/>
        </p:nvSpPr>
        <p:spPr bwMode="auto">
          <a:xfrm>
            <a:off x="6519610" y="1413587"/>
            <a:ext cx="3291286"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(k=0; k&lt;n; k++)</a:t>
            </a:r>
          </a:p>
          <a:p>
            <a:pPr eaLnBrk="1" hangingPunct="1"/>
            <a:r>
              <a:rPr lang="en-US" altLang="en-US" sz="2400" dirty="0"/>
              <a:t>    for (l=0; l &lt; n; l++) </a:t>
            </a:r>
          </a:p>
          <a:p>
            <a:pPr eaLnBrk="1" hangingPunct="1"/>
            <a:r>
              <a:rPr lang="en-US" altLang="en-US" sz="2400" dirty="0"/>
              <a:t>       for (</a:t>
            </a:r>
            <a:r>
              <a:rPr lang="en-US" altLang="en-US" sz="2400" dirty="0" err="1"/>
              <a:t>i</a:t>
            </a:r>
            <a:r>
              <a:rPr lang="en-US" altLang="en-US" sz="2400" dirty="0"/>
              <a:t>=0; </a:t>
            </a:r>
            <a:r>
              <a:rPr lang="en-US" altLang="en-US" sz="2400" dirty="0" err="1"/>
              <a:t>i</a:t>
            </a:r>
            <a:r>
              <a:rPr lang="en-US" altLang="en-US" sz="2400" dirty="0"/>
              <a:t> &lt; n; </a:t>
            </a:r>
            <a:r>
              <a:rPr lang="en-US" altLang="en-US" sz="2400" dirty="0" err="1"/>
              <a:t>i</a:t>
            </a:r>
            <a:r>
              <a:rPr lang="en-US" altLang="en-US" sz="2400" dirty="0"/>
              <a:t>++)</a:t>
            </a:r>
          </a:p>
          <a:p>
            <a:pPr eaLnBrk="1" hangingPunct="1"/>
            <a:r>
              <a:rPr lang="en-US" altLang="en-US" sz="2400" dirty="0"/>
              <a:t>          for (j=0; j&lt;n; </a:t>
            </a:r>
            <a:r>
              <a:rPr lang="en-US" altLang="en-US" sz="2400" dirty="0" err="1"/>
              <a:t>j++</a:t>
            </a:r>
            <a:r>
              <a:rPr lang="en-US" altLang="en-US" sz="2400" dirty="0"/>
              <a:t>)</a:t>
            </a:r>
          </a:p>
          <a:p>
            <a:pPr eaLnBrk="1" hangingPunct="1"/>
            <a:r>
              <a:rPr lang="en-US" altLang="en-US" sz="2400" dirty="0"/>
              <a:t>              // loop body</a:t>
            </a:r>
          </a:p>
        </p:txBody>
      </p:sp>
      <p:sp>
        <p:nvSpPr>
          <p:cNvPr id="3" name="Right Arrow 2"/>
          <p:cNvSpPr/>
          <p:nvPr/>
        </p:nvSpPr>
        <p:spPr>
          <a:xfrm>
            <a:off x="5431811" y="2146364"/>
            <a:ext cx="76826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1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loops and its impact on performance</a:t>
            </a:r>
          </a:p>
        </p:txBody>
      </p:sp>
      <p:sp>
        <p:nvSpPr>
          <p:cNvPr id="3" name="Content Placeholder 2"/>
          <p:cNvSpPr>
            <a:spLocks noGrp="1"/>
          </p:cNvSpPr>
          <p:nvPr>
            <p:ph sz="quarter" idx="13"/>
          </p:nvPr>
        </p:nvSpPr>
        <p:spPr>
          <a:xfrm>
            <a:off x="913774" y="1556426"/>
            <a:ext cx="10363826" cy="4669276"/>
          </a:xfrm>
        </p:spPr>
        <p:txBody>
          <a:bodyPr>
            <a:normAutofit/>
          </a:bodyPr>
          <a:lstStyle/>
          <a:p>
            <a:r>
              <a:rPr lang="en-US" dirty="0"/>
              <a:t>Restructuring loops changes how the program iterates through the loops, which in turn changes the  memory access pattern inside the loop. This can have significant performance impact due to the computer memory hierarchy. </a:t>
            </a:r>
          </a:p>
          <a:p>
            <a:r>
              <a:rPr lang="en-US" dirty="0"/>
              <a:t>Restructuring loop may also enable the exploitation of other hardware features.</a:t>
            </a:r>
          </a:p>
          <a:p>
            <a:endParaRPr lang="en-US" dirty="0"/>
          </a:p>
        </p:txBody>
      </p:sp>
      <p:sp>
        <p:nvSpPr>
          <p:cNvPr id="4" name="TextBox 3">
            <a:extLst>
              <a:ext uri="{FF2B5EF4-FFF2-40B4-BE49-F238E27FC236}">
                <a16:creationId xmlns:a16="http://schemas.microsoft.com/office/drawing/2014/main" id="{E544B683-4AD4-5B51-0091-B1E14854D8DC}"/>
              </a:ext>
            </a:extLst>
          </p:cNvPr>
          <p:cNvSpPr txBox="1"/>
          <p:nvPr/>
        </p:nvSpPr>
        <p:spPr>
          <a:xfrm>
            <a:off x="2995234" y="5126477"/>
            <a:ext cx="2538067" cy="923330"/>
          </a:xfrm>
          <a:prstGeom prst="rect">
            <a:avLst/>
          </a:prstGeom>
          <a:noFill/>
          <a:ln>
            <a:solidFill>
              <a:schemeClr val="tx1"/>
            </a:solidFill>
          </a:ln>
        </p:spPr>
        <p:txBody>
          <a:bodyPr wrap="none" rtlCol="0">
            <a:spAutoFit/>
          </a:bodyPr>
          <a:lstStyle/>
          <a:p>
            <a:r>
              <a:rPr lang="en-US" dirty="0"/>
              <a:t>for (</a:t>
            </a:r>
            <a:r>
              <a:rPr lang="en-US" dirty="0" err="1"/>
              <a:t>i</a:t>
            </a:r>
            <a:r>
              <a:rPr lang="en-US" dirty="0"/>
              <a:t>=0; </a:t>
            </a:r>
            <a:r>
              <a:rPr lang="en-US" dirty="0" err="1"/>
              <a:t>i</a:t>
            </a:r>
            <a:r>
              <a:rPr lang="en-US" dirty="0"/>
              <a:t>&lt;size; </a:t>
            </a:r>
            <a:r>
              <a:rPr lang="en-US" dirty="0" err="1"/>
              <a:t>i</a:t>
            </a:r>
            <a:r>
              <a:rPr lang="en-US" dirty="0"/>
              <a:t>++)</a:t>
            </a:r>
          </a:p>
          <a:p>
            <a:r>
              <a:rPr lang="en-US" dirty="0"/>
              <a:t>    for (k=0; k&lt;size; k++)</a:t>
            </a:r>
          </a:p>
          <a:p>
            <a:r>
              <a:rPr lang="en-US" dirty="0"/>
              <a:t>        a[k][i] = 0;</a:t>
            </a:r>
          </a:p>
        </p:txBody>
      </p:sp>
      <p:sp>
        <p:nvSpPr>
          <p:cNvPr id="5" name="TextBox 4">
            <a:extLst>
              <a:ext uri="{FF2B5EF4-FFF2-40B4-BE49-F238E27FC236}">
                <a16:creationId xmlns:a16="http://schemas.microsoft.com/office/drawing/2014/main" id="{0CC50834-F8BE-0939-C4E7-3C16F008422D}"/>
              </a:ext>
            </a:extLst>
          </p:cNvPr>
          <p:cNvSpPr txBox="1"/>
          <p:nvPr/>
        </p:nvSpPr>
        <p:spPr>
          <a:xfrm>
            <a:off x="6880216" y="5126477"/>
            <a:ext cx="2388987" cy="923330"/>
          </a:xfrm>
          <a:prstGeom prst="rect">
            <a:avLst/>
          </a:prstGeom>
          <a:noFill/>
          <a:ln>
            <a:solidFill>
              <a:schemeClr val="tx1"/>
            </a:solidFill>
          </a:ln>
        </p:spPr>
        <p:txBody>
          <a:bodyPr wrap="none" rtlCol="0">
            <a:spAutoFit/>
          </a:bodyPr>
          <a:lstStyle/>
          <a:p>
            <a:r>
              <a:rPr lang="en-US" dirty="0"/>
              <a:t>for (k=0; k&lt;size; k++)</a:t>
            </a:r>
          </a:p>
          <a:p>
            <a:r>
              <a:rPr lang="en-US" dirty="0"/>
              <a:t>    for (j=0; j&lt;size; </a:t>
            </a:r>
            <a:r>
              <a:rPr lang="en-US" dirty="0" err="1"/>
              <a:t>j++</a:t>
            </a:r>
            <a:r>
              <a:rPr lang="en-US" dirty="0"/>
              <a:t>)</a:t>
            </a:r>
          </a:p>
          <a:p>
            <a:r>
              <a:rPr lang="en-US" dirty="0"/>
              <a:t>        a[k][j] = 0;</a:t>
            </a:r>
          </a:p>
        </p:txBody>
      </p:sp>
    </p:spTree>
    <p:extLst>
      <p:ext uri="{BB962C8B-B14F-4D97-AF65-F5344CB8AC3E}">
        <p14:creationId xmlns:p14="http://schemas.microsoft.com/office/powerpoint/2010/main" val="5974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Unimodular</a:t>
            </a:r>
            <a:r>
              <a:rPr lang="en-US" altLang="en-US" dirty="0"/>
              <a:t> transformations: loop permutation</a:t>
            </a:r>
            <a:endParaRPr lang="en-US" dirty="0"/>
          </a:p>
        </p:txBody>
      </p:sp>
      <p:sp>
        <p:nvSpPr>
          <p:cNvPr id="4" name="Text Box 3"/>
          <p:cNvSpPr txBox="1">
            <a:spLocks noChangeArrowheads="1"/>
          </p:cNvSpPr>
          <p:nvPr/>
        </p:nvSpPr>
        <p:spPr bwMode="auto">
          <a:xfrm>
            <a:off x="1011043" y="1367552"/>
            <a:ext cx="3449917"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 (j=0; j &lt; n; </a:t>
            </a:r>
            <a:r>
              <a:rPr lang="en-US" altLang="en-US" sz="2400" dirty="0" err="1"/>
              <a:t>j++</a:t>
            </a:r>
            <a:r>
              <a:rPr lang="en-US" altLang="en-US" sz="2400" dirty="0"/>
              <a:t>) </a:t>
            </a:r>
          </a:p>
          <a:p>
            <a:pPr eaLnBrk="1" hangingPunct="1"/>
            <a:r>
              <a:rPr lang="en-US" altLang="en-US" sz="2400" dirty="0"/>
              <a:t>       for (k=0; k &lt; n; k++)</a:t>
            </a:r>
          </a:p>
          <a:p>
            <a:pPr eaLnBrk="1" hangingPunct="1"/>
            <a:r>
              <a:rPr lang="en-US" altLang="en-US" sz="2400" dirty="0"/>
              <a:t>          for (l=0; l&lt;n; l++)</a:t>
            </a:r>
          </a:p>
          <a:p>
            <a:pPr eaLnBrk="1" hangingPunct="1"/>
            <a:r>
              <a:rPr lang="en-US" altLang="en-US" sz="2400" dirty="0"/>
              <a:t>              // loop body</a:t>
            </a:r>
          </a:p>
        </p:txBody>
      </p:sp>
      <p:sp>
        <p:nvSpPr>
          <p:cNvPr id="7" name="Text Box 3"/>
          <p:cNvSpPr txBox="1">
            <a:spLocks noChangeArrowheads="1"/>
          </p:cNvSpPr>
          <p:nvPr/>
        </p:nvSpPr>
        <p:spPr bwMode="auto">
          <a:xfrm>
            <a:off x="5229226" y="1415332"/>
            <a:ext cx="3291286"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(k=0; k&lt;n; k++)</a:t>
            </a:r>
          </a:p>
          <a:p>
            <a:pPr eaLnBrk="1" hangingPunct="1"/>
            <a:r>
              <a:rPr lang="en-US" altLang="en-US" sz="2400" dirty="0"/>
              <a:t>    for (l=0; l &lt; n; l++) </a:t>
            </a:r>
          </a:p>
          <a:p>
            <a:pPr eaLnBrk="1" hangingPunct="1"/>
            <a:r>
              <a:rPr lang="en-US" altLang="en-US" sz="2400" dirty="0"/>
              <a:t>       for (</a:t>
            </a:r>
            <a:r>
              <a:rPr lang="en-US" altLang="en-US" sz="2400" dirty="0" err="1"/>
              <a:t>i</a:t>
            </a:r>
            <a:r>
              <a:rPr lang="en-US" altLang="en-US" sz="2400" dirty="0"/>
              <a:t>=0; </a:t>
            </a:r>
            <a:r>
              <a:rPr lang="en-US" altLang="en-US" sz="2400" dirty="0" err="1"/>
              <a:t>i</a:t>
            </a:r>
            <a:r>
              <a:rPr lang="en-US" altLang="en-US" sz="2400" dirty="0"/>
              <a:t> &lt; n; </a:t>
            </a:r>
            <a:r>
              <a:rPr lang="en-US" altLang="en-US" sz="2400" dirty="0" err="1"/>
              <a:t>i</a:t>
            </a:r>
            <a:r>
              <a:rPr lang="en-US" altLang="en-US" sz="2400" dirty="0"/>
              <a:t>++)</a:t>
            </a:r>
          </a:p>
          <a:p>
            <a:pPr eaLnBrk="1" hangingPunct="1"/>
            <a:r>
              <a:rPr lang="en-US" altLang="en-US" sz="2400" dirty="0"/>
              <a:t>          for (j=0; j&lt;n; </a:t>
            </a:r>
            <a:r>
              <a:rPr lang="en-US" altLang="en-US" sz="2400" dirty="0" err="1"/>
              <a:t>j++</a:t>
            </a:r>
            <a:r>
              <a:rPr lang="en-US" altLang="en-US" sz="2400" dirty="0"/>
              <a:t>)</a:t>
            </a:r>
          </a:p>
          <a:p>
            <a:pPr eaLnBrk="1" hangingPunct="1"/>
            <a:r>
              <a:rPr lang="en-US" altLang="en-US" sz="2400" dirty="0"/>
              <a:t>              // loop body</a:t>
            </a:r>
          </a:p>
        </p:txBody>
      </p:sp>
      <p:sp>
        <p:nvSpPr>
          <p:cNvPr id="3" name="Right Arrow 2"/>
          <p:cNvSpPr/>
          <p:nvPr/>
        </p:nvSpPr>
        <p:spPr>
          <a:xfrm>
            <a:off x="4460960" y="2113205"/>
            <a:ext cx="76826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8851277" y="1653452"/>
                <a:ext cx="3363293" cy="1680973"/>
              </a:xfrm>
              <a:prstGeom prst="rect">
                <a:avLst/>
              </a:prstGeom>
              <a:noFill/>
            </p:spPr>
            <p:txBody>
              <a:bodyPr wrap="none" rtlCol="0">
                <a:spAutoFit/>
              </a:bodyPr>
              <a:lstStyle/>
              <a:p>
                <a:r>
                  <a:rPr lang="en-US" dirty="0"/>
                  <a:t>How to derive U?</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 </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m:t>
                                          </m:r>
                                        </m:sub>
                                      </m:sSub>
                                    </m:e>
                                  </m:mr>
                                </m:m>
                              </m:e>
                              <m:e>
                                <m:m>
                                  <m:mPr>
                                    <m:mcs>
                                      <m:mc>
                                        <m:mcPr>
                                          <m:count m:val="2"/>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3</m:t>
                                          </m:r>
                                        </m:sub>
                                      </m:sSub>
                                    </m:e>
                                  </m:mr>
                                </m:m>
                              </m:e>
                            </m:mr>
                            <m:mr>
                              <m:e>
                                <m:m>
                                  <m:mPr>
                                    <m:mcs>
                                      <m:mc>
                                        <m:mcPr>
                                          <m:count m:val="2"/>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m:t>
                                          </m:r>
                                        </m:sub>
                                      </m:sSub>
                                    </m:e>
                                  </m:mr>
                                </m:m>
                              </m:e>
                              <m:e>
                                <m:m>
                                  <m:mPr>
                                    <m:mcs>
                                      <m:mc>
                                        <m:mcPr>
                                          <m:count m:val="2"/>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3</m:t>
                                          </m:r>
                                        </m:sub>
                                      </m:sSub>
                                    </m:e>
                                  </m:mr>
                                </m:m>
                              </m:e>
                            </m:mr>
                          </m:m>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851277" y="1653452"/>
                <a:ext cx="3363293" cy="1680973"/>
              </a:xfrm>
              <a:prstGeom prst="rect">
                <a:avLst/>
              </a:prstGeom>
              <a:blipFill>
                <a:blip r:embed="rId3"/>
                <a:stretch>
                  <a:fillRect l="-1630" t="-1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11043" y="3654184"/>
                <a:ext cx="8180573" cy="1684372"/>
              </a:xfrm>
              <a:prstGeom prst="rect">
                <a:avLst/>
              </a:prstGeom>
              <a:noFill/>
            </p:spPr>
            <p:txBody>
              <a:bodyPr wrap="none" rtlCol="0">
                <a:spAutoFit/>
              </a:bodyPr>
              <a:lstStyle/>
              <a:p>
                <a:r>
                  <a:rPr lang="en-US" dirty="0"/>
                  <a:t>How to derive U?</a:t>
                </a:r>
              </a:p>
              <a:p>
                <a14:m>
                  <m:oMath xmlns:m="http://schemas.openxmlformats.org/officeDocument/2006/math">
                    <m:r>
                      <a:rPr lang="en-US" i="1">
                        <a:latin typeface="Cambria Math" panose="02040503050406030204" pitchFamily="18" charset="0"/>
                      </a:rPr>
                      <m:t>𝑈</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𝑖</m:t>
                                    </m:r>
                                  </m:e>
                                </m:mr>
                                <m:mr>
                                  <m:e>
                                    <m:r>
                                      <a:rPr lang="en-US" b="0" i="1" smtClean="0">
                                        <a:latin typeface="Cambria Math" panose="02040503050406030204" pitchFamily="18" charset="0"/>
                                      </a:rPr>
                                      <m:t>𝑗</m:t>
                                    </m:r>
                                  </m:e>
                                </m:mr>
                              </m:m>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𝑘</m:t>
                                    </m:r>
                                  </m:e>
                                </m:mr>
                                <m:mr>
                                  <m:e>
                                    <m:r>
                                      <a:rPr lang="en-US" b="0" i="1" smtClean="0">
                                        <a:latin typeface="Cambria Math" panose="02040503050406030204" pitchFamily="18" charset="0"/>
                                      </a:rPr>
                                      <m:t>𝑙</m:t>
                                    </m:r>
                                  </m:e>
                                </m:mr>
                              </m:m>
                            </m:e>
                          </m:mr>
                        </m:m>
                      </m:e>
                    </m:d>
                    <m:r>
                      <a:rPr lang="en-US" i="1">
                        <a:latin typeface="Cambria Math" panose="02040503050406030204" pitchFamily="18" charset="0"/>
                      </a:rPr>
                      <m:t>= </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1,1</m:t>
                                        </m:r>
                                      </m:sub>
                                    </m:sSub>
                                  </m:e>
                                </m:mr>
                              </m:m>
                            </m:e>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1,3</m:t>
                                        </m:r>
                                      </m:sub>
                                    </m:sSub>
                                  </m:e>
                                </m:mr>
                              </m:m>
                            </m:e>
                          </m:mr>
                          <m:m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3,0</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3,1</m:t>
                                        </m:r>
                                      </m:sub>
                                    </m:sSub>
                                  </m:e>
                                </m:mr>
                              </m:m>
                            </m:e>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3,3</m:t>
                                        </m:r>
                                      </m:sub>
                                    </m:sSub>
                                  </m:e>
                                </m:mr>
                              </m:m>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𝑖</m:t>
                                    </m:r>
                                  </m:e>
                                </m:mr>
                                <m:mr>
                                  <m:e>
                                    <m:r>
                                      <a:rPr lang="en-US" i="1">
                                        <a:latin typeface="Cambria Math" panose="02040503050406030204" pitchFamily="18" charset="0"/>
                                      </a:rPr>
                                      <m:t>𝑗</m:t>
                                    </m:r>
                                  </m:e>
                                </m:mr>
                              </m:m>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𝑘</m:t>
                                    </m:r>
                                  </m:e>
                                </m:mr>
                                <m:mr>
                                  <m:e>
                                    <m:r>
                                      <a:rPr lang="en-US" i="1">
                                        <a:latin typeface="Cambria Math" panose="02040503050406030204" pitchFamily="18" charset="0"/>
                                      </a:rPr>
                                      <m:t>𝑙</m:t>
                                    </m:r>
                                  </m:e>
                                </m:mr>
                              </m:m>
                            </m:e>
                          </m:mr>
                        </m:m>
                      </m:e>
                    </m:d>
                  </m:oMath>
                </a14:m>
                <a:r>
                  <a:rPr lang="en-US" dirty="0"/>
                  <a:t>=</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0,0</m:t>
                                        </m:r>
                                      </m:sub>
                                    </m:s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0,1</m:t>
                                        </m:r>
                                      </m:sub>
                                    </m:sSub>
                                    <m:r>
                                      <m:rPr>
                                        <m:brk m:alnAt="7"/>
                                      </m:rP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0,2</m:t>
                                        </m:r>
                                      </m:sub>
                                    </m:sSub>
                                    <m:r>
                                      <m:rPr>
                                        <m:brk m:alnAt="7"/>
                                      </m:rPr>
                                      <a:rPr lang="en-US" b="0" i="1" smtClean="0">
                                        <a:latin typeface="Cambria Math" panose="02040503050406030204" pitchFamily="18" charset="0"/>
                                      </a:rPr>
                                      <m:t>𝑘</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0,3</m:t>
                                        </m:r>
                                      </m:sub>
                                    </m:sSub>
                                    <m:r>
                                      <m:rPr>
                                        <m:brk m:alnAt="7"/>
                                      </m:rPr>
                                      <a:rPr lang="en-US" b="0" i="1" smtClean="0">
                                        <a:latin typeface="Cambria Math" panose="02040503050406030204" pitchFamily="18" charset="0"/>
                                      </a:rPr>
                                      <m:t>𝑙</m:t>
                                    </m:r>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,0</m:t>
                                        </m:r>
                                      </m:sub>
                                    </m:sSub>
                                    <m:r>
                                      <m:rPr>
                                        <m:brk m:alnAt="7"/>
                                      </m:rPr>
                                      <a:rPr lang="en-US" i="1">
                                        <a:latin typeface="Cambria Math" panose="02040503050406030204" pitchFamily="18" charset="0"/>
                                      </a:rPr>
                                      <m:t>𝑖</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,1</m:t>
                                        </m:r>
                                      </m:sub>
                                    </m:sSub>
                                    <m:r>
                                      <m:rPr>
                                        <m:brk m:alnAt="7"/>
                                      </m:rPr>
                                      <a:rPr lang="en-US" i="1">
                                        <a:latin typeface="Cambria Math" panose="02040503050406030204" pitchFamily="18" charset="0"/>
                                      </a:rPr>
                                      <m:t>𝑗</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,2</m:t>
                                        </m:r>
                                      </m:sub>
                                    </m:sSub>
                                    <m:r>
                                      <m:rPr>
                                        <m:brk m:alnAt="7"/>
                                      </m:rPr>
                                      <a:rPr lang="en-US" i="1">
                                        <a:latin typeface="Cambria Math" panose="02040503050406030204" pitchFamily="18" charset="0"/>
                                      </a:rPr>
                                      <m:t>𝑘</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r>
                                          <a:rPr lang="en-US" i="1">
                                            <a:latin typeface="Cambria Math" panose="02040503050406030204" pitchFamily="18" charset="0"/>
                                          </a:rPr>
                                          <m:t>,3</m:t>
                                        </m:r>
                                      </m:sub>
                                    </m:sSub>
                                    <m:r>
                                      <m:rPr>
                                        <m:brk m:alnAt="7"/>
                                      </m:rPr>
                                      <a:rPr lang="en-US" i="1">
                                        <a:latin typeface="Cambria Math" panose="02040503050406030204" pitchFamily="18" charset="0"/>
                                      </a:rPr>
                                      <m:t>𝑙</m:t>
                                    </m:r>
                                  </m:e>
                                </m:mr>
                              </m:m>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,0</m:t>
                                        </m:r>
                                      </m:sub>
                                    </m:sSub>
                                    <m:r>
                                      <m:rPr>
                                        <m:brk m:alnAt="7"/>
                                      </m:rPr>
                                      <a:rPr lang="en-US" i="1">
                                        <a:latin typeface="Cambria Math" panose="02040503050406030204" pitchFamily="18" charset="0"/>
                                      </a:rPr>
                                      <m:t>𝑖</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,1</m:t>
                                        </m:r>
                                      </m:sub>
                                    </m:sSub>
                                    <m:r>
                                      <m:rPr>
                                        <m:brk m:alnAt="7"/>
                                      </m:rPr>
                                      <a:rPr lang="en-US" i="1">
                                        <a:latin typeface="Cambria Math" panose="02040503050406030204" pitchFamily="18" charset="0"/>
                                      </a:rPr>
                                      <m:t>𝑗</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,2</m:t>
                                        </m:r>
                                      </m:sub>
                                    </m:sSub>
                                    <m:r>
                                      <m:rPr>
                                        <m:brk m:alnAt="7"/>
                                      </m:rPr>
                                      <a:rPr lang="en-US" i="1">
                                        <a:latin typeface="Cambria Math" panose="02040503050406030204" pitchFamily="18" charset="0"/>
                                      </a:rPr>
                                      <m:t>𝑘</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2</m:t>
                                        </m:r>
                                        <m:r>
                                          <a:rPr lang="en-US" i="1">
                                            <a:latin typeface="Cambria Math" panose="02040503050406030204" pitchFamily="18" charset="0"/>
                                          </a:rPr>
                                          <m:t>,3</m:t>
                                        </m:r>
                                      </m:sub>
                                    </m:sSub>
                                    <m:r>
                                      <m:rPr>
                                        <m:brk m:alnAt="7"/>
                                      </m:rPr>
                                      <a:rPr lang="en-US" i="1">
                                        <a:latin typeface="Cambria Math" panose="02040503050406030204" pitchFamily="18" charset="0"/>
                                      </a:rPr>
                                      <m:t>𝑙</m:t>
                                    </m:r>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,0</m:t>
                                        </m:r>
                                      </m:sub>
                                    </m:sSub>
                                    <m:r>
                                      <m:rPr>
                                        <m:brk m:alnAt="7"/>
                                      </m:rPr>
                                      <a:rPr lang="en-US" i="1">
                                        <a:latin typeface="Cambria Math" panose="02040503050406030204" pitchFamily="18" charset="0"/>
                                      </a:rPr>
                                      <m:t>𝑖</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,1</m:t>
                                        </m:r>
                                      </m:sub>
                                    </m:sSub>
                                    <m:r>
                                      <m:rPr>
                                        <m:brk m:alnAt="7"/>
                                      </m:rPr>
                                      <a:rPr lang="en-US" i="1">
                                        <a:latin typeface="Cambria Math" panose="02040503050406030204" pitchFamily="18" charset="0"/>
                                      </a:rPr>
                                      <m:t>𝑗</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,2</m:t>
                                        </m:r>
                                      </m:sub>
                                    </m:sSub>
                                    <m:r>
                                      <m:rPr>
                                        <m:brk m:alnAt="7"/>
                                      </m:rPr>
                                      <a:rPr lang="en-US" i="1">
                                        <a:latin typeface="Cambria Math" panose="02040503050406030204" pitchFamily="18" charset="0"/>
                                      </a:rPr>
                                      <m:t>𝑘</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3</m:t>
                                        </m:r>
                                        <m:r>
                                          <a:rPr lang="en-US" i="1">
                                            <a:latin typeface="Cambria Math" panose="02040503050406030204" pitchFamily="18" charset="0"/>
                                          </a:rPr>
                                          <m:t>,3</m:t>
                                        </m:r>
                                      </m:sub>
                                    </m:sSub>
                                    <m:r>
                                      <m:rPr>
                                        <m:brk m:alnAt="7"/>
                                      </m:rPr>
                                      <a:rPr lang="en-US" i="1">
                                        <a:latin typeface="Cambria Math" panose="02040503050406030204" pitchFamily="18" charset="0"/>
                                      </a:rPr>
                                      <m:t>𝑙</m:t>
                                    </m:r>
                                  </m:e>
                                </m:mr>
                              </m:m>
                            </m:e>
                          </m:mr>
                        </m:m>
                      </m:e>
                    </m:d>
                  </m:oMath>
                </a14:m>
                <a:r>
                  <a:rPr lang="en-US" dirty="0"/>
                  <a:t>=</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𝑘</m:t>
                                    </m:r>
                                  </m:e>
                                </m:mr>
                                <m:mr>
                                  <m:e>
                                    <m:r>
                                      <a:rPr lang="en-US" b="0" i="1" smtClean="0">
                                        <a:latin typeface="Cambria Math" panose="02040503050406030204" pitchFamily="18" charset="0"/>
                                      </a:rPr>
                                      <m:t>𝑙</m:t>
                                    </m:r>
                                  </m:e>
                                </m:mr>
                              </m:m>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𝑖</m:t>
                                    </m:r>
                                  </m:e>
                                </m:mr>
                                <m:mr>
                                  <m:e>
                                    <m:r>
                                      <a:rPr lang="en-US" b="0" i="1" smtClean="0">
                                        <a:latin typeface="Cambria Math" panose="02040503050406030204" pitchFamily="18" charset="0"/>
                                      </a:rPr>
                                      <m:t>𝑗</m:t>
                                    </m:r>
                                  </m:e>
                                </m:mr>
                              </m:m>
                            </m:e>
                          </m:mr>
                        </m:m>
                      </m:e>
                    </m:d>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11043" y="3654184"/>
                <a:ext cx="8180573" cy="1684372"/>
              </a:xfrm>
              <a:prstGeom prst="rect">
                <a:avLst/>
              </a:prstGeom>
              <a:blipFill>
                <a:blip r:embed="rId4"/>
                <a:stretch>
                  <a:fillRect l="-671" t="-1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96647" y="5581006"/>
                <a:ext cx="7944675" cy="381515"/>
              </a:xfrm>
              <a:prstGeom prst="rect">
                <a:avLst/>
              </a:prstGeom>
              <a:noFill/>
            </p:spPr>
            <p:txBody>
              <a:bodyPr wrap="none" rtlCol="0">
                <a:spAutoFit/>
              </a:bodyPr>
              <a:lstStyle/>
              <a:p>
                <a:r>
                  <a:rPr lang="en-US" dirty="0"/>
                  <a:t>Hence,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0,0</m:t>
                        </m:r>
                      </m:sub>
                    </m:sSub>
                    <m:r>
                      <m:rPr>
                        <m:brk m:alnAt="7"/>
                      </m:rPr>
                      <a:rPr lang="en-US" i="1">
                        <a:latin typeface="Cambria Math" panose="02040503050406030204" pitchFamily="18" charset="0"/>
                      </a:rPr>
                      <m:t>𝑖</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0,1</m:t>
                        </m:r>
                      </m:sub>
                    </m:sSub>
                    <m:r>
                      <m:rPr>
                        <m:brk m:alnAt="7"/>
                      </m:rPr>
                      <a:rPr lang="en-US" i="1">
                        <a:latin typeface="Cambria Math" panose="02040503050406030204" pitchFamily="18" charset="0"/>
                      </a:rPr>
                      <m:t>𝑗</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0,2</m:t>
                        </m:r>
                      </m:sub>
                    </m:sSub>
                    <m:r>
                      <m:rPr>
                        <m:brk m:alnAt="7"/>
                      </m:rPr>
                      <a:rPr lang="en-US" i="1">
                        <a:latin typeface="Cambria Math" panose="02040503050406030204" pitchFamily="18" charset="0"/>
                      </a:rPr>
                      <m:t>𝑘</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0,3</m:t>
                        </m:r>
                      </m:sub>
                    </m:sSub>
                    <m:r>
                      <m:rPr>
                        <m:brk m:alnAt="7"/>
                      </m:rPr>
                      <a:rPr lang="en-US" i="1">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0,2</m:t>
                        </m:r>
                      </m:sub>
                    </m:sSub>
                  </m:oMath>
                </a14:m>
                <a:r>
                  <a:rPr lang="en-US" dirty="0"/>
                  <a:t> = 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b="0" i="1" smtClean="0">
                            <a:latin typeface="Cambria Math" panose="02040503050406030204" pitchFamily="18" charset="0"/>
                          </a:rPr>
                          <m:t>0</m:t>
                        </m:r>
                      </m:sub>
                    </m:sSub>
                  </m:oMath>
                </a14:m>
                <a:r>
                  <a:rPr lang="en-US" dirty="0"/>
                  <a:t> = 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b="0" i="1" smtClean="0">
                            <a:latin typeface="Cambria Math" panose="02040503050406030204" pitchFamily="18" charset="0"/>
                          </a:rPr>
                          <m:t>1</m:t>
                        </m:r>
                      </m:sub>
                    </m:sSub>
                  </m:oMath>
                </a14:m>
                <a:r>
                  <a:rPr lang="en-US" dirty="0"/>
                  <a:t> = 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b="0" i="1" smtClean="0">
                            <a:latin typeface="Cambria Math" panose="02040503050406030204" pitchFamily="18" charset="0"/>
                          </a:rPr>
                          <m:t>3</m:t>
                        </m:r>
                      </m:sub>
                    </m:sSub>
                  </m:oMath>
                </a14:m>
                <a:r>
                  <a:rPr lang="en-US" dirty="0"/>
                  <a:t> = 0</a:t>
                </a:r>
              </a:p>
            </p:txBody>
          </p:sp>
        </mc:Choice>
        <mc:Fallback xmlns="">
          <p:sp>
            <p:nvSpPr>
              <p:cNvPr id="11" name="TextBox 10"/>
              <p:cNvSpPr txBox="1">
                <a:spLocks noRot="1" noChangeAspect="1" noMove="1" noResize="1" noEditPoints="1" noAdjustHandles="1" noChangeArrowheads="1" noChangeShapeType="1" noTextEdit="1"/>
              </p:cNvSpPr>
              <p:nvPr/>
            </p:nvSpPr>
            <p:spPr>
              <a:xfrm>
                <a:off x="996647" y="5581006"/>
                <a:ext cx="7944675" cy="381515"/>
              </a:xfrm>
              <a:prstGeom prst="rect">
                <a:avLst/>
              </a:prstGeom>
              <a:blipFill>
                <a:blip r:embed="rId5"/>
                <a:stretch>
                  <a:fillRect l="-613" t="-8065" b="-24194"/>
                </a:stretch>
              </a:blipFill>
            </p:spPr>
            <p:txBody>
              <a:bodyPr/>
              <a:lstStyle/>
              <a:p>
                <a:r>
                  <a:rPr lang="en-US">
                    <a:noFill/>
                  </a:rPr>
                  <a:t> </a:t>
                </a:r>
              </a:p>
            </p:txBody>
          </p:sp>
        </mc:Fallback>
      </mc:AlternateContent>
      <p:graphicFrame>
        <p:nvGraphicFramePr>
          <p:cNvPr id="12" name="Object 6"/>
          <p:cNvGraphicFramePr>
            <a:graphicFrameLocks noChangeAspect="1"/>
          </p:cNvGraphicFramePr>
          <p:nvPr>
            <p:extLst>
              <p:ext uri="{D42A27DB-BD31-4B8C-83A1-F6EECF244321}">
                <p14:modId xmlns:p14="http://schemas.microsoft.com/office/powerpoint/2010/main" val="116301832"/>
              </p:ext>
            </p:extLst>
          </p:nvPr>
        </p:nvGraphicFramePr>
        <p:xfrm>
          <a:off x="9667972" y="3814098"/>
          <a:ext cx="2124075" cy="1643063"/>
        </p:xfrm>
        <a:graphic>
          <a:graphicData uri="http://schemas.openxmlformats.org/presentationml/2006/ole">
            <mc:AlternateContent xmlns:mc="http://schemas.openxmlformats.org/markup-compatibility/2006">
              <mc:Choice xmlns:v="urn:schemas-microsoft-com:vml" Requires="v">
                <p:oleObj name="Equation" r:id="rId6" imgW="1181100" imgH="914400" progId="Equation.3">
                  <p:embed/>
                </p:oleObj>
              </mc:Choice>
              <mc:Fallback>
                <p:oleObj name="Equation" r:id="rId6" imgW="1181100" imgH="914400" progId="Equation.3">
                  <p:embed/>
                  <p:pic>
                    <p:nvPicPr>
                      <p:cNvPr id="1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7972" y="3814098"/>
                        <a:ext cx="2124075"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7135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620" y="939747"/>
            <a:ext cx="6932454" cy="2308324"/>
          </a:xfrm>
          <a:prstGeom prst="rect">
            <a:avLst/>
          </a:prstGeom>
          <a:noFill/>
          <a:ln>
            <a:solidFill>
              <a:schemeClr val="tx1"/>
            </a:solidFill>
          </a:ln>
        </p:spPr>
        <p:txBody>
          <a:bodyPr wrap="square" rtlCol="0">
            <a:spAutoFit/>
          </a:bodyPr>
          <a:lstStyle/>
          <a:p>
            <a:r>
              <a:rPr lang="en-US" sz="2400" dirty="0"/>
              <a:t>for (</a:t>
            </a:r>
            <a:r>
              <a:rPr lang="en-US" sz="2400" dirty="0" err="1"/>
              <a:t>int</a:t>
            </a:r>
            <a:r>
              <a:rPr lang="en-US" sz="2400" dirty="0"/>
              <a:t> </a:t>
            </a:r>
            <a:r>
              <a:rPr lang="en-US" sz="2400" dirty="0" err="1"/>
              <a:t>i</a:t>
            </a:r>
            <a:r>
              <a:rPr lang="en-US" sz="2400" dirty="0"/>
              <a:t> = 0; </a:t>
            </a:r>
            <a:r>
              <a:rPr lang="en-US" sz="2400" dirty="0" err="1"/>
              <a:t>i</a:t>
            </a:r>
            <a:r>
              <a:rPr lang="en-US" sz="2400" dirty="0"/>
              <a:t>&lt;n; </a:t>
            </a:r>
            <a:r>
              <a:rPr lang="en-US" sz="2400" dirty="0" err="1"/>
              <a:t>i</a:t>
            </a:r>
            <a:r>
              <a:rPr lang="en-US" sz="2400" dirty="0"/>
              <a:t>++)</a:t>
            </a:r>
          </a:p>
          <a:p>
            <a:r>
              <a:rPr lang="en-US" sz="2400" dirty="0"/>
              <a:t>      for (</a:t>
            </a:r>
            <a:r>
              <a:rPr lang="en-US" sz="2400" dirty="0" err="1"/>
              <a:t>int</a:t>
            </a:r>
            <a:r>
              <a:rPr lang="en-US" sz="2400" dirty="0"/>
              <a:t> j=0; j&lt;n; </a:t>
            </a:r>
            <a:r>
              <a:rPr lang="en-US" sz="2400" dirty="0" err="1"/>
              <a:t>j++</a:t>
            </a:r>
            <a:r>
              <a:rPr lang="en-US" sz="2400" dirty="0"/>
              <a:t>)</a:t>
            </a:r>
          </a:p>
          <a:p>
            <a:r>
              <a:rPr lang="en-US" sz="2400" dirty="0"/>
              <a:t>            for (</a:t>
            </a:r>
            <a:r>
              <a:rPr lang="en-US" sz="2400" dirty="0" err="1"/>
              <a:t>int</a:t>
            </a:r>
            <a:r>
              <a:rPr lang="en-US" sz="2400" dirty="0"/>
              <a:t> k=0; k&lt;n; k++) {</a:t>
            </a:r>
          </a:p>
          <a:p>
            <a:r>
              <a:rPr lang="en-US" sz="2400" dirty="0"/>
              <a:t>                  S1: a[i+1][j][k-2] = a[</a:t>
            </a:r>
            <a:r>
              <a:rPr lang="en-US" sz="2400" dirty="0" err="1"/>
              <a:t>i</a:t>
            </a:r>
            <a:r>
              <a:rPr lang="en-US" sz="2400" dirty="0"/>
              <a:t>][j][k] + 1;</a:t>
            </a:r>
          </a:p>
          <a:p>
            <a:r>
              <a:rPr lang="en-US" sz="2400" dirty="0"/>
              <a:t>                  S2: a[i+1][j-1][k+2] = c[</a:t>
            </a:r>
            <a:r>
              <a:rPr lang="en-US" sz="2400" dirty="0" err="1"/>
              <a:t>i</a:t>
            </a:r>
            <a:r>
              <a:rPr lang="en-US" sz="2400" dirty="0"/>
              <a:t>][j][k] + d[</a:t>
            </a:r>
            <a:r>
              <a:rPr lang="en-US" sz="2400" dirty="0" err="1"/>
              <a:t>i</a:t>
            </a:r>
            <a:r>
              <a:rPr lang="en-US" sz="2400" dirty="0"/>
              <a:t>][j][k];</a:t>
            </a:r>
          </a:p>
          <a:p>
            <a:r>
              <a:rPr lang="en-US" sz="2400" dirty="0"/>
              <a:t>              }</a:t>
            </a:r>
          </a:p>
        </p:txBody>
      </p:sp>
      <p:sp>
        <p:nvSpPr>
          <p:cNvPr id="3" name="TextBox 2"/>
          <p:cNvSpPr txBox="1"/>
          <p:nvPr/>
        </p:nvSpPr>
        <p:spPr>
          <a:xfrm>
            <a:off x="1356619" y="3980313"/>
            <a:ext cx="6932455" cy="2308324"/>
          </a:xfrm>
          <a:prstGeom prst="rect">
            <a:avLst/>
          </a:prstGeom>
          <a:noFill/>
          <a:ln>
            <a:solidFill>
              <a:schemeClr val="tx1"/>
            </a:solidFill>
          </a:ln>
        </p:spPr>
        <p:txBody>
          <a:bodyPr wrap="square" rtlCol="0">
            <a:spAutoFit/>
          </a:bodyPr>
          <a:lstStyle/>
          <a:p>
            <a:r>
              <a:rPr lang="en-US" sz="2400" dirty="0"/>
              <a:t>for (</a:t>
            </a:r>
            <a:r>
              <a:rPr lang="en-US" sz="2400" dirty="0" err="1"/>
              <a:t>int</a:t>
            </a:r>
            <a:r>
              <a:rPr lang="en-US" sz="2400" dirty="0"/>
              <a:t> k = 0; k&lt;n; k++)</a:t>
            </a:r>
          </a:p>
          <a:p>
            <a:r>
              <a:rPr lang="en-US" sz="2400" dirty="0"/>
              <a:t>      for (</a:t>
            </a:r>
            <a:r>
              <a:rPr lang="en-US" sz="2400" dirty="0" err="1"/>
              <a:t>int</a:t>
            </a:r>
            <a:r>
              <a:rPr lang="en-US" sz="2400" dirty="0"/>
              <a:t> </a:t>
            </a:r>
            <a:r>
              <a:rPr lang="en-US" sz="2400" dirty="0" err="1"/>
              <a:t>i</a:t>
            </a:r>
            <a:r>
              <a:rPr lang="en-US" sz="2400" dirty="0"/>
              <a:t>=0; </a:t>
            </a:r>
            <a:r>
              <a:rPr lang="en-US" sz="2400" dirty="0" err="1"/>
              <a:t>i</a:t>
            </a:r>
            <a:r>
              <a:rPr lang="en-US" sz="2400" dirty="0"/>
              <a:t>&lt;n; </a:t>
            </a:r>
            <a:r>
              <a:rPr lang="en-US" sz="2400" dirty="0" err="1"/>
              <a:t>i</a:t>
            </a:r>
            <a:r>
              <a:rPr lang="en-US" sz="2400" dirty="0"/>
              <a:t>++)</a:t>
            </a:r>
          </a:p>
          <a:p>
            <a:r>
              <a:rPr lang="en-US" sz="2400" dirty="0"/>
              <a:t>            for (</a:t>
            </a:r>
            <a:r>
              <a:rPr lang="en-US" sz="2400" dirty="0" err="1"/>
              <a:t>int</a:t>
            </a:r>
            <a:r>
              <a:rPr lang="en-US" sz="2400" dirty="0"/>
              <a:t> j=0; j&lt;n; </a:t>
            </a:r>
            <a:r>
              <a:rPr lang="en-US" sz="2400" dirty="0" err="1"/>
              <a:t>j++</a:t>
            </a:r>
            <a:r>
              <a:rPr lang="en-US" sz="2400" dirty="0"/>
              <a:t>) {</a:t>
            </a:r>
          </a:p>
          <a:p>
            <a:r>
              <a:rPr lang="en-US" sz="2400" dirty="0"/>
              <a:t>                  S1: a[i+1][j][k-2] = a[</a:t>
            </a:r>
            <a:r>
              <a:rPr lang="en-US" sz="2400" dirty="0" err="1"/>
              <a:t>i</a:t>
            </a:r>
            <a:r>
              <a:rPr lang="en-US" sz="2400" dirty="0"/>
              <a:t>][j][k] + 1;</a:t>
            </a:r>
          </a:p>
          <a:p>
            <a:r>
              <a:rPr lang="en-US" sz="2400" dirty="0"/>
              <a:t>                  S2: a[i+1][j-1][k+2] = c[</a:t>
            </a:r>
            <a:r>
              <a:rPr lang="en-US" sz="2400" dirty="0" err="1"/>
              <a:t>i</a:t>
            </a:r>
            <a:r>
              <a:rPr lang="en-US" sz="2400" dirty="0"/>
              <a:t>][j][k] + d[</a:t>
            </a:r>
            <a:r>
              <a:rPr lang="en-US" sz="2400" dirty="0" err="1"/>
              <a:t>i</a:t>
            </a:r>
            <a:r>
              <a:rPr lang="en-US" sz="2400" dirty="0"/>
              <a:t>][j][k];</a:t>
            </a:r>
          </a:p>
          <a:p>
            <a:r>
              <a:rPr lang="en-US" sz="2400" dirty="0"/>
              <a:t>              }</a:t>
            </a:r>
          </a:p>
        </p:txBody>
      </p:sp>
      <p:sp>
        <p:nvSpPr>
          <p:cNvPr id="4" name="Down Arrow 3"/>
          <p:cNvSpPr/>
          <p:nvPr/>
        </p:nvSpPr>
        <p:spPr>
          <a:xfrm>
            <a:off x="4466007" y="3324260"/>
            <a:ext cx="713678" cy="579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04663" y="1170579"/>
            <a:ext cx="3323346" cy="923330"/>
          </a:xfrm>
          <a:prstGeom prst="rect">
            <a:avLst/>
          </a:prstGeom>
          <a:noFill/>
        </p:spPr>
        <p:txBody>
          <a:bodyPr wrap="none" rtlCol="0">
            <a:spAutoFit/>
          </a:bodyPr>
          <a:lstStyle/>
          <a:p>
            <a:r>
              <a:rPr lang="en-US" dirty="0"/>
              <a:t>Is this legal?</a:t>
            </a:r>
          </a:p>
          <a:p>
            <a:r>
              <a:rPr lang="en-US" dirty="0"/>
              <a:t>Distance vectors for the loop</a:t>
            </a:r>
          </a:p>
          <a:p>
            <a:r>
              <a:rPr lang="en-US" dirty="0"/>
              <a:t>[1, 0, -2], [1, -1, 2], and [0, 1, -4].</a:t>
            </a:r>
          </a:p>
        </p:txBody>
      </p:sp>
    </p:spTree>
    <p:extLst>
      <p:ext uri="{BB962C8B-B14F-4D97-AF65-F5344CB8AC3E}">
        <p14:creationId xmlns:p14="http://schemas.microsoft.com/office/powerpoint/2010/main" val="362075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Unimodular</a:t>
            </a:r>
            <a:r>
              <a:rPr lang="en-US" altLang="en-US" dirty="0"/>
              <a:t> transformations: loop reversal</a:t>
            </a:r>
            <a:endParaRPr lang="en-US" dirty="0"/>
          </a:p>
        </p:txBody>
      </p:sp>
      <p:sp>
        <p:nvSpPr>
          <p:cNvPr id="3" name="Text Box 3"/>
          <p:cNvSpPr txBox="1">
            <a:spLocks noChangeArrowheads="1"/>
          </p:cNvSpPr>
          <p:nvPr/>
        </p:nvSpPr>
        <p:spPr bwMode="auto">
          <a:xfrm>
            <a:off x="1076036" y="2214694"/>
            <a:ext cx="358143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 (j=0; j &lt; n; </a:t>
            </a:r>
            <a:r>
              <a:rPr lang="en-US" altLang="en-US" sz="2400" dirty="0" err="1"/>
              <a:t>j++</a:t>
            </a:r>
            <a:r>
              <a:rPr lang="en-US" altLang="en-US" sz="2400" dirty="0"/>
              <a:t>) </a:t>
            </a:r>
          </a:p>
          <a:p>
            <a:pPr eaLnBrk="1" hangingPunct="1"/>
            <a:r>
              <a:rPr lang="en-US" altLang="en-US" sz="2400" dirty="0"/>
              <a:t>       a(</a:t>
            </a:r>
            <a:r>
              <a:rPr lang="en-US" altLang="en-US" sz="2400" dirty="0" err="1"/>
              <a:t>i,j</a:t>
            </a:r>
            <a:r>
              <a:rPr lang="en-US" altLang="en-US" sz="2400" dirty="0"/>
              <a:t>) = a(i-1, j) + 1.0;</a:t>
            </a:r>
          </a:p>
        </p:txBody>
      </p:sp>
      <p:sp>
        <p:nvSpPr>
          <p:cNvPr id="4" name="Text Box 1029"/>
          <p:cNvSpPr txBox="1">
            <a:spLocks noChangeArrowheads="1"/>
          </p:cNvSpPr>
          <p:nvPr/>
        </p:nvSpPr>
        <p:spPr bwMode="auto">
          <a:xfrm>
            <a:off x="6460836" y="2214694"/>
            <a:ext cx="354937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j++</a:t>
            </a:r>
            <a:r>
              <a:rPr lang="en-US" altLang="en-US" sz="2400" dirty="0"/>
              <a:t>)</a:t>
            </a:r>
          </a:p>
          <a:p>
            <a:pPr eaLnBrk="1" hangingPunct="1"/>
            <a:r>
              <a:rPr lang="en-US" altLang="en-US" sz="2400" dirty="0"/>
              <a:t>    for (j=n; j &gt;=0; </a:t>
            </a:r>
            <a:r>
              <a:rPr lang="en-US" altLang="en-US" sz="2400" dirty="0" err="1"/>
              <a:t>i</a:t>
            </a:r>
            <a:r>
              <a:rPr lang="en-US" altLang="en-US" sz="2400" dirty="0"/>
              <a:t>--) </a:t>
            </a:r>
          </a:p>
          <a:p>
            <a:pPr eaLnBrk="1" hangingPunct="1"/>
            <a:r>
              <a:rPr lang="en-US" altLang="en-US" sz="2400" dirty="0"/>
              <a:t>       a(</a:t>
            </a:r>
            <a:r>
              <a:rPr lang="en-US" altLang="en-US" sz="2400" dirty="0" err="1"/>
              <a:t>i,j</a:t>
            </a:r>
            <a:r>
              <a:rPr lang="en-US" altLang="en-US" sz="2400" dirty="0"/>
              <a:t>) = a(i-1, j) + 1.0;</a:t>
            </a:r>
          </a:p>
        </p:txBody>
      </p:sp>
      <p:sp>
        <p:nvSpPr>
          <p:cNvPr id="5" name="Right Arrow 4"/>
          <p:cNvSpPr/>
          <p:nvPr/>
        </p:nvSpPr>
        <p:spPr>
          <a:xfrm>
            <a:off x="4941455" y="2586182"/>
            <a:ext cx="1302327" cy="461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1024"/>
          <p:cNvGraphicFramePr>
            <a:graphicFrameLocks noChangeAspect="1"/>
          </p:cNvGraphicFramePr>
          <p:nvPr>
            <p:extLst>
              <p:ext uri="{D42A27DB-BD31-4B8C-83A1-F6EECF244321}">
                <p14:modId xmlns:p14="http://schemas.microsoft.com/office/powerpoint/2010/main" val="831855001"/>
              </p:ext>
            </p:extLst>
          </p:nvPr>
        </p:nvGraphicFramePr>
        <p:xfrm>
          <a:off x="3770746" y="3943928"/>
          <a:ext cx="1506538" cy="822325"/>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6"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746" y="3943928"/>
                        <a:ext cx="15065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504596840"/>
              </p:ext>
            </p:extLst>
          </p:nvPr>
        </p:nvGraphicFramePr>
        <p:xfrm>
          <a:off x="6513946" y="4020128"/>
          <a:ext cx="912813" cy="822325"/>
        </p:xfrm>
        <a:graphic>
          <a:graphicData uri="http://schemas.openxmlformats.org/presentationml/2006/ole">
            <mc:AlternateContent xmlns:mc="http://schemas.openxmlformats.org/markup-compatibility/2006">
              <mc:Choice xmlns:v="urn:schemas-microsoft-com:vml" Requires="v">
                <p:oleObj name="Equation" r:id="rId4" imgW="508000" imgH="457200" progId="Equation.3">
                  <p:embed/>
                </p:oleObj>
              </mc:Choice>
              <mc:Fallback>
                <p:oleObj name="Equation" r:id="rId4" imgW="508000" imgH="457200" progId="Equation.3">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946" y="4020128"/>
                        <a:ext cx="912813"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3761258513"/>
              </p:ext>
            </p:extLst>
          </p:nvPr>
        </p:nvGraphicFramePr>
        <p:xfrm>
          <a:off x="4151746" y="5163128"/>
          <a:ext cx="2693988" cy="822325"/>
        </p:xfrm>
        <a:graphic>
          <a:graphicData uri="http://schemas.openxmlformats.org/presentationml/2006/ole">
            <mc:AlternateContent xmlns:mc="http://schemas.openxmlformats.org/markup-compatibility/2006">
              <mc:Choice xmlns:v="urn:schemas-microsoft-com:vml" Requires="v">
                <p:oleObj name="Equation" r:id="rId6" imgW="1498600" imgH="457200" progId="Equation.3">
                  <p:embed/>
                </p:oleObj>
              </mc:Choice>
              <mc:Fallback>
                <p:oleObj name="Equation" r:id="rId6" imgW="1498600" imgH="457200" progId="Equation.3">
                  <p:embed/>
                  <p:pic>
                    <p:nvPicPr>
                      <p:cNvPr id="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746" y="5163128"/>
                        <a:ext cx="269398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9907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Unimodular</a:t>
            </a:r>
            <a:r>
              <a:rPr lang="en-US" altLang="en-US" dirty="0"/>
              <a:t> transformations: loop skewing</a:t>
            </a:r>
            <a:endParaRPr lang="en-US" dirty="0"/>
          </a:p>
        </p:txBody>
      </p:sp>
      <p:sp>
        <p:nvSpPr>
          <p:cNvPr id="3" name="Text Box 3"/>
          <p:cNvSpPr txBox="1">
            <a:spLocks noChangeArrowheads="1"/>
          </p:cNvSpPr>
          <p:nvPr/>
        </p:nvSpPr>
        <p:spPr bwMode="auto">
          <a:xfrm>
            <a:off x="1334655" y="2479963"/>
            <a:ext cx="324800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 (j=0; j &lt; n; </a:t>
            </a:r>
            <a:r>
              <a:rPr lang="en-US" altLang="en-US" sz="2400" dirty="0" err="1"/>
              <a:t>j++</a:t>
            </a:r>
            <a:r>
              <a:rPr lang="en-US" altLang="en-US" sz="2400" dirty="0"/>
              <a:t>) </a:t>
            </a:r>
          </a:p>
          <a:p>
            <a:pPr eaLnBrk="1" hangingPunct="1"/>
            <a:r>
              <a:rPr lang="en-US" altLang="en-US" sz="2400" dirty="0"/>
              <a:t>       a(</a:t>
            </a:r>
            <a:r>
              <a:rPr lang="en-US" altLang="en-US" sz="2400" dirty="0" err="1"/>
              <a:t>i</a:t>
            </a:r>
            <a:r>
              <a:rPr lang="en-US" altLang="en-US" sz="2400" dirty="0"/>
              <a:t>) = a(</a:t>
            </a:r>
            <a:r>
              <a:rPr lang="en-US" altLang="en-US" sz="2400" dirty="0" err="1"/>
              <a:t>i</a:t>
            </a:r>
            <a:r>
              <a:rPr lang="en-US" altLang="en-US" sz="2400" dirty="0"/>
              <a:t>+ j) + 1.0;</a:t>
            </a:r>
          </a:p>
        </p:txBody>
      </p:sp>
      <p:sp>
        <p:nvSpPr>
          <p:cNvPr id="4" name="Text Box 6"/>
          <p:cNvSpPr txBox="1">
            <a:spLocks noChangeArrowheads="1"/>
          </p:cNvSpPr>
          <p:nvPr/>
        </p:nvSpPr>
        <p:spPr bwMode="auto">
          <a:xfrm>
            <a:off x="6959600" y="2479963"/>
            <a:ext cx="346441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 (j=i+1; j &lt;</a:t>
            </a:r>
            <a:r>
              <a:rPr lang="en-US" altLang="en-US" sz="2400" dirty="0" err="1"/>
              <a:t>i+n</a:t>
            </a:r>
            <a:r>
              <a:rPr lang="en-US" altLang="en-US" sz="2400" dirty="0"/>
              <a:t>; </a:t>
            </a:r>
            <a:r>
              <a:rPr lang="en-US" altLang="en-US" sz="2400" dirty="0" err="1"/>
              <a:t>j++</a:t>
            </a:r>
            <a:r>
              <a:rPr lang="en-US" altLang="en-US" sz="2400" dirty="0"/>
              <a:t>) </a:t>
            </a:r>
          </a:p>
          <a:p>
            <a:pPr eaLnBrk="1" hangingPunct="1"/>
            <a:r>
              <a:rPr lang="en-US" altLang="en-US" sz="2400" dirty="0"/>
              <a:t>       a(</a:t>
            </a:r>
            <a:r>
              <a:rPr lang="en-US" altLang="en-US" sz="2400" dirty="0" err="1"/>
              <a:t>i</a:t>
            </a:r>
            <a:r>
              <a:rPr lang="en-US" altLang="en-US" sz="2400" dirty="0"/>
              <a:t>) = a(j) + 1.0;</a:t>
            </a:r>
          </a:p>
        </p:txBody>
      </p:sp>
      <p:sp>
        <p:nvSpPr>
          <p:cNvPr id="5" name="Right Arrow 4"/>
          <p:cNvSpPr/>
          <p:nvPr/>
        </p:nvSpPr>
        <p:spPr>
          <a:xfrm>
            <a:off x="4747491" y="2900218"/>
            <a:ext cx="1865745" cy="397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1024"/>
          <p:cNvGraphicFramePr>
            <a:graphicFrameLocks noChangeAspect="1"/>
          </p:cNvGraphicFramePr>
          <p:nvPr>
            <p:extLst>
              <p:ext uri="{D42A27DB-BD31-4B8C-83A1-F6EECF244321}">
                <p14:modId xmlns:p14="http://schemas.microsoft.com/office/powerpoint/2010/main" val="3067061391"/>
              </p:ext>
            </p:extLst>
          </p:nvPr>
        </p:nvGraphicFramePr>
        <p:xfrm>
          <a:off x="5070764" y="4470400"/>
          <a:ext cx="1651000" cy="1042988"/>
        </p:xfrm>
        <a:graphic>
          <a:graphicData uri="http://schemas.openxmlformats.org/presentationml/2006/ole">
            <mc:AlternateContent xmlns:mc="http://schemas.openxmlformats.org/markup-compatibility/2006">
              <mc:Choice xmlns:v="urn:schemas-microsoft-com:vml" Requires="v">
                <p:oleObj name="Equation" r:id="rId2" imgW="723586" imgH="457002" progId="Equation.3">
                  <p:embed/>
                </p:oleObj>
              </mc:Choice>
              <mc:Fallback>
                <p:oleObj name="Equation" r:id="rId2" imgW="723586" imgH="457002" progId="Equation.3">
                  <p:embed/>
                  <p:pic>
                    <p:nvPicPr>
                      <p:cNvPr id="6"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764" y="4470400"/>
                        <a:ext cx="165100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035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Loop fusion</a:t>
            </a:r>
            <a:endParaRPr lang="en-US" dirty="0"/>
          </a:p>
        </p:txBody>
      </p:sp>
      <p:sp>
        <p:nvSpPr>
          <p:cNvPr id="3" name="Content Placeholder 2"/>
          <p:cNvSpPr>
            <a:spLocks noGrp="1"/>
          </p:cNvSpPr>
          <p:nvPr>
            <p:ph sz="quarter" idx="13"/>
          </p:nvPr>
        </p:nvSpPr>
        <p:spPr>
          <a:xfrm>
            <a:off x="5043055" y="1566408"/>
            <a:ext cx="6234545" cy="4224792"/>
          </a:xfrm>
        </p:spPr>
        <p:txBody>
          <a:bodyPr/>
          <a:lstStyle/>
          <a:p>
            <a:pPr>
              <a:lnSpc>
                <a:spcPct val="90000"/>
              </a:lnSpc>
            </a:pPr>
            <a:r>
              <a:rPr lang="en-US" altLang="en-US" dirty="0"/>
              <a:t>Takes two adjacent loops that have the same iteration space and combines the body.</a:t>
            </a:r>
          </a:p>
          <a:p>
            <a:pPr lvl="1">
              <a:lnSpc>
                <a:spcPct val="90000"/>
              </a:lnSpc>
            </a:pPr>
            <a:r>
              <a:rPr lang="en-US" altLang="en-US" dirty="0"/>
              <a:t>Legal when there are no flow, anti- and output dependences in the fused loop.</a:t>
            </a:r>
          </a:p>
          <a:p>
            <a:pPr lvl="1">
              <a:lnSpc>
                <a:spcPct val="90000"/>
              </a:lnSpc>
            </a:pPr>
            <a:r>
              <a:rPr lang="en-US" altLang="en-US" dirty="0"/>
              <a:t>Why</a:t>
            </a:r>
          </a:p>
          <a:p>
            <a:pPr lvl="2">
              <a:lnSpc>
                <a:spcPct val="90000"/>
              </a:lnSpc>
            </a:pPr>
            <a:r>
              <a:rPr lang="en-US" altLang="en-US" dirty="0"/>
              <a:t>Increase the loop body, reduce loop overheads</a:t>
            </a:r>
          </a:p>
          <a:p>
            <a:pPr lvl="2">
              <a:lnSpc>
                <a:spcPct val="90000"/>
              </a:lnSpc>
            </a:pPr>
            <a:r>
              <a:rPr lang="en-US" altLang="en-US" dirty="0"/>
              <a:t>Increase the chance of instruction scheduling</a:t>
            </a:r>
          </a:p>
          <a:p>
            <a:pPr lvl="2">
              <a:lnSpc>
                <a:spcPct val="90000"/>
              </a:lnSpc>
            </a:pPr>
            <a:r>
              <a:rPr lang="en-US" altLang="en-US" dirty="0"/>
              <a:t>May improve locality</a:t>
            </a:r>
          </a:p>
        </p:txBody>
      </p:sp>
      <p:sp>
        <p:nvSpPr>
          <p:cNvPr id="4" name="Text Box 4"/>
          <p:cNvSpPr txBox="1">
            <a:spLocks noChangeArrowheads="1"/>
          </p:cNvSpPr>
          <p:nvPr/>
        </p:nvSpPr>
        <p:spPr bwMode="auto">
          <a:xfrm>
            <a:off x="1831397" y="1731385"/>
            <a:ext cx="2544286"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 </a:t>
            </a:r>
          </a:p>
          <a:p>
            <a:pPr eaLnBrk="1" hangingPunct="1"/>
            <a:r>
              <a:rPr lang="en-US" altLang="en-US" sz="2400" dirty="0"/>
              <a:t>    a(</a:t>
            </a:r>
            <a:r>
              <a:rPr lang="en-US" altLang="en-US" sz="2400" dirty="0" err="1"/>
              <a:t>i</a:t>
            </a:r>
            <a:r>
              <a:rPr lang="en-US" altLang="en-US" sz="2400" dirty="0"/>
              <a:t>) = 1.0;</a:t>
            </a:r>
          </a:p>
          <a:p>
            <a:pPr eaLnBrk="1" hangingPunct="1"/>
            <a:endParaRPr lang="en-US" altLang="en-US" sz="2400" dirty="0"/>
          </a:p>
          <a:p>
            <a:pPr eaLnBrk="1" hangingPunct="1"/>
            <a:r>
              <a:rPr lang="en-US" altLang="en-US" sz="2400" dirty="0"/>
              <a:t>for (j=0; j&lt;n; </a:t>
            </a:r>
            <a:r>
              <a:rPr lang="en-US" altLang="en-US" sz="2400" dirty="0" err="1"/>
              <a:t>j++</a:t>
            </a:r>
            <a:r>
              <a:rPr lang="en-US" altLang="en-US" sz="2400" dirty="0"/>
              <a:t>)</a:t>
            </a:r>
          </a:p>
          <a:p>
            <a:pPr eaLnBrk="1" hangingPunct="1"/>
            <a:r>
              <a:rPr lang="en-US" altLang="en-US" sz="2400" dirty="0"/>
              <a:t>    b(j) = 1.0</a:t>
            </a:r>
          </a:p>
        </p:txBody>
      </p:sp>
      <p:sp>
        <p:nvSpPr>
          <p:cNvPr id="5" name="Text Box 5"/>
          <p:cNvSpPr txBox="1">
            <a:spLocks noChangeArrowheads="1"/>
          </p:cNvSpPr>
          <p:nvPr/>
        </p:nvSpPr>
        <p:spPr bwMode="auto">
          <a:xfrm>
            <a:off x="1831397" y="4479636"/>
            <a:ext cx="2629246"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 {</a:t>
            </a:r>
          </a:p>
          <a:p>
            <a:pPr eaLnBrk="1" hangingPunct="1"/>
            <a:r>
              <a:rPr lang="en-US" altLang="en-US" sz="2400" dirty="0"/>
              <a:t>    a(</a:t>
            </a:r>
            <a:r>
              <a:rPr lang="en-US" altLang="en-US" sz="2400" dirty="0" err="1"/>
              <a:t>i</a:t>
            </a:r>
            <a:r>
              <a:rPr lang="en-US" altLang="en-US" sz="2400" dirty="0"/>
              <a:t>) = 1.0;</a:t>
            </a:r>
          </a:p>
          <a:p>
            <a:pPr eaLnBrk="1" hangingPunct="1"/>
            <a:r>
              <a:rPr lang="en-US" altLang="en-US" sz="2400" dirty="0"/>
              <a:t>    b(</a:t>
            </a:r>
            <a:r>
              <a:rPr lang="en-US" altLang="en-US" sz="2400" dirty="0" err="1"/>
              <a:t>i</a:t>
            </a:r>
            <a:r>
              <a:rPr lang="en-US" altLang="en-US" sz="2400" dirty="0"/>
              <a:t>) = 1.0;</a:t>
            </a:r>
          </a:p>
          <a:p>
            <a:pPr eaLnBrk="1" hangingPunct="1"/>
            <a:r>
              <a:rPr lang="en-US" altLang="en-US" sz="2400" dirty="0"/>
              <a:t>}</a:t>
            </a:r>
          </a:p>
        </p:txBody>
      </p:sp>
      <p:sp>
        <p:nvSpPr>
          <p:cNvPr id="7" name="Down Arrow 6"/>
          <p:cNvSpPr/>
          <p:nvPr/>
        </p:nvSpPr>
        <p:spPr>
          <a:xfrm>
            <a:off x="2964873" y="3768436"/>
            <a:ext cx="452582" cy="628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73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Loop distribution</a:t>
            </a:r>
            <a:endParaRPr lang="en-US" dirty="0"/>
          </a:p>
        </p:txBody>
      </p:sp>
      <p:sp>
        <p:nvSpPr>
          <p:cNvPr id="3" name="Content Placeholder 2"/>
          <p:cNvSpPr>
            <a:spLocks noGrp="1"/>
          </p:cNvSpPr>
          <p:nvPr>
            <p:ph sz="quarter" idx="13"/>
          </p:nvPr>
        </p:nvSpPr>
        <p:spPr>
          <a:xfrm>
            <a:off x="5043055" y="1566408"/>
            <a:ext cx="6234545" cy="4224792"/>
          </a:xfrm>
        </p:spPr>
        <p:txBody>
          <a:bodyPr/>
          <a:lstStyle/>
          <a:p>
            <a:r>
              <a:rPr lang="en-US" altLang="en-US" dirty="0"/>
              <a:t>Takes one loop and partitions it into two loops.</a:t>
            </a:r>
          </a:p>
          <a:p>
            <a:pPr lvl="1"/>
            <a:r>
              <a:rPr lang="en-US" altLang="en-US" dirty="0"/>
              <a:t>Why</a:t>
            </a:r>
          </a:p>
          <a:p>
            <a:pPr lvl="2"/>
            <a:r>
              <a:rPr lang="en-US" altLang="en-US" dirty="0"/>
              <a:t>Reduce memory trace</a:t>
            </a:r>
          </a:p>
          <a:p>
            <a:pPr lvl="2"/>
            <a:r>
              <a:rPr lang="en-US" altLang="en-US" dirty="0"/>
              <a:t>Improve locality</a:t>
            </a:r>
          </a:p>
          <a:p>
            <a:pPr lvl="2"/>
            <a:r>
              <a:rPr lang="en-US" altLang="en-US" dirty="0"/>
              <a:t>Increase the chance of instruction scheduling</a:t>
            </a:r>
          </a:p>
          <a:p>
            <a:pPr>
              <a:lnSpc>
                <a:spcPct val="90000"/>
              </a:lnSpc>
            </a:pPr>
            <a:endParaRPr lang="en-US" altLang="en-US" dirty="0"/>
          </a:p>
        </p:txBody>
      </p:sp>
      <p:sp>
        <p:nvSpPr>
          <p:cNvPr id="4" name="Text Box 4"/>
          <p:cNvSpPr txBox="1">
            <a:spLocks noChangeArrowheads="1"/>
          </p:cNvSpPr>
          <p:nvPr/>
        </p:nvSpPr>
        <p:spPr bwMode="auto">
          <a:xfrm>
            <a:off x="1961501" y="4004787"/>
            <a:ext cx="2544286"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 </a:t>
            </a:r>
          </a:p>
          <a:p>
            <a:pPr eaLnBrk="1" hangingPunct="1"/>
            <a:r>
              <a:rPr lang="en-US" altLang="en-US" sz="2400" dirty="0"/>
              <a:t>    a(</a:t>
            </a:r>
            <a:r>
              <a:rPr lang="en-US" altLang="en-US" sz="2400" dirty="0" err="1"/>
              <a:t>i</a:t>
            </a:r>
            <a:r>
              <a:rPr lang="en-US" altLang="en-US" sz="2400" dirty="0"/>
              <a:t>) = 1.0;</a:t>
            </a:r>
          </a:p>
          <a:p>
            <a:pPr eaLnBrk="1" hangingPunct="1"/>
            <a:endParaRPr lang="en-US" altLang="en-US" sz="2400" dirty="0"/>
          </a:p>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b(</a:t>
            </a:r>
            <a:r>
              <a:rPr lang="en-US" altLang="en-US" sz="2400" dirty="0" err="1"/>
              <a:t>i</a:t>
            </a:r>
            <a:r>
              <a:rPr lang="en-US" altLang="en-US" sz="2400" dirty="0"/>
              <a:t>) = a(</a:t>
            </a:r>
            <a:r>
              <a:rPr lang="en-US" altLang="en-US" sz="2400" dirty="0" err="1"/>
              <a:t>i</a:t>
            </a:r>
            <a:r>
              <a:rPr lang="en-US" altLang="en-US" sz="2400" dirty="0"/>
              <a:t>)</a:t>
            </a:r>
          </a:p>
        </p:txBody>
      </p:sp>
      <p:sp>
        <p:nvSpPr>
          <p:cNvPr id="5" name="Text Box 5"/>
          <p:cNvSpPr txBox="1">
            <a:spLocks noChangeArrowheads="1"/>
          </p:cNvSpPr>
          <p:nvPr/>
        </p:nvSpPr>
        <p:spPr bwMode="auto">
          <a:xfrm>
            <a:off x="1876541" y="1807054"/>
            <a:ext cx="2629246"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 {</a:t>
            </a:r>
          </a:p>
          <a:p>
            <a:pPr eaLnBrk="1" hangingPunct="1"/>
            <a:r>
              <a:rPr lang="en-US" altLang="en-US" sz="2400" dirty="0"/>
              <a:t>    a(</a:t>
            </a:r>
            <a:r>
              <a:rPr lang="en-US" altLang="en-US" sz="2400" dirty="0" err="1"/>
              <a:t>i</a:t>
            </a:r>
            <a:r>
              <a:rPr lang="en-US" altLang="en-US" sz="2400" dirty="0"/>
              <a:t>) = 1.0;</a:t>
            </a:r>
          </a:p>
          <a:p>
            <a:pPr eaLnBrk="1" hangingPunct="1"/>
            <a:r>
              <a:rPr lang="en-US" altLang="en-US" sz="2400" dirty="0"/>
              <a:t>    b(</a:t>
            </a:r>
            <a:r>
              <a:rPr lang="en-US" altLang="en-US" sz="2400" dirty="0" err="1"/>
              <a:t>i</a:t>
            </a:r>
            <a:r>
              <a:rPr lang="en-US" altLang="en-US" sz="2400" dirty="0"/>
              <a:t>) = a(</a:t>
            </a:r>
            <a:r>
              <a:rPr lang="en-US" altLang="en-US" sz="2400" dirty="0" err="1"/>
              <a:t>i</a:t>
            </a:r>
            <a:r>
              <a:rPr lang="en-US" altLang="en-US" sz="2400" dirty="0"/>
              <a:t>);</a:t>
            </a:r>
          </a:p>
          <a:p>
            <a:pPr eaLnBrk="1" hangingPunct="1"/>
            <a:r>
              <a:rPr lang="en-US" altLang="en-US" sz="2400" dirty="0"/>
              <a:t>}</a:t>
            </a:r>
          </a:p>
        </p:txBody>
      </p:sp>
      <p:sp>
        <p:nvSpPr>
          <p:cNvPr id="7" name="Down Arrow 6"/>
          <p:cNvSpPr/>
          <p:nvPr/>
        </p:nvSpPr>
        <p:spPr>
          <a:xfrm>
            <a:off x="3007353" y="3376714"/>
            <a:ext cx="452582" cy="628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7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Loop tiling</a:t>
            </a:r>
            <a:endParaRPr lang="en-US" dirty="0"/>
          </a:p>
        </p:txBody>
      </p:sp>
      <p:sp>
        <p:nvSpPr>
          <p:cNvPr id="3" name="Content Placeholder 2"/>
          <p:cNvSpPr>
            <a:spLocks noGrp="1"/>
          </p:cNvSpPr>
          <p:nvPr>
            <p:ph sz="quarter" idx="13"/>
          </p:nvPr>
        </p:nvSpPr>
        <p:spPr>
          <a:xfrm>
            <a:off x="913774" y="1566408"/>
            <a:ext cx="10363826" cy="2359047"/>
          </a:xfrm>
        </p:spPr>
        <p:txBody>
          <a:bodyPr/>
          <a:lstStyle/>
          <a:p>
            <a:r>
              <a:rPr lang="en-US" altLang="en-US" dirty="0"/>
              <a:t>Replacing a single loop into two loops.</a:t>
            </a:r>
          </a:p>
          <a:p>
            <a:pPr lvl="1">
              <a:buFont typeface="Arial" panose="020B0604020202020204" pitchFamily="34" charset="0"/>
              <a:buNone/>
            </a:pPr>
            <a:r>
              <a:rPr lang="en-US" altLang="en-US" dirty="0"/>
              <a:t>for(I=0; I&lt;n; I++) … </a:t>
            </a:r>
            <a:r>
              <a:rPr lang="en-US" altLang="en-US" dirty="0">
                <a:sym typeface="Wingdings" panose="05000000000000000000" pitchFamily="2" charset="2"/>
              </a:rPr>
              <a:t> for(I=0; I&lt;n; I+=t) for (ii=I, ii &lt; min(</a:t>
            </a:r>
            <a:r>
              <a:rPr lang="en-US" altLang="en-US" dirty="0" err="1">
                <a:sym typeface="Wingdings" panose="05000000000000000000" pitchFamily="2" charset="2"/>
              </a:rPr>
              <a:t>I+t,n</a:t>
            </a:r>
            <a:r>
              <a:rPr lang="en-US" altLang="en-US" dirty="0">
                <a:sym typeface="Wingdings" panose="05000000000000000000" pitchFamily="2" charset="2"/>
              </a:rPr>
              <a:t>); ii++) …</a:t>
            </a:r>
            <a:endParaRPr lang="en-US" altLang="en-US" dirty="0"/>
          </a:p>
          <a:p>
            <a:pPr lvl="2"/>
            <a:r>
              <a:rPr lang="en-US" altLang="en-US" sz="2400" dirty="0"/>
              <a:t>T is call tile size;</a:t>
            </a:r>
          </a:p>
          <a:p>
            <a:r>
              <a:rPr lang="en-US" altLang="en-US" dirty="0"/>
              <a:t>N-deep nest can be changed into n+1-deep to 2n-deep nest.</a:t>
            </a:r>
          </a:p>
          <a:p>
            <a:endParaRPr lang="en-US" dirty="0"/>
          </a:p>
        </p:txBody>
      </p:sp>
      <p:sp>
        <p:nvSpPr>
          <p:cNvPr id="4" name="TextBox 3"/>
          <p:cNvSpPr txBox="1"/>
          <p:nvPr/>
        </p:nvSpPr>
        <p:spPr>
          <a:xfrm>
            <a:off x="1124527" y="3953164"/>
            <a:ext cx="3097579" cy="120032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a:t>
            </a:r>
          </a:p>
          <a:p>
            <a:pPr>
              <a:defRPr/>
            </a:pPr>
            <a:r>
              <a:rPr lang="en-US" sz="2400" dirty="0"/>
              <a:t>   for (j=0; j&lt;n; j++)</a:t>
            </a:r>
          </a:p>
          <a:p>
            <a:pPr>
              <a:defRPr/>
            </a:pPr>
            <a:r>
              <a:rPr lang="en-US" sz="2400" dirty="0"/>
              <a:t>      for (k=0; j&lt;n; k++)</a:t>
            </a:r>
          </a:p>
        </p:txBody>
      </p:sp>
      <p:sp>
        <p:nvSpPr>
          <p:cNvPr id="5" name="TextBox 4"/>
          <p:cNvSpPr txBox="1"/>
          <p:nvPr/>
        </p:nvSpPr>
        <p:spPr>
          <a:xfrm>
            <a:off x="5575141" y="3953164"/>
            <a:ext cx="5702459" cy="230832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+=t)</a:t>
            </a:r>
          </a:p>
          <a:p>
            <a:pPr>
              <a:defRPr/>
            </a:pPr>
            <a:r>
              <a:rPr lang="en-US" sz="2400" dirty="0"/>
              <a:t>    for (ii=I; ii&lt;min(</a:t>
            </a:r>
            <a:r>
              <a:rPr lang="en-US" sz="2400" dirty="0" err="1"/>
              <a:t>i+t</a:t>
            </a:r>
            <a:r>
              <a:rPr lang="en-US" sz="2400" dirty="0"/>
              <a:t>, n); ii++)</a:t>
            </a:r>
          </a:p>
          <a:p>
            <a:pPr>
              <a:defRPr/>
            </a:pPr>
            <a:r>
              <a:rPr lang="en-US" sz="2400" dirty="0"/>
              <a:t>       for (j=0; j&lt;n; j+=t)</a:t>
            </a:r>
          </a:p>
          <a:p>
            <a:pPr>
              <a:defRPr/>
            </a:pPr>
            <a:r>
              <a:rPr lang="en-US" sz="2400" dirty="0"/>
              <a:t>          for (</a:t>
            </a:r>
            <a:r>
              <a:rPr lang="en-US" sz="2400" dirty="0" err="1"/>
              <a:t>jj</a:t>
            </a:r>
            <a:r>
              <a:rPr lang="en-US" sz="2400" dirty="0"/>
              <a:t>=j; </a:t>
            </a:r>
            <a:r>
              <a:rPr lang="en-US" sz="2400" dirty="0" err="1"/>
              <a:t>jj</a:t>
            </a:r>
            <a:r>
              <a:rPr lang="en-US" sz="2400" dirty="0"/>
              <a:t> &lt; min(</a:t>
            </a:r>
            <a:r>
              <a:rPr lang="en-US" sz="2400" dirty="0" err="1"/>
              <a:t>j+t</a:t>
            </a:r>
            <a:r>
              <a:rPr lang="en-US" sz="2400" dirty="0"/>
              <a:t>, n); </a:t>
            </a:r>
            <a:r>
              <a:rPr lang="en-US" sz="2400" dirty="0" err="1"/>
              <a:t>jj</a:t>
            </a:r>
            <a:r>
              <a:rPr lang="en-US" sz="2400" dirty="0"/>
              <a:t>++)</a:t>
            </a:r>
          </a:p>
          <a:p>
            <a:pPr>
              <a:defRPr/>
            </a:pPr>
            <a:r>
              <a:rPr lang="en-US" sz="2400" dirty="0"/>
              <a:t>             for (k=0; j&lt;n; k+=t)</a:t>
            </a:r>
          </a:p>
          <a:p>
            <a:pPr>
              <a:defRPr/>
            </a:pPr>
            <a:r>
              <a:rPr lang="en-US" sz="2400" dirty="0"/>
              <a:t>                for (</a:t>
            </a:r>
            <a:r>
              <a:rPr lang="en-US" sz="2400" dirty="0" err="1"/>
              <a:t>kk</a:t>
            </a:r>
            <a:r>
              <a:rPr lang="en-US" sz="2400" dirty="0"/>
              <a:t> = k; </a:t>
            </a:r>
            <a:r>
              <a:rPr lang="en-US" sz="2400" dirty="0" err="1"/>
              <a:t>kk</a:t>
            </a:r>
            <a:r>
              <a:rPr lang="en-US" sz="2400" dirty="0"/>
              <a:t>&lt;min(</a:t>
            </a:r>
            <a:r>
              <a:rPr lang="en-US" sz="2400" dirty="0" err="1"/>
              <a:t>k+t</a:t>
            </a:r>
            <a:r>
              <a:rPr lang="en-US" sz="2400" dirty="0"/>
              <a:t>, n); </a:t>
            </a:r>
            <a:r>
              <a:rPr lang="en-US" sz="2400" dirty="0" err="1"/>
              <a:t>kk</a:t>
            </a:r>
            <a:r>
              <a:rPr lang="en-US" sz="2400" dirty="0"/>
              <a:t>++)</a:t>
            </a:r>
          </a:p>
        </p:txBody>
      </p:sp>
      <p:sp>
        <p:nvSpPr>
          <p:cNvPr id="6" name="Right Arrow 5"/>
          <p:cNvSpPr/>
          <p:nvPr/>
        </p:nvSpPr>
        <p:spPr>
          <a:xfrm>
            <a:off x="4455278" y="4382355"/>
            <a:ext cx="886691" cy="341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76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Loop tiling</a:t>
            </a:r>
            <a:endParaRPr lang="en-US" dirty="0"/>
          </a:p>
        </p:txBody>
      </p:sp>
      <p:sp>
        <p:nvSpPr>
          <p:cNvPr id="3" name="Content Placeholder 2"/>
          <p:cNvSpPr>
            <a:spLocks noGrp="1"/>
          </p:cNvSpPr>
          <p:nvPr>
            <p:ph sz="quarter" idx="13"/>
          </p:nvPr>
        </p:nvSpPr>
        <p:spPr>
          <a:xfrm>
            <a:off x="913774" y="1566408"/>
            <a:ext cx="10363826" cy="2359047"/>
          </a:xfrm>
        </p:spPr>
        <p:txBody>
          <a:bodyPr>
            <a:normAutofit fontScale="92500"/>
          </a:bodyPr>
          <a:lstStyle/>
          <a:p>
            <a:r>
              <a:rPr lang="en-US" altLang="en-US" dirty="0"/>
              <a:t>When using with loop interchange, loop tiling create inner loops with smaller memory trace – great for locality.</a:t>
            </a:r>
          </a:p>
          <a:p>
            <a:r>
              <a:rPr lang="en-US" altLang="en-US" dirty="0"/>
              <a:t>Loop tiling is one of the most important techniques to optimize for locality</a:t>
            </a:r>
          </a:p>
          <a:p>
            <a:pPr lvl="1"/>
            <a:r>
              <a:rPr lang="en-US" altLang="en-US" dirty="0"/>
              <a:t>Reduce the size of the working set and change the memory reference pattern.</a:t>
            </a:r>
          </a:p>
          <a:p>
            <a:endParaRPr lang="en-US" dirty="0"/>
          </a:p>
        </p:txBody>
      </p:sp>
      <p:sp>
        <p:nvSpPr>
          <p:cNvPr id="5" name="TextBox 4"/>
          <p:cNvSpPr txBox="1"/>
          <p:nvPr/>
        </p:nvSpPr>
        <p:spPr>
          <a:xfrm>
            <a:off x="208500" y="3908630"/>
            <a:ext cx="5702459" cy="230832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+=t)</a:t>
            </a:r>
          </a:p>
          <a:p>
            <a:pPr>
              <a:defRPr/>
            </a:pPr>
            <a:r>
              <a:rPr lang="en-US" sz="2400" dirty="0"/>
              <a:t>    for (ii=I; ii&lt;min(</a:t>
            </a:r>
            <a:r>
              <a:rPr lang="en-US" sz="2400" dirty="0" err="1"/>
              <a:t>i+t</a:t>
            </a:r>
            <a:r>
              <a:rPr lang="en-US" sz="2400" dirty="0"/>
              <a:t>, n); ii++)</a:t>
            </a:r>
          </a:p>
          <a:p>
            <a:pPr>
              <a:defRPr/>
            </a:pPr>
            <a:r>
              <a:rPr lang="en-US" sz="2400" dirty="0"/>
              <a:t>       for (j=0; j&lt;n; j+=t)</a:t>
            </a:r>
          </a:p>
          <a:p>
            <a:pPr>
              <a:defRPr/>
            </a:pPr>
            <a:r>
              <a:rPr lang="en-US" sz="2400" dirty="0"/>
              <a:t>          for (</a:t>
            </a:r>
            <a:r>
              <a:rPr lang="en-US" sz="2400" dirty="0" err="1"/>
              <a:t>jj</a:t>
            </a:r>
            <a:r>
              <a:rPr lang="en-US" sz="2400" dirty="0"/>
              <a:t>=j; </a:t>
            </a:r>
            <a:r>
              <a:rPr lang="en-US" sz="2400" dirty="0" err="1"/>
              <a:t>jj</a:t>
            </a:r>
            <a:r>
              <a:rPr lang="en-US" sz="2400" dirty="0"/>
              <a:t> &lt; min(</a:t>
            </a:r>
            <a:r>
              <a:rPr lang="en-US" sz="2400" dirty="0" err="1"/>
              <a:t>j+t</a:t>
            </a:r>
            <a:r>
              <a:rPr lang="en-US" sz="2400" dirty="0"/>
              <a:t>, n); </a:t>
            </a:r>
            <a:r>
              <a:rPr lang="en-US" sz="2400" dirty="0" err="1"/>
              <a:t>jj</a:t>
            </a:r>
            <a:r>
              <a:rPr lang="en-US" sz="2400" dirty="0"/>
              <a:t>++)</a:t>
            </a:r>
          </a:p>
          <a:p>
            <a:pPr>
              <a:defRPr/>
            </a:pPr>
            <a:r>
              <a:rPr lang="en-US" sz="2400" dirty="0"/>
              <a:t>             for (k=0; j&lt;n; k+=t)</a:t>
            </a:r>
          </a:p>
          <a:p>
            <a:pPr>
              <a:defRPr/>
            </a:pPr>
            <a:r>
              <a:rPr lang="en-US" sz="2400" dirty="0"/>
              <a:t>                for (</a:t>
            </a:r>
            <a:r>
              <a:rPr lang="en-US" sz="2400" dirty="0" err="1"/>
              <a:t>kk</a:t>
            </a:r>
            <a:r>
              <a:rPr lang="en-US" sz="2400" dirty="0"/>
              <a:t> = k; </a:t>
            </a:r>
            <a:r>
              <a:rPr lang="en-US" sz="2400" dirty="0" err="1"/>
              <a:t>kk</a:t>
            </a:r>
            <a:r>
              <a:rPr lang="en-US" sz="2400" dirty="0"/>
              <a:t>&lt;min(</a:t>
            </a:r>
            <a:r>
              <a:rPr lang="en-US" sz="2400" dirty="0" err="1"/>
              <a:t>k+t</a:t>
            </a:r>
            <a:r>
              <a:rPr lang="en-US" sz="2400" dirty="0"/>
              <a:t>, n); </a:t>
            </a:r>
            <a:r>
              <a:rPr lang="en-US" sz="2400" dirty="0" err="1"/>
              <a:t>kk</a:t>
            </a:r>
            <a:r>
              <a:rPr lang="en-US" sz="2400" dirty="0"/>
              <a:t>++)</a:t>
            </a:r>
          </a:p>
        </p:txBody>
      </p:sp>
      <p:sp>
        <p:nvSpPr>
          <p:cNvPr id="7" name="TextBox 6"/>
          <p:cNvSpPr txBox="1"/>
          <p:nvPr/>
        </p:nvSpPr>
        <p:spPr>
          <a:xfrm>
            <a:off x="6280415" y="3908630"/>
            <a:ext cx="5702459" cy="230832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+=t)</a:t>
            </a:r>
          </a:p>
          <a:p>
            <a:pPr>
              <a:defRPr/>
            </a:pPr>
            <a:r>
              <a:rPr lang="en-US" sz="2400" dirty="0"/>
              <a:t>    for (j=0; j&lt;n; j+=t)</a:t>
            </a:r>
          </a:p>
          <a:p>
            <a:pPr>
              <a:defRPr/>
            </a:pPr>
            <a:r>
              <a:rPr lang="en-US" sz="2400" dirty="0"/>
              <a:t>        for (k=0; k&lt;n; k+=t)</a:t>
            </a:r>
          </a:p>
          <a:p>
            <a:pPr>
              <a:defRPr/>
            </a:pPr>
            <a:r>
              <a:rPr lang="en-US" sz="2400" dirty="0"/>
              <a:t>           for (ii=I; ii&lt;min(</a:t>
            </a:r>
            <a:r>
              <a:rPr lang="en-US" sz="2400" dirty="0" err="1"/>
              <a:t>i+t</a:t>
            </a:r>
            <a:r>
              <a:rPr lang="en-US" sz="2400" dirty="0"/>
              <a:t>, n); ii++)</a:t>
            </a:r>
          </a:p>
          <a:p>
            <a:pPr>
              <a:defRPr/>
            </a:pPr>
            <a:r>
              <a:rPr lang="en-US" sz="2400" dirty="0"/>
              <a:t>              for (</a:t>
            </a:r>
            <a:r>
              <a:rPr lang="en-US" sz="2400" dirty="0" err="1"/>
              <a:t>jj</a:t>
            </a:r>
            <a:r>
              <a:rPr lang="en-US" sz="2400" dirty="0"/>
              <a:t>=j; </a:t>
            </a:r>
            <a:r>
              <a:rPr lang="en-US" sz="2400" dirty="0" err="1"/>
              <a:t>jj</a:t>
            </a:r>
            <a:r>
              <a:rPr lang="en-US" sz="2400" dirty="0"/>
              <a:t> &lt; min(</a:t>
            </a:r>
            <a:r>
              <a:rPr lang="en-US" sz="2400" dirty="0" err="1"/>
              <a:t>j+t</a:t>
            </a:r>
            <a:r>
              <a:rPr lang="en-US" sz="2400" dirty="0"/>
              <a:t>, n); </a:t>
            </a:r>
            <a:r>
              <a:rPr lang="en-US" sz="2400" dirty="0" err="1"/>
              <a:t>jj</a:t>
            </a:r>
            <a:r>
              <a:rPr lang="en-US" sz="2400" dirty="0"/>
              <a:t>++)</a:t>
            </a:r>
          </a:p>
          <a:p>
            <a:pPr>
              <a:defRPr/>
            </a:pPr>
            <a:r>
              <a:rPr lang="en-US" sz="2400" dirty="0"/>
              <a:t>                for (</a:t>
            </a:r>
            <a:r>
              <a:rPr lang="en-US" sz="2400" dirty="0" err="1"/>
              <a:t>kk</a:t>
            </a:r>
            <a:r>
              <a:rPr lang="en-US" sz="2400" dirty="0"/>
              <a:t> = k; </a:t>
            </a:r>
            <a:r>
              <a:rPr lang="en-US" sz="2400" dirty="0" err="1"/>
              <a:t>kk</a:t>
            </a:r>
            <a:r>
              <a:rPr lang="en-US" sz="2400" dirty="0"/>
              <a:t>&lt;min(</a:t>
            </a:r>
            <a:r>
              <a:rPr lang="en-US" sz="2400" dirty="0" err="1"/>
              <a:t>k+t</a:t>
            </a:r>
            <a:r>
              <a:rPr lang="en-US" sz="2400" dirty="0"/>
              <a:t>, n); </a:t>
            </a:r>
            <a:r>
              <a:rPr lang="en-US" sz="2400" dirty="0" err="1"/>
              <a:t>kk</a:t>
            </a:r>
            <a:r>
              <a:rPr lang="en-US" sz="2400" dirty="0"/>
              <a:t>++)</a:t>
            </a:r>
          </a:p>
        </p:txBody>
      </p:sp>
      <p:sp>
        <p:nvSpPr>
          <p:cNvPr id="8" name="Rectangle 7"/>
          <p:cNvSpPr/>
          <p:nvPr/>
        </p:nvSpPr>
        <p:spPr>
          <a:xfrm>
            <a:off x="7213600" y="5062792"/>
            <a:ext cx="4673600" cy="1070153"/>
          </a:xfrm>
          <a:prstGeom prst="rect">
            <a:avLst/>
          </a:prstGeom>
          <a:noFill/>
          <a:ln w="28575">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52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07807"/>
          </a:xfrm>
        </p:spPr>
        <p:txBody>
          <a:bodyPr/>
          <a:lstStyle/>
          <a:p>
            <a:r>
              <a:rPr lang="en-US" dirty="0"/>
              <a:t>Loop Tiling example</a:t>
            </a:r>
          </a:p>
        </p:txBody>
      </p:sp>
      <p:sp>
        <p:nvSpPr>
          <p:cNvPr id="3" name="TextBox 2"/>
          <p:cNvSpPr txBox="1"/>
          <p:nvPr/>
        </p:nvSpPr>
        <p:spPr>
          <a:xfrm>
            <a:off x="602638" y="2489733"/>
            <a:ext cx="3932743" cy="120032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&lt;160000; </a:t>
            </a:r>
            <a:r>
              <a:rPr lang="en-US" sz="2400" dirty="0" err="1"/>
              <a:t>i</a:t>
            </a:r>
            <a:r>
              <a:rPr lang="en-US" sz="2400" dirty="0"/>
              <a:t>++)</a:t>
            </a:r>
          </a:p>
          <a:p>
            <a:pPr>
              <a:defRPr/>
            </a:pPr>
            <a:r>
              <a:rPr lang="en-US" sz="2400" dirty="0"/>
              <a:t>       for (j=0; j&lt;160000; </a:t>
            </a:r>
            <a:r>
              <a:rPr lang="en-US" sz="2400" dirty="0" err="1"/>
              <a:t>j++</a:t>
            </a:r>
            <a:r>
              <a:rPr lang="en-US" sz="2400" dirty="0"/>
              <a:t>)</a:t>
            </a:r>
          </a:p>
          <a:p>
            <a:pPr>
              <a:defRPr/>
            </a:pPr>
            <a:r>
              <a:rPr lang="en-US" sz="2400" dirty="0"/>
              <a:t>          a[</a:t>
            </a:r>
            <a:r>
              <a:rPr lang="en-US" sz="2400" dirty="0" err="1"/>
              <a:t>i</a:t>
            </a:r>
            <a:r>
              <a:rPr lang="en-US" sz="2400" dirty="0"/>
              <a:t>][j] = b[</a:t>
            </a:r>
            <a:r>
              <a:rPr lang="en-US" sz="2400" dirty="0" err="1"/>
              <a:t>i</a:t>
            </a:r>
            <a:r>
              <a:rPr lang="en-US" sz="2400" dirty="0"/>
              <a:t>][j] + c[</a:t>
            </a:r>
            <a:r>
              <a:rPr lang="en-US" sz="2400" dirty="0" err="1"/>
              <a:t>i</a:t>
            </a:r>
            <a:r>
              <a:rPr lang="en-US" sz="2400" dirty="0"/>
              <a:t>][j];</a:t>
            </a:r>
          </a:p>
        </p:txBody>
      </p:sp>
      <p:sp>
        <p:nvSpPr>
          <p:cNvPr id="4" name="TextBox 3"/>
          <p:cNvSpPr txBox="1"/>
          <p:nvPr/>
        </p:nvSpPr>
        <p:spPr>
          <a:xfrm>
            <a:off x="5390100" y="2489733"/>
            <a:ext cx="5069016" cy="193899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&lt;10000; </a:t>
            </a:r>
            <a:r>
              <a:rPr lang="en-US" sz="2400" dirty="0" err="1"/>
              <a:t>i</a:t>
            </a:r>
            <a:r>
              <a:rPr lang="en-US" sz="2400" dirty="0"/>
              <a:t>+=16)</a:t>
            </a:r>
          </a:p>
          <a:p>
            <a:pPr>
              <a:defRPr/>
            </a:pPr>
            <a:r>
              <a:rPr lang="en-US" sz="2400" dirty="0"/>
              <a:t>       for (j=0; j&lt;10000; j+=16)</a:t>
            </a:r>
          </a:p>
          <a:p>
            <a:pPr>
              <a:defRPr/>
            </a:pPr>
            <a:r>
              <a:rPr lang="en-US" sz="2400" dirty="0"/>
              <a:t>            for (ii=I; ii&lt;16; ii++)</a:t>
            </a:r>
          </a:p>
          <a:p>
            <a:pPr>
              <a:defRPr/>
            </a:pPr>
            <a:r>
              <a:rPr lang="en-US" sz="2400" dirty="0"/>
              <a:t>                for (</a:t>
            </a:r>
            <a:r>
              <a:rPr lang="en-US" sz="2400" dirty="0" err="1"/>
              <a:t>jj</a:t>
            </a:r>
            <a:r>
              <a:rPr lang="en-US" sz="2400" dirty="0"/>
              <a:t>=j; </a:t>
            </a:r>
            <a:r>
              <a:rPr lang="en-US" sz="2400" dirty="0" err="1"/>
              <a:t>jj</a:t>
            </a:r>
            <a:r>
              <a:rPr lang="en-US" sz="2400" dirty="0"/>
              <a:t>&lt;16; </a:t>
            </a:r>
            <a:r>
              <a:rPr lang="en-US" sz="2400" dirty="0" err="1"/>
              <a:t>jj</a:t>
            </a:r>
            <a:r>
              <a:rPr lang="en-US" sz="2400" dirty="0"/>
              <a:t>++)</a:t>
            </a:r>
          </a:p>
          <a:p>
            <a:pPr>
              <a:defRPr/>
            </a:pPr>
            <a:r>
              <a:rPr lang="en-US" sz="2400" dirty="0"/>
              <a:t>                     a[ii][</a:t>
            </a:r>
            <a:r>
              <a:rPr lang="en-US" sz="2400" dirty="0" err="1"/>
              <a:t>jj</a:t>
            </a:r>
            <a:r>
              <a:rPr lang="en-US" sz="2400" dirty="0"/>
              <a:t>] = b[ii][</a:t>
            </a:r>
            <a:r>
              <a:rPr lang="en-US" sz="2400" dirty="0" err="1"/>
              <a:t>jj</a:t>
            </a:r>
            <a:r>
              <a:rPr lang="en-US" sz="2400" dirty="0"/>
              <a:t>] + c[ii][</a:t>
            </a:r>
            <a:r>
              <a:rPr lang="en-US" sz="2400" dirty="0" err="1"/>
              <a:t>jj</a:t>
            </a:r>
            <a:r>
              <a:rPr lang="en-US" sz="2400" dirty="0"/>
              <a:t>];</a:t>
            </a:r>
          </a:p>
        </p:txBody>
      </p:sp>
      <p:sp>
        <p:nvSpPr>
          <p:cNvPr id="5" name="Rectangle 4"/>
          <p:cNvSpPr/>
          <p:nvPr/>
        </p:nvSpPr>
        <p:spPr>
          <a:xfrm>
            <a:off x="6369269" y="3287111"/>
            <a:ext cx="4028090" cy="1079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636172" y="4122683"/>
            <a:ext cx="670035" cy="567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0503" y="4863662"/>
            <a:ext cx="5085431" cy="646331"/>
          </a:xfrm>
          <a:prstGeom prst="rect">
            <a:avLst/>
          </a:prstGeom>
          <a:noFill/>
        </p:spPr>
        <p:txBody>
          <a:bodyPr wrap="none" rtlCol="0">
            <a:spAutoFit/>
          </a:bodyPr>
          <a:lstStyle/>
          <a:p>
            <a:r>
              <a:rPr lang="en-US" dirty="0"/>
              <a:t>The inner loop has a small memory footprint and may</a:t>
            </a:r>
          </a:p>
          <a:p>
            <a:r>
              <a:rPr lang="en-US" dirty="0"/>
              <a:t>Fit in L1 cache. </a:t>
            </a:r>
          </a:p>
        </p:txBody>
      </p:sp>
    </p:spTree>
    <p:extLst>
      <p:ext uri="{BB962C8B-B14F-4D97-AF65-F5344CB8AC3E}">
        <p14:creationId xmlns:p14="http://schemas.microsoft.com/office/powerpoint/2010/main" val="140293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Loop unrolling</a:t>
            </a:r>
            <a:endParaRPr lang="en-US" dirty="0"/>
          </a:p>
        </p:txBody>
      </p:sp>
      <p:sp>
        <p:nvSpPr>
          <p:cNvPr id="3" name="Content Placeholder 2"/>
          <p:cNvSpPr>
            <a:spLocks noGrp="1"/>
          </p:cNvSpPr>
          <p:nvPr>
            <p:ph sz="quarter" idx="13"/>
          </p:nvPr>
        </p:nvSpPr>
        <p:spPr>
          <a:xfrm>
            <a:off x="5985164" y="1566408"/>
            <a:ext cx="5292436" cy="4224792"/>
          </a:xfrm>
        </p:spPr>
        <p:txBody>
          <a:bodyPr/>
          <a:lstStyle/>
          <a:p>
            <a:pPr>
              <a:buFontTx/>
              <a:buChar char="•"/>
            </a:pPr>
            <a:r>
              <a:rPr lang="en-US" altLang="en-US" dirty="0"/>
              <a:t>Reduce control overheads.</a:t>
            </a:r>
          </a:p>
          <a:p>
            <a:pPr>
              <a:buFontTx/>
              <a:buChar char="•"/>
            </a:pPr>
            <a:r>
              <a:rPr lang="en-US" altLang="en-US" dirty="0"/>
              <a:t>Increase chance for instruction scheduling.</a:t>
            </a:r>
          </a:p>
          <a:p>
            <a:pPr>
              <a:buFontTx/>
              <a:buChar char="•"/>
            </a:pPr>
            <a:r>
              <a:rPr lang="en-US" altLang="en-US" dirty="0"/>
              <a:t>Large body may require more resources (register).</a:t>
            </a:r>
          </a:p>
          <a:p>
            <a:pPr>
              <a:buFontTx/>
              <a:buChar char="•"/>
            </a:pPr>
            <a:r>
              <a:rPr lang="en-US" altLang="en-US" dirty="0"/>
              <a:t> This can be very effective!!!!</a:t>
            </a:r>
          </a:p>
        </p:txBody>
      </p:sp>
      <p:sp>
        <p:nvSpPr>
          <p:cNvPr id="4" name="Text Box 4"/>
          <p:cNvSpPr txBox="1">
            <a:spLocks noChangeArrowheads="1"/>
          </p:cNvSpPr>
          <p:nvPr/>
        </p:nvSpPr>
        <p:spPr bwMode="auto">
          <a:xfrm>
            <a:off x="913774" y="1934585"/>
            <a:ext cx="4177747"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&lt;100; </a:t>
            </a:r>
            <a:r>
              <a:rPr lang="en-US" altLang="en-US" sz="2400" dirty="0" err="1"/>
              <a:t>i</a:t>
            </a:r>
            <a:r>
              <a:rPr lang="en-US" altLang="en-US" sz="2400" dirty="0"/>
              <a:t>++) a(</a:t>
            </a:r>
            <a:r>
              <a:rPr lang="en-US" altLang="en-US" sz="2400" dirty="0" err="1"/>
              <a:t>i</a:t>
            </a:r>
            <a:r>
              <a:rPr lang="en-US" altLang="en-US" sz="2400" dirty="0"/>
              <a:t>) = 1.0;</a:t>
            </a:r>
          </a:p>
        </p:txBody>
      </p:sp>
      <p:sp>
        <p:nvSpPr>
          <p:cNvPr id="5" name="Text Box 5"/>
          <p:cNvSpPr txBox="1">
            <a:spLocks noChangeArrowheads="1"/>
          </p:cNvSpPr>
          <p:nvPr/>
        </p:nvSpPr>
        <p:spPr bwMode="auto">
          <a:xfrm>
            <a:off x="913774" y="3004128"/>
            <a:ext cx="3175869"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&lt;100; </a:t>
            </a:r>
            <a:r>
              <a:rPr lang="en-US" altLang="en-US" sz="2400" dirty="0" err="1"/>
              <a:t>i</a:t>
            </a:r>
            <a:r>
              <a:rPr lang="en-US" altLang="en-US" sz="2400" dirty="0"/>
              <a:t>+=4) {</a:t>
            </a:r>
          </a:p>
          <a:p>
            <a:pPr eaLnBrk="1" hangingPunct="1"/>
            <a:r>
              <a:rPr lang="en-US" altLang="en-US" sz="2400" dirty="0"/>
              <a:t>    a(</a:t>
            </a:r>
            <a:r>
              <a:rPr lang="en-US" altLang="en-US" sz="2400" dirty="0" err="1"/>
              <a:t>i</a:t>
            </a:r>
            <a:r>
              <a:rPr lang="en-US" altLang="en-US" sz="2400" dirty="0"/>
              <a:t>) = 1.0;</a:t>
            </a:r>
          </a:p>
          <a:p>
            <a:pPr eaLnBrk="1" hangingPunct="1"/>
            <a:r>
              <a:rPr lang="en-US" altLang="en-US" sz="2400" dirty="0"/>
              <a:t>    a(i+1) = 1.0;</a:t>
            </a:r>
          </a:p>
          <a:p>
            <a:pPr eaLnBrk="1" hangingPunct="1"/>
            <a:r>
              <a:rPr lang="en-US" altLang="en-US" sz="2400" dirty="0"/>
              <a:t>    a(i+2) = 1.0;</a:t>
            </a:r>
          </a:p>
          <a:p>
            <a:pPr eaLnBrk="1" hangingPunct="1"/>
            <a:r>
              <a:rPr lang="en-US" altLang="en-US" sz="2400" dirty="0"/>
              <a:t>    a(i+3) = 1.0;</a:t>
            </a:r>
          </a:p>
          <a:p>
            <a:pPr eaLnBrk="1" hangingPunct="1"/>
            <a:r>
              <a:rPr lang="en-US" altLang="en-US" sz="2400" dirty="0"/>
              <a:t>}</a:t>
            </a:r>
          </a:p>
        </p:txBody>
      </p:sp>
      <p:sp>
        <p:nvSpPr>
          <p:cNvPr id="6" name="Down Arrow 5"/>
          <p:cNvSpPr/>
          <p:nvPr/>
        </p:nvSpPr>
        <p:spPr>
          <a:xfrm>
            <a:off x="2501708" y="2558473"/>
            <a:ext cx="315383" cy="341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66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F4E9-BC3D-C356-DE8B-54CAE9738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775E0-1CB4-9D78-5BA3-12059F5DD543}"/>
              </a:ext>
            </a:extLst>
          </p:cNvPr>
          <p:cNvSpPr>
            <a:spLocks noGrp="1"/>
          </p:cNvSpPr>
          <p:nvPr>
            <p:ph type="title"/>
          </p:nvPr>
        </p:nvSpPr>
        <p:spPr/>
        <p:txBody>
          <a:bodyPr/>
          <a:lstStyle/>
          <a:p>
            <a:r>
              <a:rPr lang="en-US" dirty="0"/>
              <a:t>Semantically equivalent loop restructuring</a:t>
            </a:r>
          </a:p>
        </p:txBody>
      </p:sp>
      <p:sp>
        <p:nvSpPr>
          <p:cNvPr id="3" name="Content Placeholder 2">
            <a:extLst>
              <a:ext uri="{FF2B5EF4-FFF2-40B4-BE49-F238E27FC236}">
                <a16:creationId xmlns:a16="http://schemas.microsoft.com/office/drawing/2014/main" id="{6E08C3FD-8BD9-5314-1849-2200A52FB93A}"/>
              </a:ext>
            </a:extLst>
          </p:cNvPr>
          <p:cNvSpPr>
            <a:spLocks noGrp="1"/>
          </p:cNvSpPr>
          <p:nvPr>
            <p:ph sz="quarter" idx="13"/>
          </p:nvPr>
        </p:nvSpPr>
        <p:spPr>
          <a:xfrm>
            <a:off x="913774" y="1566407"/>
            <a:ext cx="10363826" cy="4924333"/>
          </a:xfrm>
        </p:spPr>
        <p:txBody>
          <a:bodyPr>
            <a:normAutofit/>
          </a:bodyPr>
          <a:lstStyle/>
          <a:p>
            <a:r>
              <a:rPr lang="en-US" dirty="0"/>
              <a:t>The restructured loops should have the same semantic as the original loops.</a:t>
            </a:r>
          </a:p>
          <a:p>
            <a:pPr lvl="1"/>
            <a:r>
              <a:rPr lang="en-US" dirty="0"/>
              <a:t> What about this: </a:t>
            </a:r>
          </a:p>
          <a:p>
            <a:pPr lvl="1"/>
            <a:endParaRPr lang="en-US" dirty="0"/>
          </a:p>
        </p:txBody>
      </p:sp>
      <p:sp>
        <p:nvSpPr>
          <p:cNvPr id="6" name="Arrow: Right 5">
            <a:extLst>
              <a:ext uri="{FF2B5EF4-FFF2-40B4-BE49-F238E27FC236}">
                <a16:creationId xmlns:a16="http://schemas.microsoft.com/office/drawing/2014/main" id="{11F94BDF-B8E5-4900-7953-B48A413C96F4}"/>
              </a:ext>
            </a:extLst>
          </p:cNvPr>
          <p:cNvSpPr/>
          <p:nvPr/>
        </p:nvSpPr>
        <p:spPr>
          <a:xfrm>
            <a:off x="6894199" y="2878042"/>
            <a:ext cx="1026826" cy="2623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45B96B-5B7A-1A84-A818-8AF21C0E5716}"/>
              </a:ext>
            </a:extLst>
          </p:cNvPr>
          <p:cNvSpPr txBox="1"/>
          <p:nvPr/>
        </p:nvSpPr>
        <p:spPr>
          <a:xfrm>
            <a:off x="4340197" y="2686040"/>
            <a:ext cx="2337499" cy="646331"/>
          </a:xfrm>
          <a:prstGeom prst="rect">
            <a:avLst/>
          </a:prstGeom>
          <a:noFill/>
          <a:ln>
            <a:solidFill>
              <a:schemeClr val="tx1"/>
            </a:solidFill>
          </a:ln>
        </p:spPr>
        <p:txBody>
          <a:bodyPr wrap="none" rtlCol="0">
            <a:spAutoFit/>
          </a:bodyPr>
          <a:lstStyle/>
          <a:p>
            <a:r>
              <a:rPr lang="en-US" dirty="0"/>
              <a:t>for (</a:t>
            </a:r>
            <a:r>
              <a:rPr lang="en-US" dirty="0" err="1"/>
              <a:t>i</a:t>
            </a:r>
            <a:r>
              <a:rPr lang="en-US" dirty="0"/>
              <a:t>=0; </a:t>
            </a:r>
            <a:r>
              <a:rPr lang="en-US" dirty="0" err="1"/>
              <a:t>i</a:t>
            </a:r>
            <a:r>
              <a:rPr lang="en-US" dirty="0"/>
              <a:t>&lt;4; </a:t>
            </a:r>
            <a:r>
              <a:rPr lang="en-US" dirty="0" err="1"/>
              <a:t>i</a:t>
            </a:r>
            <a:r>
              <a:rPr lang="en-US" dirty="0"/>
              <a:t>++)</a:t>
            </a:r>
          </a:p>
          <a:p>
            <a:r>
              <a:rPr lang="en-US" dirty="0"/>
              <a:t>        a[i] = a[i+1] + 1;</a:t>
            </a:r>
          </a:p>
        </p:txBody>
      </p:sp>
      <p:sp>
        <p:nvSpPr>
          <p:cNvPr id="8" name="TextBox 7">
            <a:extLst>
              <a:ext uri="{FF2B5EF4-FFF2-40B4-BE49-F238E27FC236}">
                <a16:creationId xmlns:a16="http://schemas.microsoft.com/office/drawing/2014/main" id="{9DCDB0D3-6A99-7CF1-C624-0DEF08A3F876}"/>
              </a:ext>
            </a:extLst>
          </p:cNvPr>
          <p:cNvSpPr txBox="1"/>
          <p:nvPr/>
        </p:nvSpPr>
        <p:spPr>
          <a:xfrm>
            <a:off x="8250291" y="2686040"/>
            <a:ext cx="2337499" cy="646331"/>
          </a:xfrm>
          <a:prstGeom prst="rect">
            <a:avLst/>
          </a:prstGeom>
          <a:noFill/>
          <a:ln>
            <a:solidFill>
              <a:schemeClr val="tx1"/>
            </a:solidFill>
          </a:ln>
        </p:spPr>
        <p:txBody>
          <a:bodyPr wrap="none" rtlCol="0">
            <a:spAutoFit/>
          </a:bodyPr>
          <a:lstStyle/>
          <a:p>
            <a:r>
              <a:rPr lang="en-US" dirty="0"/>
              <a:t>for (</a:t>
            </a:r>
            <a:r>
              <a:rPr lang="en-US" dirty="0" err="1"/>
              <a:t>i</a:t>
            </a:r>
            <a:r>
              <a:rPr lang="en-US" dirty="0"/>
              <a:t>=3; </a:t>
            </a:r>
            <a:r>
              <a:rPr lang="en-US" dirty="0" err="1"/>
              <a:t>i</a:t>
            </a:r>
            <a:r>
              <a:rPr lang="en-US" dirty="0"/>
              <a:t>&gt;=0; </a:t>
            </a:r>
            <a:r>
              <a:rPr lang="en-US" dirty="0" err="1"/>
              <a:t>i</a:t>
            </a:r>
            <a:r>
              <a:rPr lang="en-US" dirty="0"/>
              <a:t>--)</a:t>
            </a:r>
          </a:p>
          <a:p>
            <a:r>
              <a:rPr lang="en-US" dirty="0"/>
              <a:t>        a[i] = a[i+1] + 1;</a:t>
            </a:r>
          </a:p>
        </p:txBody>
      </p:sp>
    </p:spTree>
    <p:extLst>
      <p:ext uri="{BB962C8B-B14F-4D97-AF65-F5344CB8AC3E}">
        <p14:creationId xmlns:p14="http://schemas.microsoft.com/office/powerpoint/2010/main" val="236128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optimization in action</a:t>
            </a:r>
          </a:p>
        </p:txBody>
      </p:sp>
      <p:sp>
        <p:nvSpPr>
          <p:cNvPr id="3" name="Content Placeholder 2"/>
          <p:cNvSpPr>
            <a:spLocks noGrp="1"/>
          </p:cNvSpPr>
          <p:nvPr>
            <p:ph sz="quarter" idx="13"/>
          </p:nvPr>
        </p:nvSpPr>
        <p:spPr/>
        <p:txBody>
          <a:bodyPr>
            <a:normAutofit/>
          </a:bodyPr>
          <a:lstStyle/>
          <a:p>
            <a:pPr marL="0" indent="0">
              <a:buNone/>
            </a:pPr>
            <a:r>
              <a:rPr lang="en-US" dirty="0"/>
              <a:t> </a:t>
            </a:r>
          </a:p>
          <a:p>
            <a:r>
              <a:rPr lang="en-US" dirty="0"/>
              <a:t>Use matrix multiply as a working example to demonstrate loop optimizations:</a:t>
            </a:r>
          </a:p>
          <a:p>
            <a:pPr lvl="1"/>
            <a:r>
              <a:rPr lang="en-US" dirty="0"/>
              <a:t>Architecture features</a:t>
            </a:r>
          </a:p>
          <a:p>
            <a:pPr lvl="1"/>
            <a:r>
              <a:rPr lang="en-US" dirty="0"/>
              <a:t>Loop restructuring techniques</a:t>
            </a:r>
          </a:p>
          <a:p>
            <a:pPr lvl="1"/>
            <a:r>
              <a:rPr lang="en-US" dirty="0"/>
              <a:t>Same principles extend to optimizing other types of programs</a:t>
            </a:r>
          </a:p>
        </p:txBody>
      </p:sp>
    </p:spTree>
    <p:extLst>
      <p:ext uri="{BB962C8B-B14F-4D97-AF65-F5344CB8AC3E}">
        <p14:creationId xmlns:p14="http://schemas.microsoft.com/office/powerpoint/2010/main" val="370142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a:t>
            </a:r>
          </a:p>
        </p:txBody>
      </p:sp>
      <p:sp>
        <p:nvSpPr>
          <p:cNvPr id="3" name="Content Placeholder 2"/>
          <p:cNvSpPr>
            <a:spLocks noGrp="1"/>
          </p:cNvSpPr>
          <p:nvPr>
            <p:ph sz="quarter" idx="13"/>
          </p:nvPr>
        </p:nvSpPr>
        <p:spPr>
          <a:xfrm>
            <a:off x="913774" y="1566407"/>
            <a:ext cx="10363826" cy="4714319"/>
          </a:xfrm>
        </p:spPr>
        <p:txBody>
          <a:bodyPr>
            <a:normAutofit lnSpcReduction="10000"/>
          </a:bodyPr>
          <a:lstStyle/>
          <a:p>
            <a:pPr>
              <a:defRPr/>
            </a:pPr>
            <a:r>
              <a:rPr lang="en-US" sz="2200" dirty="0"/>
              <a:t>Optimizing matrix multiply:</a:t>
            </a:r>
          </a:p>
          <a:p>
            <a:pPr lvl="2">
              <a:spcBef>
                <a:spcPts val="600"/>
              </a:spcBef>
              <a:buNone/>
              <a:defRPr/>
            </a:pPr>
            <a:r>
              <a:rPr lang="en-US" dirty="0"/>
              <a:t>for (</a:t>
            </a:r>
            <a:r>
              <a:rPr lang="en-US" dirty="0" err="1"/>
              <a:t>i</a:t>
            </a:r>
            <a:r>
              <a:rPr lang="en-US" dirty="0"/>
              <a:t>=1; </a:t>
            </a:r>
            <a:r>
              <a:rPr lang="en-US" dirty="0" err="1"/>
              <a:t>i</a:t>
            </a:r>
            <a:r>
              <a:rPr lang="en-US" dirty="0"/>
              <a:t>&lt;=N; </a:t>
            </a:r>
            <a:r>
              <a:rPr lang="en-US" dirty="0" err="1"/>
              <a:t>i</a:t>
            </a:r>
            <a:r>
              <a:rPr lang="en-US" dirty="0"/>
              <a:t>++)</a:t>
            </a:r>
          </a:p>
          <a:p>
            <a:pPr lvl="2">
              <a:spcBef>
                <a:spcPts val="600"/>
              </a:spcBef>
              <a:buNone/>
              <a:defRPr/>
            </a:pPr>
            <a:r>
              <a:rPr lang="en-US" dirty="0"/>
              <a:t>    for (j=1; j&lt;=N; </a:t>
            </a:r>
            <a:r>
              <a:rPr lang="en-US" dirty="0" err="1"/>
              <a:t>j++</a:t>
            </a:r>
            <a:r>
              <a:rPr lang="en-US" dirty="0"/>
              <a:t>)</a:t>
            </a:r>
          </a:p>
          <a:p>
            <a:pPr lvl="2">
              <a:spcBef>
                <a:spcPts val="600"/>
              </a:spcBef>
              <a:buNone/>
              <a:defRPr/>
            </a:pPr>
            <a:r>
              <a:rPr lang="en-US" dirty="0"/>
              <a:t>        for(k=1; k&lt;=N; k++)</a:t>
            </a:r>
          </a:p>
          <a:p>
            <a:pPr lvl="2">
              <a:spcBef>
                <a:spcPts val="600"/>
              </a:spcBef>
              <a:buNone/>
              <a:defRPr/>
            </a:pPr>
            <a:r>
              <a:rPr lang="en-US" dirty="0"/>
              <a:t>            c(</a:t>
            </a:r>
            <a:r>
              <a:rPr lang="en-US" dirty="0" err="1"/>
              <a:t>i</a:t>
            </a:r>
            <a:r>
              <a:rPr lang="en-US" dirty="0"/>
              <a:t>, j) = c(</a:t>
            </a:r>
            <a:r>
              <a:rPr lang="en-US" dirty="0" err="1"/>
              <a:t>i</a:t>
            </a:r>
            <a:r>
              <a:rPr lang="en-US" dirty="0"/>
              <a:t>, j) + A(</a:t>
            </a:r>
            <a:r>
              <a:rPr lang="en-US" dirty="0" err="1"/>
              <a:t>i</a:t>
            </a:r>
            <a:r>
              <a:rPr lang="en-US" dirty="0"/>
              <a:t>, k)*B(k, j)</a:t>
            </a:r>
          </a:p>
          <a:p>
            <a:r>
              <a:rPr lang="en-US" sz="2000" dirty="0"/>
              <a:t>See the </a:t>
            </a:r>
            <a:r>
              <a:rPr lang="en-US" sz="2000" dirty="0" err="1"/>
              <a:t>naïve_mm</a:t>
            </a:r>
            <a:r>
              <a:rPr lang="en-US" sz="2000" dirty="0"/>
              <a:t>() routine in </a:t>
            </a:r>
            <a:r>
              <a:rPr lang="en-US" sz="2000" dirty="0" err="1"/>
              <a:t>my_mm.c</a:t>
            </a:r>
            <a:endParaRPr lang="en-US" sz="2000" dirty="0"/>
          </a:p>
          <a:p>
            <a:pPr lvl="1"/>
            <a:r>
              <a:rPr lang="en-US" sz="1600" dirty="0"/>
              <a:t>No dependence in the loops. The innermost loop body, c(</a:t>
            </a:r>
            <a:r>
              <a:rPr lang="en-US" sz="1600" dirty="0" err="1"/>
              <a:t>i</a:t>
            </a:r>
            <a:r>
              <a:rPr lang="en-US" sz="1600" dirty="0"/>
              <a:t>, j) = c(</a:t>
            </a:r>
            <a:r>
              <a:rPr lang="en-US" sz="1600" dirty="0" err="1"/>
              <a:t>i</a:t>
            </a:r>
            <a:r>
              <a:rPr lang="en-US" sz="1600" dirty="0"/>
              <a:t>, j) + A(</a:t>
            </a:r>
            <a:r>
              <a:rPr lang="en-US" sz="1600" dirty="0" err="1"/>
              <a:t>i</a:t>
            </a:r>
            <a:r>
              <a:rPr lang="en-US" sz="1600" dirty="0"/>
              <a:t>, k)*B(k, j), can be executed in any order, allow many loop optimization techniques to be applied. </a:t>
            </a:r>
          </a:p>
          <a:p>
            <a:r>
              <a:rPr lang="en-US" sz="2000" dirty="0"/>
              <a:t>First try: rely on compiler to improve the performance (turn on –O3 flag in </a:t>
            </a:r>
            <a:r>
              <a:rPr lang="en-US" sz="2000" dirty="0" err="1"/>
              <a:t>gcc</a:t>
            </a:r>
            <a:r>
              <a:rPr lang="en-US" sz="2000" dirty="0"/>
              <a:t>)</a:t>
            </a:r>
          </a:p>
          <a:p>
            <a:pPr lvl="1"/>
            <a:r>
              <a:rPr lang="en-US" sz="1600" dirty="0"/>
              <a:t>See the performance improvement with ‘./</a:t>
            </a:r>
            <a:r>
              <a:rPr lang="en-US" sz="1600" dirty="0" err="1"/>
              <a:t>a.out</a:t>
            </a:r>
            <a:r>
              <a:rPr lang="en-US" sz="1600" dirty="0"/>
              <a:t> 1024 2 0’  (run 1024x1024 matrix multiply two times using </a:t>
            </a:r>
            <a:r>
              <a:rPr lang="en-US" sz="1600" dirty="0" err="1"/>
              <a:t>naïve_mm</a:t>
            </a:r>
            <a:r>
              <a:rPr lang="en-US" sz="1600" dirty="0"/>
              <a:t>() </a:t>
            </a:r>
          </a:p>
          <a:p>
            <a:pPr lvl="1"/>
            <a:r>
              <a:rPr lang="en-US" sz="1600" dirty="0"/>
              <a:t>Can we go further?</a:t>
            </a:r>
          </a:p>
        </p:txBody>
      </p:sp>
    </p:spTree>
    <p:extLst>
      <p:ext uri="{BB962C8B-B14F-4D97-AF65-F5344CB8AC3E}">
        <p14:creationId xmlns:p14="http://schemas.microsoft.com/office/powerpoint/2010/main" val="251871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33107-3AF5-8E3E-79E5-E5526E627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ABB1A-F770-CCBE-E4E1-435FFF64B244}"/>
              </a:ext>
            </a:extLst>
          </p:cNvPr>
          <p:cNvSpPr>
            <a:spLocks noGrp="1"/>
          </p:cNvSpPr>
          <p:nvPr>
            <p:ph type="title"/>
          </p:nvPr>
        </p:nvSpPr>
        <p:spPr/>
        <p:txBody>
          <a:bodyPr/>
          <a:lstStyle/>
          <a:p>
            <a:r>
              <a:rPr lang="en-US" dirty="0"/>
              <a:t>Improve Cache Performance</a:t>
            </a:r>
          </a:p>
        </p:txBody>
      </p:sp>
      <p:sp>
        <p:nvSpPr>
          <p:cNvPr id="3" name="Content Placeholder 2">
            <a:extLst>
              <a:ext uri="{FF2B5EF4-FFF2-40B4-BE49-F238E27FC236}">
                <a16:creationId xmlns:a16="http://schemas.microsoft.com/office/drawing/2014/main" id="{9F273333-267A-1B9A-B5CB-1DF2C23D3C01}"/>
              </a:ext>
            </a:extLst>
          </p:cNvPr>
          <p:cNvSpPr>
            <a:spLocks noGrp="1"/>
          </p:cNvSpPr>
          <p:nvPr>
            <p:ph sz="quarter" idx="13"/>
          </p:nvPr>
        </p:nvSpPr>
        <p:spPr>
          <a:xfrm>
            <a:off x="913774" y="1566407"/>
            <a:ext cx="10363826" cy="4714319"/>
          </a:xfrm>
        </p:spPr>
        <p:txBody>
          <a:bodyPr>
            <a:normAutofit fontScale="92500" lnSpcReduction="20000"/>
          </a:bodyPr>
          <a:lstStyle/>
          <a:p>
            <a:pPr>
              <a:defRPr/>
            </a:pPr>
            <a:r>
              <a:rPr lang="en-US" dirty="0"/>
              <a:t>Cache performance</a:t>
            </a:r>
          </a:p>
          <a:p>
            <a:pPr lvl="1">
              <a:defRPr/>
            </a:pPr>
            <a:r>
              <a:rPr lang="en-US" dirty="0"/>
              <a:t>Cache is designed to support spatial locality: when a memory location is accessed, its nearby memory is likely accessed efficiently</a:t>
            </a:r>
          </a:p>
          <a:p>
            <a:pPr lvl="1">
              <a:defRPr/>
            </a:pPr>
            <a:r>
              <a:rPr lang="en-US" dirty="0"/>
              <a:t>Cache is designed to support temporal locality: when a memory location is accessed, repeated access in the near future is likely efficient.</a:t>
            </a:r>
          </a:p>
          <a:p>
            <a:pPr>
              <a:defRPr/>
            </a:pPr>
            <a:r>
              <a:rPr lang="en-US" dirty="0"/>
              <a:t> Cache performance is closely related to the memory access pattern in the innermost loop.</a:t>
            </a:r>
          </a:p>
          <a:p>
            <a:pPr lvl="1">
              <a:defRPr/>
            </a:pPr>
            <a:r>
              <a:rPr lang="en-US" dirty="0"/>
              <a:t>Access pattern is affected by the memory storage scheme</a:t>
            </a:r>
          </a:p>
          <a:p>
            <a:pPr lvl="1">
              <a:defRPr/>
            </a:pPr>
            <a:r>
              <a:rPr lang="en-US" dirty="0"/>
              <a:t>C compiler by default </a:t>
            </a:r>
          </a:p>
          <a:p>
            <a:pPr lvl="2">
              <a:defRPr/>
            </a:pPr>
            <a:r>
              <a:rPr lang="en-US" dirty="0"/>
              <a:t>Stores a one dimensional array continuously</a:t>
            </a:r>
          </a:p>
          <a:p>
            <a:pPr lvl="2">
              <a:defRPr/>
            </a:pPr>
            <a:r>
              <a:rPr lang="en-US" dirty="0"/>
              <a:t>Stores a multiple dimensional array using the row-major order </a:t>
            </a:r>
          </a:p>
          <a:p>
            <a:pPr marL="457200" lvl="1" indent="0">
              <a:buNone/>
              <a:defRPr/>
            </a:pPr>
            <a:endParaRPr lang="en-US" dirty="0"/>
          </a:p>
          <a:p>
            <a:endParaRPr lang="en-US" sz="2000" dirty="0"/>
          </a:p>
        </p:txBody>
      </p:sp>
    </p:spTree>
    <p:extLst>
      <p:ext uri="{BB962C8B-B14F-4D97-AF65-F5344CB8AC3E}">
        <p14:creationId xmlns:p14="http://schemas.microsoft.com/office/powerpoint/2010/main" val="172130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33107-3AF5-8E3E-79E5-E5526E627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ABB1A-F770-CCBE-E4E1-435FFF64B244}"/>
              </a:ext>
            </a:extLst>
          </p:cNvPr>
          <p:cNvSpPr>
            <a:spLocks noGrp="1"/>
          </p:cNvSpPr>
          <p:nvPr>
            <p:ph type="title"/>
          </p:nvPr>
        </p:nvSpPr>
        <p:spPr/>
        <p:txBody>
          <a:bodyPr/>
          <a:lstStyle/>
          <a:p>
            <a:r>
              <a:rPr lang="en-US" dirty="0"/>
              <a:t>Row-major order and column-major order</a:t>
            </a:r>
          </a:p>
        </p:txBody>
      </p:sp>
      <p:sp>
        <p:nvSpPr>
          <p:cNvPr id="6" name="TextBox 5">
            <a:extLst>
              <a:ext uri="{FF2B5EF4-FFF2-40B4-BE49-F238E27FC236}">
                <a16:creationId xmlns:a16="http://schemas.microsoft.com/office/drawing/2014/main" id="{980B53AE-B9C5-297A-63D3-A1BEBDEB06F7}"/>
              </a:ext>
            </a:extLst>
          </p:cNvPr>
          <p:cNvSpPr txBox="1"/>
          <p:nvPr/>
        </p:nvSpPr>
        <p:spPr>
          <a:xfrm>
            <a:off x="6263986" y="1415332"/>
            <a:ext cx="1834861" cy="369332"/>
          </a:xfrm>
          <a:prstGeom prst="rect">
            <a:avLst/>
          </a:prstGeom>
          <a:noFill/>
        </p:spPr>
        <p:txBody>
          <a:bodyPr wrap="none" rtlCol="0">
            <a:spAutoFit/>
          </a:bodyPr>
          <a:lstStyle/>
          <a:p>
            <a:r>
              <a:rPr lang="en-US" dirty="0"/>
              <a:t>Row-major order: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71DF72-6927-7D63-CCC2-ACE61F8ABDD6}"/>
                  </a:ext>
                </a:extLst>
              </p:cNvPr>
              <p:cNvSpPr txBox="1"/>
              <p:nvPr/>
            </p:nvSpPr>
            <p:spPr>
              <a:xfrm>
                <a:off x="1245139" y="2019577"/>
                <a:ext cx="4012637" cy="11607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4"/>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m:rPr>
                                        <m:brk m:alnAt="7"/>
                                      </m:rPr>
                                      <a:rPr lang="en-US" b="0" i="1" smtClean="0">
                                        <a:latin typeface="Cambria Math" panose="02040503050406030204" pitchFamily="18" charset="0"/>
                                      </a:rPr>
                                      <m:t>0</m:t>
                                    </m:r>
                                  </m:e>
                                </m:d>
                                <m:r>
                                  <m:rPr>
                                    <m:brk m:alnAt="7"/>
                                  </m:rPr>
                                  <a:rPr lang="en-US" b="0" i="1" smtClean="0">
                                    <a:latin typeface="Cambria Math" panose="02040503050406030204" pitchFamily="18" charset="0"/>
                                  </a:rPr>
                                  <m:t>[</m:t>
                                </m:r>
                                <m:r>
                                  <a:rPr lang="en-US" b="0" i="1" smtClean="0">
                                    <a:latin typeface="Cambria Math" panose="02040503050406030204" pitchFamily="18" charset="0"/>
                                  </a:rPr>
                                  <m:t>0]</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e>
                              <m:e>
                                <m:r>
                                  <a:rPr lang="en-US" b="0" i="1" smtClean="0">
                                    <a:latin typeface="Cambria Math" panose="02040503050406030204" pitchFamily="18" charset="0"/>
                                  </a:rPr>
                                  <m:t>𝐴</m:t>
                                </m:r>
                                <m:r>
                                  <a:rPr lang="en-US" b="0" i="1" smtClean="0">
                                    <a:latin typeface="Cambria Math" panose="02040503050406030204" pitchFamily="18" charset="0"/>
                                  </a:rPr>
                                  <m:t>[0][2]</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[3]</m:t>
                                </m:r>
                              </m:e>
                            </m:mr>
                            <m:m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[0]</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[3]</m:t>
                                </m:r>
                              </m:e>
                            </m:mr>
                            <m:m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[0]</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[1]</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[2]</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e>
                            </m:mr>
                            <m:m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[0]</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[1]</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[2]</m:t>
                                </m:r>
                              </m:e>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[3]</m:t>
                                </m:r>
                              </m:e>
                            </m:mr>
                          </m:m>
                        </m:e>
                      </m:d>
                    </m:oMath>
                  </m:oMathPara>
                </a14:m>
                <a:endParaRPr lang="en-US" dirty="0"/>
              </a:p>
            </p:txBody>
          </p:sp>
        </mc:Choice>
        <mc:Fallback xmlns="">
          <p:sp>
            <p:nvSpPr>
              <p:cNvPr id="7" name="TextBox 6">
                <a:extLst>
                  <a:ext uri="{FF2B5EF4-FFF2-40B4-BE49-F238E27FC236}">
                    <a16:creationId xmlns:a16="http://schemas.microsoft.com/office/drawing/2014/main" id="{D371DF72-6927-7D63-CCC2-ACE61F8ABDD6}"/>
                  </a:ext>
                </a:extLst>
              </p:cNvPr>
              <p:cNvSpPr txBox="1">
                <a:spLocks noRot="1" noChangeAspect="1" noMove="1" noResize="1" noEditPoints="1" noAdjustHandles="1" noChangeArrowheads="1" noChangeShapeType="1" noTextEdit="1"/>
              </p:cNvSpPr>
              <p:nvPr/>
            </p:nvSpPr>
            <p:spPr>
              <a:xfrm>
                <a:off x="1245139" y="2019577"/>
                <a:ext cx="4012637" cy="1160767"/>
              </a:xfrm>
              <a:prstGeom prst="rect">
                <a:avLst/>
              </a:prstGeom>
              <a:blipFill>
                <a:blip r:embed="rId2"/>
                <a:stretch>
                  <a:fillRect b="-645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2107809-ED71-72EA-E154-98849185B742}"/>
              </a:ext>
            </a:extLst>
          </p:cNvPr>
          <p:cNvSpPr txBox="1"/>
          <p:nvPr/>
        </p:nvSpPr>
        <p:spPr>
          <a:xfrm>
            <a:off x="6767680" y="2293620"/>
            <a:ext cx="827471" cy="3139321"/>
          </a:xfrm>
          <a:prstGeom prst="rect">
            <a:avLst/>
          </a:prstGeom>
          <a:noFill/>
          <a:ln>
            <a:solidFill>
              <a:schemeClr val="tx1"/>
            </a:solidFill>
          </a:ln>
        </p:spPr>
        <p:txBody>
          <a:bodyPr wrap="none" rtlCol="0">
            <a:spAutoFit/>
          </a:bodyPr>
          <a:lstStyle/>
          <a:p>
            <a:r>
              <a:rPr lang="en-US" dirty="0"/>
              <a:t>A[0][0]</a:t>
            </a:r>
          </a:p>
          <a:p>
            <a:r>
              <a:rPr lang="en-US" dirty="0"/>
              <a:t>A[0][1]</a:t>
            </a:r>
          </a:p>
          <a:p>
            <a:r>
              <a:rPr lang="en-US" dirty="0"/>
              <a:t>A[0][2]</a:t>
            </a:r>
          </a:p>
          <a:p>
            <a:r>
              <a:rPr lang="en-US" dirty="0"/>
              <a:t>A[0][3]</a:t>
            </a:r>
          </a:p>
          <a:p>
            <a:r>
              <a:rPr lang="en-US" dirty="0"/>
              <a:t>A[1][0]</a:t>
            </a:r>
          </a:p>
          <a:p>
            <a:r>
              <a:rPr lang="en-US" dirty="0"/>
              <a:t>A[1][1]</a:t>
            </a:r>
          </a:p>
          <a:p>
            <a:r>
              <a:rPr lang="en-US" dirty="0"/>
              <a:t>A[1][2]</a:t>
            </a:r>
          </a:p>
          <a:p>
            <a:r>
              <a:rPr lang="en-US" dirty="0"/>
              <a:t>A[1][3]</a:t>
            </a:r>
          </a:p>
          <a:p>
            <a:r>
              <a:rPr lang="en-US" dirty="0"/>
              <a:t>A[2][0]</a:t>
            </a:r>
          </a:p>
          <a:p>
            <a:r>
              <a:rPr lang="en-US" dirty="0"/>
              <a:t>A[2][1]</a:t>
            </a:r>
          </a:p>
          <a:p>
            <a:r>
              <a:rPr lang="en-US" dirty="0"/>
              <a:t>…</a:t>
            </a:r>
          </a:p>
        </p:txBody>
      </p:sp>
      <p:cxnSp>
        <p:nvCxnSpPr>
          <p:cNvPr id="12" name="Straight Connector 11">
            <a:extLst>
              <a:ext uri="{FF2B5EF4-FFF2-40B4-BE49-F238E27FC236}">
                <a16:creationId xmlns:a16="http://schemas.microsoft.com/office/drawing/2014/main" id="{39BFB3EF-9BBA-7059-F702-56C0CF3F4D6C}"/>
              </a:ext>
            </a:extLst>
          </p:cNvPr>
          <p:cNvCxnSpPr/>
          <p:nvPr/>
        </p:nvCxnSpPr>
        <p:spPr>
          <a:xfrm>
            <a:off x="6770451" y="259996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BD0D1E-28C4-1151-1622-3EF3390895A4}"/>
              </a:ext>
            </a:extLst>
          </p:cNvPr>
          <p:cNvCxnSpPr/>
          <p:nvPr/>
        </p:nvCxnSpPr>
        <p:spPr>
          <a:xfrm>
            <a:off x="6768300" y="2904192"/>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BE5791-3072-0B01-507C-A022FF545FDA}"/>
              </a:ext>
            </a:extLst>
          </p:cNvPr>
          <p:cNvCxnSpPr/>
          <p:nvPr/>
        </p:nvCxnSpPr>
        <p:spPr>
          <a:xfrm>
            <a:off x="6768300" y="318626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CBB82F-0E69-4A62-F4AA-F00DCC14AF66}"/>
              </a:ext>
            </a:extLst>
          </p:cNvPr>
          <p:cNvCxnSpPr/>
          <p:nvPr/>
        </p:nvCxnSpPr>
        <p:spPr>
          <a:xfrm>
            <a:off x="6768300" y="3441403"/>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C6D762-9B3F-9947-4FBD-ACA32E999E06}"/>
              </a:ext>
            </a:extLst>
          </p:cNvPr>
          <p:cNvCxnSpPr/>
          <p:nvPr/>
        </p:nvCxnSpPr>
        <p:spPr>
          <a:xfrm>
            <a:off x="6768300" y="374458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4F4DFC-BB7E-3714-A3F7-8387DDCDCBD2}"/>
              </a:ext>
            </a:extLst>
          </p:cNvPr>
          <p:cNvCxnSpPr/>
          <p:nvPr/>
        </p:nvCxnSpPr>
        <p:spPr>
          <a:xfrm>
            <a:off x="6768300" y="3996933"/>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06C4B0-6E74-FF20-BF19-8D2B0B52501C}"/>
              </a:ext>
            </a:extLst>
          </p:cNvPr>
          <p:cNvCxnSpPr/>
          <p:nvPr/>
        </p:nvCxnSpPr>
        <p:spPr>
          <a:xfrm>
            <a:off x="6768300" y="427636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0561A0-B551-9E67-79E7-D03E3011B969}"/>
              </a:ext>
            </a:extLst>
          </p:cNvPr>
          <p:cNvCxnSpPr/>
          <p:nvPr/>
        </p:nvCxnSpPr>
        <p:spPr>
          <a:xfrm>
            <a:off x="6768300" y="4570865"/>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77A8A4-C346-9ABF-4EEB-F14722BBABBF}"/>
              </a:ext>
            </a:extLst>
          </p:cNvPr>
          <p:cNvCxnSpPr/>
          <p:nvPr/>
        </p:nvCxnSpPr>
        <p:spPr>
          <a:xfrm>
            <a:off x="6768300" y="481138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2D837E-7189-3408-500A-8A9413B02DAA}"/>
              </a:ext>
            </a:extLst>
          </p:cNvPr>
          <p:cNvCxnSpPr/>
          <p:nvPr/>
        </p:nvCxnSpPr>
        <p:spPr>
          <a:xfrm>
            <a:off x="6768300" y="5129152"/>
            <a:ext cx="82685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BD27841-1276-F028-E0EE-FD1D1375B263}"/>
              </a:ext>
            </a:extLst>
          </p:cNvPr>
          <p:cNvSpPr txBox="1"/>
          <p:nvPr/>
        </p:nvSpPr>
        <p:spPr>
          <a:xfrm>
            <a:off x="8994216" y="1439449"/>
            <a:ext cx="2138727" cy="369332"/>
          </a:xfrm>
          <a:prstGeom prst="rect">
            <a:avLst/>
          </a:prstGeom>
          <a:noFill/>
        </p:spPr>
        <p:txBody>
          <a:bodyPr wrap="none" rtlCol="0">
            <a:spAutoFit/>
          </a:bodyPr>
          <a:lstStyle/>
          <a:p>
            <a:r>
              <a:rPr lang="en-US" dirty="0"/>
              <a:t>Column-major order: </a:t>
            </a:r>
          </a:p>
        </p:txBody>
      </p:sp>
      <p:sp>
        <p:nvSpPr>
          <p:cNvPr id="29" name="TextBox 28">
            <a:extLst>
              <a:ext uri="{FF2B5EF4-FFF2-40B4-BE49-F238E27FC236}">
                <a16:creationId xmlns:a16="http://schemas.microsoft.com/office/drawing/2014/main" id="{3719B17B-0160-BEFD-B63B-25513D5E2FC4}"/>
              </a:ext>
            </a:extLst>
          </p:cNvPr>
          <p:cNvSpPr txBox="1"/>
          <p:nvPr/>
        </p:nvSpPr>
        <p:spPr>
          <a:xfrm>
            <a:off x="9497910" y="2317737"/>
            <a:ext cx="827471" cy="3139321"/>
          </a:xfrm>
          <a:prstGeom prst="rect">
            <a:avLst/>
          </a:prstGeom>
          <a:noFill/>
          <a:ln>
            <a:solidFill>
              <a:schemeClr val="tx1"/>
            </a:solidFill>
          </a:ln>
        </p:spPr>
        <p:txBody>
          <a:bodyPr wrap="none" rtlCol="0">
            <a:spAutoFit/>
          </a:bodyPr>
          <a:lstStyle/>
          <a:p>
            <a:r>
              <a:rPr lang="en-US" dirty="0"/>
              <a:t>A[0][0]</a:t>
            </a:r>
          </a:p>
          <a:p>
            <a:r>
              <a:rPr lang="en-US" dirty="0"/>
              <a:t>A[1][0]</a:t>
            </a:r>
          </a:p>
          <a:p>
            <a:r>
              <a:rPr lang="en-US" dirty="0"/>
              <a:t>A[2][0]</a:t>
            </a:r>
          </a:p>
          <a:p>
            <a:r>
              <a:rPr lang="en-US" dirty="0"/>
              <a:t>A[3][0]</a:t>
            </a:r>
          </a:p>
          <a:p>
            <a:r>
              <a:rPr lang="en-US" dirty="0"/>
              <a:t>A[0][1]</a:t>
            </a:r>
          </a:p>
          <a:p>
            <a:r>
              <a:rPr lang="en-US" dirty="0"/>
              <a:t>A[1][1]</a:t>
            </a:r>
          </a:p>
          <a:p>
            <a:r>
              <a:rPr lang="en-US" dirty="0"/>
              <a:t>A[2][1]</a:t>
            </a:r>
          </a:p>
          <a:p>
            <a:r>
              <a:rPr lang="en-US" dirty="0"/>
              <a:t>A[3][1]</a:t>
            </a:r>
          </a:p>
          <a:p>
            <a:r>
              <a:rPr lang="en-US" dirty="0"/>
              <a:t>A[0][2]</a:t>
            </a:r>
          </a:p>
          <a:p>
            <a:r>
              <a:rPr lang="en-US" dirty="0"/>
              <a:t>A[1][2]</a:t>
            </a:r>
          </a:p>
          <a:p>
            <a:r>
              <a:rPr lang="en-US" dirty="0"/>
              <a:t>…</a:t>
            </a:r>
          </a:p>
        </p:txBody>
      </p:sp>
      <p:cxnSp>
        <p:nvCxnSpPr>
          <p:cNvPr id="30" name="Straight Connector 29">
            <a:extLst>
              <a:ext uri="{FF2B5EF4-FFF2-40B4-BE49-F238E27FC236}">
                <a16:creationId xmlns:a16="http://schemas.microsoft.com/office/drawing/2014/main" id="{A9FE4B59-CF2F-455C-0AA6-FD5C156E08DA}"/>
              </a:ext>
            </a:extLst>
          </p:cNvPr>
          <p:cNvCxnSpPr/>
          <p:nvPr/>
        </p:nvCxnSpPr>
        <p:spPr>
          <a:xfrm>
            <a:off x="9500681" y="2624077"/>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FB387F-C9C4-0A49-CFB8-318776BE9150}"/>
              </a:ext>
            </a:extLst>
          </p:cNvPr>
          <p:cNvCxnSpPr/>
          <p:nvPr/>
        </p:nvCxnSpPr>
        <p:spPr>
          <a:xfrm>
            <a:off x="9498530" y="2928309"/>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D61D7F-485F-2709-36A1-EAAC700A0B40}"/>
              </a:ext>
            </a:extLst>
          </p:cNvPr>
          <p:cNvCxnSpPr/>
          <p:nvPr/>
        </p:nvCxnSpPr>
        <p:spPr>
          <a:xfrm>
            <a:off x="9498530" y="321037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6BDBFA-E47F-82EA-2E0B-413106B607DB}"/>
              </a:ext>
            </a:extLst>
          </p:cNvPr>
          <p:cNvCxnSpPr/>
          <p:nvPr/>
        </p:nvCxnSpPr>
        <p:spPr>
          <a:xfrm>
            <a:off x="9498530" y="346552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9073EB-7D1E-1BCA-629B-65795AFEFE0B}"/>
              </a:ext>
            </a:extLst>
          </p:cNvPr>
          <p:cNvCxnSpPr/>
          <p:nvPr/>
        </p:nvCxnSpPr>
        <p:spPr>
          <a:xfrm>
            <a:off x="9498530" y="376869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6021FA-DF7D-0E63-DB99-80957D24FA2C}"/>
              </a:ext>
            </a:extLst>
          </p:cNvPr>
          <p:cNvCxnSpPr/>
          <p:nvPr/>
        </p:nvCxnSpPr>
        <p:spPr>
          <a:xfrm>
            <a:off x="9498530" y="402105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62287A-A945-4C03-D75B-BD9C46CE883E}"/>
              </a:ext>
            </a:extLst>
          </p:cNvPr>
          <p:cNvCxnSpPr/>
          <p:nvPr/>
        </p:nvCxnSpPr>
        <p:spPr>
          <a:xfrm>
            <a:off x="9498530" y="4300477"/>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1FC1C-E313-25DA-2468-498C18D2D479}"/>
              </a:ext>
            </a:extLst>
          </p:cNvPr>
          <p:cNvCxnSpPr/>
          <p:nvPr/>
        </p:nvCxnSpPr>
        <p:spPr>
          <a:xfrm>
            <a:off x="9498530" y="4594982"/>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E83DE4-E929-C252-6159-292236B1FA53}"/>
              </a:ext>
            </a:extLst>
          </p:cNvPr>
          <p:cNvCxnSpPr/>
          <p:nvPr/>
        </p:nvCxnSpPr>
        <p:spPr>
          <a:xfrm>
            <a:off x="9498530" y="483549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E03D03-24E5-94FA-8B9D-B297E728DFC5}"/>
              </a:ext>
            </a:extLst>
          </p:cNvPr>
          <p:cNvCxnSpPr/>
          <p:nvPr/>
        </p:nvCxnSpPr>
        <p:spPr>
          <a:xfrm>
            <a:off x="9498530" y="5153269"/>
            <a:ext cx="8268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904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178B8-BAB4-1B56-AE49-48E071566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29991-561F-36F7-3BB4-A0DF1F51E1BB}"/>
              </a:ext>
            </a:extLst>
          </p:cNvPr>
          <p:cNvSpPr>
            <a:spLocks noGrp="1"/>
          </p:cNvSpPr>
          <p:nvPr>
            <p:ph type="title"/>
          </p:nvPr>
        </p:nvSpPr>
        <p:spPr/>
        <p:txBody>
          <a:bodyPr/>
          <a:lstStyle/>
          <a:p>
            <a:r>
              <a:rPr lang="en-US" dirty="0"/>
              <a:t>Access pattern in the innermost loop</a:t>
            </a:r>
          </a:p>
        </p:txBody>
      </p:sp>
      <p:sp>
        <p:nvSpPr>
          <p:cNvPr id="6" name="TextBox 5">
            <a:extLst>
              <a:ext uri="{FF2B5EF4-FFF2-40B4-BE49-F238E27FC236}">
                <a16:creationId xmlns:a16="http://schemas.microsoft.com/office/drawing/2014/main" id="{689CA4B4-802E-E3F1-8B53-3C6797364FF5}"/>
              </a:ext>
            </a:extLst>
          </p:cNvPr>
          <p:cNvSpPr txBox="1"/>
          <p:nvPr/>
        </p:nvSpPr>
        <p:spPr>
          <a:xfrm>
            <a:off x="6627065" y="1400942"/>
            <a:ext cx="968086" cy="369332"/>
          </a:xfrm>
          <a:prstGeom prst="rect">
            <a:avLst/>
          </a:prstGeom>
          <a:noFill/>
        </p:spPr>
        <p:txBody>
          <a:bodyPr wrap="none" rtlCol="0">
            <a:spAutoFit/>
          </a:bodyPr>
          <a:lstStyle/>
          <a:p>
            <a:r>
              <a:rPr lang="en-US" dirty="0"/>
              <a:t>A array </a:t>
            </a:r>
          </a:p>
        </p:txBody>
      </p:sp>
      <p:sp>
        <p:nvSpPr>
          <p:cNvPr id="10" name="TextBox 9">
            <a:extLst>
              <a:ext uri="{FF2B5EF4-FFF2-40B4-BE49-F238E27FC236}">
                <a16:creationId xmlns:a16="http://schemas.microsoft.com/office/drawing/2014/main" id="{76D92B97-70C3-7C95-CCCE-7DB4D911B600}"/>
              </a:ext>
            </a:extLst>
          </p:cNvPr>
          <p:cNvSpPr txBox="1"/>
          <p:nvPr/>
        </p:nvSpPr>
        <p:spPr>
          <a:xfrm>
            <a:off x="6767680" y="2293620"/>
            <a:ext cx="827471" cy="3139321"/>
          </a:xfrm>
          <a:prstGeom prst="rect">
            <a:avLst/>
          </a:prstGeom>
          <a:noFill/>
          <a:ln>
            <a:solidFill>
              <a:schemeClr val="tx1"/>
            </a:solidFill>
          </a:ln>
        </p:spPr>
        <p:txBody>
          <a:bodyPr wrap="none" rtlCol="0">
            <a:spAutoFit/>
          </a:bodyPr>
          <a:lstStyle/>
          <a:p>
            <a:r>
              <a:rPr lang="en-US" dirty="0"/>
              <a:t>A[0][0]</a:t>
            </a:r>
          </a:p>
          <a:p>
            <a:r>
              <a:rPr lang="en-US" dirty="0"/>
              <a:t>A[0][1]</a:t>
            </a:r>
          </a:p>
          <a:p>
            <a:r>
              <a:rPr lang="en-US" dirty="0"/>
              <a:t>A[0][2]</a:t>
            </a:r>
          </a:p>
          <a:p>
            <a:r>
              <a:rPr lang="en-US" dirty="0"/>
              <a:t>A[0][3]</a:t>
            </a:r>
          </a:p>
          <a:p>
            <a:r>
              <a:rPr lang="en-US" dirty="0"/>
              <a:t>A[1][0]</a:t>
            </a:r>
          </a:p>
          <a:p>
            <a:r>
              <a:rPr lang="en-US" dirty="0"/>
              <a:t>A[1][1]</a:t>
            </a:r>
          </a:p>
          <a:p>
            <a:r>
              <a:rPr lang="en-US" dirty="0"/>
              <a:t>A[1][2]</a:t>
            </a:r>
          </a:p>
          <a:p>
            <a:r>
              <a:rPr lang="en-US" dirty="0"/>
              <a:t>A[1][3]</a:t>
            </a:r>
          </a:p>
          <a:p>
            <a:r>
              <a:rPr lang="en-US" dirty="0"/>
              <a:t>A[2][0]</a:t>
            </a:r>
          </a:p>
          <a:p>
            <a:r>
              <a:rPr lang="en-US" dirty="0"/>
              <a:t>A[2][1]</a:t>
            </a:r>
          </a:p>
          <a:p>
            <a:r>
              <a:rPr lang="en-US" dirty="0"/>
              <a:t>…</a:t>
            </a:r>
          </a:p>
        </p:txBody>
      </p:sp>
      <p:cxnSp>
        <p:nvCxnSpPr>
          <p:cNvPr id="12" name="Straight Connector 11">
            <a:extLst>
              <a:ext uri="{FF2B5EF4-FFF2-40B4-BE49-F238E27FC236}">
                <a16:creationId xmlns:a16="http://schemas.microsoft.com/office/drawing/2014/main" id="{D8C0DC47-3918-BACE-CFAA-0C3D7EE6EA8D}"/>
              </a:ext>
            </a:extLst>
          </p:cNvPr>
          <p:cNvCxnSpPr/>
          <p:nvPr/>
        </p:nvCxnSpPr>
        <p:spPr>
          <a:xfrm>
            <a:off x="6770451" y="259996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9407FF-4334-C899-6953-E7EA4E3B3F8E}"/>
              </a:ext>
            </a:extLst>
          </p:cNvPr>
          <p:cNvCxnSpPr/>
          <p:nvPr/>
        </p:nvCxnSpPr>
        <p:spPr>
          <a:xfrm>
            <a:off x="6768300" y="2904192"/>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06D32B-62CF-5D9A-30BD-12D34907515B}"/>
              </a:ext>
            </a:extLst>
          </p:cNvPr>
          <p:cNvCxnSpPr/>
          <p:nvPr/>
        </p:nvCxnSpPr>
        <p:spPr>
          <a:xfrm>
            <a:off x="6768300" y="318626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DE55B2-B754-D191-4567-0866F1AC4EEB}"/>
              </a:ext>
            </a:extLst>
          </p:cNvPr>
          <p:cNvCxnSpPr/>
          <p:nvPr/>
        </p:nvCxnSpPr>
        <p:spPr>
          <a:xfrm>
            <a:off x="6768300" y="3441403"/>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A3378F-E1C2-1560-6F38-646DD33D8693}"/>
              </a:ext>
            </a:extLst>
          </p:cNvPr>
          <p:cNvCxnSpPr/>
          <p:nvPr/>
        </p:nvCxnSpPr>
        <p:spPr>
          <a:xfrm>
            <a:off x="6768300" y="374458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08097B-C08D-D2AD-27B4-9D637AF2441A}"/>
              </a:ext>
            </a:extLst>
          </p:cNvPr>
          <p:cNvCxnSpPr/>
          <p:nvPr/>
        </p:nvCxnSpPr>
        <p:spPr>
          <a:xfrm>
            <a:off x="6768300" y="3996933"/>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119B98-A8D6-CA18-8A65-F7D53A555F66}"/>
              </a:ext>
            </a:extLst>
          </p:cNvPr>
          <p:cNvCxnSpPr/>
          <p:nvPr/>
        </p:nvCxnSpPr>
        <p:spPr>
          <a:xfrm>
            <a:off x="6768300" y="427636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BD51AC-0B1B-2297-E4C1-D90333FC3630}"/>
              </a:ext>
            </a:extLst>
          </p:cNvPr>
          <p:cNvCxnSpPr/>
          <p:nvPr/>
        </p:nvCxnSpPr>
        <p:spPr>
          <a:xfrm>
            <a:off x="6768300" y="4570865"/>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587434-4A57-1C40-9A8F-174D0A3B79DC}"/>
              </a:ext>
            </a:extLst>
          </p:cNvPr>
          <p:cNvCxnSpPr/>
          <p:nvPr/>
        </p:nvCxnSpPr>
        <p:spPr>
          <a:xfrm>
            <a:off x="6768300" y="481138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02985-AA85-2422-BEE3-B0D15A4513E9}"/>
              </a:ext>
            </a:extLst>
          </p:cNvPr>
          <p:cNvCxnSpPr/>
          <p:nvPr/>
        </p:nvCxnSpPr>
        <p:spPr>
          <a:xfrm>
            <a:off x="6768300" y="5129152"/>
            <a:ext cx="82685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CCF9CAF-9D14-372C-B87F-6D573B0C41E7}"/>
              </a:ext>
            </a:extLst>
          </p:cNvPr>
          <p:cNvSpPr txBox="1"/>
          <p:nvPr/>
        </p:nvSpPr>
        <p:spPr>
          <a:xfrm>
            <a:off x="9294498" y="1400942"/>
            <a:ext cx="944041" cy="369332"/>
          </a:xfrm>
          <a:prstGeom prst="rect">
            <a:avLst/>
          </a:prstGeom>
          <a:noFill/>
        </p:spPr>
        <p:txBody>
          <a:bodyPr wrap="none" rtlCol="0">
            <a:spAutoFit/>
          </a:bodyPr>
          <a:lstStyle/>
          <a:p>
            <a:r>
              <a:rPr lang="en-US" dirty="0"/>
              <a:t>B array </a:t>
            </a:r>
          </a:p>
        </p:txBody>
      </p:sp>
      <p:sp>
        <p:nvSpPr>
          <p:cNvPr id="4" name="TextBox 3">
            <a:extLst>
              <a:ext uri="{FF2B5EF4-FFF2-40B4-BE49-F238E27FC236}">
                <a16:creationId xmlns:a16="http://schemas.microsoft.com/office/drawing/2014/main" id="{12C414C8-2E8D-DEC9-6C61-6FABF5AD2B59}"/>
              </a:ext>
            </a:extLst>
          </p:cNvPr>
          <p:cNvSpPr txBox="1"/>
          <p:nvPr/>
        </p:nvSpPr>
        <p:spPr>
          <a:xfrm>
            <a:off x="719528" y="2143719"/>
            <a:ext cx="5836149" cy="4139595"/>
          </a:xfrm>
          <a:prstGeom prst="rect">
            <a:avLst/>
          </a:prstGeom>
          <a:noFill/>
        </p:spPr>
        <p:txBody>
          <a:bodyPr wrap="none" rtlCol="0">
            <a:spAutoFit/>
          </a:bodyPr>
          <a:lstStyle/>
          <a:p>
            <a:pPr>
              <a:defRPr/>
            </a:pPr>
            <a:r>
              <a:rPr lang="en-US" sz="2000" dirty="0"/>
              <a:t>Innermost loop</a:t>
            </a:r>
          </a:p>
          <a:p>
            <a:pPr lvl="2">
              <a:spcBef>
                <a:spcPts val="600"/>
              </a:spcBef>
              <a:buNone/>
              <a:defRPr/>
            </a:pPr>
            <a:r>
              <a:rPr lang="en-US" sz="2000" dirty="0"/>
              <a:t>for(k=1; k&lt;=N; k++)</a:t>
            </a:r>
          </a:p>
          <a:p>
            <a:pPr lvl="2">
              <a:spcBef>
                <a:spcPts val="600"/>
              </a:spcBef>
              <a:buNone/>
              <a:defRPr/>
            </a:pPr>
            <a:r>
              <a:rPr lang="en-US" sz="2000" dirty="0"/>
              <a:t>            c(</a:t>
            </a:r>
            <a:r>
              <a:rPr lang="en-US" sz="2000" dirty="0" err="1"/>
              <a:t>i</a:t>
            </a:r>
            <a:r>
              <a:rPr lang="en-US" sz="2000" dirty="0"/>
              <a:t>, j) = c(</a:t>
            </a:r>
            <a:r>
              <a:rPr lang="en-US" sz="2000" dirty="0" err="1"/>
              <a:t>i</a:t>
            </a:r>
            <a:r>
              <a:rPr lang="en-US" sz="2000" dirty="0"/>
              <a:t>, j) + A(</a:t>
            </a:r>
            <a:r>
              <a:rPr lang="en-US" sz="2000" dirty="0" err="1"/>
              <a:t>i</a:t>
            </a:r>
            <a:r>
              <a:rPr lang="en-US" sz="2000" dirty="0"/>
              <a:t>, k)*B(k, j)</a:t>
            </a:r>
          </a:p>
          <a:p>
            <a:pPr lvl="2">
              <a:spcBef>
                <a:spcPts val="600"/>
              </a:spcBef>
              <a:buNone/>
              <a:defRPr/>
            </a:pPr>
            <a:endParaRPr lang="en-US" sz="2000" dirty="0"/>
          </a:p>
          <a:p>
            <a:pPr>
              <a:spcBef>
                <a:spcPts val="600"/>
              </a:spcBef>
              <a:defRPr/>
            </a:pPr>
            <a:r>
              <a:rPr lang="en-US" sz="2000" dirty="0"/>
              <a:t>Let </a:t>
            </a:r>
            <a:r>
              <a:rPr lang="en-US" sz="2000" dirty="0" err="1"/>
              <a:t>i</a:t>
            </a:r>
            <a:r>
              <a:rPr lang="en-US" sz="2000" dirty="0"/>
              <a:t>=1, j=0. </a:t>
            </a:r>
          </a:p>
          <a:p>
            <a:pPr>
              <a:spcBef>
                <a:spcPts val="600"/>
              </a:spcBef>
              <a:defRPr/>
            </a:pPr>
            <a:r>
              <a:rPr lang="en-US" sz="2000" dirty="0"/>
              <a:t>Array A’s access pattern: A[1][0], A[1][1], A[1][2], …</a:t>
            </a:r>
          </a:p>
          <a:p>
            <a:pPr>
              <a:spcBef>
                <a:spcPts val="600"/>
              </a:spcBef>
              <a:defRPr/>
            </a:pPr>
            <a:r>
              <a:rPr lang="en-US" sz="2000" dirty="0"/>
              <a:t>Array B’s access pattern: B[0][0], B[1][0], B[2][0], …</a:t>
            </a:r>
          </a:p>
          <a:p>
            <a:pPr>
              <a:spcBef>
                <a:spcPts val="600"/>
              </a:spcBef>
              <a:defRPr/>
            </a:pPr>
            <a:endParaRPr lang="en-US" sz="2000" dirty="0"/>
          </a:p>
          <a:p>
            <a:pPr>
              <a:spcBef>
                <a:spcPts val="600"/>
              </a:spcBef>
              <a:defRPr/>
            </a:pPr>
            <a:r>
              <a:rPr lang="en-US" sz="2000" dirty="0"/>
              <a:t>Access of A is continuous and has great spatial locality.</a:t>
            </a:r>
          </a:p>
          <a:p>
            <a:pPr>
              <a:spcBef>
                <a:spcPts val="600"/>
              </a:spcBef>
              <a:defRPr/>
            </a:pPr>
            <a:r>
              <a:rPr lang="en-US" sz="2000" dirty="0"/>
              <a:t>Access of B is </a:t>
            </a:r>
            <a:r>
              <a:rPr lang="en-US" sz="2000" dirty="0" err="1"/>
              <a:t>strided</a:t>
            </a:r>
            <a:r>
              <a:rPr lang="en-US" sz="2000" dirty="0"/>
              <a:t> and does not have spatial locality.</a:t>
            </a:r>
          </a:p>
          <a:p>
            <a:endParaRPr lang="en-US" dirty="0"/>
          </a:p>
        </p:txBody>
      </p:sp>
      <p:sp>
        <p:nvSpPr>
          <p:cNvPr id="5" name="TextBox 4">
            <a:extLst>
              <a:ext uri="{FF2B5EF4-FFF2-40B4-BE49-F238E27FC236}">
                <a16:creationId xmlns:a16="http://schemas.microsoft.com/office/drawing/2014/main" id="{46C16E1B-3181-3AF8-DA3F-5B26735EF6E8}"/>
              </a:ext>
            </a:extLst>
          </p:cNvPr>
          <p:cNvSpPr txBox="1"/>
          <p:nvPr/>
        </p:nvSpPr>
        <p:spPr>
          <a:xfrm>
            <a:off x="9294498" y="2317737"/>
            <a:ext cx="827471" cy="3139321"/>
          </a:xfrm>
          <a:prstGeom prst="rect">
            <a:avLst/>
          </a:prstGeom>
          <a:noFill/>
          <a:ln>
            <a:solidFill>
              <a:schemeClr val="tx1"/>
            </a:solidFill>
          </a:ln>
        </p:spPr>
        <p:txBody>
          <a:bodyPr wrap="none" rtlCol="0">
            <a:spAutoFit/>
          </a:bodyPr>
          <a:lstStyle/>
          <a:p>
            <a:r>
              <a:rPr lang="en-US" dirty="0"/>
              <a:t>B[0][0]</a:t>
            </a:r>
          </a:p>
          <a:p>
            <a:r>
              <a:rPr lang="en-US" dirty="0"/>
              <a:t>B[0][1]</a:t>
            </a:r>
          </a:p>
          <a:p>
            <a:r>
              <a:rPr lang="en-US" dirty="0"/>
              <a:t>B[0][2]</a:t>
            </a:r>
          </a:p>
          <a:p>
            <a:r>
              <a:rPr lang="en-US" dirty="0"/>
              <a:t>B[0][3]</a:t>
            </a:r>
          </a:p>
          <a:p>
            <a:r>
              <a:rPr lang="en-US" dirty="0"/>
              <a:t>B[1][0]</a:t>
            </a:r>
          </a:p>
          <a:p>
            <a:r>
              <a:rPr lang="en-US" dirty="0"/>
              <a:t>B[1][1]</a:t>
            </a:r>
          </a:p>
          <a:p>
            <a:r>
              <a:rPr lang="en-US" dirty="0"/>
              <a:t>B[1][2]</a:t>
            </a:r>
          </a:p>
          <a:p>
            <a:r>
              <a:rPr lang="en-US" dirty="0"/>
              <a:t>B[1][3]</a:t>
            </a:r>
          </a:p>
          <a:p>
            <a:r>
              <a:rPr lang="en-US" dirty="0"/>
              <a:t>B[2][0]</a:t>
            </a:r>
          </a:p>
          <a:p>
            <a:r>
              <a:rPr lang="en-US" dirty="0"/>
              <a:t>B[2][1]</a:t>
            </a:r>
          </a:p>
          <a:p>
            <a:r>
              <a:rPr lang="en-US" dirty="0"/>
              <a:t>…</a:t>
            </a:r>
          </a:p>
        </p:txBody>
      </p:sp>
      <p:cxnSp>
        <p:nvCxnSpPr>
          <p:cNvPr id="8" name="Straight Connector 7">
            <a:extLst>
              <a:ext uri="{FF2B5EF4-FFF2-40B4-BE49-F238E27FC236}">
                <a16:creationId xmlns:a16="http://schemas.microsoft.com/office/drawing/2014/main" id="{976BEB20-0D3F-D9F4-1806-8861F16BF0F6}"/>
              </a:ext>
            </a:extLst>
          </p:cNvPr>
          <p:cNvCxnSpPr/>
          <p:nvPr/>
        </p:nvCxnSpPr>
        <p:spPr>
          <a:xfrm>
            <a:off x="9297269" y="2624077"/>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755697-3F36-F626-2A7F-4EE86A734DF9}"/>
              </a:ext>
            </a:extLst>
          </p:cNvPr>
          <p:cNvCxnSpPr/>
          <p:nvPr/>
        </p:nvCxnSpPr>
        <p:spPr>
          <a:xfrm>
            <a:off x="9295118" y="2928309"/>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AE0809-0BC1-9AEE-9E0D-834AE9478F27}"/>
              </a:ext>
            </a:extLst>
          </p:cNvPr>
          <p:cNvCxnSpPr/>
          <p:nvPr/>
        </p:nvCxnSpPr>
        <p:spPr>
          <a:xfrm>
            <a:off x="9295118" y="321037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9ADB9C-2928-C2B4-497A-070C83A174D5}"/>
              </a:ext>
            </a:extLst>
          </p:cNvPr>
          <p:cNvCxnSpPr/>
          <p:nvPr/>
        </p:nvCxnSpPr>
        <p:spPr>
          <a:xfrm>
            <a:off x="9295118" y="346552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621640-C118-A59A-0D24-4ACAC1545C82}"/>
              </a:ext>
            </a:extLst>
          </p:cNvPr>
          <p:cNvCxnSpPr/>
          <p:nvPr/>
        </p:nvCxnSpPr>
        <p:spPr>
          <a:xfrm>
            <a:off x="9295118" y="376869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CE285-A572-CFC0-7B6B-60EC4F6BB0D4}"/>
              </a:ext>
            </a:extLst>
          </p:cNvPr>
          <p:cNvCxnSpPr/>
          <p:nvPr/>
        </p:nvCxnSpPr>
        <p:spPr>
          <a:xfrm>
            <a:off x="9295118" y="402105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0D9914-1B88-4D3D-BCCB-B0DB89B4DE48}"/>
              </a:ext>
            </a:extLst>
          </p:cNvPr>
          <p:cNvCxnSpPr/>
          <p:nvPr/>
        </p:nvCxnSpPr>
        <p:spPr>
          <a:xfrm>
            <a:off x="9295118" y="4300477"/>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7F0845-38E4-6795-D4BC-66C9F5B5230C}"/>
              </a:ext>
            </a:extLst>
          </p:cNvPr>
          <p:cNvCxnSpPr/>
          <p:nvPr/>
        </p:nvCxnSpPr>
        <p:spPr>
          <a:xfrm>
            <a:off x="9295118" y="4594982"/>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886B9A-5527-8E18-264B-E57997679555}"/>
              </a:ext>
            </a:extLst>
          </p:cNvPr>
          <p:cNvCxnSpPr/>
          <p:nvPr/>
        </p:nvCxnSpPr>
        <p:spPr>
          <a:xfrm>
            <a:off x="9295118" y="483549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53B1E4-ABD2-6A2B-35E0-7A36CD6BB620}"/>
              </a:ext>
            </a:extLst>
          </p:cNvPr>
          <p:cNvCxnSpPr/>
          <p:nvPr/>
        </p:nvCxnSpPr>
        <p:spPr>
          <a:xfrm>
            <a:off x="9295118" y="5153269"/>
            <a:ext cx="826851"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Arrow: Curved Left 42">
            <a:extLst>
              <a:ext uri="{FF2B5EF4-FFF2-40B4-BE49-F238E27FC236}">
                <a16:creationId xmlns:a16="http://schemas.microsoft.com/office/drawing/2014/main" id="{19BD2AF6-F0B2-E5D8-58AC-6940FE8E66CE}"/>
              </a:ext>
            </a:extLst>
          </p:cNvPr>
          <p:cNvSpPr/>
          <p:nvPr/>
        </p:nvSpPr>
        <p:spPr>
          <a:xfrm>
            <a:off x="7607467" y="3501530"/>
            <a:ext cx="139774" cy="2698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Left 43">
            <a:extLst>
              <a:ext uri="{FF2B5EF4-FFF2-40B4-BE49-F238E27FC236}">
                <a16:creationId xmlns:a16="http://schemas.microsoft.com/office/drawing/2014/main" id="{E76278E2-D543-6793-2F73-B03A48A9095D}"/>
              </a:ext>
            </a:extLst>
          </p:cNvPr>
          <p:cNvSpPr/>
          <p:nvPr/>
        </p:nvSpPr>
        <p:spPr>
          <a:xfrm>
            <a:off x="7607467" y="3862028"/>
            <a:ext cx="139774" cy="2698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Curved Left 44">
            <a:extLst>
              <a:ext uri="{FF2B5EF4-FFF2-40B4-BE49-F238E27FC236}">
                <a16:creationId xmlns:a16="http://schemas.microsoft.com/office/drawing/2014/main" id="{275A568C-A5BE-2C58-FB9D-148EBFA2E8D0}"/>
              </a:ext>
            </a:extLst>
          </p:cNvPr>
          <p:cNvSpPr/>
          <p:nvPr/>
        </p:nvSpPr>
        <p:spPr>
          <a:xfrm>
            <a:off x="7624847" y="4222526"/>
            <a:ext cx="139774" cy="2698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urved Right 45">
            <a:extLst>
              <a:ext uri="{FF2B5EF4-FFF2-40B4-BE49-F238E27FC236}">
                <a16:creationId xmlns:a16="http://schemas.microsoft.com/office/drawing/2014/main" id="{77BAEF5E-29F7-3965-4B94-DED0C1D98DC8}"/>
              </a:ext>
            </a:extLst>
          </p:cNvPr>
          <p:cNvSpPr/>
          <p:nvPr/>
        </p:nvSpPr>
        <p:spPr>
          <a:xfrm>
            <a:off x="9024079" y="2435902"/>
            <a:ext cx="270419" cy="11842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row: Curved Right 46">
            <a:extLst>
              <a:ext uri="{FF2B5EF4-FFF2-40B4-BE49-F238E27FC236}">
                <a16:creationId xmlns:a16="http://schemas.microsoft.com/office/drawing/2014/main" id="{A5A03445-8E47-A14C-D52D-DBF03B7A0561}"/>
              </a:ext>
            </a:extLst>
          </p:cNvPr>
          <p:cNvSpPr/>
          <p:nvPr/>
        </p:nvSpPr>
        <p:spPr>
          <a:xfrm>
            <a:off x="9009198" y="3653700"/>
            <a:ext cx="270419" cy="11842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Right 47">
            <a:extLst>
              <a:ext uri="{FF2B5EF4-FFF2-40B4-BE49-F238E27FC236}">
                <a16:creationId xmlns:a16="http://schemas.microsoft.com/office/drawing/2014/main" id="{0C719E5E-E66F-09A8-BD89-9C3028A2F808}"/>
              </a:ext>
            </a:extLst>
          </p:cNvPr>
          <p:cNvSpPr/>
          <p:nvPr/>
        </p:nvSpPr>
        <p:spPr>
          <a:xfrm>
            <a:off x="8977365" y="4811381"/>
            <a:ext cx="270419" cy="11842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3563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1853-6F17-4513-A105-2DCE18725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320CE-EC97-6265-FDFA-24D7FD5511EF}"/>
              </a:ext>
            </a:extLst>
          </p:cNvPr>
          <p:cNvSpPr>
            <a:spLocks noGrp="1"/>
          </p:cNvSpPr>
          <p:nvPr>
            <p:ph type="title"/>
          </p:nvPr>
        </p:nvSpPr>
        <p:spPr/>
        <p:txBody>
          <a:bodyPr/>
          <a:lstStyle/>
          <a:p>
            <a:r>
              <a:rPr lang="en-US" dirty="0"/>
              <a:t>Fix the access to the B array  </a:t>
            </a:r>
          </a:p>
        </p:txBody>
      </p:sp>
      <p:sp>
        <p:nvSpPr>
          <p:cNvPr id="6" name="TextBox 5">
            <a:extLst>
              <a:ext uri="{FF2B5EF4-FFF2-40B4-BE49-F238E27FC236}">
                <a16:creationId xmlns:a16="http://schemas.microsoft.com/office/drawing/2014/main" id="{D12E52F4-DFFF-A2A7-342C-92FA7270CEE4}"/>
              </a:ext>
            </a:extLst>
          </p:cNvPr>
          <p:cNvSpPr txBox="1"/>
          <p:nvPr/>
        </p:nvSpPr>
        <p:spPr>
          <a:xfrm>
            <a:off x="2101153" y="1610680"/>
            <a:ext cx="968086" cy="369332"/>
          </a:xfrm>
          <a:prstGeom prst="rect">
            <a:avLst/>
          </a:prstGeom>
          <a:noFill/>
        </p:spPr>
        <p:txBody>
          <a:bodyPr wrap="none" rtlCol="0">
            <a:spAutoFit/>
          </a:bodyPr>
          <a:lstStyle/>
          <a:p>
            <a:r>
              <a:rPr lang="en-US" dirty="0"/>
              <a:t>A array </a:t>
            </a:r>
          </a:p>
        </p:txBody>
      </p:sp>
      <p:sp>
        <p:nvSpPr>
          <p:cNvPr id="10" name="TextBox 9">
            <a:extLst>
              <a:ext uri="{FF2B5EF4-FFF2-40B4-BE49-F238E27FC236}">
                <a16:creationId xmlns:a16="http://schemas.microsoft.com/office/drawing/2014/main" id="{F35D90D2-802C-EDEB-1DA5-962EA6323958}"/>
              </a:ext>
            </a:extLst>
          </p:cNvPr>
          <p:cNvSpPr txBox="1"/>
          <p:nvPr/>
        </p:nvSpPr>
        <p:spPr>
          <a:xfrm>
            <a:off x="2241768" y="2503358"/>
            <a:ext cx="827471" cy="3139321"/>
          </a:xfrm>
          <a:prstGeom prst="rect">
            <a:avLst/>
          </a:prstGeom>
          <a:noFill/>
          <a:ln>
            <a:solidFill>
              <a:schemeClr val="tx1"/>
            </a:solidFill>
          </a:ln>
        </p:spPr>
        <p:txBody>
          <a:bodyPr wrap="none" rtlCol="0">
            <a:spAutoFit/>
          </a:bodyPr>
          <a:lstStyle/>
          <a:p>
            <a:r>
              <a:rPr lang="en-US" dirty="0"/>
              <a:t>A[0][0]</a:t>
            </a:r>
          </a:p>
          <a:p>
            <a:r>
              <a:rPr lang="en-US" dirty="0"/>
              <a:t>A[0][1]</a:t>
            </a:r>
          </a:p>
          <a:p>
            <a:r>
              <a:rPr lang="en-US" dirty="0"/>
              <a:t>A[0][2]</a:t>
            </a:r>
          </a:p>
          <a:p>
            <a:r>
              <a:rPr lang="en-US" dirty="0"/>
              <a:t>A[0][3]</a:t>
            </a:r>
          </a:p>
          <a:p>
            <a:r>
              <a:rPr lang="en-US" dirty="0"/>
              <a:t>A[1][0]</a:t>
            </a:r>
          </a:p>
          <a:p>
            <a:r>
              <a:rPr lang="en-US" dirty="0"/>
              <a:t>A[1][1]</a:t>
            </a:r>
          </a:p>
          <a:p>
            <a:r>
              <a:rPr lang="en-US" dirty="0"/>
              <a:t>A[1][2]</a:t>
            </a:r>
          </a:p>
          <a:p>
            <a:r>
              <a:rPr lang="en-US" dirty="0"/>
              <a:t>A[1][3]</a:t>
            </a:r>
          </a:p>
          <a:p>
            <a:r>
              <a:rPr lang="en-US" dirty="0"/>
              <a:t>A[2][0]</a:t>
            </a:r>
          </a:p>
          <a:p>
            <a:r>
              <a:rPr lang="en-US" dirty="0"/>
              <a:t>A[2][1]</a:t>
            </a:r>
          </a:p>
          <a:p>
            <a:r>
              <a:rPr lang="en-US" dirty="0"/>
              <a:t>…</a:t>
            </a:r>
          </a:p>
        </p:txBody>
      </p:sp>
      <p:cxnSp>
        <p:nvCxnSpPr>
          <p:cNvPr id="12" name="Straight Connector 11">
            <a:extLst>
              <a:ext uri="{FF2B5EF4-FFF2-40B4-BE49-F238E27FC236}">
                <a16:creationId xmlns:a16="http://schemas.microsoft.com/office/drawing/2014/main" id="{744890E3-500F-4429-338F-BCF9CD059128}"/>
              </a:ext>
            </a:extLst>
          </p:cNvPr>
          <p:cNvCxnSpPr/>
          <p:nvPr/>
        </p:nvCxnSpPr>
        <p:spPr>
          <a:xfrm>
            <a:off x="2244539" y="280969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C00796-725C-1394-AA2A-819CD782DC00}"/>
              </a:ext>
            </a:extLst>
          </p:cNvPr>
          <p:cNvCxnSpPr/>
          <p:nvPr/>
        </p:nvCxnSpPr>
        <p:spPr>
          <a:xfrm>
            <a:off x="2242388" y="311393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FD493A-6CEC-3EA0-9763-B365665FFEC3}"/>
              </a:ext>
            </a:extLst>
          </p:cNvPr>
          <p:cNvCxnSpPr/>
          <p:nvPr/>
        </p:nvCxnSpPr>
        <p:spPr>
          <a:xfrm>
            <a:off x="2242388" y="3395999"/>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257C3B-E4A9-6777-0242-1D19A0AB5BD5}"/>
              </a:ext>
            </a:extLst>
          </p:cNvPr>
          <p:cNvCxnSpPr/>
          <p:nvPr/>
        </p:nvCxnSpPr>
        <p:spPr>
          <a:xfrm>
            <a:off x="2242388" y="365114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2E23FB-A459-17BD-36CB-A662D4352D23}"/>
              </a:ext>
            </a:extLst>
          </p:cNvPr>
          <p:cNvCxnSpPr/>
          <p:nvPr/>
        </p:nvCxnSpPr>
        <p:spPr>
          <a:xfrm>
            <a:off x="2242388" y="3954319"/>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D4A0DD-131A-7EB3-91B8-1B4139B84032}"/>
              </a:ext>
            </a:extLst>
          </p:cNvPr>
          <p:cNvCxnSpPr/>
          <p:nvPr/>
        </p:nvCxnSpPr>
        <p:spPr>
          <a:xfrm>
            <a:off x="2242388" y="4206671"/>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AFE9DE-4528-AB44-AFDA-DB976BA3E8B1}"/>
              </a:ext>
            </a:extLst>
          </p:cNvPr>
          <p:cNvCxnSpPr/>
          <p:nvPr/>
        </p:nvCxnSpPr>
        <p:spPr>
          <a:xfrm>
            <a:off x="2242388" y="448609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419115-76C5-D44F-1832-97BB00F50A27}"/>
              </a:ext>
            </a:extLst>
          </p:cNvPr>
          <p:cNvCxnSpPr/>
          <p:nvPr/>
        </p:nvCxnSpPr>
        <p:spPr>
          <a:xfrm>
            <a:off x="2242388" y="4780603"/>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19A8F8-77F3-6963-A726-0487E320C9DB}"/>
              </a:ext>
            </a:extLst>
          </p:cNvPr>
          <p:cNvCxnSpPr/>
          <p:nvPr/>
        </p:nvCxnSpPr>
        <p:spPr>
          <a:xfrm>
            <a:off x="2242388" y="5021119"/>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79D078-03C5-AE90-9F51-58906482D4F0}"/>
              </a:ext>
            </a:extLst>
          </p:cNvPr>
          <p:cNvCxnSpPr/>
          <p:nvPr/>
        </p:nvCxnSpPr>
        <p:spPr>
          <a:xfrm>
            <a:off x="2242388" y="5338890"/>
            <a:ext cx="82685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667C8-6BEC-C60B-61D8-32AE92D416B5}"/>
              </a:ext>
            </a:extLst>
          </p:cNvPr>
          <p:cNvSpPr txBox="1"/>
          <p:nvPr/>
        </p:nvSpPr>
        <p:spPr>
          <a:xfrm>
            <a:off x="4451926" y="1610680"/>
            <a:ext cx="944041" cy="369332"/>
          </a:xfrm>
          <a:prstGeom prst="rect">
            <a:avLst/>
          </a:prstGeom>
          <a:noFill/>
        </p:spPr>
        <p:txBody>
          <a:bodyPr wrap="none" rtlCol="0">
            <a:spAutoFit/>
          </a:bodyPr>
          <a:lstStyle/>
          <a:p>
            <a:r>
              <a:rPr lang="en-US" dirty="0"/>
              <a:t>B array </a:t>
            </a:r>
          </a:p>
        </p:txBody>
      </p:sp>
      <p:sp>
        <p:nvSpPr>
          <p:cNvPr id="4" name="TextBox 3">
            <a:extLst>
              <a:ext uri="{FF2B5EF4-FFF2-40B4-BE49-F238E27FC236}">
                <a16:creationId xmlns:a16="http://schemas.microsoft.com/office/drawing/2014/main" id="{38EAEE05-9852-3260-0F23-9009C5195235}"/>
              </a:ext>
            </a:extLst>
          </p:cNvPr>
          <p:cNvSpPr txBox="1"/>
          <p:nvPr/>
        </p:nvSpPr>
        <p:spPr>
          <a:xfrm>
            <a:off x="8214610" y="3199842"/>
            <a:ext cx="3477717" cy="1015663"/>
          </a:xfrm>
          <a:prstGeom prst="rect">
            <a:avLst/>
          </a:prstGeom>
          <a:noFill/>
        </p:spPr>
        <p:txBody>
          <a:bodyPr wrap="square" rtlCol="0">
            <a:spAutoFit/>
          </a:bodyPr>
          <a:lstStyle/>
          <a:p>
            <a:pPr>
              <a:defRPr/>
            </a:pPr>
            <a:r>
              <a:rPr lang="en-US" sz="2000" dirty="0"/>
              <a:t>Make a copy of B</a:t>
            </a:r>
          </a:p>
          <a:p>
            <a:pPr>
              <a:defRPr/>
            </a:pPr>
            <a:r>
              <a:rPr lang="en-US" sz="2000" dirty="0"/>
              <a:t>Array that use column-major order. </a:t>
            </a:r>
            <a:endParaRPr lang="en-US" dirty="0"/>
          </a:p>
        </p:txBody>
      </p:sp>
      <p:sp>
        <p:nvSpPr>
          <p:cNvPr id="5" name="TextBox 4">
            <a:extLst>
              <a:ext uri="{FF2B5EF4-FFF2-40B4-BE49-F238E27FC236}">
                <a16:creationId xmlns:a16="http://schemas.microsoft.com/office/drawing/2014/main" id="{55AA3F9D-F7D2-3F57-3E66-13F69B5A9A6C}"/>
              </a:ext>
            </a:extLst>
          </p:cNvPr>
          <p:cNvSpPr txBox="1"/>
          <p:nvPr/>
        </p:nvSpPr>
        <p:spPr>
          <a:xfrm>
            <a:off x="4451926" y="2527475"/>
            <a:ext cx="827471" cy="3139321"/>
          </a:xfrm>
          <a:prstGeom prst="rect">
            <a:avLst/>
          </a:prstGeom>
          <a:noFill/>
          <a:ln>
            <a:solidFill>
              <a:schemeClr val="tx1"/>
            </a:solidFill>
          </a:ln>
        </p:spPr>
        <p:txBody>
          <a:bodyPr wrap="none" rtlCol="0">
            <a:spAutoFit/>
          </a:bodyPr>
          <a:lstStyle/>
          <a:p>
            <a:r>
              <a:rPr lang="en-US" dirty="0"/>
              <a:t>B[0][0]</a:t>
            </a:r>
          </a:p>
          <a:p>
            <a:r>
              <a:rPr lang="en-US" dirty="0"/>
              <a:t>B[0][1]</a:t>
            </a:r>
          </a:p>
          <a:p>
            <a:r>
              <a:rPr lang="en-US" dirty="0"/>
              <a:t>B[0][2]</a:t>
            </a:r>
          </a:p>
          <a:p>
            <a:r>
              <a:rPr lang="en-US" dirty="0"/>
              <a:t>B[0][3]</a:t>
            </a:r>
          </a:p>
          <a:p>
            <a:r>
              <a:rPr lang="en-US" dirty="0"/>
              <a:t>B[1][0]</a:t>
            </a:r>
          </a:p>
          <a:p>
            <a:r>
              <a:rPr lang="en-US" dirty="0"/>
              <a:t>B[1][1]</a:t>
            </a:r>
          </a:p>
          <a:p>
            <a:r>
              <a:rPr lang="en-US" dirty="0"/>
              <a:t>B[1][2]</a:t>
            </a:r>
          </a:p>
          <a:p>
            <a:r>
              <a:rPr lang="en-US" dirty="0"/>
              <a:t>B[1][3]</a:t>
            </a:r>
          </a:p>
          <a:p>
            <a:r>
              <a:rPr lang="en-US" dirty="0"/>
              <a:t>B[2][0]</a:t>
            </a:r>
          </a:p>
          <a:p>
            <a:r>
              <a:rPr lang="en-US" dirty="0"/>
              <a:t>B[2][1]</a:t>
            </a:r>
          </a:p>
          <a:p>
            <a:r>
              <a:rPr lang="en-US" dirty="0"/>
              <a:t>…</a:t>
            </a:r>
          </a:p>
        </p:txBody>
      </p:sp>
      <p:cxnSp>
        <p:nvCxnSpPr>
          <p:cNvPr id="8" name="Straight Connector 7">
            <a:extLst>
              <a:ext uri="{FF2B5EF4-FFF2-40B4-BE49-F238E27FC236}">
                <a16:creationId xmlns:a16="http://schemas.microsoft.com/office/drawing/2014/main" id="{664FD333-984B-4105-25D6-C5FF52C34CB7}"/>
              </a:ext>
            </a:extLst>
          </p:cNvPr>
          <p:cNvCxnSpPr/>
          <p:nvPr/>
        </p:nvCxnSpPr>
        <p:spPr>
          <a:xfrm>
            <a:off x="4454697" y="2833815"/>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7D7029-7C5D-7FB7-D914-1F774E21377D}"/>
              </a:ext>
            </a:extLst>
          </p:cNvPr>
          <p:cNvCxnSpPr/>
          <p:nvPr/>
        </p:nvCxnSpPr>
        <p:spPr>
          <a:xfrm>
            <a:off x="4452546" y="3138047"/>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CB493B-B9B5-6B71-8EB5-A39A096166B8}"/>
              </a:ext>
            </a:extLst>
          </p:cNvPr>
          <p:cNvCxnSpPr/>
          <p:nvPr/>
        </p:nvCxnSpPr>
        <p:spPr>
          <a:xfrm>
            <a:off x="4452546" y="3420116"/>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4E13A4-430A-75A2-790A-00DF3150D4BF}"/>
              </a:ext>
            </a:extLst>
          </p:cNvPr>
          <p:cNvCxnSpPr/>
          <p:nvPr/>
        </p:nvCxnSpPr>
        <p:spPr>
          <a:xfrm>
            <a:off x="4452546" y="367525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E84B3C-BABE-C484-0EEB-33C18597B3C8}"/>
              </a:ext>
            </a:extLst>
          </p:cNvPr>
          <p:cNvCxnSpPr/>
          <p:nvPr/>
        </p:nvCxnSpPr>
        <p:spPr>
          <a:xfrm>
            <a:off x="4452546" y="3978436"/>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443F5A-DFEB-3A22-7227-3B890119BDE8}"/>
              </a:ext>
            </a:extLst>
          </p:cNvPr>
          <p:cNvCxnSpPr/>
          <p:nvPr/>
        </p:nvCxnSpPr>
        <p:spPr>
          <a:xfrm>
            <a:off x="4452546" y="423078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EDED53-65A9-0831-BC04-4BB420342384}"/>
              </a:ext>
            </a:extLst>
          </p:cNvPr>
          <p:cNvCxnSpPr/>
          <p:nvPr/>
        </p:nvCxnSpPr>
        <p:spPr>
          <a:xfrm>
            <a:off x="4452546" y="4510215"/>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05619D-64DB-3169-506E-0268139B754F}"/>
              </a:ext>
            </a:extLst>
          </p:cNvPr>
          <p:cNvCxnSpPr/>
          <p:nvPr/>
        </p:nvCxnSpPr>
        <p:spPr>
          <a:xfrm>
            <a:off x="4452546" y="480472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D0713D-E541-CF4D-D767-E5265BD1D298}"/>
              </a:ext>
            </a:extLst>
          </p:cNvPr>
          <p:cNvCxnSpPr/>
          <p:nvPr/>
        </p:nvCxnSpPr>
        <p:spPr>
          <a:xfrm>
            <a:off x="4452546" y="5045236"/>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8DCA14F-A9BD-D578-4A8B-9D5BF7C90D12}"/>
              </a:ext>
            </a:extLst>
          </p:cNvPr>
          <p:cNvCxnSpPr/>
          <p:nvPr/>
        </p:nvCxnSpPr>
        <p:spPr>
          <a:xfrm>
            <a:off x="4452546" y="5363007"/>
            <a:ext cx="826851"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Arrow: Curved Left 42">
            <a:extLst>
              <a:ext uri="{FF2B5EF4-FFF2-40B4-BE49-F238E27FC236}">
                <a16:creationId xmlns:a16="http://schemas.microsoft.com/office/drawing/2014/main" id="{B3D4C9B1-6F52-D028-D0B6-701801FD9168}"/>
              </a:ext>
            </a:extLst>
          </p:cNvPr>
          <p:cNvSpPr/>
          <p:nvPr/>
        </p:nvSpPr>
        <p:spPr>
          <a:xfrm>
            <a:off x="3081555" y="3711268"/>
            <a:ext cx="139774" cy="2698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Left 43">
            <a:extLst>
              <a:ext uri="{FF2B5EF4-FFF2-40B4-BE49-F238E27FC236}">
                <a16:creationId xmlns:a16="http://schemas.microsoft.com/office/drawing/2014/main" id="{CB1F53B3-F357-8AC9-0522-C48583C1ECE7}"/>
              </a:ext>
            </a:extLst>
          </p:cNvPr>
          <p:cNvSpPr/>
          <p:nvPr/>
        </p:nvSpPr>
        <p:spPr>
          <a:xfrm>
            <a:off x="3081555" y="4071766"/>
            <a:ext cx="139774" cy="2698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Curved Left 44">
            <a:extLst>
              <a:ext uri="{FF2B5EF4-FFF2-40B4-BE49-F238E27FC236}">
                <a16:creationId xmlns:a16="http://schemas.microsoft.com/office/drawing/2014/main" id="{C6B5C1C0-0A4F-F522-6643-1A61D5594CA8}"/>
              </a:ext>
            </a:extLst>
          </p:cNvPr>
          <p:cNvSpPr/>
          <p:nvPr/>
        </p:nvSpPr>
        <p:spPr>
          <a:xfrm>
            <a:off x="3098935" y="4432264"/>
            <a:ext cx="139774" cy="26981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urved Right 45">
            <a:extLst>
              <a:ext uri="{FF2B5EF4-FFF2-40B4-BE49-F238E27FC236}">
                <a16:creationId xmlns:a16="http://schemas.microsoft.com/office/drawing/2014/main" id="{DA1A0A3B-235F-FED8-1180-1AE3A29A4640}"/>
              </a:ext>
            </a:extLst>
          </p:cNvPr>
          <p:cNvSpPr/>
          <p:nvPr/>
        </p:nvSpPr>
        <p:spPr>
          <a:xfrm>
            <a:off x="4181507" y="2645640"/>
            <a:ext cx="270419" cy="11842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row: Curved Right 46">
            <a:extLst>
              <a:ext uri="{FF2B5EF4-FFF2-40B4-BE49-F238E27FC236}">
                <a16:creationId xmlns:a16="http://schemas.microsoft.com/office/drawing/2014/main" id="{1BD4925C-473A-2B07-150C-83D9C89CEF3A}"/>
              </a:ext>
            </a:extLst>
          </p:cNvPr>
          <p:cNvSpPr/>
          <p:nvPr/>
        </p:nvSpPr>
        <p:spPr>
          <a:xfrm>
            <a:off x="4166626" y="3863438"/>
            <a:ext cx="270419" cy="11842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Right 47">
            <a:extLst>
              <a:ext uri="{FF2B5EF4-FFF2-40B4-BE49-F238E27FC236}">
                <a16:creationId xmlns:a16="http://schemas.microsoft.com/office/drawing/2014/main" id="{92219DEB-B8DB-7173-C193-25E11D28B83A}"/>
              </a:ext>
            </a:extLst>
          </p:cNvPr>
          <p:cNvSpPr/>
          <p:nvPr/>
        </p:nvSpPr>
        <p:spPr>
          <a:xfrm>
            <a:off x="4134793" y="5021119"/>
            <a:ext cx="270419" cy="11842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6776A678-4B0D-AFC4-1701-691CE40071F2}"/>
              </a:ext>
            </a:extLst>
          </p:cNvPr>
          <p:cNvSpPr txBox="1"/>
          <p:nvPr/>
        </p:nvSpPr>
        <p:spPr>
          <a:xfrm>
            <a:off x="7002752" y="1610680"/>
            <a:ext cx="1059457" cy="369332"/>
          </a:xfrm>
          <a:prstGeom prst="rect">
            <a:avLst/>
          </a:prstGeom>
          <a:noFill/>
        </p:spPr>
        <p:txBody>
          <a:bodyPr wrap="none" rtlCol="0">
            <a:spAutoFit/>
          </a:bodyPr>
          <a:lstStyle/>
          <a:p>
            <a:r>
              <a:rPr lang="en-US" dirty="0"/>
              <a:t>W array </a:t>
            </a:r>
          </a:p>
        </p:txBody>
      </p:sp>
      <p:sp>
        <p:nvSpPr>
          <p:cNvPr id="29" name="TextBox 28">
            <a:extLst>
              <a:ext uri="{FF2B5EF4-FFF2-40B4-BE49-F238E27FC236}">
                <a16:creationId xmlns:a16="http://schemas.microsoft.com/office/drawing/2014/main" id="{EEB21CA5-9166-3412-FC26-C49A0BF8474D}"/>
              </a:ext>
            </a:extLst>
          </p:cNvPr>
          <p:cNvSpPr txBox="1"/>
          <p:nvPr/>
        </p:nvSpPr>
        <p:spPr>
          <a:xfrm>
            <a:off x="7002752" y="2527475"/>
            <a:ext cx="803425" cy="3139321"/>
          </a:xfrm>
          <a:prstGeom prst="rect">
            <a:avLst/>
          </a:prstGeom>
          <a:noFill/>
          <a:ln>
            <a:solidFill>
              <a:schemeClr val="tx1"/>
            </a:solidFill>
          </a:ln>
        </p:spPr>
        <p:txBody>
          <a:bodyPr wrap="none" rtlCol="0">
            <a:spAutoFit/>
          </a:bodyPr>
          <a:lstStyle/>
          <a:p>
            <a:r>
              <a:rPr lang="en-US" dirty="0"/>
              <a:t>B[0][0]</a:t>
            </a:r>
          </a:p>
          <a:p>
            <a:r>
              <a:rPr lang="en-US" dirty="0"/>
              <a:t>B[1][0]</a:t>
            </a:r>
          </a:p>
          <a:p>
            <a:r>
              <a:rPr lang="en-US" dirty="0"/>
              <a:t>B[2][0]</a:t>
            </a:r>
          </a:p>
          <a:p>
            <a:r>
              <a:rPr lang="en-US" dirty="0"/>
              <a:t>B[3][0]</a:t>
            </a:r>
          </a:p>
          <a:p>
            <a:r>
              <a:rPr lang="en-US" dirty="0"/>
              <a:t>B[0][1]</a:t>
            </a:r>
          </a:p>
          <a:p>
            <a:r>
              <a:rPr lang="en-US" dirty="0"/>
              <a:t>B[1][1]</a:t>
            </a:r>
          </a:p>
          <a:p>
            <a:r>
              <a:rPr lang="en-US" dirty="0"/>
              <a:t>B[2][1]</a:t>
            </a:r>
          </a:p>
          <a:p>
            <a:r>
              <a:rPr lang="en-US" dirty="0"/>
              <a:t>B[3][1]</a:t>
            </a:r>
          </a:p>
          <a:p>
            <a:r>
              <a:rPr lang="en-US" dirty="0"/>
              <a:t>B[0][2]</a:t>
            </a:r>
          </a:p>
          <a:p>
            <a:r>
              <a:rPr lang="en-US" dirty="0"/>
              <a:t>B[1][2]</a:t>
            </a:r>
          </a:p>
          <a:p>
            <a:r>
              <a:rPr lang="en-US" dirty="0"/>
              <a:t>…</a:t>
            </a:r>
          </a:p>
        </p:txBody>
      </p:sp>
      <p:cxnSp>
        <p:nvCxnSpPr>
          <p:cNvPr id="30" name="Straight Connector 29">
            <a:extLst>
              <a:ext uri="{FF2B5EF4-FFF2-40B4-BE49-F238E27FC236}">
                <a16:creationId xmlns:a16="http://schemas.microsoft.com/office/drawing/2014/main" id="{3FA4782C-7BB2-53D7-BED5-B889F84AC313}"/>
              </a:ext>
            </a:extLst>
          </p:cNvPr>
          <p:cNvCxnSpPr/>
          <p:nvPr/>
        </p:nvCxnSpPr>
        <p:spPr>
          <a:xfrm>
            <a:off x="7005523" y="2833815"/>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A90F92-A380-8209-E4AE-DEBCC0DE9093}"/>
              </a:ext>
            </a:extLst>
          </p:cNvPr>
          <p:cNvCxnSpPr/>
          <p:nvPr/>
        </p:nvCxnSpPr>
        <p:spPr>
          <a:xfrm>
            <a:off x="7003372" y="3138047"/>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A031CA-4A28-8B31-98A1-65874E216865}"/>
              </a:ext>
            </a:extLst>
          </p:cNvPr>
          <p:cNvCxnSpPr/>
          <p:nvPr/>
        </p:nvCxnSpPr>
        <p:spPr>
          <a:xfrm>
            <a:off x="7003372" y="3420116"/>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F9915B-69B3-045B-4006-5EE4C2113936}"/>
              </a:ext>
            </a:extLst>
          </p:cNvPr>
          <p:cNvCxnSpPr/>
          <p:nvPr/>
        </p:nvCxnSpPr>
        <p:spPr>
          <a:xfrm>
            <a:off x="7003372" y="367525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9AC73C-C1BC-8447-D6D1-75F308A0DF82}"/>
              </a:ext>
            </a:extLst>
          </p:cNvPr>
          <p:cNvCxnSpPr/>
          <p:nvPr/>
        </p:nvCxnSpPr>
        <p:spPr>
          <a:xfrm>
            <a:off x="7003372" y="3978436"/>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114FF5-E9CD-9BF5-6E95-824500A7EB80}"/>
              </a:ext>
            </a:extLst>
          </p:cNvPr>
          <p:cNvCxnSpPr/>
          <p:nvPr/>
        </p:nvCxnSpPr>
        <p:spPr>
          <a:xfrm>
            <a:off x="7003372" y="4230788"/>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16D356-6E44-3319-0B02-B420EB36036B}"/>
              </a:ext>
            </a:extLst>
          </p:cNvPr>
          <p:cNvCxnSpPr/>
          <p:nvPr/>
        </p:nvCxnSpPr>
        <p:spPr>
          <a:xfrm>
            <a:off x="7003372" y="4510215"/>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CA619C-C9D9-46A4-CE4E-B3694C71614C}"/>
              </a:ext>
            </a:extLst>
          </p:cNvPr>
          <p:cNvCxnSpPr/>
          <p:nvPr/>
        </p:nvCxnSpPr>
        <p:spPr>
          <a:xfrm>
            <a:off x="7003372" y="4804720"/>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2DA8424-C967-2E4A-CCCC-6315ED8C6997}"/>
              </a:ext>
            </a:extLst>
          </p:cNvPr>
          <p:cNvCxnSpPr/>
          <p:nvPr/>
        </p:nvCxnSpPr>
        <p:spPr>
          <a:xfrm>
            <a:off x="7003372" y="5045236"/>
            <a:ext cx="826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A9E82-AAE4-591F-2C8C-9720D079559D}"/>
              </a:ext>
            </a:extLst>
          </p:cNvPr>
          <p:cNvCxnSpPr/>
          <p:nvPr/>
        </p:nvCxnSpPr>
        <p:spPr>
          <a:xfrm>
            <a:off x="7003372" y="5363007"/>
            <a:ext cx="826851"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Arrow: Right 49">
            <a:extLst>
              <a:ext uri="{FF2B5EF4-FFF2-40B4-BE49-F238E27FC236}">
                <a16:creationId xmlns:a16="http://schemas.microsoft.com/office/drawing/2014/main" id="{BED054E2-6795-92A4-3F94-94D382A0CE4E}"/>
              </a:ext>
            </a:extLst>
          </p:cNvPr>
          <p:cNvSpPr/>
          <p:nvPr/>
        </p:nvSpPr>
        <p:spPr>
          <a:xfrm>
            <a:off x="5741233" y="3829862"/>
            <a:ext cx="607102" cy="6562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Curved Right 50">
            <a:extLst>
              <a:ext uri="{FF2B5EF4-FFF2-40B4-BE49-F238E27FC236}">
                <a16:creationId xmlns:a16="http://schemas.microsoft.com/office/drawing/2014/main" id="{890EB187-1B0F-67C3-093D-B8BE13BF2D37}"/>
              </a:ext>
            </a:extLst>
          </p:cNvPr>
          <p:cNvSpPr/>
          <p:nvPr/>
        </p:nvSpPr>
        <p:spPr>
          <a:xfrm>
            <a:off x="6887981" y="2585804"/>
            <a:ext cx="114771" cy="31172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Arrow: Curved Right 51">
            <a:extLst>
              <a:ext uri="{FF2B5EF4-FFF2-40B4-BE49-F238E27FC236}">
                <a16:creationId xmlns:a16="http://schemas.microsoft.com/office/drawing/2014/main" id="{A401A24C-CFDC-68A2-C113-5068966B3246}"/>
              </a:ext>
            </a:extLst>
          </p:cNvPr>
          <p:cNvSpPr/>
          <p:nvPr/>
        </p:nvSpPr>
        <p:spPr>
          <a:xfrm>
            <a:off x="6875643" y="2955859"/>
            <a:ext cx="114771" cy="31172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Curved Right 52">
            <a:extLst>
              <a:ext uri="{FF2B5EF4-FFF2-40B4-BE49-F238E27FC236}">
                <a16:creationId xmlns:a16="http://schemas.microsoft.com/office/drawing/2014/main" id="{FF836B8C-E290-93D3-188E-A98C8E9C546F}"/>
              </a:ext>
            </a:extLst>
          </p:cNvPr>
          <p:cNvSpPr/>
          <p:nvPr/>
        </p:nvSpPr>
        <p:spPr>
          <a:xfrm>
            <a:off x="6887671" y="3313720"/>
            <a:ext cx="114771" cy="31172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4726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D322F-4F48-3DB0-57AF-6BE02EF96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22830-EC85-A1F3-F4F7-CEA264CF6AA5}"/>
              </a:ext>
            </a:extLst>
          </p:cNvPr>
          <p:cNvSpPr>
            <a:spLocks noGrp="1"/>
          </p:cNvSpPr>
          <p:nvPr>
            <p:ph type="title"/>
          </p:nvPr>
        </p:nvSpPr>
        <p:spPr/>
        <p:txBody>
          <a:bodyPr/>
          <a:lstStyle/>
          <a:p>
            <a:r>
              <a:rPr lang="en-US" dirty="0"/>
              <a:t>The code</a:t>
            </a:r>
          </a:p>
        </p:txBody>
      </p:sp>
      <p:sp>
        <p:nvSpPr>
          <p:cNvPr id="3" name="Content Placeholder 2">
            <a:extLst>
              <a:ext uri="{FF2B5EF4-FFF2-40B4-BE49-F238E27FC236}">
                <a16:creationId xmlns:a16="http://schemas.microsoft.com/office/drawing/2014/main" id="{DF9FEA84-F230-8DC1-D550-F278C3279ADC}"/>
              </a:ext>
            </a:extLst>
          </p:cNvPr>
          <p:cNvSpPr>
            <a:spLocks noGrp="1"/>
          </p:cNvSpPr>
          <p:nvPr>
            <p:ph sz="quarter" idx="13"/>
          </p:nvPr>
        </p:nvSpPr>
        <p:spPr>
          <a:xfrm>
            <a:off x="913774" y="1566408"/>
            <a:ext cx="10363826" cy="2266683"/>
          </a:xfrm>
        </p:spPr>
        <p:txBody>
          <a:bodyPr>
            <a:normAutofit fontScale="92500"/>
          </a:bodyPr>
          <a:lstStyle/>
          <a:p>
            <a:pPr>
              <a:buFont typeface="Arial" charset="0"/>
              <a:buChar char="•"/>
              <a:defRPr/>
            </a:pPr>
            <a:r>
              <a:rPr lang="en-US" dirty="0"/>
              <a:t> Improve spatial locality in the inner loop, references to both A and B have a stride 1.</a:t>
            </a:r>
          </a:p>
          <a:p>
            <a:pPr lvl="1">
              <a:buFont typeface="Arial" charset="0"/>
              <a:buChar char="–"/>
              <a:defRPr/>
            </a:pPr>
            <a:r>
              <a:rPr lang="en-US" dirty="0"/>
              <a:t>Transpose Array B before go into this operation  (</a:t>
            </a:r>
            <a:r>
              <a:rPr lang="en-US" dirty="0">
                <a:solidFill>
                  <a:srgbClr val="C00000"/>
                </a:solidFill>
              </a:rPr>
              <a:t>assuming row-major storage</a:t>
            </a:r>
            <a:r>
              <a:rPr lang="en-US" dirty="0"/>
              <a:t>).</a:t>
            </a:r>
          </a:p>
          <a:p>
            <a:pPr lvl="1">
              <a:buFont typeface="Arial" charset="0"/>
              <a:buChar char="–"/>
              <a:defRPr/>
            </a:pPr>
            <a:r>
              <a:rPr lang="en-US" dirty="0"/>
              <a:t>See my_mm1() routine, and run with ‘./</a:t>
            </a:r>
            <a:r>
              <a:rPr lang="en-US" dirty="0" err="1"/>
              <a:t>a.out</a:t>
            </a:r>
            <a:r>
              <a:rPr lang="en-US" dirty="0"/>
              <a:t> 1024 2 1’</a:t>
            </a:r>
          </a:p>
          <a:p>
            <a:endParaRPr lang="en-US" dirty="0"/>
          </a:p>
        </p:txBody>
      </p:sp>
      <p:sp>
        <p:nvSpPr>
          <p:cNvPr id="4" name="TextBox 3">
            <a:extLst>
              <a:ext uri="{FF2B5EF4-FFF2-40B4-BE49-F238E27FC236}">
                <a16:creationId xmlns:a16="http://schemas.microsoft.com/office/drawing/2014/main" id="{DDF8752B-20E5-B598-99FF-E5EA2FB4CD63}"/>
              </a:ext>
            </a:extLst>
          </p:cNvPr>
          <p:cNvSpPr txBox="1">
            <a:spLocks noChangeArrowheads="1"/>
          </p:cNvSpPr>
          <p:nvPr/>
        </p:nvSpPr>
        <p:spPr bwMode="auto">
          <a:xfrm>
            <a:off x="3646055" y="4133272"/>
            <a:ext cx="478861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2000" dirty="0"/>
              <a:t>Transpose b  /* for all </a:t>
            </a:r>
            <a:r>
              <a:rPr lang="en-US" altLang="en-US" sz="2000" dirty="0" err="1"/>
              <a:t>i</a:t>
            </a:r>
            <a:r>
              <a:rPr lang="en-US" altLang="en-US" sz="2000" dirty="0"/>
              <a:t>, j, w(</a:t>
            </a:r>
            <a:r>
              <a:rPr lang="en-US" altLang="en-US" sz="2000" dirty="0" err="1"/>
              <a:t>i</a:t>
            </a:r>
            <a:r>
              <a:rPr lang="en-US" altLang="en-US" sz="2000" dirty="0"/>
              <a:t>, j) = b(j, </a:t>
            </a:r>
            <a:r>
              <a:rPr lang="en-US" altLang="en-US" sz="2000" dirty="0" err="1"/>
              <a:t>i</a:t>
            </a:r>
            <a:r>
              <a:rPr lang="en-US" altLang="en-US" sz="2000" dirty="0"/>
              <a:t>) */</a:t>
            </a:r>
          </a:p>
          <a:p>
            <a:pPr eaLnBrk="1" hangingPunct="1">
              <a:buFont typeface="Arial" panose="020B0604020202020204" pitchFamily="34" charset="0"/>
              <a:buNone/>
            </a:pPr>
            <a:r>
              <a:rPr lang="en-US" altLang="en-US" dirty="0"/>
              <a:t>For (</a:t>
            </a:r>
            <a:r>
              <a:rPr lang="en-US" altLang="en-US" dirty="0" err="1"/>
              <a:t>i</a:t>
            </a:r>
            <a:r>
              <a:rPr lang="en-US" altLang="en-US" dirty="0"/>
              <a:t>=1; </a:t>
            </a:r>
            <a:r>
              <a:rPr lang="en-US" altLang="en-US" dirty="0" err="1"/>
              <a:t>i</a:t>
            </a:r>
            <a:r>
              <a:rPr lang="en-US" altLang="en-US" dirty="0"/>
              <a:t>&lt;=N; </a:t>
            </a:r>
            <a:r>
              <a:rPr lang="en-US" altLang="en-US" dirty="0" err="1"/>
              <a:t>i</a:t>
            </a:r>
            <a:r>
              <a:rPr lang="en-US" altLang="en-US" dirty="0"/>
              <a:t>++)</a:t>
            </a:r>
          </a:p>
          <a:p>
            <a:pPr eaLnBrk="1" hangingPunct="1">
              <a:buFont typeface="Arial" panose="020B0604020202020204" pitchFamily="34" charset="0"/>
              <a:buNone/>
            </a:pPr>
            <a:r>
              <a:rPr lang="en-US" altLang="en-US" dirty="0"/>
              <a:t>    for (j=1; j&lt;=N; </a:t>
            </a:r>
            <a:r>
              <a:rPr lang="en-US" altLang="en-US" dirty="0" err="1"/>
              <a:t>j++</a:t>
            </a:r>
            <a:r>
              <a:rPr lang="en-US" altLang="en-US" dirty="0"/>
              <a:t>)</a:t>
            </a:r>
          </a:p>
          <a:p>
            <a:pPr eaLnBrk="1" hangingPunct="1">
              <a:buFont typeface="Arial" panose="020B0604020202020204" pitchFamily="34" charset="0"/>
              <a:buNone/>
            </a:pPr>
            <a:r>
              <a:rPr lang="en-US" altLang="en-US" dirty="0"/>
              <a:t>        for(k=1; k&lt;=N; k++)</a:t>
            </a:r>
          </a:p>
          <a:p>
            <a:pPr eaLnBrk="1" hangingPunct="1">
              <a:buFont typeface="Arial" panose="020B0604020202020204" pitchFamily="34" charset="0"/>
              <a:buNone/>
            </a:pPr>
            <a:r>
              <a:rPr lang="en-US" altLang="en-US" dirty="0"/>
              <a:t>            c(</a:t>
            </a:r>
            <a:r>
              <a:rPr lang="en-US" altLang="en-US" dirty="0" err="1"/>
              <a:t>i</a:t>
            </a:r>
            <a:r>
              <a:rPr lang="en-US" altLang="en-US" dirty="0"/>
              <a:t>, j) = c(</a:t>
            </a:r>
            <a:r>
              <a:rPr lang="en-US" altLang="en-US" dirty="0" err="1"/>
              <a:t>i</a:t>
            </a:r>
            <a:r>
              <a:rPr lang="en-US" altLang="en-US" dirty="0"/>
              <a:t>, j) + a(</a:t>
            </a:r>
            <a:r>
              <a:rPr lang="en-US" altLang="en-US" dirty="0" err="1"/>
              <a:t>i</a:t>
            </a:r>
            <a:r>
              <a:rPr lang="en-US" altLang="en-US" dirty="0"/>
              <a:t>, k)*</a:t>
            </a:r>
            <a:r>
              <a:rPr lang="en-US" altLang="en-US" dirty="0">
                <a:solidFill>
                  <a:srgbClr val="FF0000"/>
                </a:solidFill>
              </a:rPr>
              <a:t>w(j, k)</a:t>
            </a:r>
          </a:p>
          <a:p>
            <a:pPr eaLnBrk="1" hangingPunct="1"/>
            <a:endParaRPr lang="en-US" altLang="en-US" dirty="0"/>
          </a:p>
        </p:txBody>
      </p:sp>
    </p:spTree>
    <p:extLst>
      <p:ext uri="{BB962C8B-B14F-4D97-AF65-F5344CB8AC3E}">
        <p14:creationId xmlns:p14="http://schemas.microsoft.com/office/powerpoint/2010/main" val="2645825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Scalar replacement of array elements</a:t>
            </a:r>
            <a:endParaRPr lang="en-US" dirty="0"/>
          </a:p>
        </p:txBody>
      </p:sp>
      <p:sp>
        <p:nvSpPr>
          <p:cNvPr id="3" name="Content Placeholder 2"/>
          <p:cNvSpPr>
            <a:spLocks noGrp="1"/>
          </p:cNvSpPr>
          <p:nvPr>
            <p:ph sz="quarter" idx="13"/>
          </p:nvPr>
        </p:nvSpPr>
        <p:spPr>
          <a:xfrm>
            <a:off x="6428510" y="1566408"/>
            <a:ext cx="4849090" cy="4224792"/>
          </a:xfrm>
        </p:spPr>
        <p:txBody>
          <a:bodyPr>
            <a:normAutofit fontScale="92500" lnSpcReduction="10000"/>
          </a:bodyPr>
          <a:lstStyle/>
          <a:p>
            <a:r>
              <a:rPr lang="en-US" altLang="en-US" dirty="0"/>
              <a:t>Scalar replacement allows registers to be allocated to the scalar, which reduces memory references.</a:t>
            </a:r>
          </a:p>
          <a:p>
            <a:pPr lvl="1"/>
            <a:r>
              <a:rPr lang="en-US" altLang="en-US" dirty="0"/>
              <a:t> Registers are almost never allocated to array elements.</a:t>
            </a:r>
          </a:p>
          <a:p>
            <a:pPr lvl="1"/>
            <a:endParaRPr lang="en-US" altLang="en-US" dirty="0"/>
          </a:p>
          <a:p>
            <a:r>
              <a:rPr lang="en-US" altLang="en-US" dirty="0"/>
              <a:t>See my_mm2() routine</a:t>
            </a:r>
          </a:p>
          <a:p>
            <a:r>
              <a:rPr lang="en-US" altLang="en-US" dirty="0"/>
              <a:t>Try ‘./</a:t>
            </a:r>
            <a:r>
              <a:rPr lang="en-US" altLang="en-US" dirty="0" err="1"/>
              <a:t>a.out</a:t>
            </a:r>
            <a:r>
              <a:rPr lang="en-US" altLang="en-US" dirty="0"/>
              <a:t> 1024 2 2’</a:t>
            </a:r>
          </a:p>
          <a:p>
            <a:endParaRPr lang="en-US" altLang="en-US" dirty="0"/>
          </a:p>
          <a:p>
            <a:endParaRPr lang="en-US" dirty="0"/>
          </a:p>
        </p:txBody>
      </p:sp>
      <p:sp>
        <p:nvSpPr>
          <p:cNvPr id="4" name="TextBox 3"/>
          <p:cNvSpPr txBox="1">
            <a:spLocks noChangeArrowheads="1"/>
          </p:cNvSpPr>
          <p:nvPr/>
        </p:nvSpPr>
        <p:spPr bwMode="auto">
          <a:xfrm>
            <a:off x="913774" y="1415332"/>
            <a:ext cx="508184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for(j=0; j&lt;N; </a:t>
            </a:r>
            <a:r>
              <a:rPr lang="en-US" altLang="en-US" sz="2400" dirty="0" err="1"/>
              <a:t>j++</a:t>
            </a:r>
            <a:r>
              <a:rPr lang="en-US" altLang="en-US" sz="2400" dirty="0"/>
              <a:t>) </a:t>
            </a:r>
          </a:p>
          <a:p>
            <a:pPr eaLnBrk="1" hangingPunct="1"/>
            <a:r>
              <a:rPr lang="en-US" altLang="en-US" sz="2400" dirty="0"/>
              <a:t>        for (k=0; k&lt;N; k++)</a:t>
            </a:r>
          </a:p>
          <a:p>
            <a:pPr eaLnBrk="1" hangingPunct="1"/>
            <a:r>
              <a:rPr lang="en-US" altLang="en-US" sz="2400" dirty="0"/>
              <a:t>            c(</a:t>
            </a:r>
            <a:r>
              <a:rPr lang="en-US" altLang="en-US" sz="2400" dirty="0" err="1"/>
              <a:t>i</a:t>
            </a:r>
            <a:r>
              <a:rPr lang="en-US" altLang="en-US" sz="2400" dirty="0"/>
              <a:t>, j) = c(</a:t>
            </a:r>
            <a:r>
              <a:rPr lang="en-US" altLang="en-US" sz="2400" dirty="0" err="1"/>
              <a:t>i</a:t>
            </a:r>
            <a:r>
              <a:rPr lang="en-US" altLang="en-US" sz="2400" dirty="0"/>
              <a:t>, j) + a(</a:t>
            </a:r>
            <a:r>
              <a:rPr lang="en-US" altLang="en-US" sz="2400" dirty="0" err="1"/>
              <a:t>i</a:t>
            </a:r>
            <a:r>
              <a:rPr lang="en-US" altLang="en-US" sz="2400" dirty="0"/>
              <a:t>, k)* b(k, j);</a:t>
            </a:r>
          </a:p>
        </p:txBody>
      </p:sp>
      <p:sp>
        <p:nvSpPr>
          <p:cNvPr id="5" name="TextBox 4"/>
          <p:cNvSpPr txBox="1">
            <a:spLocks noChangeArrowheads="1"/>
          </p:cNvSpPr>
          <p:nvPr/>
        </p:nvSpPr>
        <p:spPr bwMode="auto">
          <a:xfrm>
            <a:off x="913774" y="3678804"/>
            <a:ext cx="4225837"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&lt;N; </a:t>
            </a:r>
            <a:r>
              <a:rPr lang="en-US" altLang="en-US" sz="2400" dirty="0" err="1"/>
              <a:t>i</a:t>
            </a:r>
            <a:r>
              <a:rPr lang="en-US" altLang="en-US" sz="2400" dirty="0"/>
              <a:t>++)</a:t>
            </a:r>
          </a:p>
          <a:p>
            <a:pPr eaLnBrk="1" hangingPunct="1"/>
            <a:r>
              <a:rPr lang="en-US" altLang="en-US" sz="2400" dirty="0"/>
              <a:t>    for(j=0; j&lt;N; </a:t>
            </a:r>
            <a:r>
              <a:rPr lang="en-US" altLang="en-US" sz="2400" dirty="0" err="1"/>
              <a:t>j++</a:t>
            </a:r>
            <a:r>
              <a:rPr lang="en-US" altLang="en-US" sz="2400" dirty="0"/>
              <a:t>)  {</a:t>
            </a:r>
          </a:p>
          <a:p>
            <a:pPr eaLnBrk="1" hangingPunct="1"/>
            <a:r>
              <a:rPr lang="en-US" altLang="en-US" sz="2400" dirty="0"/>
              <a:t>        </a:t>
            </a:r>
            <a:r>
              <a:rPr lang="en-US" altLang="en-US" sz="2400" dirty="0" err="1"/>
              <a:t>ct</a:t>
            </a:r>
            <a:r>
              <a:rPr lang="en-US" altLang="en-US" sz="2400" dirty="0"/>
              <a:t> = c(</a:t>
            </a:r>
            <a:r>
              <a:rPr lang="en-US" altLang="en-US" sz="2400" dirty="0" err="1"/>
              <a:t>i</a:t>
            </a:r>
            <a:r>
              <a:rPr lang="en-US" altLang="en-US" sz="2400" dirty="0"/>
              <a:t>, j)</a:t>
            </a:r>
          </a:p>
          <a:p>
            <a:pPr eaLnBrk="1" hangingPunct="1"/>
            <a:r>
              <a:rPr lang="en-US" altLang="en-US" sz="2400" dirty="0"/>
              <a:t>        for (k=0; k&lt;N; k++) </a:t>
            </a:r>
          </a:p>
          <a:p>
            <a:pPr eaLnBrk="1" hangingPunct="1"/>
            <a:r>
              <a:rPr lang="en-US" altLang="en-US" sz="2400" dirty="0"/>
              <a:t>            </a:t>
            </a:r>
            <a:r>
              <a:rPr lang="en-US" altLang="en-US" sz="2400" dirty="0" err="1"/>
              <a:t>ct</a:t>
            </a:r>
            <a:r>
              <a:rPr lang="en-US" altLang="en-US" sz="2400" dirty="0"/>
              <a:t> = </a:t>
            </a:r>
            <a:r>
              <a:rPr lang="en-US" altLang="en-US" sz="2400" dirty="0" err="1"/>
              <a:t>ct</a:t>
            </a:r>
            <a:r>
              <a:rPr lang="en-US" altLang="en-US" sz="2400" dirty="0"/>
              <a:t> + a(</a:t>
            </a:r>
            <a:r>
              <a:rPr lang="en-US" altLang="en-US" sz="2400" dirty="0" err="1"/>
              <a:t>i</a:t>
            </a:r>
            <a:r>
              <a:rPr lang="en-US" altLang="en-US" sz="2400" dirty="0"/>
              <a:t>, k)* b(k, j);</a:t>
            </a:r>
          </a:p>
          <a:p>
            <a:pPr eaLnBrk="1" hangingPunct="1"/>
            <a:r>
              <a:rPr lang="en-US" altLang="en-US" sz="2400" dirty="0"/>
              <a:t>        c(</a:t>
            </a:r>
            <a:r>
              <a:rPr lang="en-US" altLang="en-US" sz="2400" dirty="0" err="1"/>
              <a:t>i</a:t>
            </a:r>
            <a:r>
              <a:rPr lang="en-US" altLang="en-US" sz="2400" dirty="0"/>
              <a:t>, j) = </a:t>
            </a:r>
            <a:r>
              <a:rPr lang="en-US" altLang="en-US" sz="2400" dirty="0" err="1"/>
              <a:t>ct</a:t>
            </a:r>
            <a:r>
              <a:rPr lang="en-US" altLang="en-US" sz="2400" dirty="0"/>
              <a:t>;</a:t>
            </a:r>
          </a:p>
          <a:p>
            <a:pPr eaLnBrk="1" hangingPunct="1"/>
            <a:r>
              <a:rPr lang="en-US" altLang="en-US" sz="2400" dirty="0"/>
              <a:t>      }</a:t>
            </a:r>
          </a:p>
        </p:txBody>
      </p:sp>
      <p:sp>
        <p:nvSpPr>
          <p:cNvPr id="6" name="Down Arrow 5"/>
          <p:cNvSpPr/>
          <p:nvPr/>
        </p:nvSpPr>
        <p:spPr>
          <a:xfrm>
            <a:off x="3026692" y="3112655"/>
            <a:ext cx="621672" cy="43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04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2CB4-ED2E-AECA-584E-14C8AAF89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9CE44-E5AF-4AB4-4562-F0E89DE06ADB}"/>
              </a:ext>
            </a:extLst>
          </p:cNvPr>
          <p:cNvSpPr>
            <a:spLocks noGrp="1"/>
          </p:cNvSpPr>
          <p:nvPr>
            <p:ph type="title"/>
          </p:nvPr>
        </p:nvSpPr>
        <p:spPr/>
        <p:txBody>
          <a:bodyPr/>
          <a:lstStyle/>
          <a:p>
            <a:r>
              <a:rPr lang="en-US" dirty="0"/>
              <a:t>Improving temporal locality </a:t>
            </a:r>
          </a:p>
        </p:txBody>
      </p:sp>
      <p:sp>
        <p:nvSpPr>
          <p:cNvPr id="3" name="Content Placeholder 2">
            <a:extLst>
              <a:ext uri="{FF2B5EF4-FFF2-40B4-BE49-F238E27FC236}">
                <a16:creationId xmlns:a16="http://schemas.microsoft.com/office/drawing/2014/main" id="{BB727422-FAA6-BC35-C9D4-33970647AAA7}"/>
              </a:ext>
            </a:extLst>
          </p:cNvPr>
          <p:cNvSpPr>
            <a:spLocks noGrp="1"/>
          </p:cNvSpPr>
          <p:nvPr>
            <p:ph sz="quarter" idx="13"/>
          </p:nvPr>
        </p:nvSpPr>
        <p:spPr>
          <a:xfrm>
            <a:off x="913774" y="1566408"/>
            <a:ext cx="10363826" cy="4926756"/>
          </a:xfrm>
        </p:spPr>
        <p:txBody>
          <a:bodyPr>
            <a:normAutofit/>
          </a:bodyPr>
          <a:lstStyle/>
          <a:p>
            <a:pPr>
              <a:lnSpc>
                <a:spcPct val="90000"/>
              </a:lnSpc>
              <a:buFont typeface="Arial" charset="0"/>
              <a:buChar char="•"/>
              <a:defRPr/>
            </a:pPr>
            <a:r>
              <a:rPr lang="en-US" sz="3000" dirty="0"/>
              <a:t>Each item in A and B is used N times – there are opportunities for temporal locality</a:t>
            </a:r>
          </a:p>
          <a:p>
            <a:pPr>
              <a:lnSpc>
                <a:spcPct val="90000"/>
              </a:lnSpc>
              <a:buFont typeface="Arial" charset="0"/>
              <a:buChar char="•"/>
              <a:defRPr/>
            </a:pPr>
            <a:r>
              <a:rPr lang="en-US" sz="3000" dirty="0"/>
              <a:t>In the innermost loop, each item in A and B is used once – the current code structure has poor temporal locality</a:t>
            </a:r>
          </a:p>
          <a:p>
            <a:pPr lvl="1">
              <a:lnSpc>
                <a:spcPct val="90000"/>
              </a:lnSpc>
              <a:buFont typeface="Arial" charset="0"/>
              <a:buChar char="•"/>
              <a:defRPr/>
            </a:pPr>
            <a:r>
              <a:rPr lang="en-US" sz="2600" dirty="0"/>
              <a:t>Inner loops memory footprint is too large:</a:t>
            </a:r>
          </a:p>
          <a:p>
            <a:pPr lvl="2">
              <a:lnSpc>
                <a:spcPct val="90000"/>
              </a:lnSpc>
              <a:buFont typeface="Arial" charset="0"/>
              <a:buChar char="–"/>
              <a:defRPr/>
            </a:pPr>
            <a:r>
              <a:rPr lang="en-US" sz="2200" dirty="0"/>
              <a:t>A(1..N, </a:t>
            </a:r>
            <a:r>
              <a:rPr lang="en-US" sz="2200" dirty="0" err="1"/>
              <a:t>i</a:t>
            </a:r>
            <a:r>
              <a:rPr lang="en-US" sz="2200" dirty="0"/>
              <a:t>), B(1..N, j)</a:t>
            </a:r>
          </a:p>
          <a:p>
            <a:pPr>
              <a:lnSpc>
                <a:spcPct val="90000"/>
              </a:lnSpc>
              <a:buFont typeface="Arial" panose="020B0604020202020204" pitchFamily="34" charset="0"/>
              <a:buChar char="•"/>
              <a:defRPr/>
            </a:pPr>
            <a:r>
              <a:rPr lang="en-US" sz="3000" dirty="0"/>
              <a:t>Technique to improve temporal locality:</a:t>
            </a:r>
          </a:p>
          <a:p>
            <a:pPr lvl="1">
              <a:lnSpc>
                <a:spcPct val="90000"/>
              </a:lnSpc>
              <a:buFont typeface="Arial" charset="0"/>
              <a:buChar char="–"/>
              <a:defRPr/>
            </a:pPr>
            <a:r>
              <a:rPr lang="en-US" sz="2200" dirty="0"/>
              <a:t>Loop tiling + loop interchange</a:t>
            </a:r>
            <a:endParaRPr lang="en-US" sz="2600" dirty="0"/>
          </a:p>
        </p:txBody>
      </p:sp>
    </p:spTree>
    <p:extLst>
      <p:ext uri="{BB962C8B-B14F-4D97-AF65-F5344CB8AC3E}">
        <p14:creationId xmlns:p14="http://schemas.microsoft.com/office/powerpoint/2010/main" val="2547111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A7842-2B50-ED76-85B3-D570BE62A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A70E3-A767-30FF-9EAF-5EB3A4D55F86}"/>
              </a:ext>
            </a:extLst>
          </p:cNvPr>
          <p:cNvSpPr>
            <a:spLocks noGrp="1"/>
          </p:cNvSpPr>
          <p:nvPr>
            <p:ph type="title"/>
          </p:nvPr>
        </p:nvSpPr>
        <p:spPr/>
        <p:txBody>
          <a:bodyPr/>
          <a:lstStyle/>
          <a:p>
            <a:r>
              <a:rPr lang="en-US" altLang="en-US" dirty="0"/>
              <a:t>Loop tiling</a:t>
            </a:r>
            <a:endParaRPr lang="en-US" dirty="0"/>
          </a:p>
        </p:txBody>
      </p:sp>
      <p:sp>
        <p:nvSpPr>
          <p:cNvPr id="3" name="Content Placeholder 2">
            <a:extLst>
              <a:ext uri="{FF2B5EF4-FFF2-40B4-BE49-F238E27FC236}">
                <a16:creationId xmlns:a16="http://schemas.microsoft.com/office/drawing/2014/main" id="{CA50D9C7-ACA9-07F9-8A91-93D58510EC8A}"/>
              </a:ext>
            </a:extLst>
          </p:cNvPr>
          <p:cNvSpPr>
            <a:spLocks noGrp="1"/>
          </p:cNvSpPr>
          <p:nvPr>
            <p:ph sz="quarter" idx="13"/>
          </p:nvPr>
        </p:nvSpPr>
        <p:spPr>
          <a:xfrm>
            <a:off x="913774" y="1566408"/>
            <a:ext cx="10363826" cy="2359047"/>
          </a:xfrm>
        </p:spPr>
        <p:txBody>
          <a:bodyPr/>
          <a:lstStyle/>
          <a:p>
            <a:r>
              <a:rPr lang="en-US" altLang="en-US" dirty="0"/>
              <a:t>Replacing a single loop into two loops.</a:t>
            </a:r>
          </a:p>
          <a:p>
            <a:pPr lvl="1">
              <a:buFont typeface="Arial" panose="020B0604020202020204" pitchFamily="34" charset="0"/>
              <a:buNone/>
            </a:pPr>
            <a:r>
              <a:rPr lang="en-US" altLang="en-US" dirty="0"/>
              <a:t>for(I=0; I&lt;n; I++) … </a:t>
            </a:r>
            <a:r>
              <a:rPr lang="en-US" altLang="en-US" dirty="0">
                <a:sym typeface="Wingdings" panose="05000000000000000000" pitchFamily="2" charset="2"/>
              </a:rPr>
              <a:t> for(I=0; I&lt;n; I+=t) for (ii=I, ii &lt; min(</a:t>
            </a:r>
            <a:r>
              <a:rPr lang="en-US" altLang="en-US" dirty="0" err="1">
                <a:sym typeface="Wingdings" panose="05000000000000000000" pitchFamily="2" charset="2"/>
              </a:rPr>
              <a:t>I+t,n</a:t>
            </a:r>
            <a:r>
              <a:rPr lang="en-US" altLang="en-US" dirty="0">
                <a:sym typeface="Wingdings" panose="05000000000000000000" pitchFamily="2" charset="2"/>
              </a:rPr>
              <a:t>); ii++) …</a:t>
            </a:r>
            <a:endParaRPr lang="en-US" altLang="en-US" dirty="0"/>
          </a:p>
          <a:p>
            <a:pPr lvl="2"/>
            <a:r>
              <a:rPr lang="en-US" altLang="en-US" sz="2400" dirty="0"/>
              <a:t>T is call tile size;</a:t>
            </a:r>
          </a:p>
          <a:p>
            <a:r>
              <a:rPr lang="en-US" altLang="en-US" dirty="0"/>
              <a:t>N-deep nest can be changed into n+1-deep to 2n-deep nest.</a:t>
            </a:r>
          </a:p>
          <a:p>
            <a:endParaRPr lang="en-US" dirty="0"/>
          </a:p>
        </p:txBody>
      </p:sp>
      <p:sp>
        <p:nvSpPr>
          <p:cNvPr id="4" name="TextBox 3">
            <a:extLst>
              <a:ext uri="{FF2B5EF4-FFF2-40B4-BE49-F238E27FC236}">
                <a16:creationId xmlns:a16="http://schemas.microsoft.com/office/drawing/2014/main" id="{35816086-5B95-EA27-CCA0-125BF67B8593}"/>
              </a:ext>
            </a:extLst>
          </p:cNvPr>
          <p:cNvSpPr txBox="1"/>
          <p:nvPr/>
        </p:nvSpPr>
        <p:spPr>
          <a:xfrm>
            <a:off x="1124527" y="3953164"/>
            <a:ext cx="3097579" cy="120032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a:t>
            </a:r>
          </a:p>
          <a:p>
            <a:pPr>
              <a:defRPr/>
            </a:pPr>
            <a:r>
              <a:rPr lang="en-US" sz="2400" dirty="0"/>
              <a:t>   for (j=0; j&lt;n; j++)</a:t>
            </a:r>
          </a:p>
          <a:p>
            <a:pPr>
              <a:defRPr/>
            </a:pPr>
            <a:r>
              <a:rPr lang="en-US" sz="2400" dirty="0"/>
              <a:t>      for (k=0; j&lt;n; k++)</a:t>
            </a:r>
          </a:p>
        </p:txBody>
      </p:sp>
      <p:sp>
        <p:nvSpPr>
          <p:cNvPr id="5" name="TextBox 4">
            <a:extLst>
              <a:ext uri="{FF2B5EF4-FFF2-40B4-BE49-F238E27FC236}">
                <a16:creationId xmlns:a16="http://schemas.microsoft.com/office/drawing/2014/main" id="{AF9D7C2B-91F9-D11E-A1BC-51BD5AD081C9}"/>
              </a:ext>
            </a:extLst>
          </p:cNvPr>
          <p:cNvSpPr txBox="1"/>
          <p:nvPr/>
        </p:nvSpPr>
        <p:spPr>
          <a:xfrm>
            <a:off x="5575141" y="3953164"/>
            <a:ext cx="5702459" cy="230832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+=t)</a:t>
            </a:r>
          </a:p>
          <a:p>
            <a:pPr>
              <a:defRPr/>
            </a:pPr>
            <a:r>
              <a:rPr lang="en-US" sz="2400" dirty="0"/>
              <a:t>    for (ii=</a:t>
            </a:r>
            <a:r>
              <a:rPr lang="en-US" sz="2400" dirty="0" err="1"/>
              <a:t>i</a:t>
            </a:r>
            <a:r>
              <a:rPr lang="en-US" sz="2400" dirty="0"/>
              <a:t>; ii&lt;min(</a:t>
            </a:r>
            <a:r>
              <a:rPr lang="en-US" sz="2400" dirty="0" err="1"/>
              <a:t>i+t</a:t>
            </a:r>
            <a:r>
              <a:rPr lang="en-US" sz="2400" dirty="0"/>
              <a:t>, n); ii++)</a:t>
            </a:r>
          </a:p>
          <a:p>
            <a:pPr>
              <a:defRPr/>
            </a:pPr>
            <a:r>
              <a:rPr lang="en-US" sz="2400" dirty="0"/>
              <a:t>       for (j=0; j&lt;n; j+=t)</a:t>
            </a:r>
          </a:p>
          <a:p>
            <a:pPr>
              <a:defRPr/>
            </a:pPr>
            <a:r>
              <a:rPr lang="en-US" sz="2400" dirty="0"/>
              <a:t>          for (</a:t>
            </a:r>
            <a:r>
              <a:rPr lang="en-US" sz="2400" dirty="0" err="1"/>
              <a:t>jj</a:t>
            </a:r>
            <a:r>
              <a:rPr lang="en-US" sz="2400" dirty="0"/>
              <a:t>=j; </a:t>
            </a:r>
            <a:r>
              <a:rPr lang="en-US" sz="2400" dirty="0" err="1"/>
              <a:t>jj</a:t>
            </a:r>
            <a:r>
              <a:rPr lang="en-US" sz="2400" dirty="0"/>
              <a:t> &lt; min(</a:t>
            </a:r>
            <a:r>
              <a:rPr lang="en-US" sz="2400" dirty="0" err="1"/>
              <a:t>j+t</a:t>
            </a:r>
            <a:r>
              <a:rPr lang="en-US" sz="2400" dirty="0"/>
              <a:t>, n); </a:t>
            </a:r>
            <a:r>
              <a:rPr lang="en-US" sz="2400" dirty="0" err="1"/>
              <a:t>jj</a:t>
            </a:r>
            <a:r>
              <a:rPr lang="en-US" sz="2400" dirty="0"/>
              <a:t>++)</a:t>
            </a:r>
          </a:p>
          <a:p>
            <a:pPr>
              <a:defRPr/>
            </a:pPr>
            <a:r>
              <a:rPr lang="en-US" sz="2400" dirty="0"/>
              <a:t>             for (k=0; j&lt;n; k+=t)</a:t>
            </a:r>
          </a:p>
          <a:p>
            <a:pPr>
              <a:defRPr/>
            </a:pPr>
            <a:r>
              <a:rPr lang="en-US" sz="2400" dirty="0"/>
              <a:t>                for (</a:t>
            </a:r>
            <a:r>
              <a:rPr lang="en-US" sz="2400" dirty="0" err="1"/>
              <a:t>kk</a:t>
            </a:r>
            <a:r>
              <a:rPr lang="en-US" sz="2400" dirty="0"/>
              <a:t> = k; </a:t>
            </a:r>
            <a:r>
              <a:rPr lang="en-US" sz="2400" dirty="0" err="1"/>
              <a:t>kk</a:t>
            </a:r>
            <a:r>
              <a:rPr lang="en-US" sz="2400" dirty="0"/>
              <a:t>&lt;min(</a:t>
            </a:r>
            <a:r>
              <a:rPr lang="en-US" sz="2400" dirty="0" err="1"/>
              <a:t>k+t</a:t>
            </a:r>
            <a:r>
              <a:rPr lang="en-US" sz="2400" dirty="0"/>
              <a:t>, n); </a:t>
            </a:r>
            <a:r>
              <a:rPr lang="en-US" sz="2400" dirty="0" err="1"/>
              <a:t>kk</a:t>
            </a:r>
            <a:r>
              <a:rPr lang="en-US" sz="2400" dirty="0"/>
              <a:t>++)</a:t>
            </a:r>
          </a:p>
        </p:txBody>
      </p:sp>
      <p:sp>
        <p:nvSpPr>
          <p:cNvPr id="6" name="Right Arrow 5">
            <a:extLst>
              <a:ext uri="{FF2B5EF4-FFF2-40B4-BE49-F238E27FC236}">
                <a16:creationId xmlns:a16="http://schemas.microsoft.com/office/drawing/2014/main" id="{38CF12E9-BA0D-D5BB-9E6E-9EA55334DF98}"/>
              </a:ext>
            </a:extLst>
          </p:cNvPr>
          <p:cNvSpPr/>
          <p:nvPr/>
        </p:nvSpPr>
        <p:spPr>
          <a:xfrm>
            <a:off x="4455278" y="4382355"/>
            <a:ext cx="886691" cy="341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0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F4E9-BC3D-C356-DE8B-54CAE9738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775E0-1CB4-9D78-5BA3-12059F5DD543}"/>
              </a:ext>
            </a:extLst>
          </p:cNvPr>
          <p:cNvSpPr>
            <a:spLocks noGrp="1"/>
          </p:cNvSpPr>
          <p:nvPr>
            <p:ph type="title"/>
          </p:nvPr>
        </p:nvSpPr>
        <p:spPr/>
        <p:txBody>
          <a:bodyPr/>
          <a:lstStyle/>
          <a:p>
            <a:r>
              <a:rPr lang="en-US" dirty="0"/>
              <a:t>Semantically equivalent loop restructuring</a:t>
            </a:r>
          </a:p>
        </p:txBody>
      </p:sp>
      <p:sp>
        <p:nvSpPr>
          <p:cNvPr id="3" name="Content Placeholder 2">
            <a:extLst>
              <a:ext uri="{FF2B5EF4-FFF2-40B4-BE49-F238E27FC236}">
                <a16:creationId xmlns:a16="http://schemas.microsoft.com/office/drawing/2014/main" id="{6E08C3FD-8BD9-5314-1849-2200A52FB93A}"/>
              </a:ext>
            </a:extLst>
          </p:cNvPr>
          <p:cNvSpPr>
            <a:spLocks noGrp="1"/>
          </p:cNvSpPr>
          <p:nvPr>
            <p:ph sz="quarter" idx="13"/>
          </p:nvPr>
        </p:nvSpPr>
        <p:spPr>
          <a:xfrm>
            <a:off x="913774" y="1566407"/>
            <a:ext cx="6304149" cy="4924333"/>
          </a:xfrm>
        </p:spPr>
        <p:txBody>
          <a:bodyPr>
            <a:normAutofit/>
          </a:bodyPr>
          <a:lstStyle/>
          <a:p>
            <a:r>
              <a:rPr lang="en-US" dirty="0"/>
              <a:t>The restructured loops should have the same semantic as the original loops.</a:t>
            </a:r>
          </a:p>
          <a:p>
            <a:pPr lvl="1"/>
            <a:r>
              <a:rPr lang="en-US" dirty="0"/>
              <a:t>If there is data dependence between two statements (in different iterations), the order of the two statements must be preserved in the restructured loops!</a:t>
            </a:r>
            <a:endParaRPr lang="en-US" b="1" dirty="0"/>
          </a:p>
          <a:p>
            <a:pPr lvl="1"/>
            <a:r>
              <a:rPr lang="en-US" b="1" dirty="0"/>
              <a:t>If all dependences in the loops are honored, the semantic of the restructured loops is the same as the </a:t>
            </a:r>
            <a:r>
              <a:rPr lang="en-US" b="1" dirty="0" err="1"/>
              <a:t>orginal</a:t>
            </a:r>
            <a:r>
              <a:rPr lang="en-US" b="1" dirty="0"/>
              <a:t> loops.</a:t>
            </a:r>
          </a:p>
        </p:txBody>
      </p:sp>
      <p:sp>
        <p:nvSpPr>
          <p:cNvPr id="7" name="TextBox 6">
            <a:extLst>
              <a:ext uri="{FF2B5EF4-FFF2-40B4-BE49-F238E27FC236}">
                <a16:creationId xmlns:a16="http://schemas.microsoft.com/office/drawing/2014/main" id="{CB45B96B-5B7A-1A84-A818-8AF21C0E5716}"/>
              </a:ext>
            </a:extLst>
          </p:cNvPr>
          <p:cNvSpPr txBox="1"/>
          <p:nvPr/>
        </p:nvSpPr>
        <p:spPr>
          <a:xfrm>
            <a:off x="7921024" y="1262851"/>
            <a:ext cx="2337499" cy="2308324"/>
          </a:xfrm>
          <a:prstGeom prst="rect">
            <a:avLst/>
          </a:prstGeom>
          <a:noFill/>
          <a:ln>
            <a:solidFill>
              <a:schemeClr val="tx1"/>
            </a:solidFill>
          </a:ln>
        </p:spPr>
        <p:txBody>
          <a:bodyPr wrap="none" rtlCol="0">
            <a:spAutoFit/>
          </a:bodyPr>
          <a:lstStyle/>
          <a:p>
            <a:r>
              <a:rPr lang="en-US" dirty="0"/>
              <a:t>for (</a:t>
            </a:r>
            <a:r>
              <a:rPr lang="en-US" dirty="0" err="1"/>
              <a:t>i</a:t>
            </a:r>
            <a:r>
              <a:rPr lang="en-US" dirty="0"/>
              <a:t>=0; </a:t>
            </a:r>
            <a:r>
              <a:rPr lang="en-US" dirty="0" err="1"/>
              <a:t>i</a:t>
            </a:r>
            <a:r>
              <a:rPr lang="en-US" dirty="0"/>
              <a:t>&lt;4; </a:t>
            </a:r>
            <a:r>
              <a:rPr lang="en-US" dirty="0" err="1"/>
              <a:t>i</a:t>
            </a:r>
            <a:r>
              <a:rPr lang="en-US" dirty="0"/>
              <a:t>++)</a:t>
            </a:r>
          </a:p>
          <a:p>
            <a:r>
              <a:rPr lang="en-US" dirty="0"/>
              <a:t>        a[i] = a[i+1] + 1;</a:t>
            </a:r>
          </a:p>
          <a:p>
            <a:endParaRPr lang="en-US" dirty="0"/>
          </a:p>
          <a:p>
            <a:endParaRPr lang="en-US" dirty="0"/>
          </a:p>
          <a:p>
            <a:r>
              <a:rPr lang="en-US" dirty="0"/>
              <a:t>a[0] = a[1] + 1;</a:t>
            </a:r>
          </a:p>
          <a:p>
            <a:r>
              <a:rPr lang="en-US" dirty="0"/>
              <a:t>a[1] = a[2] + 1;</a:t>
            </a:r>
          </a:p>
          <a:p>
            <a:r>
              <a:rPr lang="en-US" dirty="0"/>
              <a:t>a[2] = a[3] + 1;</a:t>
            </a:r>
          </a:p>
          <a:p>
            <a:r>
              <a:rPr lang="en-US" dirty="0"/>
              <a:t>a[3] = a[4] + 1;</a:t>
            </a:r>
          </a:p>
        </p:txBody>
      </p:sp>
      <p:sp>
        <p:nvSpPr>
          <p:cNvPr id="8" name="TextBox 7">
            <a:extLst>
              <a:ext uri="{FF2B5EF4-FFF2-40B4-BE49-F238E27FC236}">
                <a16:creationId xmlns:a16="http://schemas.microsoft.com/office/drawing/2014/main" id="{9DCDB0D3-6A99-7CF1-C624-0DEF08A3F876}"/>
              </a:ext>
            </a:extLst>
          </p:cNvPr>
          <p:cNvSpPr txBox="1"/>
          <p:nvPr/>
        </p:nvSpPr>
        <p:spPr>
          <a:xfrm>
            <a:off x="7921025" y="4340904"/>
            <a:ext cx="2337499" cy="646331"/>
          </a:xfrm>
          <a:prstGeom prst="rect">
            <a:avLst/>
          </a:prstGeom>
          <a:noFill/>
          <a:ln>
            <a:solidFill>
              <a:schemeClr val="tx1"/>
            </a:solidFill>
          </a:ln>
        </p:spPr>
        <p:txBody>
          <a:bodyPr wrap="none" rtlCol="0">
            <a:spAutoFit/>
          </a:bodyPr>
          <a:lstStyle/>
          <a:p>
            <a:r>
              <a:rPr lang="en-US" dirty="0"/>
              <a:t>for (</a:t>
            </a:r>
            <a:r>
              <a:rPr lang="en-US" dirty="0" err="1"/>
              <a:t>i</a:t>
            </a:r>
            <a:r>
              <a:rPr lang="en-US" dirty="0"/>
              <a:t>=3; </a:t>
            </a:r>
            <a:r>
              <a:rPr lang="en-US" dirty="0" err="1"/>
              <a:t>i</a:t>
            </a:r>
            <a:r>
              <a:rPr lang="en-US" dirty="0"/>
              <a:t>&gt;=0; </a:t>
            </a:r>
            <a:r>
              <a:rPr lang="en-US" dirty="0" err="1"/>
              <a:t>i</a:t>
            </a:r>
            <a:r>
              <a:rPr lang="en-US" dirty="0"/>
              <a:t>--)</a:t>
            </a:r>
          </a:p>
          <a:p>
            <a:r>
              <a:rPr lang="en-US" dirty="0"/>
              <a:t>        a[i] = a[i+1] + 1;</a:t>
            </a:r>
          </a:p>
        </p:txBody>
      </p:sp>
      <p:cxnSp>
        <p:nvCxnSpPr>
          <p:cNvPr id="5" name="Straight Arrow Connector 4">
            <a:extLst>
              <a:ext uri="{FF2B5EF4-FFF2-40B4-BE49-F238E27FC236}">
                <a16:creationId xmlns:a16="http://schemas.microsoft.com/office/drawing/2014/main" id="{23A3741A-850D-1D3B-B958-D42F4BB69313}"/>
              </a:ext>
            </a:extLst>
          </p:cNvPr>
          <p:cNvCxnSpPr/>
          <p:nvPr/>
        </p:nvCxnSpPr>
        <p:spPr>
          <a:xfrm flipV="1">
            <a:off x="8394970" y="2655651"/>
            <a:ext cx="282102" cy="107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E52A128-644D-9EC0-2B38-B9D520D6CA49}"/>
              </a:ext>
            </a:extLst>
          </p:cNvPr>
          <p:cNvCxnSpPr/>
          <p:nvPr/>
        </p:nvCxnSpPr>
        <p:spPr>
          <a:xfrm flipV="1">
            <a:off x="8417668" y="2962072"/>
            <a:ext cx="282102" cy="107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8664D8-6411-2B26-AB22-32E9C921A216}"/>
              </a:ext>
            </a:extLst>
          </p:cNvPr>
          <p:cNvCxnSpPr/>
          <p:nvPr/>
        </p:nvCxnSpPr>
        <p:spPr>
          <a:xfrm flipV="1">
            <a:off x="8417668" y="3232219"/>
            <a:ext cx="282102" cy="107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12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C68E4-F840-AEE4-383A-08C78ACEB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07A1E-C582-3314-B3C0-29BC1A49105F}"/>
              </a:ext>
            </a:extLst>
          </p:cNvPr>
          <p:cNvSpPr>
            <a:spLocks noGrp="1"/>
          </p:cNvSpPr>
          <p:nvPr>
            <p:ph type="title"/>
          </p:nvPr>
        </p:nvSpPr>
        <p:spPr/>
        <p:txBody>
          <a:bodyPr/>
          <a:lstStyle/>
          <a:p>
            <a:r>
              <a:rPr lang="en-US" altLang="en-US" dirty="0"/>
              <a:t>Loop exchange</a:t>
            </a:r>
            <a:endParaRPr lang="en-US" dirty="0"/>
          </a:p>
        </p:txBody>
      </p:sp>
      <p:sp>
        <p:nvSpPr>
          <p:cNvPr id="3" name="Content Placeholder 2">
            <a:extLst>
              <a:ext uri="{FF2B5EF4-FFF2-40B4-BE49-F238E27FC236}">
                <a16:creationId xmlns:a16="http://schemas.microsoft.com/office/drawing/2014/main" id="{448CC5AB-22AF-3CFF-582D-C6852E908A9E}"/>
              </a:ext>
            </a:extLst>
          </p:cNvPr>
          <p:cNvSpPr>
            <a:spLocks noGrp="1"/>
          </p:cNvSpPr>
          <p:nvPr>
            <p:ph sz="quarter" idx="13"/>
          </p:nvPr>
        </p:nvSpPr>
        <p:spPr>
          <a:xfrm>
            <a:off x="913774" y="1566408"/>
            <a:ext cx="10363826" cy="2359047"/>
          </a:xfrm>
        </p:spPr>
        <p:txBody>
          <a:bodyPr>
            <a:normAutofit fontScale="92500" lnSpcReduction="20000"/>
          </a:bodyPr>
          <a:lstStyle/>
          <a:p>
            <a:r>
              <a:rPr lang="en-US" altLang="en-US" dirty="0"/>
              <a:t>When using with loop exchange, loop tiling create inner loops with smaller memory trace – great for temporal locality.</a:t>
            </a:r>
          </a:p>
          <a:p>
            <a:r>
              <a:rPr lang="en-US" altLang="en-US" dirty="0"/>
              <a:t>Loop tiling + loop exchange is one of the most important techniques to optimize for locality</a:t>
            </a:r>
          </a:p>
          <a:p>
            <a:pPr lvl="1"/>
            <a:r>
              <a:rPr lang="en-US" altLang="en-US" dirty="0"/>
              <a:t>Reduce the size of the working set and change the memory reference pattern.</a:t>
            </a:r>
          </a:p>
          <a:p>
            <a:endParaRPr lang="en-US" dirty="0"/>
          </a:p>
        </p:txBody>
      </p:sp>
      <p:sp>
        <p:nvSpPr>
          <p:cNvPr id="5" name="TextBox 4">
            <a:extLst>
              <a:ext uri="{FF2B5EF4-FFF2-40B4-BE49-F238E27FC236}">
                <a16:creationId xmlns:a16="http://schemas.microsoft.com/office/drawing/2014/main" id="{80236DE0-F658-BC57-8386-C4209F14C66B}"/>
              </a:ext>
            </a:extLst>
          </p:cNvPr>
          <p:cNvSpPr txBox="1"/>
          <p:nvPr/>
        </p:nvSpPr>
        <p:spPr>
          <a:xfrm>
            <a:off x="208500" y="3908630"/>
            <a:ext cx="5702459" cy="230832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+=t)</a:t>
            </a:r>
          </a:p>
          <a:p>
            <a:pPr>
              <a:defRPr/>
            </a:pPr>
            <a:r>
              <a:rPr lang="en-US" sz="2400" dirty="0"/>
              <a:t>    for (ii=I; ii&lt;min(</a:t>
            </a:r>
            <a:r>
              <a:rPr lang="en-US" sz="2400" dirty="0" err="1"/>
              <a:t>i+t</a:t>
            </a:r>
            <a:r>
              <a:rPr lang="en-US" sz="2400" dirty="0"/>
              <a:t>, n); ii++)</a:t>
            </a:r>
          </a:p>
          <a:p>
            <a:pPr>
              <a:defRPr/>
            </a:pPr>
            <a:r>
              <a:rPr lang="en-US" sz="2400" dirty="0"/>
              <a:t>       for (j=0; j&lt;n; j+=t)</a:t>
            </a:r>
          </a:p>
          <a:p>
            <a:pPr>
              <a:defRPr/>
            </a:pPr>
            <a:r>
              <a:rPr lang="en-US" sz="2400" dirty="0"/>
              <a:t>          for (</a:t>
            </a:r>
            <a:r>
              <a:rPr lang="en-US" sz="2400" dirty="0" err="1"/>
              <a:t>jj</a:t>
            </a:r>
            <a:r>
              <a:rPr lang="en-US" sz="2400" dirty="0"/>
              <a:t>=j; </a:t>
            </a:r>
            <a:r>
              <a:rPr lang="en-US" sz="2400" dirty="0" err="1"/>
              <a:t>jj</a:t>
            </a:r>
            <a:r>
              <a:rPr lang="en-US" sz="2400" dirty="0"/>
              <a:t> &lt; min(</a:t>
            </a:r>
            <a:r>
              <a:rPr lang="en-US" sz="2400" dirty="0" err="1"/>
              <a:t>j+t</a:t>
            </a:r>
            <a:r>
              <a:rPr lang="en-US" sz="2400" dirty="0"/>
              <a:t>, n); </a:t>
            </a:r>
            <a:r>
              <a:rPr lang="en-US" sz="2400" dirty="0" err="1"/>
              <a:t>jj</a:t>
            </a:r>
            <a:r>
              <a:rPr lang="en-US" sz="2400" dirty="0"/>
              <a:t>++)</a:t>
            </a:r>
          </a:p>
          <a:p>
            <a:pPr>
              <a:defRPr/>
            </a:pPr>
            <a:r>
              <a:rPr lang="en-US" sz="2400" dirty="0"/>
              <a:t>             for (k=0; j&lt;n; k+=t)</a:t>
            </a:r>
          </a:p>
          <a:p>
            <a:pPr>
              <a:defRPr/>
            </a:pPr>
            <a:r>
              <a:rPr lang="en-US" sz="2400" dirty="0"/>
              <a:t>                for (</a:t>
            </a:r>
            <a:r>
              <a:rPr lang="en-US" sz="2400" dirty="0" err="1"/>
              <a:t>kk</a:t>
            </a:r>
            <a:r>
              <a:rPr lang="en-US" sz="2400" dirty="0"/>
              <a:t> = k; </a:t>
            </a:r>
            <a:r>
              <a:rPr lang="en-US" sz="2400" dirty="0" err="1"/>
              <a:t>kk</a:t>
            </a:r>
            <a:r>
              <a:rPr lang="en-US" sz="2400" dirty="0"/>
              <a:t>&lt;min(</a:t>
            </a:r>
            <a:r>
              <a:rPr lang="en-US" sz="2400" dirty="0" err="1"/>
              <a:t>k+t</a:t>
            </a:r>
            <a:r>
              <a:rPr lang="en-US" sz="2400" dirty="0"/>
              <a:t>, n); </a:t>
            </a:r>
            <a:r>
              <a:rPr lang="en-US" sz="2400" dirty="0" err="1"/>
              <a:t>kk</a:t>
            </a:r>
            <a:r>
              <a:rPr lang="en-US" sz="2400" dirty="0"/>
              <a:t>++)</a:t>
            </a:r>
          </a:p>
        </p:txBody>
      </p:sp>
      <p:sp>
        <p:nvSpPr>
          <p:cNvPr id="7" name="TextBox 6">
            <a:extLst>
              <a:ext uri="{FF2B5EF4-FFF2-40B4-BE49-F238E27FC236}">
                <a16:creationId xmlns:a16="http://schemas.microsoft.com/office/drawing/2014/main" id="{FE629C32-FA60-8523-CB01-94C731BB20F2}"/>
              </a:ext>
            </a:extLst>
          </p:cNvPr>
          <p:cNvSpPr txBox="1"/>
          <p:nvPr/>
        </p:nvSpPr>
        <p:spPr>
          <a:xfrm>
            <a:off x="6280415" y="3908630"/>
            <a:ext cx="5702459" cy="230832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400" dirty="0"/>
              <a:t>For (</a:t>
            </a:r>
            <a:r>
              <a:rPr lang="en-US" sz="2400" dirty="0" err="1"/>
              <a:t>i</a:t>
            </a:r>
            <a:r>
              <a:rPr lang="en-US" sz="2400" dirty="0"/>
              <a:t>=0; </a:t>
            </a:r>
            <a:r>
              <a:rPr lang="en-US" sz="2400" dirty="0" err="1"/>
              <a:t>i</a:t>
            </a:r>
            <a:r>
              <a:rPr lang="en-US" sz="2400" dirty="0"/>
              <a:t>&lt;n; </a:t>
            </a:r>
            <a:r>
              <a:rPr lang="en-US" sz="2400" dirty="0" err="1"/>
              <a:t>i</a:t>
            </a:r>
            <a:r>
              <a:rPr lang="en-US" sz="2400" dirty="0"/>
              <a:t>+=t)</a:t>
            </a:r>
          </a:p>
          <a:p>
            <a:pPr>
              <a:defRPr/>
            </a:pPr>
            <a:r>
              <a:rPr lang="en-US" sz="2400" dirty="0"/>
              <a:t>    for (j=0; j&lt;n; j+=t)</a:t>
            </a:r>
          </a:p>
          <a:p>
            <a:pPr>
              <a:defRPr/>
            </a:pPr>
            <a:r>
              <a:rPr lang="en-US" sz="2400" dirty="0"/>
              <a:t>        for (k=0; k&lt;n; k+=t)</a:t>
            </a:r>
          </a:p>
          <a:p>
            <a:pPr>
              <a:defRPr/>
            </a:pPr>
            <a:r>
              <a:rPr lang="en-US" sz="2400" dirty="0"/>
              <a:t>           for (ii=I; ii&lt;min(</a:t>
            </a:r>
            <a:r>
              <a:rPr lang="en-US" sz="2400" dirty="0" err="1"/>
              <a:t>i+t</a:t>
            </a:r>
            <a:r>
              <a:rPr lang="en-US" sz="2400" dirty="0"/>
              <a:t>, n); ii++)</a:t>
            </a:r>
          </a:p>
          <a:p>
            <a:pPr>
              <a:defRPr/>
            </a:pPr>
            <a:r>
              <a:rPr lang="en-US" sz="2400" dirty="0"/>
              <a:t>              for (</a:t>
            </a:r>
            <a:r>
              <a:rPr lang="en-US" sz="2400" dirty="0" err="1"/>
              <a:t>jj</a:t>
            </a:r>
            <a:r>
              <a:rPr lang="en-US" sz="2400" dirty="0"/>
              <a:t>=j; </a:t>
            </a:r>
            <a:r>
              <a:rPr lang="en-US" sz="2400" dirty="0" err="1"/>
              <a:t>jj</a:t>
            </a:r>
            <a:r>
              <a:rPr lang="en-US" sz="2400" dirty="0"/>
              <a:t> &lt; min(</a:t>
            </a:r>
            <a:r>
              <a:rPr lang="en-US" sz="2400" dirty="0" err="1"/>
              <a:t>j+t</a:t>
            </a:r>
            <a:r>
              <a:rPr lang="en-US" sz="2400" dirty="0"/>
              <a:t>, n); </a:t>
            </a:r>
            <a:r>
              <a:rPr lang="en-US" sz="2400" dirty="0" err="1"/>
              <a:t>jj</a:t>
            </a:r>
            <a:r>
              <a:rPr lang="en-US" sz="2400" dirty="0"/>
              <a:t>++)</a:t>
            </a:r>
          </a:p>
          <a:p>
            <a:pPr>
              <a:defRPr/>
            </a:pPr>
            <a:r>
              <a:rPr lang="en-US" sz="2400" dirty="0"/>
              <a:t>                for (</a:t>
            </a:r>
            <a:r>
              <a:rPr lang="en-US" sz="2400" dirty="0" err="1"/>
              <a:t>kk</a:t>
            </a:r>
            <a:r>
              <a:rPr lang="en-US" sz="2400" dirty="0"/>
              <a:t> = k; </a:t>
            </a:r>
            <a:r>
              <a:rPr lang="en-US" sz="2400" dirty="0" err="1"/>
              <a:t>kk</a:t>
            </a:r>
            <a:r>
              <a:rPr lang="en-US" sz="2400" dirty="0"/>
              <a:t>&lt;min(</a:t>
            </a:r>
            <a:r>
              <a:rPr lang="en-US" sz="2400" dirty="0" err="1"/>
              <a:t>k+t</a:t>
            </a:r>
            <a:r>
              <a:rPr lang="en-US" sz="2400" dirty="0"/>
              <a:t>, n); </a:t>
            </a:r>
            <a:r>
              <a:rPr lang="en-US" sz="2400" dirty="0" err="1"/>
              <a:t>kk</a:t>
            </a:r>
            <a:r>
              <a:rPr lang="en-US" sz="2400" dirty="0"/>
              <a:t>++)</a:t>
            </a:r>
          </a:p>
        </p:txBody>
      </p:sp>
      <p:sp>
        <p:nvSpPr>
          <p:cNvPr id="8" name="Rectangle 7">
            <a:extLst>
              <a:ext uri="{FF2B5EF4-FFF2-40B4-BE49-F238E27FC236}">
                <a16:creationId xmlns:a16="http://schemas.microsoft.com/office/drawing/2014/main" id="{4B016FE5-DB47-8393-ECD8-0C150085B940}"/>
              </a:ext>
            </a:extLst>
          </p:cNvPr>
          <p:cNvSpPr/>
          <p:nvPr/>
        </p:nvSpPr>
        <p:spPr>
          <a:xfrm>
            <a:off x="7213600" y="5062792"/>
            <a:ext cx="4673600" cy="1070153"/>
          </a:xfrm>
          <a:prstGeom prst="rect">
            <a:avLst/>
          </a:prstGeom>
          <a:noFill/>
          <a:ln w="28575">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803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E811-8524-78D2-4C3D-115F00D3A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51EE6-5C09-03C5-4018-90DEB09996F4}"/>
              </a:ext>
            </a:extLst>
          </p:cNvPr>
          <p:cNvSpPr>
            <a:spLocks noGrp="1"/>
          </p:cNvSpPr>
          <p:nvPr>
            <p:ph type="title"/>
          </p:nvPr>
        </p:nvSpPr>
        <p:spPr/>
        <p:txBody>
          <a:bodyPr/>
          <a:lstStyle/>
          <a:p>
            <a:r>
              <a:rPr lang="en-US" dirty="0"/>
              <a:t>Improve temporal locality</a:t>
            </a:r>
          </a:p>
        </p:txBody>
      </p:sp>
      <p:sp>
        <p:nvSpPr>
          <p:cNvPr id="3" name="Content Placeholder 2">
            <a:extLst>
              <a:ext uri="{FF2B5EF4-FFF2-40B4-BE49-F238E27FC236}">
                <a16:creationId xmlns:a16="http://schemas.microsoft.com/office/drawing/2014/main" id="{2978F5CD-5F34-3146-1DE7-4BDB35A1474F}"/>
              </a:ext>
            </a:extLst>
          </p:cNvPr>
          <p:cNvSpPr>
            <a:spLocks noGrp="1"/>
          </p:cNvSpPr>
          <p:nvPr>
            <p:ph sz="quarter" idx="13"/>
          </p:nvPr>
        </p:nvSpPr>
        <p:spPr>
          <a:xfrm>
            <a:off x="913774" y="1566408"/>
            <a:ext cx="10363826" cy="4926756"/>
          </a:xfrm>
        </p:spPr>
        <p:txBody>
          <a:bodyPr>
            <a:normAutofit/>
          </a:bodyPr>
          <a:lstStyle/>
          <a:p>
            <a:pPr>
              <a:lnSpc>
                <a:spcPct val="90000"/>
              </a:lnSpc>
              <a:buFont typeface="Arial" charset="0"/>
              <a:buChar char="•"/>
              <a:defRPr/>
            </a:pPr>
            <a:r>
              <a:rPr lang="en-US" sz="2600" dirty="0"/>
              <a:t>See my_mm4() routine, run with ‘./</a:t>
            </a:r>
            <a:r>
              <a:rPr lang="en-US" sz="2600" dirty="0" err="1"/>
              <a:t>a.out</a:t>
            </a:r>
            <a:r>
              <a:rPr lang="en-US" sz="2600" dirty="0"/>
              <a:t> 1024 2 4’</a:t>
            </a:r>
          </a:p>
          <a:p>
            <a:pPr marL="0" indent="0">
              <a:lnSpc>
                <a:spcPct val="90000"/>
              </a:lnSpc>
              <a:buNone/>
              <a:defRPr/>
            </a:pPr>
            <a:endParaRPr lang="en-US" sz="2600" dirty="0"/>
          </a:p>
          <a:p>
            <a:pPr lvl="3">
              <a:lnSpc>
                <a:spcPct val="90000"/>
              </a:lnSpc>
              <a:buNone/>
              <a:defRPr/>
            </a:pPr>
            <a:r>
              <a:rPr lang="en-US" dirty="0"/>
              <a:t>for (j=1; j&lt;=N; j+=t)</a:t>
            </a:r>
          </a:p>
          <a:p>
            <a:pPr lvl="3">
              <a:lnSpc>
                <a:spcPct val="90000"/>
              </a:lnSpc>
              <a:buNone/>
              <a:defRPr/>
            </a:pPr>
            <a:r>
              <a:rPr lang="en-US" dirty="0"/>
              <a:t>        for(k=1; k&lt;=N; k+=t)</a:t>
            </a:r>
          </a:p>
          <a:p>
            <a:pPr lvl="3">
              <a:lnSpc>
                <a:spcPct val="90000"/>
              </a:lnSpc>
              <a:buNone/>
              <a:defRPr/>
            </a:pPr>
            <a:r>
              <a:rPr lang="en-US" dirty="0"/>
              <a:t>             for(I=1; </a:t>
            </a:r>
            <a:r>
              <a:rPr lang="en-US" dirty="0" err="1"/>
              <a:t>i</a:t>
            </a:r>
            <a:r>
              <a:rPr lang="en-US" dirty="0"/>
              <a:t>&lt;=N; </a:t>
            </a:r>
            <a:r>
              <a:rPr lang="en-US" dirty="0" err="1"/>
              <a:t>i</a:t>
            </a:r>
            <a:r>
              <a:rPr lang="en-US" dirty="0"/>
              <a:t>+=t) </a:t>
            </a:r>
          </a:p>
          <a:p>
            <a:pPr lvl="3">
              <a:lnSpc>
                <a:spcPct val="90000"/>
              </a:lnSpc>
              <a:buNone/>
              <a:defRPr/>
            </a:pPr>
            <a:r>
              <a:rPr lang="en-US" dirty="0"/>
              <a:t>                 for (ii=I; ii&lt;=min(I+t-1, N); ii++)</a:t>
            </a:r>
          </a:p>
          <a:p>
            <a:pPr lvl="3">
              <a:lnSpc>
                <a:spcPct val="90000"/>
              </a:lnSpc>
              <a:buNone/>
              <a:defRPr/>
            </a:pPr>
            <a:r>
              <a:rPr lang="en-US" dirty="0"/>
              <a:t>                     for (</a:t>
            </a:r>
            <a:r>
              <a:rPr lang="en-US" dirty="0" err="1"/>
              <a:t>jj</a:t>
            </a:r>
            <a:r>
              <a:rPr lang="en-US" dirty="0"/>
              <a:t> = j; </a:t>
            </a:r>
            <a:r>
              <a:rPr lang="en-US" dirty="0" err="1"/>
              <a:t>jj</a:t>
            </a:r>
            <a:r>
              <a:rPr lang="en-US" dirty="0"/>
              <a:t>&lt;=min(j+t-1,N);</a:t>
            </a:r>
            <a:r>
              <a:rPr lang="en-US" dirty="0" err="1"/>
              <a:t>jj</a:t>
            </a:r>
            <a:r>
              <a:rPr lang="en-US" dirty="0"/>
              <a:t>++) {</a:t>
            </a:r>
          </a:p>
          <a:p>
            <a:pPr lvl="3">
              <a:lnSpc>
                <a:spcPct val="90000"/>
              </a:lnSpc>
              <a:buNone/>
              <a:defRPr/>
            </a:pPr>
            <a:r>
              <a:rPr lang="en-US" dirty="0"/>
              <a:t>                          t = c(ii, </a:t>
            </a:r>
            <a:r>
              <a:rPr lang="en-US" dirty="0" err="1"/>
              <a:t>jj</a:t>
            </a:r>
            <a:r>
              <a:rPr lang="en-US" dirty="0"/>
              <a:t>);</a:t>
            </a:r>
          </a:p>
          <a:p>
            <a:pPr lvl="3">
              <a:lnSpc>
                <a:spcPct val="90000"/>
              </a:lnSpc>
              <a:buNone/>
              <a:defRPr/>
            </a:pPr>
            <a:r>
              <a:rPr lang="en-US" dirty="0"/>
              <a:t>                          for(</a:t>
            </a:r>
            <a:r>
              <a:rPr lang="en-US" dirty="0" err="1"/>
              <a:t>kk</a:t>
            </a:r>
            <a:r>
              <a:rPr lang="en-US" dirty="0"/>
              <a:t>=k; </a:t>
            </a:r>
            <a:r>
              <a:rPr lang="en-US" dirty="0" err="1"/>
              <a:t>kk</a:t>
            </a:r>
            <a:r>
              <a:rPr lang="en-US" dirty="0"/>
              <a:t> &lt;=min(k+t-1, N); </a:t>
            </a:r>
            <a:r>
              <a:rPr lang="en-US" dirty="0" err="1"/>
              <a:t>kk</a:t>
            </a:r>
            <a:r>
              <a:rPr lang="en-US" dirty="0"/>
              <a:t>++)</a:t>
            </a:r>
          </a:p>
          <a:p>
            <a:pPr lvl="3">
              <a:lnSpc>
                <a:spcPct val="90000"/>
              </a:lnSpc>
              <a:buNone/>
              <a:defRPr/>
            </a:pPr>
            <a:r>
              <a:rPr lang="en-US" dirty="0"/>
              <a:t>                               t = t + A(</a:t>
            </a:r>
            <a:r>
              <a:rPr lang="en-US" dirty="0" err="1"/>
              <a:t>kk</a:t>
            </a:r>
            <a:r>
              <a:rPr lang="en-US" dirty="0"/>
              <a:t>, ii)*B(</a:t>
            </a:r>
            <a:r>
              <a:rPr lang="en-US" dirty="0" err="1"/>
              <a:t>kk</a:t>
            </a:r>
            <a:r>
              <a:rPr lang="en-US" dirty="0"/>
              <a:t>, </a:t>
            </a:r>
            <a:r>
              <a:rPr lang="en-US" dirty="0" err="1"/>
              <a:t>jj</a:t>
            </a:r>
            <a:r>
              <a:rPr lang="en-US" dirty="0"/>
              <a:t>)</a:t>
            </a:r>
          </a:p>
          <a:p>
            <a:pPr lvl="3">
              <a:lnSpc>
                <a:spcPct val="90000"/>
              </a:lnSpc>
              <a:buNone/>
              <a:defRPr/>
            </a:pPr>
            <a:r>
              <a:rPr lang="en-US" dirty="0"/>
              <a:t>                          c(ii, </a:t>
            </a:r>
            <a:r>
              <a:rPr lang="en-US" dirty="0" err="1"/>
              <a:t>jj</a:t>
            </a:r>
            <a:r>
              <a:rPr lang="en-US" dirty="0"/>
              <a:t>) = t</a:t>
            </a:r>
          </a:p>
          <a:p>
            <a:pPr lvl="3">
              <a:lnSpc>
                <a:spcPct val="90000"/>
              </a:lnSpc>
              <a:buNone/>
              <a:defRPr/>
            </a:pPr>
            <a:r>
              <a:rPr lang="en-US" dirty="0"/>
              <a:t>                     }</a:t>
            </a:r>
          </a:p>
          <a:p>
            <a:pPr>
              <a:lnSpc>
                <a:spcPct val="90000"/>
              </a:lnSpc>
              <a:buFont typeface="Arial" charset="0"/>
              <a:buChar char="•"/>
              <a:defRPr/>
            </a:pPr>
            <a:endParaRPr lang="en-US" sz="2600" dirty="0"/>
          </a:p>
          <a:p>
            <a:pPr>
              <a:lnSpc>
                <a:spcPct val="90000"/>
              </a:lnSpc>
              <a:buFont typeface="Arial" charset="0"/>
              <a:buChar char="•"/>
              <a:defRPr/>
            </a:pPr>
            <a:endParaRPr lang="en-US" sz="2600" dirty="0"/>
          </a:p>
          <a:p>
            <a:endParaRPr lang="en-US" altLang="en-US" sz="2000" dirty="0"/>
          </a:p>
          <a:p>
            <a:endParaRPr lang="en-US" dirty="0"/>
          </a:p>
        </p:txBody>
      </p:sp>
    </p:spTree>
    <p:extLst>
      <p:ext uri="{BB962C8B-B14F-4D97-AF65-F5344CB8AC3E}">
        <p14:creationId xmlns:p14="http://schemas.microsoft.com/office/powerpoint/2010/main" val="2531243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7870-828C-710B-6517-94090210D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98021-AC1C-5642-96E7-7BA68266353F}"/>
              </a:ext>
            </a:extLst>
          </p:cNvPr>
          <p:cNvSpPr>
            <a:spLocks noGrp="1"/>
          </p:cNvSpPr>
          <p:nvPr>
            <p:ph type="title"/>
          </p:nvPr>
        </p:nvSpPr>
        <p:spPr/>
        <p:txBody>
          <a:bodyPr/>
          <a:lstStyle/>
          <a:p>
            <a:r>
              <a:rPr lang="en-US" altLang="en-US" dirty="0"/>
              <a:t>Reducing branch instructions: Loop unrolling</a:t>
            </a:r>
            <a:endParaRPr lang="en-US" dirty="0"/>
          </a:p>
        </p:txBody>
      </p:sp>
      <p:sp>
        <p:nvSpPr>
          <p:cNvPr id="3" name="Content Placeholder 2">
            <a:extLst>
              <a:ext uri="{FF2B5EF4-FFF2-40B4-BE49-F238E27FC236}">
                <a16:creationId xmlns:a16="http://schemas.microsoft.com/office/drawing/2014/main" id="{074E1524-4F6F-8ADC-B613-7F3AB52E6EBA}"/>
              </a:ext>
            </a:extLst>
          </p:cNvPr>
          <p:cNvSpPr>
            <a:spLocks noGrp="1"/>
          </p:cNvSpPr>
          <p:nvPr>
            <p:ph sz="quarter" idx="13"/>
          </p:nvPr>
        </p:nvSpPr>
        <p:spPr>
          <a:xfrm>
            <a:off x="5985164" y="1566408"/>
            <a:ext cx="5292436" cy="4224792"/>
          </a:xfrm>
        </p:spPr>
        <p:txBody>
          <a:bodyPr/>
          <a:lstStyle/>
          <a:p>
            <a:pPr>
              <a:buFontTx/>
              <a:buChar char="•"/>
            </a:pPr>
            <a:r>
              <a:rPr lang="en-US" altLang="en-US" dirty="0"/>
              <a:t>Reduce control overheads.</a:t>
            </a:r>
          </a:p>
          <a:p>
            <a:pPr>
              <a:buFontTx/>
              <a:buChar char="•"/>
            </a:pPr>
            <a:r>
              <a:rPr lang="en-US" altLang="en-US" dirty="0"/>
              <a:t>Increase chance for instruction scheduling.</a:t>
            </a:r>
          </a:p>
          <a:p>
            <a:pPr>
              <a:buFontTx/>
              <a:buChar char="•"/>
            </a:pPr>
            <a:r>
              <a:rPr lang="en-US" altLang="en-US" dirty="0"/>
              <a:t>Large body may require more resources (register).</a:t>
            </a:r>
          </a:p>
          <a:p>
            <a:pPr>
              <a:buFontTx/>
              <a:buChar char="•"/>
            </a:pPr>
            <a:r>
              <a:rPr lang="en-US" altLang="en-US" dirty="0"/>
              <a:t> This can be very effective!!!!</a:t>
            </a:r>
          </a:p>
        </p:txBody>
      </p:sp>
      <p:sp>
        <p:nvSpPr>
          <p:cNvPr id="4" name="Text Box 4">
            <a:extLst>
              <a:ext uri="{FF2B5EF4-FFF2-40B4-BE49-F238E27FC236}">
                <a16:creationId xmlns:a16="http://schemas.microsoft.com/office/drawing/2014/main" id="{127A837A-3FBA-3C13-0FC8-F6AFC3DCCA17}"/>
              </a:ext>
            </a:extLst>
          </p:cNvPr>
          <p:cNvSpPr txBox="1">
            <a:spLocks noChangeArrowheads="1"/>
          </p:cNvSpPr>
          <p:nvPr/>
        </p:nvSpPr>
        <p:spPr bwMode="auto">
          <a:xfrm>
            <a:off x="913774" y="1934585"/>
            <a:ext cx="4177747"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&lt;100; </a:t>
            </a:r>
            <a:r>
              <a:rPr lang="en-US" altLang="en-US" sz="2400" dirty="0" err="1"/>
              <a:t>i</a:t>
            </a:r>
            <a:r>
              <a:rPr lang="en-US" altLang="en-US" sz="2400" dirty="0"/>
              <a:t>++) a(</a:t>
            </a:r>
            <a:r>
              <a:rPr lang="en-US" altLang="en-US" sz="2400" dirty="0" err="1"/>
              <a:t>i</a:t>
            </a:r>
            <a:r>
              <a:rPr lang="en-US" altLang="en-US" sz="2400" dirty="0"/>
              <a:t>) = 1.0;</a:t>
            </a:r>
          </a:p>
        </p:txBody>
      </p:sp>
      <p:sp>
        <p:nvSpPr>
          <p:cNvPr id="5" name="Text Box 5">
            <a:extLst>
              <a:ext uri="{FF2B5EF4-FFF2-40B4-BE49-F238E27FC236}">
                <a16:creationId xmlns:a16="http://schemas.microsoft.com/office/drawing/2014/main" id="{8F5E18AD-2206-1A6E-346B-C026AD154BA5}"/>
              </a:ext>
            </a:extLst>
          </p:cNvPr>
          <p:cNvSpPr txBox="1">
            <a:spLocks noChangeArrowheads="1"/>
          </p:cNvSpPr>
          <p:nvPr/>
        </p:nvSpPr>
        <p:spPr bwMode="auto">
          <a:xfrm>
            <a:off x="913774" y="3004128"/>
            <a:ext cx="3175869"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 (</a:t>
            </a:r>
            <a:r>
              <a:rPr lang="en-US" altLang="en-US" sz="2400" dirty="0" err="1"/>
              <a:t>i</a:t>
            </a:r>
            <a:r>
              <a:rPr lang="en-US" altLang="en-US" sz="2400" dirty="0"/>
              <a:t>=0; </a:t>
            </a:r>
            <a:r>
              <a:rPr lang="en-US" altLang="en-US" sz="2400" dirty="0" err="1"/>
              <a:t>i</a:t>
            </a:r>
            <a:r>
              <a:rPr lang="en-US" altLang="en-US" sz="2400" dirty="0"/>
              <a:t>&lt;100; </a:t>
            </a:r>
            <a:r>
              <a:rPr lang="en-US" altLang="en-US" sz="2400" dirty="0" err="1"/>
              <a:t>i</a:t>
            </a:r>
            <a:r>
              <a:rPr lang="en-US" altLang="en-US" sz="2400" dirty="0"/>
              <a:t>+=4) {</a:t>
            </a:r>
          </a:p>
          <a:p>
            <a:pPr eaLnBrk="1" hangingPunct="1"/>
            <a:r>
              <a:rPr lang="en-US" altLang="en-US" sz="2400" dirty="0"/>
              <a:t>    a(</a:t>
            </a:r>
            <a:r>
              <a:rPr lang="en-US" altLang="en-US" sz="2400" dirty="0" err="1"/>
              <a:t>i</a:t>
            </a:r>
            <a:r>
              <a:rPr lang="en-US" altLang="en-US" sz="2400" dirty="0"/>
              <a:t>) = 1.0;</a:t>
            </a:r>
          </a:p>
          <a:p>
            <a:pPr eaLnBrk="1" hangingPunct="1"/>
            <a:r>
              <a:rPr lang="en-US" altLang="en-US" sz="2400" dirty="0"/>
              <a:t>    a(i+1) = 1.0;</a:t>
            </a:r>
          </a:p>
          <a:p>
            <a:pPr eaLnBrk="1" hangingPunct="1"/>
            <a:r>
              <a:rPr lang="en-US" altLang="en-US" sz="2400" dirty="0"/>
              <a:t>    a(i+2) = 1.0;</a:t>
            </a:r>
          </a:p>
          <a:p>
            <a:pPr eaLnBrk="1" hangingPunct="1"/>
            <a:r>
              <a:rPr lang="en-US" altLang="en-US" sz="2400" dirty="0"/>
              <a:t>    a(i+3) = 1.0;</a:t>
            </a:r>
          </a:p>
          <a:p>
            <a:pPr eaLnBrk="1" hangingPunct="1"/>
            <a:r>
              <a:rPr lang="en-US" altLang="en-US" sz="2400" dirty="0"/>
              <a:t>}</a:t>
            </a:r>
          </a:p>
        </p:txBody>
      </p:sp>
      <p:sp>
        <p:nvSpPr>
          <p:cNvPr id="6" name="Down Arrow 5">
            <a:extLst>
              <a:ext uri="{FF2B5EF4-FFF2-40B4-BE49-F238E27FC236}">
                <a16:creationId xmlns:a16="http://schemas.microsoft.com/office/drawing/2014/main" id="{F34983FE-4320-76AB-5E51-C92C3DEE533B}"/>
              </a:ext>
            </a:extLst>
          </p:cNvPr>
          <p:cNvSpPr/>
          <p:nvPr/>
        </p:nvSpPr>
        <p:spPr>
          <a:xfrm>
            <a:off x="2501708" y="2558473"/>
            <a:ext cx="315383" cy="341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33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98E84-6D8B-4824-AADA-3F94D9E24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6E774-0FE7-ABED-25EA-00B43D0497BD}"/>
              </a:ext>
            </a:extLst>
          </p:cNvPr>
          <p:cNvSpPr>
            <a:spLocks noGrp="1"/>
          </p:cNvSpPr>
          <p:nvPr>
            <p:ph type="title"/>
          </p:nvPr>
        </p:nvSpPr>
        <p:spPr/>
        <p:txBody>
          <a:bodyPr/>
          <a:lstStyle/>
          <a:p>
            <a:r>
              <a:rPr lang="en-US" dirty="0"/>
              <a:t>Loop unrolling</a:t>
            </a:r>
          </a:p>
        </p:txBody>
      </p:sp>
      <p:sp>
        <p:nvSpPr>
          <p:cNvPr id="3" name="Content Placeholder 2">
            <a:extLst>
              <a:ext uri="{FF2B5EF4-FFF2-40B4-BE49-F238E27FC236}">
                <a16:creationId xmlns:a16="http://schemas.microsoft.com/office/drawing/2014/main" id="{BDE2A0DD-FF7D-27E6-793F-5F5E7D6CA972}"/>
              </a:ext>
            </a:extLst>
          </p:cNvPr>
          <p:cNvSpPr>
            <a:spLocks noGrp="1"/>
          </p:cNvSpPr>
          <p:nvPr>
            <p:ph sz="quarter" idx="13"/>
          </p:nvPr>
        </p:nvSpPr>
        <p:spPr>
          <a:xfrm>
            <a:off x="913774" y="1566408"/>
            <a:ext cx="10363826" cy="4926756"/>
          </a:xfrm>
        </p:spPr>
        <p:txBody>
          <a:bodyPr>
            <a:normAutofit fontScale="70000" lnSpcReduction="20000"/>
          </a:bodyPr>
          <a:lstStyle/>
          <a:p>
            <a:pPr>
              <a:lnSpc>
                <a:spcPct val="90000"/>
              </a:lnSpc>
              <a:buFont typeface="Arial" charset="0"/>
              <a:buChar char="•"/>
              <a:defRPr/>
            </a:pPr>
            <a:r>
              <a:rPr lang="en-US" sz="3600" dirty="0"/>
              <a:t>See my_mm5() routing and run ‘./</a:t>
            </a:r>
            <a:r>
              <a:rPr lang="en-US" sz="3600" dirty="0" err="1"/>
              <a:t>a.out</a:t>
            </a:r>
            <a:r>
              <a:rPr lang="en-US" sz="3600" dirty="0"/>
              <a:t> 1024 2 5’</a:t>
            </a:r>
            <a:endParaRPr lang="en-US" dirty="0"/>
          </a:p>
          <a:p>
            <a:pPr>
              <a:lnSpc>
                <a:spcPct val="90000"/>
              </a:lnSpc>
              <a:buNone/>
              <a:defRPr/>
            </a:pPr>
            <a:endParaRPr lang="en-US" dirty="0"/>
          </a:p>
          <a:p>
            <a:pPr>
              <a:lnSpc>
                <a:spcPct val="90000"/>
              </a:lnSpc>
              <a:buNone/>
              <a:defRPr/>
            </a:pPr>
            <a:r>
              <a:rPr lang="en-US" dirty="0"/>
              <a:t>    for (j=1; j&lt;=N; j+=t)</a:t>
            </a:r>
          </a:p>
          <a:p>
            <a:pPr>
              <a:lnSpc>
                <a:spcPct val="90000"/>
              </a:lnSpc>
              <a:buNone/>
              <a:defRPr/>
            </a:pPr>
            <a:r>
              <a:rPr lang="en-US" dirty="0"/>
              <a:t>        for(k=1; k&lt;=N; k+=t)</a:t>
            </a:r>
          </a:p>
          <a:p>
            <a:pPr>
              <a:lnSpc>
                <a:spcPct val="90000"/>
              </a:lnSpc>
              <a:buNone/>
              <a:defRPr/>
            </a:pPr>
            <a:r>
              <a:rPr lang="en-US" dirty="0"/>
              <a:t>             for(I=1; </a:t>
            </a:r>
            <a:r>
              <a:rPr lang="en-US" dirty="0" err="1"/>
              <a:t>i</a:t>
            </a:r>
            <a:r>
              <a:rPr lang="en-US" dirty="0"/>
              <a:t>&lt;=N; </a:t>
            </a:r>
            <a:r>
              <a:rPr lang="en-US" dirty="0" err="1"/>
              <a:t>i</a:t>
            </a:r>
            <a:r>
              <a:rPr lang="en-US" dirty="0"/>
              <a:t>+=t) </a:t>
            </a:r>
          </a:p>
          <a:p>
            <a:pPr>
              <a:lnSpc>
                <a:spcPct val="90000"/>
              </a:lnSpc>
              <a:buNone/>
              <a:defRPr/>
            </a:pPr>
            <a:r>
              <a:rPr lang="en-US" dirty="0"/>
              <a:t>                 for (ii=I; ii&lt;=min(I+t-1, N); ii++)</a:t>
            </a:r>
          </a:p>
          <a:p>
            <a:pPr>
              <a:lnSpc>
                <a:spcPct val="90000"/>
              </a:lnSpc>
              <a:buNone/>
              <a:defRPr/>
            </a:pPr>
            <a:r>
              <a:rPr lang="en-US" dirty="0"/>
              <a:t>                     for (</a:t>
            </a:r>
            <a:r>
              <a:rPr lang="en-US" dirty="0" err="1"/>
              <a:t>jj</a:t>
            </a:r>
            <a:r>
              <a:rPr lang="en-US" dirty="0"/>
              <a:t> = j; </a:t>
            </a:r>
            <a:r>
              <a:rPr lang="en-US" dirty="0" err="1"/>
              <a:t>jj</a:t>
            </a:r>
            <a:r>
              <a:rPr lang="en-US" dirty="0"/>
              <a:t>&lt;=min(j+t-1,N);</a:t>
            </a:r>
            <a:r>
              <a:rPr lang="en-US" dirty="0" err="1"/>
              <a:t>jj</a:t>
            </a:r>
            <a:r>
              <a:rPr lang="en-US" dirty="0"/>
              <a:t>++) {</a:t>
            </a:r>
          </a:p>
          <a:p>
            <a:pPr>
              <a:lnSpc>
                <a:spcPct val="90000"/>
              </a:lnSpc>
              <a:buNone/>
              <a:defRPr/>
            </a:pPr>
            <a:r>
              <a:rPr lang="en-US" dirty="0"/>
              <a:t>                          t = c(ii, </a:t>
            </a:r>
            <a:r>
              <a:rPr lang="en-US" dirty="0" err="1"/>
              <a:t>jj</a:t>
            </a:r>
            <a:r>
              <a:rPr lang="en-US" dirty="0"/>
              <a:t>);</a:t>
            </a:r>
          </a:p>
          <a:p>
            <a:pPr>
              <a:lnSpc>
                <a:spcPct val="90000"/>
              </a:lnSpc>
              <a:buNone/>
              <a:defRPr/>
            </a:pPr>
            <a:r>
              <a:rPr lang="en-US" dirty="0"/>
              <a:t>                          t = t + A(</a:t>
            </a:r>
            <a:r>
              <a:rPr lang="en-US" dirty="0" err="1"/>
              <a:t>kk</a:t>
            </a:r>
            <a:r>
              <a:rPr lang="en-US" dirty="0"/>
              <a:t>, ii) * B(</a:t>
            </a:r>
            <a:r>
              <a:rPr lang="en-US" dirty="0" err="1"/>
              <a:t>kk</a:t>
            </a:r>
            <a:r>
              <a:rPr lang="en-US" dirty="0"/>
              <a:t>, </a:t>
            </a:r>
            <a:r>
              <a:rPr lang="en-US" dirty="0" err="1"/>
              <a:t>jj</a:t>
            </a:r>
            <a:r>
              <a:rPr lang="en-US" dirty="0"/>
              <a:t>);</a:t>
            </a:r>
          </a:p>
          <a:p>
            <a:pPr>
              <a:lnSpc>
                <a:spcPct val="90000"/>
              </a:lnSpc>
              <a:buNone/>
              <a:defRPr/>
            </a:pPr>
            <a:r>
              <a:rPr lang="en-US" dirty="0"/>
              <a:t>                          t = t + A(kk+1, ii) * B(kk+1, </a:t>
            </a:r>
            <a:r>
              <a:rPr lang="en-US" dirty="0" err="1"/>
              <a:t>jj</a:t>
            </a:r>
            <a:r>
              <a:rPr lang="en-US" dirty="0"/>
              <a:t>);</a:t>
            </a:r>
          </a:p>
          <a:p>
            <a:pPr>
              <a:lnSpc>
                <a:spcPct val="90000"/>
              </a:lnSpc>
              <a:buNone/>
              <a:defRPr/>
            </a:pPr>
            <a:r>
              <a:rPr lang="en-US" dirty="0"/>
              <a:t>                          ……</a:t>
            </a:r>
          </a:p>
          <a:p>
            <a:pPr>
              <a:lnSpc>
                <a:spcPct val="90000"/>
              </a:lnSpc>
              <a:buNone/>
              <a:defRPr/>
            </a:pPr>
            <a:r>
              <a:rPr lang="en-US" dirty="0"/>
              <a:t>                          t = t + A(kk+15, ii) * B(</a:t>
            </a:r>
            <a:r>
              <a:rPr lang="en-US" dirty="0" err="1"/>
              <a:t>kk</a:t>
            </a:r>
            <a:r>
              <a:rPr lang="en-US" dirty="0"/>
              <a:t> + 15, </a:t>
            </a:r>
            <a:r>
              <a:rPr lang="en-US" dirty="0" err="1"/>
              <a:t>jj</a:t>
            </a:r>
            <a:r>
              <a:rPr lang="en-US" dirty="0"/>
              <a:t>);</a:t>
            </a:r>
          </a:p>
          <a:p>
            <a:pPr>
              <a:lnSpc>
                <a:spcPct val="90000"/>
              </a:lnSpc>
              <a:buNone/>
              <a:defRPr/>
            </a:pPr>
            <a:r>
              <a:rPr lang="en-US" dirty="0"/>
              <a:t>                          c(ii, </a:t>
            </a:r>
            <a:r>
              <a:rPr lang="en-US" dirty="0" err="1"/>
              <a:t>jj</a:t>
            </a:r>
            <a:r>
              <a:rPr lang="en-US" dirty="0"/>
              <a:t>) = t</a:t>
            </a:r>
          </a:p>
          <a:p>
            <a:pPr>
              <a:lnSpc>
                <a:spcPct val="90000"/>
              </a:lnSpc>
              <a:buNone/>
              <a:defRPr/>
            </a:pPr>
            <a:r>
              <a:rPr lang="en-US" dirty="0"/>
              <a:t>                     }</a:t>
            </a:r>
          </a:p>
          <a:p>
            <a:pPr>
              <a:lnSpc>
                <a:spcPct val="90000"/>
              </a:lnSpc>
              <a:buNone/>
              <a:defRPr/>
            </a:pPr>
            <a:endParaRPr lang="en-US" dirty="0"/>
          </a:p>
          <a:p>
            <a:pPr>
              <a:lnSpc>
                <a:spcPct val="90000"/>
              </a:lnSpc>
              <a:buFont typeface="Arial" charset="0"/>
              <a:buChar char="•"/>
              <a:defRPr/>
            </a:pPr>
            <a:endParaRPr lang="en-US" sz="2600" dirty="0"/>
          </a:p>
          <a:p>
            <a:pPr>
              <a:lnSpc>
                <a:spcPct val="90000"/>
              </a:lnSpc>
              <a:buFont typeface="Arial" charset="0"/>
              <a:buChar char="•"/>
              <a:defRPr/>
            </a:pPr>
            <a:endParaRPr lang="en-US" sz="2600" dirty="0"/>
          </a:p>
          <a:p>
            <a:endParaRPr lang="en-US" altLang="en-US" sz="2000" dirty="0"/>
          </a:p>
          <a:p>
            <a:endParaRPr lang="en-US" dirty="0"/>
          </a:p>
        </p:txBody>
      </p:sp>
      <p:sp>
        <p:nvSpPr>
          <p:cNvPr id="4" name="TextBox 5">
            <a:extLst>
              <a:ext uri="{FF2B5EF4-FFF2-40B4-BE49-F238E27FC236}">
                <a16:creationId xmlns:a16="http://schemas.microsoft.com/office/drawing/2014/main" id="{EBC14083-C273-303C-5B41-F8A905E105FF}"/>
              </a:ext>
            </a:extLst>
          </p:cNvPr>
          <p:cNvSpPr txBox="1">
            <a:spLocks noChangeArrowheads="1"/>
          </p:cNvSpPr>
          <p:nvPr/>
        </p:nvSpPr>
        <p:spPr bwMode="auto">
          <a:xfrm>
            <a:off x="8423564" y="3290804"/>
            <a:ext cx="2209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This assumes the loop can be nicely unrolled, you need to take care of the boundary condition.</a:t>
            </a:r>
          </a:p>
        </p:txBody>
      </p:sp>
    </p:spTree>
    <p:extLst>
      <p:ext uri="{BB962C8B-B14F-4D97-AF65-F5344CB8AC3E}">
        <p14:creationId xmlns:p14="http://schemas.microsoft.com/office/powerpoint/2010/main" val="909080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A196-1978-6892-95F2-52F44B55D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31A1A-8C33-6B5D-0CBE-CF3765A29E00}"/>
              </a:ext>
            </a:extLst>
          </p:cNvPr>
          <p:cNvSpPr>
            <a:spLocks noGrp="1"/>
          </p:cNvSpPr>
          <p:nvPr>
            <p:ph type="title"/>
          </p:nvPr>
        </p:nvSpPr>
        <p:spPr/>
        <p:txBody>
          <a:bodyPr/>
          <a:lstStyle/>
          <a:p>
            <a:r>
              <a:rPr lang="en-US" dirty="0"/>
              <a:t>Instruction scheduling</a:t>
            </a:r>
          </a:p>
        </p:txBody>
      </p:sp>
      <p:sp>
        <p:nvSpPr>
          <p:cNvPr id="3" name="Content Placeholder 2">
            <a:extLst>
              <a:ext uri="{FF2B5EF4-FFF2-40B4-BE49-F238E27FC236}">
                <a16:creationId xmlns:a16="http://schemas.microsoft.com/office/drawing/2014/main" id="{8F74E40A-9123-A849-B4C8-28AFA79E27D3}"/>
              </a:ext>
            </a:extLst>
          </p:cNvPr>
          <p:cNvSpPr>
            <a:spLocks noGrp="1"/>
          </p:cNvSpPr>
          <p:nvPr>
            <p:ph sz="quarter" idx="13"/>
          </p:nvPr>
        </p:nvSpPr>
        <p:spPr>
          <a:xfrm>
            <a:off x="913774" y="1566408"/>
            <a:ext cx="10363826" cy="4926756"/>
          </a:xfrm>
        </p:spPr>
        <p:txBody>
          <a:bodyPr>
            <a:normAutofit fontScale="77500" lnSpcReduction="20000"/>
          </a:bodyPr>
          <a:lstStyle/>
          <a:p>
            <a:pPr>
              <a:defRPr/>
            </a:pPr>
            <a:r>
              <a:rPr lang="en-US" dirty="0"/>
              <a:t>See my_mm6() routine and run ‘./</a:t>
            </a:r>
            <a:r>
              <a:rPr lang="en-US" dirty="0" err="1"/>
              <a:t>a.out</a:t>
            </a:r>
            <a:r>
              <a:rPr lang="en-US" dirty="0"/>
              <a:t> 1024 2 6’</a:t>
            </a:r>
          </a:p>
          <a:p>
            <a:pPr lvl="1">
              <a:buFont typeface="Arial" panose="020B0604020202020204" pitchFamily="34" charset="0"/>
              <a:buChar char="•"/>
              <a:defRPr/>
            </a:pPr>
            <a:r>
              <a:rPr lang="en-US" dirty="0"/>
              <a:t>‘+’ would have to wait on the results of ‘*’ in a typical processor.</a:t>
            </a:r>
          </a:p>
          <a:p>
            <a:pPr lvl="1">
              <a:buFont typeface="Arial" panose="020B0604020202020204" pitchFamily="34" charset="0"/>
              <a:buChar char="•"/>
              <a:defRPr/>
            </a:pPr>
            <a:r>
              <a:rPr lang="en-US" dirty="0"/>
              <a:t>‘*’ is often deeply pipelined: feed the pipeline with many ‘*’ operation.</a:t>
            </a:r>
          </a:p>
          <a:p>
            <a:pPr lvl="1">
              <a:buFont typeface="Arial" panose="020B0604020202020204" pitchFamily="34" charset="0"/>
              <a:buChar char="•"/>
              <a:defRPr/>
            </a:pPr>
            <a:r>
              <a:rPr lang="en-US" dirty="0"/>
              <a:t>Effective for older machine, no longer effective on the current </a:t>
            </a:r>
            <a:r>
              <a:rPr lang="en-US" dirty="0" err="1"/>
              <a:t>linprog</a:t>
            </a:r>
            <a:r>
              <a:rPr lang="en-US" dirty="0"/>
              <a:t>.</a:t>
            </a:r>
          </a:p>
          <a:p>
            <a:pPr>
              <a:lnSpc>
                <a:spcPct val="90000"/>
              </a:lnSpc>
              <a:buNone/>
              <a:defRPr/>
            </a:pPr>
            <a:r>
              <a:rPr lang="en-US" sz="2200" dirty="0"/>
              <a:t>for (j=1; j&lt;=N; j+=t)</a:t>
            </a:r>
          </a:p>
          <a:p>
            <a:pPr>
              <a:lnSpc>
                <a:spcPct val="90000"/>
              </a:lnSpc>
              <a:buNone/>
              <a:defRPr/>
            </a:pPr>
            <a:r>
              <a:rPr lang="en-US" sz="2200" dirty="0"/>
              <a:t>        for(k=1; k&lt;=N; k+=t)</a:t>
            </a:r>
          </a:p>
          <a:p>
            <a:pPr>
              <a:lnSpc>
                <a:spcPct val="90000"/>
              </a:lnSpc>
              <a:buNone/>
              <a:defRPr/>
            </a:pPr>
            <a:r>
              <a:rPr lang="en-US" sz="2200" dirty="0"/>
              <a:t>             for(I=1; </a:t>
            </a:r>
            <a:r>
              <a:rPr lang="en-US" sz="2200" dirty="0" err="1"/>
              <a:t>i</a:t>
            </a:r>
            <a:r>
              <a:rPr lang="en-US" sz="2200" dirty="0"/>
              <a:t>&lt;=N; </a:t>
            </a:r>
            <a:r>
              <a:rPr lang="en-US" sz="2200" dirty="0" err="1"/>
              <a:t>i</a:t>
            </a:r>
            <a:r>
              <a:rPr lang="en-US" sz="2200" dirty="0"/>
              <a:t>+=t) </a:t>
            </a:r>
          </a:p>
          <a:p>
            <a:pPr>
              <a:lnSpc>
                <a:spcPct val="90000"/>
              </a:lnSpc>
              <a:buNone/>
              <a:defRPr/>
            </a:pPr>
            <a:r>
              <a:rPr lang="en-US" sz="2200" dirty="0"/>
              <a:t>                 for (ii=I; ii&lt;=min(I+t-1, N); ii++)</a:t>
            </a:r>
          </a:p>
          <a:p>
            <a:pPr>
              <a:lnSpc>
                <a:spcPct val="90000"/>
              </a:lnSpc>
              <a:buNone/>
              <a:defRPr/>
            </a:pPr>
            <a:r>
              <a:rPr lang="en-US" sz="2200" dirty="0"/>
              <a:t>                     for (</a:t>
            </a:r>
            <a:r>
              <a:rPr lang="en-US" sz="2200" dirty="0" err="1"/>
              <a:t>jj</a:t>
            </a:r>
            <a:r>
              <a:rPr lang="en-US" sz="2200" dirty="0"/>
              <a:t> = j; </a:t>
            </a:r>
            <a:r>
              <a:rPr lang="en-US" sz="2200" dirty="0" err="1"/>
              <a:t>jj</a:t>
            </a:r>
            <a:r>
              <a:rPr lang="en-US" sz="2200" dirty="0"/>
              <a:t>&lt;=min(j+t-1,N);</a:t>
            </a:r>
            <a:r>
              <a:rPr lang="en-US" sz="2200" dirty="0" err="1"/>
              <a:t>jj</a:t>
            </a:r>
            <a:r>
              <a:rPr lang="en-US" sz="2200" dirty="0"/>
              <a:t>++) {</a:t>
            </a:r>
          </a:p>
          <a:p>
            <a:pPr>
              <a:lnSpc>
                <a:spcPct val="90000"/>
              </a:lnSpc>
              <a:buNone/>
              <a:defRPr/>
            </a:pPr>
            <a:r>
              <a:rPr lang="en-US" sz="2200" dirty="0"/>
              <a:t>                          t0 = A(</a:t>
            </a:r>
            <a:r>
              <a:rPr lang="en-US" sz="2200" dirty="0" err="1"/>
              <a:t>kk</a:t>
            </a:r>
            <a:r>
              <a:rPr lang="en-US" sz="2200" dirty="0"/>
              <a:t>, ii) * B(</a:t>
            </a:r>
            <a:r>
              <a:rPr lang="en-US" sz="2200" dirty="0" err="1"/>
              <a:t>kk</a:t>
            </a:r>
            <a:r>
              <a:rPr lang="en-US" sz="2200" dirty="0"/>
              <a:t>, </a:t>
            </a:r>
            <a:r>
              <a:rPr lang="en-US" sz="2200" dirty="0" err="1"/>
              <a:t>jj</a:t>
            </a:r>
            <a:r>
              <a:rPr lang="en-US" sz="2200" dirty="0"/>
              <a:t>);</a:t>
            </a:r>
          </a:p>
          <a:p>
            <a:pPr>
              <a:lnSpc>
                <a:spcPct val="90000"/>
              </a:lnSpc>
              <a:buNone/>
              <a:defRPr/>
            </a:pPr>
            <a:r>
              <a:rPr lang="en-US" sz="2200" dirty="0"/>
              <a:t>                          t1 = A(kk+1, ii) * B(kk+1, </a:t>
            </a:r>
            <a:r>
              <a:rPr lang="en-US" sz="2200" dirty="0" err="1"/>
              <a:t>jj</a:t>
            </a:r>
            <a:r>
              <a:rPr lang="en-US" sz="2200" dirty="0"/>
              <a:t>);</a:t>
            </a:r>
          </a:p>
          <a:p>
            <a:pPr>
              <a:lnSpc>
                <a:spcPct val="90000"/>
              </a:lnSpc>
              <a:buNone/>
              <a:defRPr/>
            </a:pPr>
            <a:r>
              <a:rPr lang="en-US" sz="2200" dirty="0"/>
              <a:t>                          ……</a:t>
            </a:r>
          </a:p>
          <a:p>
            <a:pPr>
              <a:lnSpc>
                <a:spcPct val="90000"/>
              </a:lnSpc>
              <a:buNone/>
              <a:defRPr/>
            </a:pPr>
            <a:r>
              <a:rPr lang="en-US" sz="2200" dirty="0"/>
              <a:t>                          t15 = A(kk+15, ii) * B(</a:t>
            </a:r>
            <a:r>
              <a:rPr lang="en-US" sz="2200" dirty="0" err="1"/>
              <a:t>kk</a:t>
            </a:r>
            <a:r>
              <a:rPr lang="en-US" sz="2200" dirty="0"/>
              <a:t> + 15, </a:t>
            </a:r>
            <a:r>
              <a:rPr lang="en-US" sz="2200" dirty="0" err="1"/>
              <a:t>jj</a:t>
            </a:r>
            <a:r>
              <a:rPr lang="en-US" sz="2200" dirty="0"/>
              <a:t>);</a:t>
            </a:r>
          </a:p>
          <a:p>
            <a:pPr>
              <a:lnSpc>
                <a:spcPct val="90000"/>
              </a:lnSpc>
              <a:buNone/>
              <a:defRPr/>
            </a:pPr>
            <a:r>
              <a:rPr lang="en-US" sz="2200" dirty="0"/>
              <a:t>                          c(ii, </a:t>
            </a:r>
            <a:r>
              <a:rPr lang="en-US" sz="2200" dirty="0" err="1"/>
              <a:t>jj</a:t>
            </a:r>
            <a:r>
              <a:rPr lang="en-US" sz="2200" dirty="0"/>
              <a:t>) = c(ii, </a:t>
            </a:r>
            <a:r>
              <a:rPr lang="en-US" sz="2200" dirty="0" err="1"/>
              <a:t>jj</a:t>
            </a:r>
            <a:r>
              <a:rPr lang="en-US" sz="2200" dirty="0"/>
              <a:t>) + t0 + t1 + … + t15;</a:t>
            </a:r>
          </a:p>
          <a:p>
            <a:pPr>
              <a:lnSpc>
                <a:spcPct val="90000"/>
              </a:lnSpc>
              <a:buNone/>
              <a:defRPr/>
            </a:pPr>
            <a:r>
              <a:rPr lang="en-US" sz="2200" dirty="0"/>
              <a:t>                     }</a:t>
            </a:r>
            <a:endParaRPr lang="en-US" dirty="0"/>
          </a:p>
          <a:p>
            <a:pPr>
              <a:lnSpc>
                <a:spcPct val="90000"/>
              </a:lnSpc>
              <a:buFont typeface="Arial" charset="0"/>
              <a:buChar char="•"/>
              <a:defRPr/>
            </a:pPr>
            <a:endParaRPr lang="en-US" sz="2600" dirty="0"/>
          </a:p>
          <a:p>
            <a:pPr>
              <a:lnSpc>
                <a:spcPct val="90000"/>
              </a:lnSpc>
              <a:buFont typeface="Arial" charset="0"/>
              <a:buChar char="•"/>
              <a:defRPr/>
            </a:pPr>
            <a:endParaRPr lang="en-US" sz="2600" dirty="0"/>
          </a:p>
          <a:p>
            <a:endParaRPr lang="en-US" altLang="en-US" sz="2000" dirty="0"/>
          </a:p>
          <a:p>
            <a:endParaRPr lang="en-US" dirty="0"/>
          </a:p>
        </p:txBody>
      </p:sp>
    </p:spTree>
    <p:extLst>
      <p:ext uri="{BB962C8B-B14F-4D97-AF65-F5344CB8AC3E}">
        <p14:creationId xmlns:p14="http://schemas.microsoft.com/office/powerpoint/2010/main" val="103705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restructuring example</a:t>
            </a:r>
          </a:p>
        </p:txBody>
      </p:sp>
      <p:sp>
        <p:nvSpPr>
          <p:cNvPr id="3" name="Content Placeholder 2"/>
          <p:cNvSpPr>
            <a:spLocks noGrp="1"/>
          </p:cNvSpPr>
          <p:nvPr>
            <p:ph sz="quarter" idx="13"/>
          </p:nvPr>
        </p:nvSpPr>
        <p:spPr>
          <a:xfrm>
            <a:off x="756377" y="1191654"/>
            <a:ext cx="10363826" cy="5127370"/>
          </a:xfrm>
        </p:spPr>
        <p:txBody>
          <a:bodyPr>
            <a:normAutofit/>
          </a:bodyPr>
          <a:lstStyle/>
          <a:p>
            <a:r>
              <a:rPr lang="en-US" dirty="0"/>
              <a:t>See loop1.c, loop2.c, and loop3.c</a:t>
            </a:r>
          </a:p>
          <a:p>
            <a:endParaRPr lang="en-US" dirty="0"/>
          </a:p>
          <a:p>
            <a:endParaRPr lang="en-US" dirty="0"/>
          </a:p>
          <a:p>
            <a:endParaRPr lang="en-US" dirty="0">
              <a:solidFill>
                <a:schemeClr val="tx1"/>
              </a:solidFill>
            </a:endParaRPr>
          </a:p>
        </p:txBody>
      </p:sp>
    </p:spTree>
    <p:extLst>
      <p:ext uri="{BB962C8B-B14F-4D97-AF65-F5344CB8AC3E}">
        <p14:creationId xmlns:p14="http://schemas.microsoft.com/office/powerpoint/2010/main" val="388326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Dependence</a:t>
            </a:r>
          </a:p>
        </p:txBody>
      </p:sp>
      <p:sp>
        <p:nvSpPr>
          <p:cNvPr id="3" name="Content Placeholder 2"/>
          <p:cNvSpPr>
            <a:spLocks noGrp="1"/>
          </p:cNvSpPr>
          <p:nvPr>
            <p:ph sz="quarter" idx="13"/>
          </p:nvPr>
        </p:nvSpPr>
        <p:spPr>
          <a:xfrm>
            <a:off x="756377" y="1191654"/>
            <a:ext cx="10363826" cy="5127370"/>
          </a:xfrm>
        </p:spPr>
        <p:txBody>
          <a:bodyPr>
            <a:normAutofit/>
          </a:bodyPr>
          <a:lstStyle/>
          <a:p>
            <a:r>
              <a:rPr lang="en-US" dirty="0"/>
              <a:t>Two instructions (tasks) have dependence when they operate on the same data with at least one operation being </a:t>
            </a:r>
            <a:r>
              <a:rPr lang="en-US" b="1" dirty="0"/>
              <a:t>write</a:t>
            </a:r>
            <a:r>
              <a:rPr lang="en-US" dirty="0"/>
              <a:t>. </a:t>
            </a:r>
          </a:p>
          <a:p>
            <a:r>
              <a:rPr lang="en-US" dirty="0"/>
              <a:t>The order of two instructions can be swapped when they do not have dependence.</a:t>
            </a:r>
          </a:p>
          <a:p>
            <a:r>
              <a:rPr lang="en-US" dirty="0"/>
              <a:t>Three types of data dependence:</a:t>
            </a:r>
          </a:p>
          <a:p>
            <a:pPr lvl="1">
              <a:lnSpc>
                <a:spcPct val="90000"/>
              </a:lnSpc>
              <a:buFont typeface="Arial" charset="0"/>
              <a:buChar char="•"/>
              <a:defRPr/>
            </a:pPr>
            <a:r>
              <a:rPr lang="en-US" dirty="0"/>
              <a:t>True dependence: Write X-Read X (RAW)</a:t>
            </a:r>
          </a:p>
          <a:p>
            <a:pPr lvl="1">
              <a:lnSpc>
                <a:spcPct val="90000"/>
              </a:lnSpc>
              <a:buFont typeface="Arial" charset="0"/>
              <a:buChar char="•"/>
              <a:defRPr/>
            </a:pPr>
            <a:r>
              <a:rPr lang="en-US" dirty="0"/>
              <a:t>Output dependence: Write X – Write X (WAW)</a:t>
            </a:r>
          </a:p>
          <a:p>
            <a:pPr lvl="1">
              <a:lnSpc>
                <a:spcPct val="90000"/>
              </a:lnSpc>
              <a:buFont typeface="Arial" charset="0"/>
              <a:buChar char="•"/>
              <a:defRPr/>
            </a:pPr>
            <a:r>
              <a:rPr lang="en-US" dirty="0"/>
              <a:t>Anti dependence:  Read X – Write X  (WAR)</a:t>
            </a:r>
          </a:p>
          <a:p>
            <a:pPr lvl="1">
              <a:lnSpc>
                <a:spcPct val="90000"/>
              </a:lnSpc>
              <a:buFont typeface="Arial" charset="0"/>
              <a:buChar char="•"/>
              <a:defRPr/>
            </a:pPr>
            <a:r>
              <a:rPr lang="en-US" dirty="0"/>
              <a:t>What about RAR?</a:t>
            </a:r>
          </a:p>
          <a:p>
            <a:endParaRPr lang="en-US" dirty="0"/>
          </a:p>
          <a:p>
            <a:endParaRPr lang="en-US" dirty="0">
              <a:solidFill>
                <a:schemeClr val="tx1"/>
              </a:solidFill>
            </a:endParaRPr>
          </a:p>
        </p:txBody>
      </p:sp>
    </p:spTree>
    <p:extLst>
      <p:ext uri="{BB962C8B-B14F-4D97-AF65-F5344CB8AC3E}">
        <p14:creationId xmlns:p14="http://schemas.microsoft.com/office/powerpoint/2010/main" val="203525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Affine loops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6377" y="1526190"/>
                <a:ext cx="10363826" cy="4649758"/>
              </a:xfrm>
            </p:spPr>
            <p:txBody>
              <a:bodyPr>
                <a:normAutofit fontScale="92500"/>
              </a:bodyPr>
              <a:lstStyle/>
              <a:p>
                <a:r>
                  <a:rPr lang="en-US" dirty="0"/>
                  <a:t>General loops are hard to analyze or restructure correctly.</a:t>
                </a:r>
              </a:p>
              <a:p>
                <a:r>
                  <a:rPr lang="en-US" dirty="0"/>
                  <a:t>Affine loops are loops that meet the following conditions:</a:t>
                </a:r>
              </a:p>
              <a:p>
                <a:pPr lvl="1"/>
                <a:r>
                  <a:rPr lang="en-US" dirty="0"/>
                  <a:t>Loop index boundaries are affine expressions of the containing loop index variables.</a:t>
                </a:r>
              </a:p>
              <a:p>
                <a:pPr lvl="1"/>
                <a:r>
                  <a:rPr lang="en-US" dirty="0"/>
                  <a:t>Array index inside the loop are affine expressions of the loop index variables</a:t>
                </a:r>
              </a:p>
              <a:p>
                <a:pPr lvl="1"/>
                <a:r>
                  <a:rPr lang="en-US" dirty="0"/>
                  <a:t>No aliases (pointers), no functions with side effects</a:t>
                </a:r>
              </a:p>
              <a:p>
                <a:pPr marL="228600" lvl="1">
                  <a:spcBef>
                    <a:spcPts val="1000"/>
                  </a:spcBef>
                  <a:buFont typeface="Wingdings" panose="05000000000000000000" pitchFamily="2" charset="2"/>
                  <a:buChar char="§"/>
                </a:pP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oMath>
                </a14:m>
                <a:r>
                  <a:rPr lang="en-US" dirty="0"/>
                  <a:t> be a set of index variables</a:t>
                </a:r>
                <a:r>
                  <a:rPr lang="fr-FR" dirty="0"/>
                  <a:t>. An </a:t>
                </a:r>
                <a:r>
                  <a:rPr lang="en-US" dirty="0"/>
                  <a:t>affine expression is a linear expression of the variables:</a:t>
                </a:r>
              </a:p>
              <a:p>
                <a:pPr marL="0" lvl="1" indent="0" algn="ctr">
                  <a:spcBef>
                    <a:spcPts val="100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oMath>
                </a14:m>
                <a:endParaRPr lang="en-US" dirty="0"/>
              </a:p>
              <a:p>
                <a:pPr marL="0" lvl="1" indent="0">
                  <a:spcBef>
                    <a:spcPts val="1000"/>
                  </a:spcBef>
                  <a:buNone/>
                </a:pPr>
                <a:r>
                  <a:rPr lang="en-US" dirty="0"/>
                  <a:t>    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sub>
                    </m:sSub>
                  </m:oMath>
                </a14:m>
                <a:r>
                  <a:rPr lang="fr-FR"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r>
                          <a:rPr lang="en-US" i="1">
                            <a:latin typeface="Cambria Math" panose="02040503050406030204" pitchFamily="18" charset="0"/>
                          </a:rPr>
                          <m:t>−1</m:t>
                        </m:r>
                      </m:sub>
                    </m:sSub>
                  </m:oMath>
                </a14:m>
                <a:r>
                  <a:rPr lang="fr-FR"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oMath>
                </a14:m>
                <a:r>
                  <a:rPr lang="fr-FR" dirty="0"/>
                  <a:t> are constants.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6377" y="1526190"/>
                <a:ext cx="10363826" cy="4649758"/>
              </a:xfrm>
              <a:blipFill>
                <a:blip r:embed="rId2"/>
                <a:stretch>
                  <a:fillRect l="-882" r="-647" b="-131"/>
                </a:stretch>
              </a:blipFill>
            </p:spPr>
            <p:txBody>
              <a:bodyPr/>
              <a:lstStyle/>
              <a:p>
                <a:r>
                  <a:rPr lang="en-US">
                    <a:noFill/>
                  </a:rPr>
                  <a:t> </a:t>
                </a:r>
              </a:p>
            </p:txBody>
          </p:sp>
        </mc:Fallback>
      </mc:AlternateContent>
      <p:sp>
        <p:nvSpPr>
          <p:cNvPr id="4" name="TextBox 3"/>
          <p:cNvSpPr txBox="1"/>
          <p:nvPr/>
        </p:nvSpPr>
        <p:spPr>
          <a:xfrm>
            <a:off x="8958696" y="4990386"/>
            <a:ext cx="2692917" cy="1477328"/>
          </a:xfrm>
          <a:prstGeom prst="rect">
            <a:avLst/>
          </a:prstGeom>
          <a:noFill/>
          <a:ln>
            <a:solidFill>
              <a:schemeClr val="tx1"/>
            </a:solidFill>
          </a:ln>
        </p:spPr>
        <p:txBody>
          <a:bodyPr wrap="none" rtlCol="0">
            <a:spAutoFit/>
          </a:bodyPr>
          <a:lstStyle/>
          <a:p>
            <a:r>
              <a:rPr lang="en-US" dirty="0"/>
              <a:t>for (</a:t>
            </a:r>
            <a:r>
              <a:rPr lang="en-US" dirty="0" err="1"/>
              <a:t>i</a:t>
            </a:r>
            <a:r>
              <a:rPr lang="en-US" dirty="0"/>
              <a:t> =0; </a:t>
            </a:r>
            <a:r>
              <a:rPr lang="en-US" dirty="0" err="1"/>
              <a:t>i</a:t>
            </a:r>
            <a:r>
              <a:rPr lang="en-US" dirty="0"/>
              <a:t>&lt;n; </a:t>
            </a:r>
            <a:r>
              <a:rPr lang="en-US" dirty="0" err="1"/>
              <a:t>i</a:t>
            </a:r>
            <a:r>
              <a:rPr lang="en-US" dirty="0"/>
              <a:t>++)</a:t>
            </a:r>
          </a:p>
          <a:p>
            <a:r>
              <a:rPr lang="en-US" dirty="0"/>
              <a:t>    for (j=0; j&lt;n; </a:t>
            </a:r>
            <a:r>
              <a:rPr lang="en-US" dirty="0" err="1"/>
              <a:t>j++</a:t>
            </a:r>
            <a:r>
              <a:rPr lang="en-US" dirty="0"/>
              <a:t>)</a:t>
            </a:r>
          </a:p>
          <a:p>
            <a:r>
              <a:rPr lang="en-US" dirty="0"/>
              <a:t>        m[i+1][2*j] = 0;</a:t>
            </a:r>
          </a:p>
          <a:p>
            <a:endParaRPr lang="en-US" dirty="0"/>
          </a:p>
          <a:p>
            <a:r>
              <a:rPr lang="en-US" dirty="0"/>
              <a:t>   An example affine loop </a:t>
            </a:r>
          </a:p>
        </p:txBody>
      </p:sp>
    </p:spTree>
    <p:extLst>
      <p:ext uri="{BB962C8B-B14F-4D97-AF65-F5344CB8AC3E}">
        <p14:creationId xmlns:p14="http://schemas.microsoft.com/office/powerpoint/2010/main" val="74636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Dependence analysis</a:t>
            </a:r>
          </a:p>
        </p:txBody>
      </p:sp>
      <p:sp>
        <p:nvSpPr>
          <p:cNvPr id="3" name="Content Placeholder 2"/>
          <p:cNvSpPr>
            <a:spLocks noGrp="1"/>
          </p:cNvSpPr>
          <p:nvPr>
            <p:ph sz="quarter" idx="13"/>
          </p:nvPr>
        </p:nvSpPr>
        <p:spPr>
          <a:xfrm>
            <a:off x="756377" y="1526190"/>
            <a:ext cx="10363826" cy="4649758"/>
          </a:xfrm>
        </p:spPr>
        <p:txBody>
          <a:bodyPr>
            <a:normAutofit/>
          </a:bodyPr>
          <a:lstStyle/>
          <a:p>
            <a:r>
              <a:rPr lang="en-US" dirty="0"/>
              <a:t>To determine if a certain loop restructuring technical can be applied, we need to know all data dependence among statements in the loops</a:t>
            </a:r>
          </a:p>
          <a:p>
            <a:pPr lvl="1"/>
            <a:r>
              <a:rPr lang="en-US" dirty="0"/>
              <a:t>This is done through dependence analysis: calculating which statement in an iteration depends on which statement in another iteration, and the type of dependence </a:t>
            </a:r>
          </a:p>
        </p:txBody>
      </p:sp>
      <p:sp>
        <p:nvSpPr>
          <p:cNvPr id="5" name="TextBox 4">
            <a:extLst>
              <a:ext uri="{FF2B5EF4-FFF2-40B4-BE49-F238E27FC236}">
                <a16:creationId xmlns:a16="http://schemas.microsoft.com/office/drawing/2014/main" id="{54093AFA-48D9-D4B8-7ADA-BF20FD3C82A3}"/>
              </a:ext>
            </a:extLst>
          </p:cNvPr>
          <p:cNvSpPr txBox="1"/>
          <p:nvPr/>
        </p:nvSpPr>
        <p:spPr>
          <a:xfrm>
            <a:off x="2668089" y="5008644"/>
            <a:ext cx="2337499" cy="646331"/>
          </a:xfrm>
          <a:prstGeom prst="rect">
            <a:avLst/>
          </a:prstGeom>
          <a:noFill/>
          <a:ln>
            <a:solidFill>
              <a:schemeClr val="tx1"/>
            </a:solidFill>
          </a:ln>
        </p:spPr>
        <p:txBody>
          <a:bodyPr wrap="none" rtlCol="0">
            <a:spAutoFit/>
          </a:bodyPr>
          <a:lstStyle/>
          <a:p>
            <a:r>
              <a:rPr lang="en-US" dirty="0"/>
              <a:t>for (</a:t>
            </a:r>
            <a:r>
              <a:rPr lang="en-US" dirty="0" err="1"/>
              <a:t>i</a:t>
            </a:r>
            <a:r>
              <a:rPr lang="en-US" dirty="0"/>
              <a:t>=0; </a:t>
            </a:r>
            <a:r>
              <a:rPr lang="en-US" dirty="0" err="1"/>
              <a:t>i</a:t>
            </a:r>
            <a:r>
              <a:rPr lang="en-US" dirty="0"/>
              <a:t>&lt; 1000; </a:t>
            </a:r>
            <a:r>
              <a:rPr lang="en-US" dirty="0" err="1"/>
              <a:t>i</a:t>
            </a:r>
            <a:r>
              <a:rPr lang="en-US" dirty="0"/>
              <a:t>--)</a:t>
            </a:r>
          </a:p>
          <a:p>
            <a:r>
              <a:rPr lang="en-US" dirty="0"/>
              <a:t>        a[i] = a[i+1] + 1;</a:t>
            </a:r>
          </a:p>
        </p:txBody>
      </p:sp>
      <p:sp>
        <p:nvSpPr>
          <p:cNvPr id="6" name="TextBox 5">
            <a:extLst>
              <a:ext uri="{FF2B5EF4-FFF2-40B4-BE49-F238E27FC236}">
                <a16:creationId xmlns:a16="http://schemas.microsoft.com/office/drawing/2014/main" id="{6D43B361-27D5-2C73-9F6F-DAB0E198D682}"/>
              </a:ext>
            </a:extLst>
          </p:cNvPr>
          <p:cNvSpPr txBox="1"/>
          <p:nvPr/>
        </p:nvSpPr>
        <p:spPr>
          <a:xfrm>
            <a:off x="6917300" y="4731644"/>
            <a:ext cx="3413627" cy="1200329"/>
          </a:xfrm>
          <a:prstGeom prst="rect">
            <a:avLst/>
          </a:prstGeom>
          <a:noFill/>
          <a:ln>
            <a:solidFill>
              <a:schemeClr val="tx1"/>
            </a:solidFill>
          </a:ln>
        </p:spPr>
        <p:txBody>
          <a:bodyPr wrap="none" rtlCol="0">
            <a:spAutoFit/>
          </a:bodyPr>
          <a:lstStyle/>
          <a:p>
            <a:r>
              <a:rPr lang="en-US" dirty="0"/>
              <a:t>Type: anti-dependence</a:t>
            </a:r>
          </a:p>
          <a:p>
            <a:r>
              <a:rPr lang="en-US" dirty="0"/>
              <a:t>Between: iteration I to iteration i+1</a:t>
            </a:r>
          </a:p>
          <a:p>
            <a:r>
              <a:rPr lang="en-US" dirty="0"/>
              <a:t>Distance: 1</a:t>
            </a:r>
          </a:p>
          <a:p>
            <a:r>
              <a:rPr lang="en-US" dirty="0"/>
              <a:t>Direction vector: &lt;+&gt;</a:t>
            </a:r>
          </a:p>
        </p:txBody>
      </p:sp>
    </p:spTree>
    <p:extLst>
      <p:ext uri="{BB962C8B-B14F-4D97-AF65-F5344CB8AC3E}">
        <p14:creationId xmlns:p14="http://schemas.microsoft.com/office/powerpoint/2010/main" val="197412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 Number and Vector</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533236"/>
                <a:ext cx="10363826" cy="4257963"/>
              </a:xfrm>
            </p:spPr>
            <p:txBody>
              <a:bodyPr>
                <a:normAutofit fontScale="85000" lnSpcReduction="20000"/>
              </a:bodyPr>
              <a:lstStyle/>
              <a:p>
                <a:r>
                  <a:rPr lang="en-US" dirty="0"/>
                  <a:t>For a nest of n loops, the iteration of the innermost loop can be represented by an iteration vector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e>
                    </m:d>
                  </m:oMath>
                </a14:m>
                <a:r>
                  <a:rPr lang="en-US" dirty="0"/>
                  <a:t>, where n is the innermost loop.</a:t>
                </a:r>
              </a:p>
              <a:p>
                <a:r>
                  <a:rPr lang="en-US" dirty="0"/>
                  <a:t>for an n-level loop: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2, 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𝑛</m:t>
                            </m:r>
                          </m:sub>
                        </m:sSub>
                      </m:e>
                    </m:d>
                  </m:oMath>
                </a14:m>
                <a:endParaRPr lang="en-US" dirty="0"/>
              </a:p>
              <a:p>
                <a:pPr marL="914400" lvl="2" indent="0">
                  <a:buNone/>
                </a:pPr>
                <a:r>
                  <a:rPr lang="en-US" dirty="0"/>
                  <a:t>for (</a:t>
                </a:r>
                <a:r>
                  <a:rPr lang="en-US" dirty="0" err="1"/>
                  <a:t>int</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0" smtClean="0">
                        <a:latin typeface="Cambria Math" panose="02040503050406030204" pitchFamily="18" charset="0"/>
                      </a:rPr>
                      <m:t>&lt;</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1</m:t>
                        </m:r>
                      </m:sub>
                    </m:sSub>
                  </m:oMath>
                </a14:m>
                <a:r>
                  <a:rPr lang="en-US" dirty="0"/>
                  <a:t>) {</a:t>
                </a:r>
              </a:p>
              <a:p>
                <a:pPr marL="914400" lvl="2" indent="0">
                  <a:buNone/>
                </a:pPr>
                <a:r>
                  <a:rPr lang="en-US" dirty="0"/>
                  <a:t>        for (</a:t>
                </a:r>
                <a:r>
                  <a:rPr lang="en-US" dirty="0" err="1"/>
                  <a:t>int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2</m:t>
                        </m:r>
                      </m:sub>
                    </m:sSub>
                    <m:r>
                      <a:rPr lang="en-US">
                        <a:latin typeface="Cambria Math" panose="02040503050406030204" pitchFamily="18" charset="0"/>
                      </a:rPr>
                      <m:t>&lt;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oMath>
                </a14:m>
                <a:r>
                  <a:rPr lang="en-US" dirty="0"/>
                  <a:t>) {</a:t>
                </a:r>
              </a:p>
              <a:p>
                <a:pPr marL="914400" lvl="2" indent="0">
                  <a:buNone/>
                </a:pPr>
                <a:r>
                  <a:rPr lang="en-US" dirty="0"/>
                  <a:t>                ……</a:t>
                </a:r>
              </a:p>
              <a:p>
                <a:pPr marL="914400" lvl="2" indent="0">
                  <a:buNone/>
                </a:pPr>
                <a:r>
                  <a:rPr lang="en-US" dirty="0"/>
                  <a:t>                for (</a:t>
                </a:r>
                <a:r>
                  <a:rPr lang="en-US" dirty="0" err="1"/>
                  <a:t>int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𝑛</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𝑛</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𝑛</m:t>
                        </m:r>
                      </m:sub>
                    </m:sSub>
                    <m:r>
                      <a:rPr lang="en-US">
                        <a:latin typeface="Cambria Math" panose="02040503050406030204" pitchFamily="18" charset="0"/>
                      </a:rPr>
                      <m:t>&lt;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𝑛</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𝑛</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𝑛</m:t>
                        </m:r>
                      </m:sub>
                    </m:sSub>
                  </m:oMath>
                </a14:m>
                <a:r>
                  <a:rPr lang="en-US" dirty="0"/>
                  <a:t>) {</a:t>
                </a:r>
              </a:p>
              <a:p>
                <a:pPr marL="914400" lvl="2" indent="0">
                  <a:buNone/>
                </a:pPr>
                <a:r>
                  <a:rPr lang="en-US" dirty="0"/>
                  <a:t>                       // innermost loop body</a:t>
                </a:r>
              </a:p>
              <a:p>
                <a:pPr marL="914400" lvl="2" indent="0">
                  <a:buNone/>
                </a:pPr>
                <a:r>
                  <a:rPr lang="en-US" dirty="0"/>
                  <a:t>                 }</a:t>
                </a:r>
              </a:p>
              <a:p>
                <a:pPr marL="914400" lvl="2" indent="0">
                  <a:buNone/>
                </a:pPr>
                <a:r>
                  <a:rPr lang="en-US" dirty="0"/>
                  <a:t>           }</a:t>
                </a:r>
              </a:p>
              <a:p>
                <a:pPr marL="914400" lvl="2" indent="0">
                  <a:buNone/>
                </a:pPr>
                <a:r>
                  <a:rPr lang="en-US" dirty="0"/>
                  <a:t>     }</a:t>
                </a:r>
              </a:p>
              <a:p>
                <a:pPr marL="914400" lvl="2"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533236"/>
                <a:ext cx="10363826" cy="4257963"/>
              </a:xfrm>
              <a:blipFill>
                <a:blip r:embed="rId2"/>
                <a:stretch>
                  <a:fillRect l="-857" t="-1187"/>
                </a:stretch>
              </a:blipFill>
            </p:spPr>
            <p:txBody>
              <a:bodyPr/>
              <a:lstStyle/>
              <a:p>
                <a:r>
                  <a:rPr lang="en-US">
                    <a:noFill/>
                  </a:rPr>
                  <a:t> </a:t>
                </a:r>
              </a:p>
            </p:txBody>
          </p:sp>
        </mc:Fallback>
      </mc:AlternateContent>
    </p:spTree>
    <p:extLst>
      <p:ext uri="{BB962C8B-B14F-4D97-AF65-F5344CB8AC3E}">
        <p14:creationId xmlns:p14="http://schemas.microsoft.com/office/powerpoint/2010/main" val="402513515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11579</TotalTime>
  <Words>5918</Words>
  <Application>Microsoft Macintosh PowerPoint</Application>
  <PresentationFormat>Widescreen</PresentationFormat>
  <Paragraphs>556</Paragraphs>
  <Slides>44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Cambria Math</vt:lpstr>
      <vt:lpstr>Courier New</vt:lpstr>
      <vt:lpstr>Tw Cen MT</vt:lpstr>
      <vt:lpstr>Wingdings</vt:lpstr>
      <vt:lpstr>Droplet</vt:lpstr>
      <vt:lpstr>Equation</vt:lpstr>
      <vt:lpstr>Optimizing for Single Thread Performance</vt:lpstr>
      <vt:lpstr>Restructuring loops and its impact on performance</vt:lpstr>
      <vt:lpstr>Semantically equivalent loop restructuring</vt:lpstr>
      <vt:lpstr>Semantically equivalent loop restructuring</vt:lpstr>
      <vt:lpstr>Loop restructuring example</vt:lpstr>
      <vt:lpstr>Data Dependence</vt:lpstr>
      <vt:lpstr>Affine loops</vt:lpstr>
      <vt:lpstr>Dependence analysis</vt:lpstr>
      <vt:lpstr>Iteration Number and Vector</vt:lpstr>
      <vt:lpstr>Iteration Number and Vector</vt:lpstr>
      <vt:lpstr>Dependence in a loop</vt:lpstr>
      <vt:lpstr>Loop carried dependence</vt:lpstr>
      <vt:lpstr>Loop Reordering transformation</vt:lpstr>
      <vt:lpstr>Scalar replacement of array elements</vt:lpstr>
      <vt:lpstr>Loop normalization</vt:lpstr>
      <vt:lpstr>Loop transformations</vt:lpstr>
      <vt:lpstr>Unimodular transformations</vt:lpstr>
      <vt:lpstr>Unimodular transformations: loop interchange</vt:lpstr>
      <vt:lpstr>Unimodular transformations: loop permutation</vt:lpstr>
      <vt:lpstr>Unimodular transformations: loop permutation</vt:lpstr>
      <vt:lpstr>PowerPoint Presentation</vt:lpstr>
      <vt:lpstr>Unimodular transformations: loop reversal</vt:lpstr>
      <vt:lpstr>Unimodular transformations: loop skewing</vt:lpstr>
      <vt:lpstr>Loop fusion</vt:lpstr>
      <vt:lpstr>Loop distribution</vt:lpstr>
      <vt:lpstr>Loop tiling</vt:lpstr>
      <vt:lpstr>Loop tiling</vt:lpstr>
      <vt:lpstr>Loop Tiling example</vt:lpstr>
      <vt:lpstr>Loop unrolling</vt:lpstr>
      <vt:lpstr>Loop optimization in action</vt:lpstr>
      <vt:lpstr>Matrix multiplication</vt:lpstr>
      <vt:lpstr>Improve Cache Performance</vt:lpstr>
      <vt:lpstr>Row-major order and column-major order</vt:lpstr>
      <vt:lpstr>Access pattern in the innermost loop</vt:lpstr>
      <vt:lpstr>Fix the access to the B array  </vt:lpstr>
      <vt:lpstr>The code</vt:lpstr>
      <vt:lpstr>Scalar replacement of array elements</vt:lpstr>
      <vt:lpstr>Improving temporal locality </vt:lpstr>
      <vt:lpstr>Loop tiling</vt:lpstr>
      <vt:lpstr>Loop exchange</vt:lpstr>
      <vt:lpstr>Improve temporal locality</vt:lpstr>
      <vt:lpstr>Reducing branch instructions: Loop unrolling</vt:lpstr>
      <vt:lpstr>Loop unrolling</vt:lpstr>
      <vt:lpstr>Instruction scheduling</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Surfing</dc:creator>
  <cp:lastModifiedBy>Xin Yuan</cp:lastModifiedBy>
  <cp:revision>206</cp:revision>
  <dcterms:created xsi:type="dcterms:W3CDTF">2021-08-12T15:51:09Z</dcterms:created>
  <dcterms:modified xsi:type="dcterms:W3CDTF">2026-02-11T20:57:11Z</dcterms:modified>
</cp:coreProperties>
</file>