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 id="268" r:id="rId3"/>
    <p:sldId id="259" r:id="rId4"/>
    <p:sldId id="260" r:id="rId5"/>
    <p:sldId id="261" r:id="rId6"/>
    <p:sldId id="262" r:id="rId7"/>
    <p:sldId id="282" r:id="rId8"/>
    <p:sldId id="263" r:id="rId9"/>
    <p:sldId id="265" r:id="rId10"/>
    <p:sldId id="266" r:id="rId11"/>
    <p:sldId id="284" r:id="rId12"/>
    <p:sldId id="267" r:id="rId13"/>
    <p:sldId id="286" r:id="rId14"/>
    <p:sldId id="269" r:id="rId15"/>
    <p:sldId id="270" r:id="rId16"/>
    <p:sldId id="271" r:id="rId17"/>
    <p:sldId id="272" r:id="rId18"/>
    <p:sldId id="273" r:id="rId19"/>
    <p:sldId id="276" r:id="rId20"/>
    <p:sldId id="277" r:id="rId21"/>
    <p:sldId id="285" r:id="rId22"/>
    <p:sldId id="278" r:id="rId23"/>
    <p:sldId id="279" r:id="rId24"/>
    <p:sldId id="274" r:id="rId25"/>
    <p:sldId id="280" r:id="rId26"/>
    <p:sldId id="281"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4660"/>
  </p:normalViewPr>
  <p:slideViewPr>
    <p:cSldViewPr snapToGrid="0">
      <p:cViewPr varScale="1">
        <p:scale>
          <a:sx n="96" d="100"/>
          <a:sy n="96" d="100"/>
        </p:scale>
        <p:origin x="8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3" y="392927"/>
            <a:ext cx="12192000" cy="6858000"/>
          </a:xfrm>
          <a:prstGeom prst="rect">
            <a:avLst/>
          </a:prstGeom>
        </p:spPr>
      </p:pic>
      <p:sp>
        <p:nvSpPr>
          <p:cNvPr id="2" name="Title 1"/>
          <p:cNvSpPr>
            <a:spLocks noGrp="1"/>
          </p:cNvSpPr>
          <p:nvPr>
            <p:ph type="title" hasCustomPrompt="1"/>
          </p:nvPr>
        </p:nvSpPr>
        <p:spPr>
          <a:xfrm>
            <a:off x="913774" y="292513"/>
            <a:ext cx="10364451" cy="1122819"/>
          </a:xfrm>
        </p:spPr>
        <p:txBody>
          <a:bodyPr/>
          <a:lstStyle>
            <a:lvl1pPr>
              <a:defRPr cap="none"/>
            </a:lvl1pPr>
          </a:lstStyle>
          <a:p>
            <a:r>
              <a:rPr lang="en-US" dirty="0"/>
              <a:t>Click to edit master title style</a:t>
            </a:r>
          </a:p>
        </p:txBody>
      </p:sp>
      <p:sp>
        <p:nvSpPr>
          <p:cNvPr id="12" name="Content Placeholder 2"/>
          <p:cNvSpPr>
            <a:spLocks noGrp="1"/>
          </p:cNvSpPr>
          <p:nvPr>
            <p:ph sz="quarter" idx="13" hasCustomPrompt="1"/>
          </p:nvPr>
        </p:nvSpPr>
        <p:spPr>
          <a:xfrm>
            <a:off x="913774" y="1566408"/>
            <a:ext cx="10363826" cy="4224792"/>
          </a:xfrm>
        </p:spPr>
        <p:txBody>
          <a:bodyPr/>
          <a:lstStyle>
            <a:lvl1pPr marL="228600" indent="-228600">
              <a:buFont typeface="Wingdings" panose="05000000000000000000" pitchFamily="2" charset="2"/>
              <a:buChar char="§"/>
              <a:defRPr sz="2400" cap="none" baseline="0">
                <a:latin typeface="+mj-lt"/>
                <a:cs typeface="Calibri" panose="020F0502020204030204" pitchFamily="34" charset="0"/>
              </a:defRPr>
            </a:lvl1pPr>
            <a:lvl2pPr marL="685800" indent="-228600">
              <a:buFont typeface="Courier New" panose="02070309020205020404" pitchFamily="49" charset="0"/>
              <a:buChar char="o"/>
              <a:defRPr sz="2000" cap="none">
                <a:latin typeface="+mn-lt"/>
                <a:cs typeface="Calibri" panose="020F0502020204030204" pitchFamily="34" charset="0"/>
              </a:defRPr>
            </a:lvl2pPr>
            <a:lvl3pPr marL="1143000" indent="-228600">
              <a:buFont typeface="Wingdings" panose="05000000000000000000" pitchFamily="2" charset="2"/>
              <a:buChar char="v"/>
              <a:defRPr sz="1800" cap="none"/>
            </a:lvl3pPr>
            <a:lvl4pPr marL="1600200" indent="-228600">
              <a:buFont typeface="Wingdings" panose="05000000000000000000" pitchFamily="2" charset="2"/>
              <a:buChar char="q"/>
              <a:defRPr sz="1600" cap="none"/>
            </a:lvl4pPr>
          </a:lstStyle>
          <a:p>
            <a:pPr lvl="0"/>
            <a:r>
              <a:rPr lang="en-US" dirty="0" err="1"/>
              <a:t>Aaaa</a:t>
            </a:r>
            <a:endParaRPr lang="en-US" dirty="0"/>
          </a:p>
          <a:p>
            <a:pPr lvl="1"/>
            <a:r>
              <a:rPr lang="en-US" dirty="0" err="1"/>
              <a:t>Saaaa</a:t>
            </a:r>
            <a:endParaRPr lang="en-US" dirty="0"/>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8A87A34-81AB-432B-8DAE-1953F412C126}" type="datetimeFigureOut">
              <a:rPr lang="en-US" dirty="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8/28/2023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xyuan@cs.fsu.edu"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file:///C:\Users\Surfing\Documents\teach\cop4530.2021f\%0ahttp:\fda.fsu.edu\Academics\Academic-Honor-Polic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disabilitycenter.fsu.edu/"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anvas.fsu.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COP4530 Syllabus, Fall 2023</a:t>
            </a:r>
          </a:p>
        </p:txBody>
      </p:sp>
      <p:sp>
        <p:nvSpPr>
          <p:cNvPr id="3" name="Content Placeholder 2"/>
          <p:cNvSpPr>
            <a:spLocks noGrp="1"/>
          </p:cNvSpPr>
          <p:nvPr>
            <p:ph sz="quarter" idx="13"/>
          </p:nvPr>
        </p:nvSpPr>
        <p:spPr/>
        <p:txBody>
          <a:bodyPr>
            <a:normAutofit/>
          </a:bodyPr>
          <a:lstStyle/>
          <a:p>
            <a:r>
              <a:rPr lang="en-US" dirty="0"/>
              <a:t> Location: SCN 0214, Time: Monday, Wednesday 3:05-4:20</a:t>
            </a:r>
          </a:p>
          <a:p>
            <a:r>
              <a:rPr lang="en-US" dirty="0"/>
              <a:t> Instructor: Xin Yuan, (850)6449133, </a:t>
            </a:r>
            <a:r>
              <a:rPr lang="en-US" dirty="0">
                <a:hlinkClick r:id="rId2"/>
              </a:rPr>
              <a:t>xyuan@cs.fsu.edu</a:t>
            </a:r>
            <a:endParaRPr lang="en-US" dirty="0"/>
          </a:p>
          <a:p>
            <a:pPr lvl="1"/>
            <a:r>
              <a:rPr lang="en-US" dirty="0"/>
              <a:t>Office hours: Monday, Wednesday 1:30-2:30, ad hoc times announced on canvas, and by appointment</a:t>
            </a:r>
          </a:p>
          <a:p>
            <a:r>
              <a:rPr lang="en-US" dirty="0"/>
              <a:t>Recitations: Thursday 1:20-2:10 (Section 1), 3:05-3:55 (Section 2), 4:50-5:40 (Section 3), 6:35-7:25 (Section 4), 8:20-9:10 (Section 14) </a:t>
            </a:r>
          </a:p>
          <a:p>
            <a:r>
              <a:rPr lang="en-US" dirty="0"/>
              <a:t>TAs:   TBD</a:t>
            </a:r>
          </a:p>
          <a:p>
            <a:pPr lvl="1"/>
            <a:r>
              <a:rPr lang="en-US" dirty="0"/>
              <a:t>TA Office hours: TBD</a:t>
            </a:r>
          </a:p>
        </p:txBody>
      </p:sp>
    </p:spTree>
    <p:extLst>
      <p:ext uri="{BB962C8B-B14F-4D97-AF65-F5344CB8AC3E}">
        <p14:creationId xmlns:p14="http://schemas.microsoft.com/office/powerpoint/2010/main" val="410934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Incompletes</a:t>
            </a:r>
            <a:endParaRPr lang="en-US" dirty="0"/>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The grade of 'I' (Incomplete) will be assigned </a:t>
            </a:r>
            <a:r>
              <a:rPr lang="en-US" b="1" dirty="0"/>
              <a:t>only</a:t>
            </a:r>
            <a:r>
              <a:rPr lang="en-US" dirty="0"/>
              <a:t> under the following exceptional conditions:</a:t>
            </a:r>
          </a:p>
          <a:p>
            <a:pPr lvl="1"/>
            <a:r>
              <a:rPr lang="en-US" dirty="0"/>
              <a:t>Due to an extended illness or other extraordinary circumstance, and with appropriate documentation, the student is unable to participate in class for a period affecting graded work, such that it is not possible to complete/grade the missing work before end of course.</a:t>
            </a:r>
          </a:p>
          <a:p>
            <a:pPr lvl="1"/>
            <a:r>
              <a:rPr lang="en-US" dirty="0"/>
              <a:t>The missing work cannot constitute the majority of the work in the course, and the student must already be passing the course in their other coursework, for an incomplete to be considered</a:t>
            </a:r>
          </a:p>
          <a:p>
            <a:pPr lvl="1"/>
            <a:r>
              <a:rPr lang="en-US" dirty="0"/>
              <a:t>In such a case, arrangements must be made to make up the missed portion of the course prior to the end of the next semester.</a:t>
            </a:r>
          </a:p>
          <a:p>
            <a:pPr marL="0" indent="0">
              <a:buNone/>
            </a:pPr>
            <a:r>
              <a:rPr lang="en-US" dirty="0"/>
              <a:t>Please note that "Incomplete" is </a:t>
            </a:r>
            <a:r>
              <a:rPr lang="en-US" b="1" dirty="0"/>
              <a:t>not</a:t>
            </a:r>
            <a:r>
              <a:rPr lang="en-US" dirty="0"/>
              <a:t> a "get-out-of-bad-grade-and-retake-the-course" card. University policy on Incompletes will be strictly followed.</a:t>
            </a:r>
          </a:p>
        </p:txBody>
      </p:sp>
    </p:spTree>
    <p:extLst>
      <p:ext uri="{BB962C8B-B14F-4D97-AF65-F5344CB8AC3E}">
        <p14:creationId xmlns:p14="http://schemas.microsoft.com/office/powerpoint/2010/main" val="389293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Exams</a:t>
            </a:r>
            <a:endParaRPr lang="en-US" dirty="0"/>
          </a:p>
        </p:txBody>
      </p:sp>
      <p:sp>
        <p:nvSpPr>
          <p:cNvPr id="3" name="Content Placeholder 2"/>
          <p:cNvSpPr>
            <a:spLocks noGrp="1"/>
          </p:cNvSpPr>
          <p:nvPr>
            <p:ph sz="quarter" idx="13"/>
          </p:nvPr>
        </p:nvSpPr>
        <p:spPr/>
        <p:txBody>
          <a:bodyPr>
            <a:normAutofit/>
          </a:bodyPr>
          <a:lstStyle/>
          <a:p>
            <a:pPr marL="0" indent="0">
              <a:buNone/>
            </a:pPr>
            <a:r>
              <a:rPr lang="en-US" dirty="0"/>
              <a:t>A midterm exam and a final exam. The final exam will be cumulative. </a:t>
            </a:r>
          </a:p>
          <a:p>
            <a:pPr marL="0" indent="0">
              <a:buNone/>
            </a:pPr>
            <a:endParaRPr lang="en-US" dirty="0"/>
          </a:p>
        </p:txBody>
      </p:sp>
    </p:spTree>
    <p:extLst>
      <p:ext uri="{BB962C8B-B14F-4D97-AF65-F5344CB8AC3E}">
        <p14:creationId xmlns:p14="http://schemas.microsoft.com/office/powerpoint/2010/main" val="1539196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Programming Assignments</a:t>
            </a:r>
            <a:endParaRPr lang="en-US" dirty="0"/>
          </a:p>
        </p:txBody>
      </p:sp>
      <p:sp>
        <p:nvSpPr>
          <p:cNvPr id="3" name="Content Placeholder 2"/>
          <p:cNvSpPr>
            <a:spLocks noGrp="1"/>
          </p:cNvSpPr>
          <p:nvPr>
            <p:ph sz="quarter" idx="13"/>
          </p:nvPr>
        </p:nvSpPr>
        <p:spPr>
          <a:xfrm>
            <a:off x="913774" y="1248356"/>
            <a:ext cx="10363826" cy="5152444"/>
          </a:xfrm>
        </p:spPr>
        <p:txBody>
          <a:bodyPr>
            <a:normAutofit fontScale="77500" lnSpcReduction="20000"/>
          </a:bodyPr>
          <a:lstStyle/>
          <a:p>
            <a:r>
              <a:rPr lang="en-US" b="1" dirty="0">
                <a:solidFill>
                  <a:srgbClr val="FF0000"/>
                </a:solidFill>
              </a:rPr>
              <a:t>Programming assignments will be more substantial and challenging than those in prior programming courses, and will require more time and effort to complete.</a:t>
            </a:r>
            <a:r>
              <a:rPr lang="en-US" b="1" dirty="0"/>
              <a:t> </a:t>
            </a:r>
            <a:r>
              <a:rPr lang="en-US" dirty="0"/>
              <a:t>Make sure to immediately start working on programming assignments when they are announced. Assignment specifications will be posted on the course web page.</a:t>
            </a:r>
          </a:p>
          <a:p>
            <a:r>
              <a:rPr lang="en-US" b="1" dirty="0"/>
              <a:t>Turn in all assignments on time!</a:t>
            </a:r>
            <a:r>
              <a:rPr lang="en-US" dirty="0"/>
              <a:t> Late assignments will be accepted one day after the due date, with the deduction of a letter grade (10%). Assignments more than a day late will not be accepted.</a:t>
            </a:r>
          </a:p>
          <a:p>
            <a:r>
              <a:rPr lang="en-US" b="1" dirty="0"/>
              <a:t>Compiling</a:t>
            </a:r>
            <a:r>
              <a:rPr lang="en-US" dirty="0"/>
              <a:t> -- Programs that do not compile successfully on </a:t>
            </a:r>
            <a:r>
              <a:rPr lang="en-US" dirty="0" err="1"/>
              <a:t>linprog</a:t>
            </a:r>
            <a:r>
              <a:rPr lang="en-US" dirty="0"/>
              <a:t> (the machine where your program will be graded) will receive at most 10% of the total grade for the program. Any program that compiles without any compilation error on </a:t>
            </a:r>
            <a:r>
              <a:rPr lang="en-US" dirty="0" err="1"/>
              <a:t>linprog</a:t>
            </a:r>
            <a:r>
              <a:rPr lang="en-US" dirty="0"/>
              <a:t> will receive at least 15% of the total grade for the program. Make sure your code compiles before you submit it! You also need to make sure that you include a proper </a:t>
            </a:r>
            <a:r>
              <a:rPr lang="en-US" dirty="0" err="1"/>
              <a:t>makefile</a:t>
            </a:r>
            <a:r>
              <a:rPr lang="en-US" dirty="0"/>
              <a:t> to compile your program on </a:t>
            </a:r>
            <a:r>
              <a:rPr lang="en-US" dirty="0" err="1"/>
              <a:t>linprog</a:t>
            </a:r>
            <a:r>
              <a:rPr lang="en-US" dirty="0"/>
              <a:t>.</a:t>
            </a:r>
          </a:p>
          <a:p>
            <a:r>
              <a:rPr lang="en-US" dirty="0"/>
              <a:t>Assignments need to be submitted through the appropriate submission portal. Instructions will be provided before the first assignment is due. E-mailed files will NOT be counted as valid submissions.</a:t>
            </a:r>
          </a:p>
          <a:p>
            <a:r>
              <a:rPr lang="en-US" dirty="0"/>
              <a:t>Any concerns or issues regarding the accuracy of grades must be addressed first to the grader of the assignment in question, and also must be brought up within 7 days of the grade being posted</a:t>
            </a:r>
          </a:p>
        </p:txBody>
      </p:sp>
    </p:spTree>
    <p:extLst>
      <p:ext uri="{BB962C8B-B14F-4D97-AF65-F5344CB8AC3E}">
        <p14:creationId xmlns:p14="http://schemas.microsoft.com/office/powerpoint/2010/main" val="323664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1486E-AF5B-F019-9F57-EEA7CF04C1E8}"/>
              </a:ext>
            </a:extLst>
          </p:cNvPr>
          <p:cNvSpPr>
            <a:spLocks noGrp="1"/>
          </p:cNvSpPr>
          <p:nvPr>
            <p:ph type="title"/>
          </p:nvPr>
        </p:nvSpPr>
        <p:spPr/>
        <p:txBody>
          <a:bodyPr/>
          <a:lstStyle/>
          <a:p>
            <a:r>
              <a:rPr lang="en-US" dirty="0" err="1"/>
              <a:t>chatGPT</a:t>
            </a:r>
            <a:endParaRPr lang="en-US" dirty="0"/>
          </a:p>
        </p:txBody>
      </p:sp>
      <p:sp>
        <p:nvSpPr>
          <p:cNvPr id="3" name="Content Placeholder 2">
            <a:extLst>
              <a:ext uri="{FF2B5EF4-FFF2-40B4-BE49-F238E27FC236}">
                <a16:creationId xmlns:a16="http://schemas.microsoft.com/office/drawing/2014/main" id="{96BDEDFF-903C-D46E-4A98-48787FCED5D4}"/>
              </a:ext>
            </a:extLst>
          </p:cNvPr>
          <p:cNvSpPr>
            <a:spLocks noGrp="1"/>
          </p:cNvSpPr>
          <p:nvPr>
            <p:ph sz="quarter" idx="13"/>
          </p:nvPr>
        </p:nvSpPr>
        <p:spPr/>
        <p:txBody>
          <a:bodyPr/>
          <a:lstStyle/>
          <a:p>
            <a:r>
              <a:rPr lang="en-US" dirty="0" err="1"/>
              <a:t>chatGPT</a:t>
            </a:r>
            <a:r>
              <a:rPr lang="en-US" dirty="0"/>
              <a:t> is a very powerful and useful tool.</a:t>
            </a:r>
          </a:p>
          <a:p>
            <a:r>
              <a:rPr lang="en-US" dirty="0"/>
              <a:t>But in this class, </a:t>
            </a:r>
            <a:r>
              <a:rPr lang="en-US" dirty="0">
                <a:solidFill>
                  <a:srgbClr val="FF0000"/>
                </a:solidFill>
              </a:rPr>
              <a:t>you are NOT allowed to use </a:t>
            </a:r>
            <a:r>
              <a:rPr lang="en-US" dirty="0" err="1">
                <a:solidFill>
                  <a:srgbClr val="FF0000"/>
                </a:solidFill>
              </a:rPr>
              <a:t>chatGPT</a:t>
            </a:r>
            <a:r>
              <a:rPr lang="en-US" dirty="0">
                <a:solidFill>
                  <a:srgbClr val="FF0000"/>
                </a:solidFill>
              </a:rPr>
              <a:t> for any assignment.</a:t>
            </a:r>
          </a:p>
          <a:p>
            <a:pPr lvl="1"/>
            <a:r>
              <a:rPr lang="en-US" dirty="0"/>
              <a:t>In this class, you acquire skills beyond </a:t>
            </a:r>
            <a:r>
              <a:rPr lang="en-US" dirty="0" err="1"/>
              <a:t>chatGPT</a:t>
            </a:r>
            <a:r>
              <a:rPr lang="en-US" dirty="0"/>
              <a:t>. </a:t>
            </a:r>
            <a:endParaRPr lang="en-US" dirty="0" smtClean="0"/>
          </a:p>
          <a:p>
            <a:pPr lvl="1"/>
            <a:r>
              <a:rPr lang="en-US" dirty="0" smtClean="0"/>
              <a:t>Using </a:t>
            </a:r>
            <a:r>
              <a:rPr lang="en-US" dirty="0" err="1"/>
              <a:t>chatGPT</a:t>
            </a:r>
            <a:r>
              <a:rPr lang="en-US" dirty="0"/>
              <a:t> generated code in assignment submissions will get 0 point if </a:t>
            </a:r>
            <a:r>
              <a:rPr lang="en-US" dirty="0" err="1"/>
              <a:t>chatGPT</a:t>
            </a:r>
            <a:r>
              <a:rPr lang="en-US" dirty="0"/>
              <a:t> is cited and will be treated of honor code violation if </a:t>
            </a:r>
            <a:r>
              <a:rPr lang="en-US" dirty="0" err="1"/>
              <a:t>chatGPT</a:t>
            </a:r>
            <a:r>
              <a:rPr lang="en-US" dirty="0"/>
              <a:t> is not cited. </a:t>
            </a:r>
          </a:p>
        </p:txBody>
      </p:sp>
    </p:spTree>
    <p:extLst>
      <p:ext uri="{BB962C8B-B14F-4D97-AF65-F5344CB8AC3E}">
        <p14:creationId xmlns:p14="http://schemas.microsoft.com/office/powerpoint/2010/main" val="410527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Quizzes and homework</a:t>
            </a:r>
            <a:endParaRPr lang="en-US" dirty="0"/>
          </a:p>
        </p:txBody>
      </p:sp>
      <p:sp>
        <p:nvSpPr>
          <p:cNvPr id="3" name="Content Placeholder 2"/>
          <p:cNvSpPr>
            <a:spLocks noGrp="1"/>
          </p:cNvSpPr>
          <p:nvPr>
            <p:ph sz="quarter" idx="13"/>
          </p:nvPr>
        </p:nvSpPr>
        <p:spPr/>
        <p:txBody>
          <a:bodyPr>
            <a:normAutofit/>
          </a:bodyPr>
          <a:lstStyle/>
          <a:p>
            <a:r>
              <a:rPr lang="en-US" dirty="0"/>
              <a:t>Regular homework and quizzes will be given, both in Canvas short-answer format and in small coding-exercise format. Some quizzes may be set up as auto-graded quizzes on Canvas. Others will be small coding exercises of the type that might be done in a recitation class period (under normal on-campus course delivery conditions). Such coding exercises will be assigned and due in a short time period, always on the same day.</a:t>
            </a:r>
          </a:p>
        </p:txBody>
      </p:sp>
    </p:spTree>
    <p:extLst>
      <p:ext uri="{BB962C8B-B14F-4D97-AF65-F5344CB8AC3E}">
        <p14:creationId xmlns:p14="http://schemas.microsoft.com/office/powerpoint/2010/main" val="1809333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Excused Absence Policy</a:t>
            </a:r>
            <a:endParaRPr lang="en-US" dirty="0"/>
          </a:p>
        </p:txBody>
      </p:sp>
      <p:sp>
        <p:nvSpPr>
          <p:cNvPr id="3" name="Content Placeholder 2"/>
          <p:cNvSpPr>
            <a:spLocks noGrp="1"/>
          </p:cNvSpPr>
          <p:nvPr>
            <p:ph sz="quarter" idx="13"/>
          </p:nvPr>
        </p:nvSpPr>
        <p:spPr/>
        <p:txBody>
          <a:bodyPr>
            <a:normAutofit/>
          </a:bodyPr>
          <a:lstStyle/>
          <a:p>
            <a:r>
              <a:rPr lang="en-US" dirty="0"/>
              <a:t>Excused absences include documented illness, deaths in the family and other documented crises, call to active military duty or jury duty, religious holy days, and official University activities. These absences will be accommodated in a way that does not arbitrarily penalize students who have a valid excuse. Consideration will also be given to students whose dependent children experience serious illness.</a:t>
            </a:r>
          </a:p>
          <a:p>
            <a:r>
              <a:rPr lang="en-US" dirty="0"/>
              <a:t>It is the student's responsibility to notify me as soon as possible regarding any excused absences that affect graded work. In the case of quizzes, you need to notify me within 24 hours of any excused absence that causes you to miss a quiz</a:t>
            </a:r>
          </a:p>
          <a:p>
            <a:pPr marL="0" indent="0">
              <a:buNone/>
            </a:pPr>
            <a:endParaRPr lang="en-US" dirty="0"/>
          </a:p>
        </p:txBody>
      </p:sp>
    </p:spTree>
    <p:extLst>
      <p:ext uri="{BB962C8B-B14F-4D97-AF65-F5344CB8AC3E}">
        <p14:creationId xmlns:p14="http://schemas.microsoft.com/office/powerpoint/2010/main" val="1136840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Miscellaneous Policies</a:t>
            </a:r>
            <a:endParaRPr lang="en-US" dirty="0"/>
          </a:p>
        </p:txBody>
      </p:sp>
      <p:sp>
        <p:nvSpPr>
          <p:cNvPr id="3" name="Content Placeholder 2"/>
          <p:cNvSpPr>
            <a:spLocks noGrp="1"/>
          </p:cNvSpPr>
          <p:nvPr>
            <p:ph sz="quarter" idx="13"/>
          </p:nvPr>
        </p:nvSpPr>
        <p:spPr/>
        <p:txBody>
          <a:bodyPr>
            <a:normAutofit fontScale="92500" lnSpcReduction="20000"/>
          </a:bodyPr>
          <a:lstStyle/>
          <a:p>
            <a:r>
              <a:rPr lang="en-US" dirty="0"/>
              <a:t>The course web page is your friend -- check and refresh it frequently! It will be continually updated with essential course materials, such as assignments, examples, and notes outlines. It will also include other helpful supplements, such as instructions for using the compilers, suggested exercises, and other useful help materials. It is your responsibility to check the web page often for posted materials.</a:t>
            </a:r>
          </a:p>
          <a:p>
            <a:r>
              <a:rPr lang="en-US" dirty="0"/>
              <a:t>Students in the class should have a computer account from the Computer Science Department (sign up for one if you don't already have one), and this can and should be used to store project files and access one of the compilers used in the course.</a:t>
            </a:r>
          </a:p>
          <a:p>
            <a:r>
              <a:rPr lang="en-US" dirty="0"/>
              <a:t>Knowing the contents of this syllabus is each student's responsibility. "I didn't know" in regards to a clearly stated course policy will NOT be considered a valid excuse for anything during the course</a:t>
            </a:r>
          </a:p>
          <a:p>
            <a:pPr marL="0" indent="0">
              <a:buNone/>
            </a:pPr>
            <a:endParaRPr lang="en-US" dirty="0"/>
          </a:p>
        </p:txBody>
      </p:sp>
    </p:spTree>
    <p:extLst>
      <p:ext uri="{BB962C8B-B14F-4D97-AF65-F5344CB8AC3E}">
        <p14:creationId xmlns:p14="http://schemas.microsoft.com/office/powerpoint/2010/main" val="182003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955842"/>
          </a:xfrm>
        </p:spPr>
        <p:txBody>
          <a:bodyPr>
            <a:normAutofit/>
          </a:bodyPr>
          <a:lstStyle/>
          <a:p>
            <a:r>
              <a:rPr lang="en-US" b="1" dirty="0"/>
              <a:t>Academic Honor Policy</a:t>
            </a:r>
            <a:endParaRPr lang="en-US" dirty="0"/>
          </a:p>
        </p:txBody>
      </p:sp>
      <p:sp>
        <p:nvSpPr>
          <p:cNvPr id="3" name="Content Placeholder 2"/>
          <p:cNvSpPr>
            <a:spLocks noGrp="1"/>
          </p:cNvSpPr>
          <p:nvPr>
            <p:ph sz="quarter" idx="13"/>
          </p:nvPr>
        </p:nvSpPr>
        <p:spPr>
          <a:xfrm>
            <a:off x="1120508" y="1661824"/>
            <a:ext cx="10363826" cy="4224792"/>
          </a:xfrm>
        </p:spPr>
        <p:txBody>
          <a:bodyPr>
            <a:normAutofit/>
          </a:bodyPr>
          <a:lstStyle/>
          <a:p>
            <a:pPr marL="0" indent="0">
              <a:buNone/>
            </a:pPr>
            <a:r>
              <a:rPr lang="en-US" dirty="0"/>
              <a:t>The Florida State University Academic Honor Policy outlines the University’s expectations for the integrity of students’ academic work, the procedures for resolving alleged violations of those expectations, and the rights and responsibilities of students and faculty members throughout the process. Students are responsible for reading the Academic Honor Policy and for living up to their pledge to “ . . . be honest and truthful and . . . [to] strive for personal and institutional integrity at Florida State University.” (Florida State University Academic Honor Policy, found at </a:t>
            </a:r>
            <a:r>
              <a:rPr lang="en-US" dirty="0">
                <a:hlinkClick r:id="rId2"/>
              </a:rPr>
              <a:t>http://fda.fsu.edu/Academics/Academic-Honor-Policy</a:t>
            </a:r>
            <a:r>
              <a:rPr lang="en-US" dirty="0"/>
              <a:t>.)</a:t>
            </a:r>
          </a:p>
        </p:txBody>
      </p:sp>
    </p:spTree>
    <p:extLst>
      <p:ext uri="{BB962C8B-B14F-4D97-AF65-F5344CB8AC3E}">
        <p14:creationId xmlns:p14="http://schemas.microsoft.com/office/powerpoint/2010/main" val="28624914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Students are expected to do their </a:t>
            </a:r>
            <a:r>
              <a:rPr lang="en-US" b="1" dirty="0"/>
              <a:t>own</a:t>
            </a:r>
            <a:r>
              <a:rPr lang="en-US" dirty="0"/>
              <a:t> work on any classwork or test submitted for a grade (unless designated as a group assignment).</a:t>
            </a:r>
          </a:p>
          <a:p>
            <a:pPr lvl="1"/>
            <a:r>
              <a:rPr lang="en-US" dirty="0"/>
              <a:t>It is understandable that discussing a problem with other people may lead to more insight into the issues involved. </a:t>
            </a:r>
            <a:r>
              <a:rPr lang="en-US" b="1" dirty="0"/>
              <a:t>While discussing common problems in material or encountered in assignments is fine, discussing or sharing solutions to the problem/assignment is NOT acceptable.</a:t>
            </a:r>
            <a:r>
              <a:rPr lang="en-US" dirty="0"/>
              <a:t> Giving or receiving solutions to/from other students before an assignment is due and handed in (by all parties) will be considered a violation of the Academic Honor Code</a:t>
            </a:r>
          </a:p>
          <a:p>
            <a:pPr lvl="1"/>
            <a:r>
              <a:rPr lang="en-US" dirty="0"/>
              <a:t>Discussing solutions and techniques on assignments with other students </a:t>
            </a:r>
            <a:r>
              <a:rPr lang="en-US" b="1" dirty="0"/>
              <a:t>after</a:t>
            </a:r>
            <a:r>
              <a:rPr lang="en-US" dirty="0"/>
              <a:t> the assignment has been graded and handed back is okay, and encouraged.</a:t>
            </a:r>
          </a:p>
          <a:p>
            <a:pPr lvl="1"/>
            <a:r>
              <a:rPr lang="en-US" dirty="0"/>
              <a:t>When you turn in work with your name on it, you are representing that work as </a:t>
            </a:r>
            <a:r>
              <a:rPr lang="en-US" b="1" dirty="0"/>
              <a:t>your own</a:t>
            </a:r>
            <a:r>
              <a:rPr lang="en-US" dirty="0"/>
              <a:t>. If your submission matches that of another student, this is considered a </a:t>
            </a:r>
            <a:r>
              <a:rPr lang="en-US" b="1" dirty="0"/>
              <a:t>violation</a:t>
            </a:r>
            <a:r>
              <a:rPr lang="en-US" dirty="0"/>
              <a:t> of the Academic Honor Code.</a:t>
            </a:r>
          </a:p>
          <a:p>
            <a:pPr lvl="1"/>
            <a:endParaRPr lang="en-US" dirty="0"/>
          </a:p>
        </p:txBody>
      </p:sp>
    </p:spTree>
    <p:extLst>
      <p:ext uri="{BB962C8B-B14F-4D97-AF65-F5344CB8AC3E}">
        <p14:creationId xmlns:p14="http://schemas.microsoft.com/office/powerpoint/2010/main" val="711297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sz="1800" dirty="0"/>
              <a:t>Plagiarism detection tools, such as MOSS, will be used in the grading process. </a:t>
            </a:r>
          </a:p>
          <a:p>
            <a:r>
              <a:rPr lang="en-US" sz="1800" dirty="0"/>
              <a:t>Examples found in the course textbook may be used in programs, as long as the source is cited. This is appropriate, as some hand-in assignments may be based on program examples found in the book or contain other code that is provided to you in the assignment specification</a:t>
            </a:r>
          </a:p>
          <a:p>
            <a:r>
              <a:rPr lang="en-US" sz="1800" dirty="0"/>
              <a:t>Do NOT post your assignment code solutions to publicly searchable web sites. This includes online compilers/version management systems that may auto-post your code in a publicly searchable way. If you do, somebody else may copy your solutions -- and you'll be on the hook for providing it to them! </a:t>
            </a:r>
          </a:p>
          <a:p>
            <a:r>
              <a:rPr lang="en-US" sz="1800" dirty="0"/>
              <a:t>Posting this course's assignments on other online sites/forums in attempts to solicit outside solutions is a violation of the honor code policy AND a violation of copyright. This includes, but is not limited to, web sites like </a:t>
            </a:r>
            <a:r>
              <a:rPr lang="en-US" sz="1800" dirty="0" err="1"/>
              <a:t>Chegg</a:t>
            </a:r>
            <a:r>
              <a:rPr lang="en-US" sz="1800" dirty="0"/>
              <a:t>, Course Hero, Stack Overflow, and others. Copying solutions from these types of sites is clear plagiarism and definitely a violation</a:t>
            </a:r>
          </a:p>
        </p:txBody>
      </p:sp>
    </p:spTree>
    <p:extLst>
      <p:ext uri="{BB962C8B-B14F-4D97-AF65-F5344CB8AC3E}">
        <p14:creationId xmlns:p14="http://schemas.microsoft.com/office/powerpoint/2010/main" val="166206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Acknowledgement</a:t>
            </a:r>
          </a:p>
        </p:txBody>
      </p:sp>
      <p:sp>
        <p:nvSpPr>
          <p:cNvPr id="3" name="Content Placeholder 2"/>
          <p:cNvSpPr>
            <a:spLocks noGrp="1"/>
          </p:cNvSpPr>
          <p:nvPr>
            <p:ph sz="quarter" idx="13"/>
          </p:nvPr>
        </p:nvSpPr>
        <p:spPr/>
        <p:txBody>
          <a:bodyPr/>
          <a:lstStyle/>
          <a:p>
            <a:pPr marL="0" indent="0">
              <a:buNone/>
            </a:pPr>
            <a:r>
              <a:rPr lang="en-US" dirty="0"/>
              <a:t>The course materials are adapted from Bob Myers’s course materials at https://www.cs.fsu.edu/~myers/cop4530/.</a:t>
            </a:r>
          </a:p>
        </p:txBody>
      </p:sp>
    </p:spTree>
    <p:extLst>
      <p:ext uri="{BB962C8B-B14F-4D97-AF65-F5344CB8AC3E}">
        <p14:creationId xmlns:p14="http://schemas.microsoft.com/office/powerpoint/2010/main" val="8803208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dirty="0"/>
              <a:t>If it is found that a student has violated the academic honor policy the student is not permitted to drop or withdraw from the course, and must complete the course with the sanctions accessed via the policy. This is a UNIVERSITY policy.</a:t>
            </a:r>
          </a:p>
          <a:p>
            <a:r>
              <a:rPr lang="en-US" dirty="0"/>
              <a:t>It is HIGHLY suggested that you only go to our course TA's or the instructor for help if/when needed. Outside tutors are NOT recommended. If you feel you need One on One tutoring, ACE tutoring with FSU is a good resource.</a:t>
            </a:r>
          </a:p>
          <a:p>
            <a:r>
              <a:rPr lang="en-US" dirty="0">
                <a:solidFill>
                  <a:srgbClr val="FF0000"/>
                </a:solidFill>
              </a:rPr>
              <a:t>When two highly similar programs are found, both will be treated as honor code violation. Any further arguments will be resolved at the higher level (university honor court). </a:t>
            </a:r>
          </a:p>
        </p:txBody>
      </p:sp>
    </p:spTree>
    <p:extLst>
      <p:ext uri="{BB962C8B-B14F-4D97-AF65-F5344CB8AC3E}">
        <p14:creationId xmlns:p14="http://schemas.microsoft.com/office/powerpoint/2010/main" val="2859214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p:txBody>
          <a:bodyPr>
            <a:noAutofit/>
          </a:bodyPr>
          <a:lstStyle/>
          <a:p>
            <a:r>
              <a:rPr lang="en-US" dirty="0"/>
              <a:t>A first violation of the honor code will result, at </a:t>
            </a:r>
            <a:r>
              <a:rPr lang="en-US" b="1" dirty="0"/>
              <a:t>minimum</a:t>
            </a:r>
            <a:r>
              <a:rPr lang="en-US" dirty="0"/>
              <a:t> (but not limited to), a penalty of a 0 grade on the assignment or test involved, along with a reduced letter grade in the course.</a:t>
            </a:r>
          </a:p>
          <a:p>
            <a:r>
              <a:rPr lang="en-US" dirty="0"/>
              <a:t>If the violation is that of soliciting solutions on external web sites (Chegg, Course Hero, </a:t>
            </a:r>
            <a:r>
              <a:rPr lang="en-US" dirty="0" err="1"/>
              <a:t>etc</a:t>
            </a:r>
            <a:r>
              <a:rPr lang="en-US" dirty="0"/>
              <a:t>), the penalty will be an automatic F in the course, regardless of whether it is a first violation or not</a:t>
            </a:r>
          </a:p>
        </p:txBody>
      </p:sp>
    </p:spTree>
    <p:extLst>
      <p:ext uri="{BB962C8B-B14F-4D97-AF65-F5344CB8AC3E}">
        <p14:creationId xmlns:p14="http://schemas.microsoft.com/office/powerpoint/2010/main" val="19354741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Academic Honor Policy</a:t>
            </a:r>
            <a:endParaRPr lang="en-US" dirty="0"/>
          </a:p>
        </p:txBody>
      </p:sp>
      <p:sp>
        <p:nvSpPr>
          <p:cNvPr id="3" name="Content Placeholder 2"/>
          <p:cNvSpPr>
            <a:spLocks noGrp="1"/>
          </p:cNvSpPr>
          <p:nvPr>
            <p:ph sz="quarter" idx="13"/>
          </p:nvPr>
        </p:nvSpPr>
        <p:spPr>
          <a:xfrm>
            <a:off x="913774" y="1566407"/>
            <a:ext cx="10363826" cy="4795481"/>
          </a:xfrm>
        </p:spPr>
        <p:txBody>
          <a:bodyPr>
            <a:noAutofit/>
          </a:bodyPr>
          <a:lstStyle/>
          <a:p>
            <a:r>
              <a:rPr lang="en-US" dirty="0"/>
              <a:t>Any second violation of the honor code will result in a Hearing Referral under FSU Honor Code policies (this is an FSU requirement for any case in which a student has a prior violation in ANY course).</a:t>
            </a:r>
          </a:p>
          <a:p>
            <a:r>
              <a:rPr lang="en-US" dirty="0"/>
              <a:t>A second violation in THIS course will result in a Hearing Referral with the proposed </a:t>
            </a:r>
            <a:r>
              <a:rPr lang="en-US" b="1" dirty="0"/>
              <a:t>minimum</a:t>
            </a:r>
            <a:r>
              <a:rPr lang="en-US" dirty="0"/>
              <a:t> sanction of an F in the course</a:t>
            </a:r>
          </a:p>
        </p:txBody>
      </p:sp>
    </p:spTree>
    <p:extLst>
      <p:ext uri="{BB962C8B-B14F-4D97-AF65-F5344CB8AC3E}">
        <p14:creationId xmlns:p14="http://schemas.microsoft.com/office/powerpoint/2010/main" val="1951716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Americans With Disabilities Act</a:t>
            </a:r>
            <a:br>
              <a:rPr lang="en-US" b="1" dirty="0"/>
            </a:br>
            <a:endParaRPr lang="en-US" dirty="0"/>
          </a:p>
        </p:txBody>
      </p:sp>
      <p:sp>
        <p:nvSpPr>
          <p:cNvPr id="3" name="Content Placeholder 2"/>
          <p:cNvSpPr>
            <a:spLocks noGrp="1"/>
          </p:cNvSpPr>
          <p:nvPr>
            <p:ph sz="quarter" idx="13"/>
          </p:nvPr>
        </p:nvSpPr>
        <p:spPr/>
        <p:txBody>
          <a:bodyPr/>
          <a:lstStyle/>
          <a:p>
            <a:r>
              <a:rPr lang="en-US" dirty="0"/>
              <a:t>Students with disabilities needing academic accommodation should:</a:t>
            </a:r>
            <a:br>
              <a:rPr lang="en-US" dirty="0"/>
            </a:br>
            <a:r>
              <a:rPr lang="en-US" dirty="0"/>
              <a:t>(1) register with and provide documentation to the Student Disability Resource Center; and</a:t>
            </a:r>
            <a:br>
              <a:rPr lang="en-US" dirty="0"/>
            </a:br>
            <a:r>
              <a:rPr lang="en-US" dirty="0"/>
              <a:t>(2) bring a letter to the instructor indicating the need for accommodation and what type. This should be done during the first week of class.</a:t>
            </a:r>
          </a:p>
          <a:p>
            <a:r>
              <a:rPr lang="en-US" dirty="0"/>
              <a:t>This syllabus and other class materials are available in alternative format upon request.</a:t>
            </a:r>
          </a:p>
        </p:txBody>
      </p:sp>
    </p:spTree>
    <p:extLst>
      <p:ext uri="{BB962C8B-B14F-4D97-AF65-F5344CB8AC3E}">
        <p14:creationId xmlns:p14="http://schemas.microsoft.com/office/powerpoint/2010/main" val="1903471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Americans With Disabilities Act</a:t>
            </a:r>
            <a:endParaRPr lang="en-US" dirty="0"/>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For more information about services available to FSU students with disabilities, contact the:</a:t>
            </a:r>
          </a:p>
          <a:p>
            <a:r>
              <a:rPr lang="en-US" dirty="0"/>
              <a:t>Student Disability Resource Center</a:t>
            </a:r>
            <a:br>
              <a:rPr lang="en-US" dirty="0"/>
            </a:br>
            <a:r>
              <a:rPr lang="en-US" dirty="0"/>
              <a:t>874 Traditions Way</a:t>
            </a:r>
            <a:br>
              <a:rPr lang="en-US" dirty="0"/>
            </a:br>
            <a:r>
              <a:rPr lang="en-US" dirty="0"/>
              <a:t>108 Student Services Building</a:t>
            </a:r>
            <a:br>
              <a:rPr lang="en-US" dirty="0"/>
            </a:br>
            <a:r>
              <a:rPr lang="en-US" dirty="0"/>
              <a:t>Florida State University</a:t>
            </a:r>
            <a:br>
              <a:rPr lang="en-US" dirty="0"/>
            </a:br>
            <a:r>
              <a:rPr lang="en-US" dirty="0"/>
              <a:t>Tallahassee, FL 32306-4167</a:t>
            </a:r>
            <a:br>
              <a:rPr lang="en-US" dirty="0"/>
            </a:br>
            <a:r>
              <a:rPr lang="en-US" dirty="0"/>
              <a:t>(850) 644-9566 (voice)</a:t>
            </a:r>
            <a:br>
              <a:rPr lang="en-US" dirty="0"/>
            </a:br>
            <a:r>
              <a:rPr lang="en-US" dirty="0"/>
              <a:t>(850) 644-8504 (TDD)</a:t>
            </a:r>
            <a:br>
              <a:rPr lang="en-US" dirty="0"/>
            </a:br>
            <a:r>
              <a:rPr lang="en-US" dirty="0"/>
              <a:t>sdrc@admin.fsu.edu</a:t>
            </a:r>
            <a:br>
              <a:rPr lang="en-US" dirty="0"/>
            </a:br>
            <a:r>
              <a:rPr lang="en-US" dirty="0">
                <a:hlinkClick r:id="rId2"/>
              </a:rPr>
              <a:t>http://www.disabilitycenter.fsu.edu/</a:t>
            </a:r>
            <a:endParaRPr lang="en-US" dirty="0"/>
          </a:p>
          <a:p>
            <a:endParaRPr lang="en-US" dirty="0"/>
          </a:p>
        </p:txBody>
      </p:sp>
    </p:spTree>
    <p:extLst>
      <p:ext uri="{BB962C8B-B14F-4D97-AF65-F5344CB8AC3E}">
        <p14:creationId xmlns:p14="http://schemas.microsoft.com/office/powerpoint/2010/main" val="128846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Syllabus Changes</a:t>
            </a:r>
            <a:endParaRPr lang="en-US" dirty="0"/>
          </a:p>
        </p:txBody>
      </p:sp>
      <p:sp>
        <p:nvSpPr>
          <p:cNvPr id="3" name="Content Placeholder 2"/>
          <p:cNvSpPr>
            <a:spLocks noGrp="1"/>
          </p:cNvSpPr>
          <p:nvPr>
            <p:ph sz="quarter" idx="13"/>
          </p:nvPr>
        </p:nvSpPr>
        <p:spPr/>
        <p:txBody>
          <a:bodyPr/>
          <a:lstStyle/>
          <a:p>
            <a:r>
              <a:rPr lang="en-US" dirty="0"/>
              <a:t>Except for changes that substantially affect implementation of the evaluation (grading) statement, this syllabus is a guide for the course and is subject to change with advance notice.</a:t>
            </a:r>
          </a:p>
        </p:txBody>
      </p:sp>
    </p:spTree>
    <p:extLst>
      <p:ext uri="{BB962C8B-B14F-4D97-AF65-F5344CB8AC3E}">
        <p14:creationId xmlns:p14="http://schemas.microsoft.com/office/powerpoint/2010/main" val="31978452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Recap</a:t>
            </a:r>
            <a:endParaRPr lang="en-US" dirty="0"/>
          </a:p>
        </p:txBody>
      </p:sp>
      <p:sp>
        <p:nvSpPr>
          <p:cNvPr id="3" name="Content Placeholder 2"/>
          <p:cNvSpPr>
            <a:spLocks noGrp="1"/>
          </p:cNvSpPr>
          <p:nvPr>
            <p:ph sz="quarter" idx="13"/>
          </p:nvPr>
        </p:nvSpPr>
        <p:spPr/>
        <p:txBody>
          <a:bodyPr>
            <a:normAutofit fontScale="92500"/>
          </a:bodyPr>
          <a:lstStyle/>
          <a:p>
            <a:r>
              <a:rPr lang="en-US" dirty="0"/>
              <a:t>COP4530 is one class that differentiates CS students from students in other majors. There are a lot to learn and a lot to gain.</a:t>
            </a:r>
          </a:p>
          <a:p>
            <a:pPr marL="228600" lvl="1">
              <a:spcBef>
                <a:spcPts val="1000"/>
              </a:spcBef>
              <a:buFont typeface="Wingdings" panose="05000000000000000000" pitchFamily="2" charset="2"/>
              <a:buChar char="§"/>
            </a:pPr>
            <a:r>
              <a:rPr lang="en-US" sz="2400" dirty="0"/>
              <a:t>I expect all of you to significantly improve your programming and debugging skills after this class. Programming skill does not come naturally. It takes effort and practice to get better. </a:t>
            </a:r>
          </a:p>
          <a:p>
            <a:pPr marL="228600" lvl="1">
              <a:spcBef>
                <a:spcPts val="1000"/>
              </a:spcBef>
              <a:buFont typeface="Wingdings" panose="05000000000000000000" pitchFamily="2" charset="2"/>
              <a:buChar char="§"/>
            </a:pPr>
            <a:r>
              <a:rPr lang="en-US" sz="2400" dirty="0"/>
              <a:t>Programming assignments take longer time to complete (may or may not be harder) than those in earlier programming classes. And the time to complete them varies a lot. </a:t>
            </a:r>
          </a:p>
          <a:p>
            <a:pPr marL="228600" lvl="1">
              <a:spcBef>
                <a:spcPts val="1000"/>
              </a:spcBef>
              <a:buFont typeface="Wingdings" panose="05000000000000000000" pitchFamily="2" charset="2"/>
              <a:buChar char="§"/>
            </a:pPr>
            <a:r>
              <a:rPr lang="en-US" sz="2400" dirty="0"/>
              <a:t>Taking a long time to complete a programming assignment is an indication that you need to practice more to get stronger.  </a:t>
            </a:r>
          </a:p>
          <a:p>
            <a:pPr marL="228600" lvl="1">
              <a:spcBef>
                <a:spcPts val="1000"/>
              </a:spcBef>
              <a:buFont typeface="Wingdings" panose="05000000000000000000" pitchFamily="2" charset="2"/>
              <a:buChar char="§"/>
            </a:pPr>
            <a:endParaRPr lang="en-US" dirty="0"/>
          </a:p>
        </p:txBody>
      </p:sp>
    </p:spTree>
    <p:extLst>
      <p:ext uri="{BB962C8B-B14F-4D97-AF65-F5344CB8AC3E}">
        <p14:creationId xmlns:p14="http://schemas.microsoft.com/office/powerpoint/2010/main" val="1369963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Recap</a:t>
            </a:r>
            <a:endParaRPr lang="en-US" dirty="0"/>
          </a:p>
        </p:txBody>
      </p:sp>
      <p:sp>
        <p:nvSpPr>
          <p:cNvPr id="3" name="Content Placeholder 2"/>
          <p:cNvSpPr>
            <a:spLocks noGrp="1"/>
          </p:cNvSpPr>
          <p:nvPr>
            <p:ph sz="quarter" idx="13"/>
          </p:nvPr>
        </p:nvSpPr>
        <p:spPr/>
        <p:txBody>
          <a:bodyPr>
            <a:normAutofit fontScale="92500" lnSpcReduction="10000"/>
          </a:bodyPr>
          <a:lstStyle/>
          <a:p>
            <a:r>
              <a:rPr lang="en-US" dirty="0"/>
              <a:t>Are you expected to use or to implement data structures in the class?</a:t>
            </a:r>
          </a:p>
          <a:p>
            <a:r>
              <a:rPr lang="en-US" dirty="0"/>
              <a:t>How many exams will there be?</a:t>
            </a:r>
          </a:p>
          <a:p>
            <a:r>
              <a:rPr lang="en-US" dirty="0"/>
              <a:t>(True or False) I will pass the class if I score 100% in programming assignments and 50% in the exams?</a:t>
            </a:r>
          </a:p>
          <a:p>
            <a:r>
              <a:rPr lang="en-US" dirty="0"/>
              <a:t>How many partial credits can you get in a programming assignment if your program does not compile?</a:t>
            </a:r>
          </a:p>
          <a:p>
            <a:r>
              <a:rPr lang="en-US" dirty="0"/>
              <a:t>When should you start your programming assignment?</a:t>
            </a:r>
          </a:p>
          <a:p>
            <a:r>
              <a:rPr lang="en-US" dirty="0"/>
              <a:t>Can you seek help in </a:t>
            </a:r>
            <a:r>
              <a:rPr lang="en-US" dirty="0" err="1"/>
              <a:t>Chegg</a:t>
            </a:r>
            <a:r>
              <a:rPr lang="en-US" dirty="0"/>
              <a:t>?</a:t>
            </a:r>
          </a:p>
          <a:p>
            <a:r>
              <a:rPr lang="en-US" dirty="0"/>
              <a:t>What is the penalty for the first violation of the honor code?</a:t>
            </a:r>
          </a:p>
        </p:txBody>
      </p:sp>
    </p:spTree>
    <p:extLst>
      <p:ext uri="{BB962C8B-B14F-4D97-AF65-F5344CB8AC3E}">
        <p14:creationId xmlns:p14="http://schemas.microsoft.com/office/powerpoint/2010/main" val="3309639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Requirements</a:t>
            </a:r>
          </a:p>
        </p:txBody>
      </p:sp>
      <p:sp>
        <p:nvSpPr>
          <p:cNvPr id="3" name="Content Placeholder 2"/>
          <p:cNvSpPr>
            <a:spLocks noGrp="1"/>
          </p:cNvSpPr>
          <p:nvPr>
            <p:ph sz="quarter" idx="13"/>
          </p:nvPr>
        </p:nvSpPr>
        <p:spPr/>
        <p:txBody>
          <a:bodyPr>
            <a:normAutofit fontScale="85000" lnSpcReduction="20000"/>
          </a:bodyPr>
          <a:lstStyle/>
          <a:p>
            <a:r>
              <a:rPr lang="en-US" dirty="0"/>
              <a:t> Prerequisites</a:t>
            </a:r>
          </a:p>
          <a:p>
            <a:pPr lvl="1"/>
            <a:r>
              <a:rPr lang="en-US" dirty="0"/>
              <a:t>COP3330: </a:t>
            </a:r>
            <a:r>
              <a:rPr lang="en-US" dirty="0"/>
              <a:t>Data Structures, Algorithms, and Generic Programming </a:t>
            </a:r>
            <a:r>
              <a:rPr lang="en-US" dirty="0" smtClean="0"/>
              <a:t>I</a:t>
            </a:r>
            <a:endParaRPr lang="en-US" dirty="0"/>
          </a:p>
          <a:p>
            <a:pPr lvl="1"/>
            <a:r>
              <a:rPr lang="en-US" dirty="0" smtClean="0"/>
              <a:t>MAD </a:t>
            </a:r>
            <a:r>
              <a:rPr lang="en-US" dirty="0"/>
              <a:t>2104: Discrete Mathematics</a:t>
            </a:r>
          </a:p>
          <a:p>
            <a:pPr lvl="1"/>
            <a:r>
              <a:rPr lang="en-US" dirty="0"/>
              <a:t>Co-requisite: CDA 3100: Computer Organization</a:t>
            </a:r>
          </a:p>
          <a:p>
            <a:pPr lvl="1"/>
            <a:r>
              <a:rPr lang="en-US" dirty="0"/>
              <a:t>Proficient in C++ and OOB</a:t>
            </a:r>
          </a:p>
          <a:p>
            <a:pPr lvl="1"/>
            <a:r>
              <a:rPr lang="en-US" dirty="0"/>
              <a:t>User level knowledge of UNIX</a:t>
            </a:r>
          </a:p>
          <a:p>
            <a:r>
              <a:rPr lang="en-US" dirty="0"/>
              <a:t> Course website: </a:t>
            </a:r>
            <a:r>
              <a:rPr lang="en-US" dirty="0">
                <a:hlinkClick r:id="rId2"/>
              </a:rPr>
              <a:t>https://canvas.fsu.edu</a:t>
            </a:r>
            <a:r>
              <a:rPr lang="en-US" dirty="0"/>
              <a:t> or   </a:t>
            </a:r>
          </a:p>
          <a:p>
            <a:pPr marL="0" indent="0">
              <a:buNone/>
            </a:pPr>
            <a:r>
              <a:rPr lang="en-US" dirty="0"/>
              <a:t>                           http://www.cs.fsu.edu/~xyuan/cop4530</a:t>
            </a:r>
          </a:p>
          <a:p>
            <a:r>
              <a:rPr lang="en-US" dirty="0"/>
              <a:t> Textbook:   </a:t>
            </a:r>
          </a:p>
          <a:p>
            <a:pPr lvl="1"/>
            <a:r>
              <a:rPr lang="en-US" u="sng" dirty="0"/>
              <a:t>Data Structures and Algorithm Analysis in C++</a:t>
            </a:r>
            <a:r>
              <a:rPr lang="en-US" dirty="0"/>
              <a:t>, 4th ed., Mark Allen Weiss, Prentice Hall, 2013. ISBN: 9780132847377</a:t>
            </a:r>
          </a:p>
          <a:p>
            <a:pPr lvl="1"/>
            <a:r>
              <a:rPr lang="en-US" dirty="0"/>
              <a:t>The course follows the textbook closely, covering chapters 1-9 (also 10-12 if time permits).</a:t>
            </a:r>
          </a:p>
          <a:p>
            <a:pPr lvl="1"/>
            <a:endParaRPr lang="en-US" dirty="0"/>
          </a:p>
        </p:txBody>
      </p:sp>
    </p:spTree>
    <p:extLst>
      <p:ext uri="{BB962C8B-B14F-4D97-AF65-F5344CB8AC3E}">
        <p14:creationId xmlns:p14="http://schemas.microsoft.com/office/powerpoint/2010/main" val="2773193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Description</a:t>
            </a:r>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In this course we will explore different ways of organizing data to facilitate efficient use of computing resources. This course covers the following topics:</a:t>
            </a:r>
          </a:p>
          <a:p>
            <a:pPr lvl="1"/>
            <a:r>
              <a:rPr lang="en-US" b="1" dirty="0"/>
              <a:t>Data structures</a:t>
            </a:r>
            <a:r>
              <a:rPr lang="en-US" dirty="0"/>
              <a:t>: Abstract data types (ADTs), vector, </a:t>
            </a:r>
            <a:r>
              <a:rPr lang="en-US" dirty="0" err="1"/>
              <a:t>deque</a:t>
            </a:r>
            <a:r>
              <a:rPr lang="en-US" dirty="0"/>
              <a:t>, list, queue, stack, graph, digraph, table, map (associative array), priority queue, set, and tree, etc.</a:t>
            </a:r>
          </a:p>
          <a:p>
            <a:pPr lvl="1"/>
            <a:r>
              <a:rPr lang="en-US" b="1" dirty="0"/>
              <a:t>Algorithms</a:t>
            </a:r>
            <a:r>
              <a:rPr lang="en-US" dirty="0"/>
              <a:t>: Algorithms are formalizations of processes that result in predictable and desirable outcomes. An algorithm is a well-defined, finite sequence of operations that solves a problem. They are used in a variety of contexts. Particularly, data structures are made usable by implementing algorithms for searching, sorting, and indexing the structures. Algorithm design, complexity analysis and correctness proof form important components in study of algorithms.</a:t>
            </a:r>
          </a:p>
          <a:p>
            <a:pPr lvl="1"/>
            <a:r>
              <a:rPr lang="en-US" b="1" dirty="0"/>
              <a:t>Generic programming</a:t>
            </a:r>
            <a:r>
              <a:rPr lang="en-US" dirty="0"/>
              <a:t>: Generic programming is an important mechanism for component re-use. We will explore coding for re-use of both data structures and algorithms in C++. </a:t>
            </a:r>
            <a:r>
              <a:rPr lang="en-US" i="1" dirty="0"/>
              <a:t>Coding for re-use</a:t>
            </a:r>
            <a:r>
              <a:rPr lang="en-US" dirty="0"/>
              <a:t> and </a:t>
            </a:r>
            <a:r>
              <a:rPr lang="en-US" i="1" dirty="0"/>
              <a:t>re-use of code</a:t>
            </a:r>
            <a:r>
              <a:rPr lang="en-US" dirty="0"/>
              <a:t> are important aspects of software engineering.</a:t>
            </a:r>
          </a:p>
          <a:p>
            <a:endParaRPr lang="en-US" dirty="0"/>
          </a:p>
        </p:txBody>
      </p:sp>
    </p:spTree>
    <p:extLst>
      <p:ext uri="{BB962C8B-B14F-4D97-AF65-F5344CB8AC3E}">
        <p14:creationId xmlns:p14="http://schemas.microsoft.com/office/powerpoint/2010/main" val="233285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Objectives</a:t>
            </a:r>
          </a:p>
        </p:txBody>
      </p:sp>
      <p:sp>
        <p:nvSpPr>
          <p:cNvPr id="3" name="Content Placeholder 2"/>
          <p:cNvSpPr>
            <a:spLocks noGrp="1"/>
          </p:cNvSpPr>
          <p:nvPr>
            <p:ph sz="quarter" idx="13"/>
          </p:nvPr>
        </p:nvSpPr>
        <p:spPr/>
        <p:txBody>
          <a:bodyPr>
            <a:normAutofit/>
          </a:bodyPr>
          <a:lstStyle/>
          <a:p>
            <a:r>
              <a:rPr lang="en-US" dirty="0"/>
              <a:t>The objective of the course is to teach students how to design, write, and analyze the performance of programs that handle structured data and perform more complex tasks, typical of larger software projects. Students should acquire skills in using generic principles for data representation and manipulation with a view for efficiency, maintainability, and code-reuse.</a:t>
            </a:r>
          </a:p>
          <a:p>
            <a:endParaRPr lang="en-US" dirty="0"/>
          </a:p>
        </p:txBody>
      </p:sp>
    </p:spTree>
    <p:extLst>
      <p:ext uri="{BB962C8B-B14F-4D97-AF65-F5344CB8AC3E}">
        <p14:creationId xmlns:p14="http://schemas.microsoft.com/office/powerpoint/2010/main" val="1729893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Objectives</a:t>
            </a:r>
          </a:p>
        </p:txBody>
      </p:sp>
      <p:sp>
        <p:nvSpPr>
          <p:cNvPr id="3" name="Content Placeholder 2"/>
          <p:cNvSpPr>
            <a:spLocks noGrp="1"/>
          </p:cNvSpPr>
          <p:nvPr>
            <p:ph sz="quarter" idx="13"/>
          </p:nvPr>
        </p:nvSpPr>
        <p:spPr/>
        <p:txBody>
          <a:bodyPr>
            <a:normAutofit fontScale="92500" lnSpcReduction="10000"/>
          </a:bodyPr>
          <a:lstStyle/>
          <a:p>
            <a:pPr marL="0" indent="0">
              <a:buNone/>
            </a:pPr>
            <a:r>
              <a:rPr lang="en-US" dirty="0"/>
              <a:t>Upon completion of the course, the student should be able to:</a:t>
            </a:r>
          </a:p>
          <a:p>
            <a:pPr lvl="1"/>
            <a:r>
              <a:rPr lang="en-US" dirty="0"/>
              <a:t>Define and use various common </a:t>
            </a:r>
            <a:r>
              <a:rPr lang="en-US" i="1" dirty="0"/>
              <a:t>abstract data types</a:t>
            </a:r>
            <a:r>
              <a:rPr lang="en-US" dirty="0"/>
              <a:t> (ADTs) as generic containers, including all major positional ADTs and associative ADTs</a:t>
            </a:r>
          </a:p>
          <a:p>
            <a:pPr lvl="1"/>
            <a:r>
              <a:rPr lang="en-US" dirty="0"/>
              <a:t>Demonstrate analytical comprehension of steps performed by algorithms that use the given data structures (sorting algorithms, tree navigation, </a:t>
            </a:r>
            <a:r>
              <a:rPr lang="en-US" dirty="0" err="1"/>
              <a:t>etc</a:t>
            </a:r>
            <a:r>
              <a:rPr lang="en-US" dirty="0"/>
              <a:t>), and of their simple variants.</a:t>
            </a:r>
          </a:p>
          <a:p>
            <a:pPr lvl="1"/>
            <a:r>
              <a:rPr lang="en-US" dirty="0"/>
              <a:t>Perform efficiency analysis on given data structures (which data structures allow efficient interfaces to particular forms of data access, such as random vs. sequential data access or insertion, </a:t>
            </a:r>
            <a:r>
              <a:rPr lang="en-US" dirty="0" err="1"/>
              <a:t>etc</a:t>
            </a:r>
            <a:r>
              <a:rPr lang="en-US" dirty="0"/>
              <a:t>).</a:t>
            </a:r>
          </a:p>
          <a:p>
            <a:pPr lvl="1"/>
            <a:r>
              <a:rPr lang="en-US" dirty="0"/>
              <a:t>Perform complexity analysis of algorithms that use the studied data structures</a:t>
            </a:r>
          </a:p>
          <a:p>
            <a:pPr lvl="1"/>
            <a:r>
              <a:rPr lang="en-US" dirty="0"/>
              <a:t>Effectively implement a given data structures as a </a:t>
            </a:r>
            <a:r>
              <a:rPr lang="en-US" i="1" dirty="0"/>
              <a:t>generic container</a:t>
            </a:r>
            <a:r>
              <a:rPr lang="en-US" dirty="0"/>
              <a:t>, using class templates</a:t>
            </a:r>
          </a:p>
          <a:p>
            <a:pPr lvl="1"/>
            <a:r>
              <a:rPr lang="en-US" dirty="0"/>
              <a:t>Implement given algorithms using generic programming techniques</a:t>
            </a:r>
          </a:p>
          <a:p>
            <a:pPr lvl="1"/>
            <a:r>
              <a:rPr lang="en-US" dirty="0"/>
              <a:t>Effectively implement these techniques in the C++ language</a:t>
            </a:r>
          </a:p>
          <a:p>
            <a:endParaRPr lang="en-US" dirty="0"/>
          </a:p>
        </p:txBody>
      </p:sp>
    </p:spTree>
    <p:extLst>
      <p:ext uri="{BB962C8B-B14F-4D97-AF65-F5344CB8AC3E}">
        <p14:creationId xmlns:p14="http://schemas.microsoft.com/office/powerpoint/2010/main" val="2052603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1365" y="0"/>
            <a:ext cx="10364451" cy="1122819"/>
          </a:xfrm>
        </p:spPr>
        <p:txBody>
          <a:bodyPr/>
          <a:lstStyle/>
          <a:p>
            <a:r>
              <a:rPr lang="en-US" dirty="0"/>
              <a:t>Tentative schedule</a:t>
            </a:r>
          </a:p>
        </p:txBody>
      </p:sp>
      <p:graphicFrame>
        <p:nvGraphicFramePr>
          <p:cNvPr id="5" name="Table 4"/>
          <p:cNvGraphicFramePr>
            <a:graphicFrameLocks noGrp="1"/>
          </p:cNvGraphicFramePr>
          <p:nvPr>
            <p:extLst>
              <p:ext uri="{D42A27DB-BD31-4B8C-83A1-F6EECF244321}">
                <p14:modId xmlns:p14="http://schemas.microsoft.com/office/powerpoint/2010/main" val="3853508110"/>
              </p:ext>
            </p:extLst>
          </p:nvPr>
        </p:nvGraphicFramePr>
        <p:xfrm>
          <a:off x="1564167" y="964216"/>
          <a:ext cx="8128000" cy="5585440"/>
        </p:xfrm>
        <a:graphic>
          <a:graphicData uri="http://schemas.openxmlformats.org/drawingml/2006/table">
            <a:tbl>
              <a:tblPr firstRow="1" bandRow="1">
                <a:tableStyleId>{5C22544A-7EE6-4342-B048-85BDC9FD1C3A}</a:tableStyleId>
              </a:tblPr>
              <a:tblGrid>
                <a:gridCol w="1508642">
                  <a:extLst>
                    <a:ext uri="{9D8B030D-6E8A-4147-A177-3AD203B41FA5}">
                      <a16:colId xmlns:a16="http://schemas.microsoft.com/office/drawing/2014/main" val="572073819"/>
                    </a:ext>
                  </a:extLst>
                </a:gridCol>
                <a:gridCol w="6619358">
                  <a:extLst>
                    <a:ext uri="{9D8B030D-6E8A-4147-A177-3AD203B41FA5}">
                      <a16:colId xmlns:a16="http://schemas.microsoft.com/office/drawing/2014/main" val="2980281558"/>
                    </a:ext>
                  </a:extLst>
                </a:gridCol>
              </a:tblGrid>
              <a:tr h="349090">
                <a:tc>
                  <a:txBody>
                    <a:bodyPr/>
                    <a:lstStyle/>
                    <a:p>
                      <a:r>
                        <a:rPr lang="en-US" sz="1600" dirty="0"/>
                        <a:t>Week</a:t>
                      </a:r>
                      <a:r>
                        <a:rPr lang="en-US" sz="1600" baseline="0" dirty="0"/>
                        <a:t> 1</a:t>
                      </a:r>
                      <a:endParaRPr lang="en-US" sz="1600" dirty="0"/>
                    </a:p>
                  </a:txBody>
                  <a:tcPr/>
                </a:tc>
                <a:tc>
                  <a:txBody>
                    <a:bodyPr/>
                    <a:lstStyle/>
                    <a:p>
                      <a:r>
                        <a:rPr lang="en-US" sz="1600" dirty="0"/>
                        <a:t>Ch1: C++/Math review</a:t>
                      </a:r>
                    </a:p>
                  </a:txBody>
                  <a:tcPr/>
                </a:tc>
                <a:extLst>
                  <a:ext uri="{0D108BD9-81ED-4DB2-BD59-A6C34878D82A}">
                    <a16:rowId xmlns:a16="http://schemas.microsoft.com/office/drawing/2014/main" val="1656918865"/>
                  </a:ext>
                </a:extLst>
              </a:tr>
              <a:tr h="349090">
                <a:tc>
                  <a:txBody>
                    <a:bodyPr/>
                    <a:lstStyle/>
                    <a:p>
                      <a:r>
                        <a:rPr lang="en-US" sz="1600" dirty="0"/>
                        <a:t>Week 2</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Ch1: C++/Math review, </a:t>
                      </a:r>
                      <a:r>
                        <a:rPr lang="en-US" sz="1600" baseline="0" dirty="0"/>
                        <a:t>Programming Assignment 1 out</a:t>
                      </a:r>
                      <a:endParaRPr lang="en-US" sz="1600" dirty="0"/>
                    </a:p>
                  </a:txBody>
                  <a:tcPr/>
                </a:tc>
                <a:extLst>
                  <a:ext uri="{0D108BD9-81ED-4DB2-BD59-A6C34878D82A}">
                    <a16:rowId xmlns:a16="http://schemas.microsoft.com/office/drawing/2014/main" val="1730419684"/>
                  </a:ext>
                </a:extLst>
              </a:tr>
              <a:tr h="349090">
                <a:tc>
                  <a:txBody>
                    <a:bodyPr/>
                    <a:lstStyle/>
                    <a:p>
                      <a:r>
                        <a:rPr lang="en-US" sz="1600" dirty="0"/>
                        <a:t>Week</a:t>
                      </a:r>
                      <a:r>
                        <a:rPr lang="en-US" sz="1600" baseline="0" dirty="0"/>
                        <a:t> 3</a:t>
                      </a:r>
                      <a:endParaRPr lang="en-US" sz="1600" dirty="0"/>
                    </a:p>
                  </a:txBody>
                  <a:tcPr/>
                </a:tc>
                <a:tc>
                  <a:txBody>
                    <a:bodyPr/>
                    <a:lstStyle/>
                    <a:p>
                      <a:r>
                        <a:rPr lang="en-US" sz="1600" dirty="0"/>
                        <a:t>Ch2:</a:t>
                      </a:r>
                      <a:r>
                        <a:rPr lang="en-US" sz="1600" baseline="0" dirty="0"/>
                        <a:t> Algorithm Analysis</a:t>
                      </a:r>
                      <a:endParaRPr lang="en-US" sz="1600" dirty="0"/>
                    </a:p>
                  </a:txBody>
                  <a:tcPr/>
                </a:tc>
                <a:extLst>
                  <a:ext uri="{0D108BD9-81ED-4DB2-BD59-A6C34878D82A}">
                    <a16:rowId xmlns:a16="http://schemas.microsoft.com/office/drawing/2014/main" val="2666552801"/>
                  </a:ext>
                </a:extLst>
              </a:tr>
              <a:tr h="349090">
                <a:tc>
                  <a:txBody>
                    <a:bodyPr/>
                    <a:lstStyle/>
                    <a:p>
                      <a:r>
                        <a:rPr lang="en-US" sz="1600" dirty="0"/>
                        <a:t>Week</a:t>
                      </a:r>
                      <a:r>
                        <a:rPr lang="en-US" sz="1600" baseline="0" dirty="0"/>
                        <a:t> 4</a:t>
                      </a:r>
                      <a:endParaRPr lang="en-US" sz="1600" dirty="0"/>
                    </a:p>
                  </a:txBody>
                  <a:tcPr/>
                </a:tc>
                <a:tc>
                  <a:txBody>
                    <a:bodyPr/>
                    <a:lstStyle/>
                    <a:p>
                      <a:r>
                        <a:rPr lang="en-US" sz="1600" dirty="0"/>
                        <a:t>Ch3: Lists,</a:t>
                      </a:r>
                      <a:r>
                        <a:rPr lang="en-US" sz="1600" baseline="0" dirty="0"/>
                        <a:t> Stacks, and Queues, Assignment 1 due, </a:t>
                      </a:r>
                      <a:endParaRPr lang="en-US" sz="1600" dirty="0"/>
                    </a:p>
                  </a:txBody>
                  <a:tcPr/>
                </a:tc>
                <a:extLst>
                  <a:ext uri="{0D108BD9-81ED-4DB2-BD59-A6C34878D82A}">
                    <a16:rowId xmlns:a16="http://schemas.microsoft.com/office/drawing/2014/main" val="2318721173"/>
                  </a:ext>
                </a:extLst>
              </a:tr>
              <a:tr h="349090">
                <a:tc>
                  <a:txBody>
                    <a:bodyPr/>
                    <a:lstStyle/>
                    <a:p>
                      <a:r>
                        <a:rPr lang="en-US" sz="1600" dirty="0"/>
                        <a:t>Week 5</a:t>
                      </a:r>
                    </a:p>
                  </a:txBody>
                  <a:tcPr/>
                </a:tc>
                <a:tc>
                  <a:txBody>
                    <a:bodyPr/>
                    <a:lstStyle/>
                    <a:p>
                      <a:r>
                        <a:rPr lang="en-US" sz="1600" dirty="0"/>
                        <a:t>Ch3: Lists, Stacks, and Queues, Assignment 2 out</a:t>
                      </a:r>
                    </a:p>
                  </a:txBody>
                  <a:tcPr/>
                </a:tc>
                <a:extLst>
                  <a:ext uri="{0D108BD9-81ED-4DB2-BD59-A6C34878D82A}">
                    <a16:rowId xmlns:a16="http://schemas.microsoft.com/office/drawing/2014/main" val="2031208905"/>
                  </a:ext>
                </a:extLst>
              </a:tr>
              <a:tr h="349090">
                <a:tc>
                  <a:txBody>
                    <a:bodyPr/>
                    <a:lstStyle/>
                    <a:p>
                      <a:r>
                        <a:rPr lang="en-US" sz="1600" dirty="0"/>
                        <a:t>Week</a:t>
                      </a:r>
                      <a:r>
                        <a:rPr lang="en-US" sz="1600" baseline="0" dirty="0"/>
                        <a:t> 6</a:t>
                      </a:r>
                      <a:endParaRPr lang="en-US" sz="1600" dirty="0"/>
                    </a:p>
                  </a:txBody>
                  <a:tcPr/>
                </a:tc>
                <a:tc>
                  <a:txBody>
                    <a:bodyPr/>
                    <a:lstStyle/>
                    <a:p>
                      <a:r>
                        <a:rPr lang="en-US" sz="1600" dirty="0"/>
                        <a:t>Ch3: Lists</a:t>
                      </a:r>
                      <a:r>
                        <a:rPr lang="en-US" sz="1600" baseline="0" dirty="0"/>
                        <a:t>, Stacks, and Queues</a:t>
                      </a:r>
                      <a:endParaRPr lang="en-US" sz="1600" dirty="0"/>
                    </a:p>
                  </a:txBody>
                  <a:tcPr/>
                </a:tc>
                <a:extLst>
                  <a:ext uri="{0D108BD9-81ED-4DB2-BD59-A6C34878D82A}">
                    <a16:rowId xmlns:a16="http://schemas.microsoft.com/office/drawing/2014/main" val="78120287"/>
                  </a:ext>
                </a:extLst>
              </a:tr>
              <a:tr h="349090">
                <a:tc>
                  <a:txBody>
                    <a:bodyPr/>
                    <a:lstStyle/>
                    <a:p>
                      <a:r>
                        <a:rPr lang="en-US" sz="1600" dirty="0"/>
                        <a:t>Week</a:t>
                      </a:r>
                      <a:r>
                        <a:rPr lang="en-US" sz="1600" baseline="0" dirty="0"/>
                        <a:t> 7</a:t>
                      </a:r>
                      <a:endParaRPr lang="en-US" sz="1600" dirty="0"/>
                    </a:p>
                  </a:txBody>
                  <a:tcPr/>
                </a:tc>
                <a:tc>
                  <a:txBody>
                    <a:bodyPr/>
                    <a:lstStyle/>
                    <a:p>
                      <a:r>
                        <a:rPr lang="en-US" sz="1600" dirty="0"/>
                        <a:t>Ch3: Trees</a:t>
                      </a:r>
                      <a:r>
                        <a:rPr lang="en-US" sz="1600" baseline="0" dirty="0"/>
                        <a:t>, Assignment 2 due, Assignment 3 out</a:t>
                      </a:r>
                      <a:endParaRPr lang="en-US" sz="1600" dirty="0"/>
                    </a:p>
                  </a:txBody>
                  <a:tcPr/>
                </a:tc>
                <a:extLst>
                  <a:ext uri="{0D108BD9-81ED-4DB2-BD59-A6C34878D82A}">
                    <a16:rowId xmlns:a16="http://schemas.microsoft.com/office/drawing/2014/main" val="4146884313"/>
                  </a:ext>
                </a:extLst>
              </a:tr>
              <a:tr h="349090">
                <a:tc>
                  <a:txBody>
                    <a:bodyPr/>
                    <a:lstStyle/>
                    <a:p>
                      <a:r>
                        <a:rPr lang="en-US" sz="1600" dirty="0"/>
                        <a:t>Week 8</a:t>
                      </a:r>
                    </a:p>
                  </a:txBody>
                  <a:tcPr/>
                </a:tc>
                <a:tc>
                  <a:txBody>
                    <a:bodyPr/>
                    <a:lstStyle/>
                    <a:p>
                      <a:r>
                        <a:rPr lang="en-US" sz="1600" dirty="0"/>
                        <a:t>Ch4: Trees,</a:t>
                      </a:r>
                      <a:r>
                        <a:rPr lang="en-US" sz="1600" baseline="0" dirty="0"/>
                        <a:t> Midterm</a:t>
                      </a:r>
                      <a:endParaRPr lang="en-US" sz="1600" dirty="0"/>
                    </a:p>
                  </a:txBody>
                  <a:tcPr/>
                </a:tc>
                <a:extLst>
                  <a:ext uri="{0D108BD9-81ED-4DB2-BD59-A6C34878D82A}">
                    <a16:rowId xmlns:a16="http://schemas.microsoft.com/office/drawing/2014/main" val="1354616273"/>
                  </a:ext>
                </a:extLst>
              </a:tr>
              <a:tr h="349090">
                <a:tc>
                  <a:txBody>
                    <a:bodyPr/>
                    <a:lstStyle/>
                    <a:p>
                      <a:r>
                        <a:rPr lang="en-US" sz="1600" dirty="0"/>
                        <a:t>Week 9</a:t>
                      </a:r>
                    </a:p>
                  </a:txBody>
                  <a:tcPr/>
                </a:tc>
                <a:tc>
                  <a:txBody>
                    <a:bodyPr/>
                    <a:lstStyle/>
                    <a:p>
                      <a:r>
                        <a:rPr lang="en-US" sz="1600" dirty="0"/>
                        <a:t>Ch4: Trees, Assignment 3 due, Assignment 4 out</a:t>
                      </a:r>
                    </a:p>
                  </a:txBody>
                  <a:tcPr/>
                </a:tc>
                <a:extLst>
                  <a:ext uri="{0D108BD9-81ED-4DB2-BD59-A6C34878D82A}">
                    <a16:rowId xmlns:a16="http://schemas.microsoft.com/office/drawing/2014/main" val="2296922264"/>
                  </a:ext>
                </a:extLst>
              </a:tr>
              <a:tr h="349090">
                <a:tc>
                  <a:txBody>
                    <a:bodyPr/>
                    <a:lstStyle/>
                    <a:p>
                      <a:r>
                        <a:rPr lang="en-US" sz="1600" dirty="0"/>
                        <a:t>Week 10</a:t>
                      </a:r>
                    </a:p>
                  </a:txBody>
                  <a:tcPr/>
                </a:tc>
                <a:tc>
                  <a:txBody>
                    <a:bodyPr/>
                    <a:lstStyle/>
                    <a:p>
                      <a:r>
                        <a:rPr lang="en-US" sz="1600" dirty="0"/>
                        <a:t>Ch4: Trees</a:t>
                      </a:r>
                    </a:p>
                  </a:txBody>
                  <a:tcPr/>
                </a:tc>
                <a:extLst>
                  <a:ext uri="{0D108BD9-81ED-4DB2-BD59-A6C34878D82A}">
                    <a16:rowId xmlns:a16="http://schemas.microsoft.com/office/drawing/2014/main" val="2486606276"/>
                  </a:ext>
                </a:extLst>
              </a:tr>
              <a:tr h="349090">
                <a:tc>
                  <a:txBody>
                    <a:bodyPr/>
                    <a:lstStyle/>
                    <a:p>
                      <a:r>
                        <a:rPr lang="en-US" sz="1600" dirty="0"/>
                        <a:t>Week 11</a:t>
                      </a:r>
                    </a:p>
                  </a:txBody>
                  <a:tcPr/>
                </a:tc>
                <a:tc>
                  <a:txBody>
                    <a:bodyPr/>
                    <a:lstStyle/>
                    <a:p>
                      <a:r>
                        <a:rPr lang="en-US" sz="1600" dirty="0"/>
                        <a:t>Ch5: Hashing,  Assignment 4 due, Assignment 5 out</a:t>
                      </a:r>
                    </a:p>
                  </a:txBody>
                  <a:tcPr/>
                </a:tc>
                <a:extLst>
                  <a:ext uri="{0D108BD9-81ED-4DB2-BD59-A6C34878D82A}">
                    <a16:rowId xmlns:a16="http://schemas.microsoft.com/office/drawing/2014/main" val="507573572"/>
                  </a:ext>
                </a:extLst>
              </a:tr>
              <a:tr h="349090">
                <a:tc>
                  <a:txBody>
                    <a:bodyPr/>
                    <a:lstStyle/>
                    <a:p>
                      <a:r>
                        <a:rPr lang="en-US" sz="1600" dirty="0"/>
                        <a:t>Week 12</a:t>
                      </a:r>
                    </a:p>
                  </a:txBody>
                  <a:tcPr/>
                </a:tc>
                <a:tc>
                  <a:txBody>
                    <a:bodyPr/>
                    <a:lstStyle/>
                    <a:p>
                      <a:r>
                        <a:rPr lang="en-US" sz="1600" dirty="0"/>
                        <a:t>Ch6:</a:t>
                      </a:r>
                      <a:r>
                        <a:rPr lang="en-US" sz="1600" baseline="0" dirty="0"/>
                        <a:t> Priority Queues, </a:t>
                      </a:r>
                      <a:endParaRPr lang="en-US" sz="1600" dirty="0"/>
                    </a:p>
                  </a:txBody>
                  <a:tcPr/>
                </a:tc>
                <a:extLst>
                  <a:ext uri="{0D108BD9-81ED-4DB2-BD59-A6C34878D82A}">
                    <a16:rowId xmlns:a16="http://schemas.microsoft.com/office/drawing/2014/main" val="2502436212"/>
                  </a:ext>
                </a:extLst>
              </a:tr>
              <a:tr h="349090">
                <a:tc>
                  <a:txBody>
                    <a:bodyPr/>
                    <a:lstStyle/>
                    <a:p>
                      <a:r>
                        <a:rPr lang="en-US" sz="1600" dirty="0"/>
                        <a:t>Week 13</a:t>
                      </a:r>
                    </a:p>
                  </a:txBody>
                  <a:tcPr/>
                </a:tc>
                <a:tc>
                  <a:txBody>
                    <a:bodyPr/>
                    <a:lstStyle/>
                    <a:p>
                      <a:r>
                        <a:rPr lang="en-US" sz="1600" dirty="0"/>
                        <a:t>Ch7:</a:t>
                      </a:r>
                      <a:r>
                        <a:rPr lang="en-US" sz="1600" baseline="0" dirty="0"/>
                        <a:t> Sorting, Assignment 5 due</a:t>
                      </a:r>
                      <a:endParaRPr lang="en-US" sz="1600" dirty="0"/>
                    </a:p>
                  </a:txBody>
                  <a:tcPr/>
                </a:tc>
                <a:extLst>
                  <a:ext uri="{0D108BD9-81ED-4DB2-BD59-A6C34878D82A}">
                    <a16:rowId xmlns:a16="http://schemas.microsoft.com/office/drawing/2014/main" val="1771105363"/>
                  </a:ext>
                </a:extLst>
              </a:tr>
              <a:tr h="349090">
                <a:tc>
                  <a:txBody>
                    <a:bodyPr/>
                    <a:lstStyle/>
                    <a:p>
                      <a:r>
                        <a:rPr lang="en-US" sz="1600" dirty="0"/>
                        <a:t>Week 14</a:t>
                      </a:r>
                    </a:p>
                  </a:txBody>
                  <a:tcPr/>
                </a:tc>
                <a:tc>
                  <a:txBody>
                    <a:bodyPr/>
                    <a:lstStyle/>
                    <a:p>
                      <a:r>
                        <a:rPr lang="en-US" sz="1600" dirty="0"/>
                        <a:t>Ch9: Graph, Thanksgiving holiday</a:t>
                      </a:r>
                    </a:p>
                  </a:txBody>
                  <a:tcPr/>
                </a:tc>
                <a:extLst>
                  <a:ext uri="{0D108BD9-81ED-4DB2-BD59-A6C34878D82A}">
                    <a16:rowId xmlns:a16="http://schemas.microsoft.com/office/drawing/2014/main" val="2460193361"/>
                  </a:ext>
                </a:extLst>
              </a:tr>
              <a:tr h="349090">
                <a:tc>
                  <a:txBody>
                    <a:bodyPr/>
                    <a:lstStyle/>
                    <a:p>
                      <a:r>
                        <a:rPr lang="en-US" sz="1600" dirty="0"/>
                        <a:t>Week 15</a:t>
                      </a:r>
                    </a:p>
                  </a:txBody>
                  <a:tcPr/>
                </a:tc>
                <a:tc>
                  <a:txBody>
                    <a:bodyPr/>
                    <a:lstStyle/>
                    <a:p>
                      <a:r>
                        <a:rPr lang="en-US" sz="1600" dirty="0"/>
                        <a:t>Ch9:</a:t>
                      </a:r>
                      <a:r>
                        <a:rPr lang="en-US" sz="1600" baseline="0" dirty="0"/>
                        <a:t> Graph </a:t>
                      </a:r>
                      <a:endParaRPr lang="en-US" sz="1600" dirty="0"/>
                    </a:p>
                  </a:txBody>
                  <a:tcPr/>
                </a:tc>
                <a:extLst>
                  <a:ext uri="{0D108BD9-81ED-4DB2-BD59-A6C34878D82A}">
                    <a16:rowId xmlns:a16="http://schemas.microsoft.com/office/drawing/2014/main" val="3874008531"/>
                  </a:ext>
                </a:extLst>
              </a:tr>
              <a:tr h="349090">
                <a:tc>
                  <a:txBody>
                    <a:bodyPr/>
                    <a:lstStyle/>
                    <a:p>
                      <a:r>
                        <a:rPr lang="en-US" sz="1600" dirty="0"/>
                        <a:t>Week 16</a:t>
                      </a:r>
                    </a:p>
                  </a:txBody>
                  <a:tcPr/>
                </a:tc>
                <a:tc>
                  <a:txBody>
                    <a:bodyPr/>
                    <a:lstStyle/>
                    <a:p>
                      <a:r>
                        <a:rPr lang="en-US" sz="1600" dirty="0"/>
                        <a:t>Exam week,  Final exam: December 6 (Monday),</a:t>
                      </a:r>
                      <a:r>
                        <a:rPr lang="en-US" sz="1600" baseline="0" dirty="0"/>
                        <a:t> 5:30-7:30pm</a:t>
                      </a:r>
                      <a:endParaRPr lang="en-US" sz="1600" dirty="0"/>
                    </a:p>
                  </a:txBody>
                  <a:tcPr/>
                </a:tc>
                <a:extLst>
                  <a:ext uri="{0D108BD9-81ED-4DB2-BD59-A6C34878D82A}">
                    <a16:rowId xmlns:a16="http://schemas.microsoft.com/office/drawing/2014/main" val="1295758018"/>
                  </a:ext>
                </a:extLst>
              </a:tr>
            </a:tbl>
          </a:graphicData>
        </a:graphic>
      </p:graphicFrame>
    </p:spTree>
    <p:extLst>
      <p:ext uri="{BB962C8B-B14F-4D97-AF65-F5344CB8AC3E}">
        <p14:creationId xmlns:p14="http://schemas.microsoft.com/office/powerpoint/2010/main" val="22702266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Grading policy</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1228367556"/>
              </p:ext>
            </p:extLst>
          </p:nvPr>
        </p:nvGraphicFramePr>
        <p:xfrm>
          <a:off x="913774" y="1622467"/>
          <a:ext cx="10363200" cy="2194560"/>
        </p:xfrm>
        <a:graphic>
          <a:graphicData uri="http://schemas.openxmlformats.org/drawingml/2006/table">
            <a:tbl>
              <a:tblPr firstRow="1" bandRow="1">
                <a:tableStyleId>{5C22544A-7EE6-4342-B048-85BDC9FD1C3A}</a:tableStyleId>
              </a:tblPr>
              <a:tblGrid>
                <a:gridCol w="5181600">
                  <a:extLst>
                    <a:ext uri="{9D8B030D-6E8A-4147-A177-3AD203B41FA5}">
                      <a16:colId xmlns:a16="http://schemas.microsoft.com/office/drawing/2014/main" val="1479126339"/>
                    </a:ext>
                  </a:extLst>
                </a:gridCol>
                <a:gridCol w="5181600">
                  <a:extLst>
                    <a:ext uri="{9D8B030D-6E8A-4147-A177-3AD203B41FA5}">
                      <a16:colId xmlns:a16="http://schemas.microsoft.com/office/drawing/2014/main" val="996442457"/>
                    </a:ext>
                  </a:extLst>
                </a:gridCol>
              </a:tblGrid>
              <a:tr h="370840">
                <a:tc>
                  <a:txBody>
                    <a:bodyPr/>
                    <a:lstStyle/>
                    <a:p>
                      <a:r>
                        <a:rPr lang="en-US" sz="2400" dirty="0"/>
                        <a:t>Programming assignments</a:t>
                      </a:r>
                    </a:p>
                  </a:txBody>
                  <a:tcPr/>
                </a:tc>
                <a:tc>
                  <a:txBody>
                    <a:bodyPr/>
                    <a:lstStyle/>
                    <a:p>
                      <a:r>
                        <a:rPr lang="en-US" dirty="0"/>
                        <a:t>45%</a:t>
                      </a:r>
                    </a:p>
                  </a:txBody>
                  <a:tcPr/>
                </a:tc>
                <a:extLst>
                  <a:ext uri="{0D108BD9-81ED-4DB2-BD59-A6C34878D82A}">
                    <a16:rowId xmlns:a16="http://schemas.microsoft.com/office/drawing/2014/main" val="3518764998"/>
                  </a:ext>
                </a:extLst>
              </a:tr>
              <a:tr h="370840">
                <a:tc>
                  <a:txBody>
                    <a:bodyPr/>
                    <a:lstStyle/>
                    <a:p>
                      <a:r>
                        <a:rPr lang="en-US" sz="2400" dirty="0"/>
                        <a:t>Midterm exam</a:t>
                      </a:r>
                    </a:p>
                  </a:txBody>
                  <a:tcPr/>
                </a:tc>
                <a:tc>
                  <a:txBody>
                    <a:bodyPr/>
                    <a:lstStyle/>
                    <a:p>
                      <a:r>
                        <a:rPr lang="en-US" dirty="0"/>
                        <a:t>20%</a:t>
                      </a:r>
                    </a:p>
                  </a:txBody>
                  <a:tcPr/>
                </a:tc>
                <a:extLst>
                  <a:ext uri="{0D108BD9-81ED-4DB2-BD59-A6C34878D82A}">
                    <a16:rowId xmlns:a16="http://schemas.microsoft.com/office/drawing/2014/main" val="917488365"/>
                  </a:ext>
                </a:extLst>
              </a:tr>
              <a:tr h="370840">
                <a:tc>
                  <a:txBody>
                    <a:bodyPr/>
                    <a:lstStyle/>
                    <a:p>
                      <a:r>
                        <a:rPr lang="en-US" sz="2400" dirty="0"/>
                        <a:t>Final exam</a:t>
                      </a:r>
                    </a:p>
                  </a:txBody>
                  <a:tcPr/>
                </a:tc>
                <a:tc>
                  <a:txBody>
                    <a:bodyPr/>
                    <a:lstStyle/>
                    <a:p>
                      <a:r>
                        <a:rPr lang="en-US" dirty="0"/>
                        <a:t>30%</a:t>
                      </a:r>
                    </a:p>
                  </a:txBody>
                  <a:tcPr/>
                </a:tc>
                <a:extLst>
                  <a:ext uri="{0D108BD9-81ED-4DB2-BD59-A6C34878D82A}">
                    <a16:rowId xmlns:a16="http://schemas.microsoft.com/office/drawing/2014/main" val="3215579422"/>
                  </a:ext>
                </a:extLst>
              </a:tr>
              <a:tr h="370840">
                <a:tc>
                  <a:txBody>
                    <a:bodyPr/>
                    <a:lstStyle/>
                    <a:p>
                      <a:r>
                        <a:rPr lang="en-US" sz="2400" baseline="0" dirty="0"/>
                        <a:t>Homework and in-class quizzes (including short coding exercises)</a:t>
                      </a:r>
                      <a:endParaRPr lang="en-US" sz="2400" dirty="0"/>
                    </a:p>
                  </a:txBody>
                  <a:tcPr/>
                </a:tc>
                <a:tc>
                  <a:txBody>
                    <a:bodyPr/>
                    <a:lstStyle/>
                    <a:p>
                      <a:r>
                        <a:rPr lang="en-US" dirty="0"/>
                        <a:t>5%</a:t>
                      </a:r>
                    </a:p>
                  </a:txBody>
                  <a:tcPr/>
                </a:tc>
                <a:extLst>
                  <a:ext uri="{0D108BD9-81ED-4DB2-BD59-A6C34878D82A}">
                    <a16:rowId xmlns:a16="http://schemas.microsoft.com/office/drawing/2014/main" val="2471106902"/>
                  </a:ext>
                </a:extLst>
              </a:tr>
            </a:tbl>
          </a:graphicData>
        </a:graphic>
      </p:graphicFrame>
      <p:sp>
        <p:nvSpPr>
          <p:cNvPr id="5" name="TextBox 4"/>
          <p:cNvSpPr txBox="1"/>
          <p:nvPr/>
        </p:nvSpPr>
        <p:spPr>
          <a:xfrm>
            <a:off x="842977" y="4301656"/>
            <a:ext cx="9501809" cy="1569660"/>
          </a:xfrm>
          <a:prstGeom prst="rect">
            <a:avLst/>
          </a:prstGeom>
          <a:noFill/>
        </p:spPr>
        <p:txBody>
          <a:bodyPr wrap="square" rtlCol="0">
            <a:spAutoFit/>
          </a:bodyPr>
          <a:lstStyle/>
          <a:p>
            <a:r>
              <a:rPr lang="en-US" sz="2400" b="1" dirty="0">
                <a:solidFill>
                  <a:srgbClr val="FF0000"/>
                </a:solidFill>
              </a:rPr>
              <a:t>To earn a C- or better, you must earn at least 60% in both of programming and exam components. </a:t>
            </a:r>
            <a:r>
              <a:rPr lang="en-US" sz="2400" dirty="0"/>
              <a:t>In other words, to have a C- or better grade, you must earn at least 27 points from the programming assignments and 30 points from midterm and final exams.</a:t>
            </a:r>
          </a:p>
        </p:txBody>
      </p:sp>
    </p:spTree>
    <p:extLst>
      <p:ext uri="{BB962C8B-B14F-4D97-AF65-F5344CB8AC3E}">
        <p14:creationId xmlns:p14="http://schemas.microsoft.com/office/powerpoint/2010/main" val="43562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92514"/>
            <a:ext cx="10364451" cy="820670"/>
          </a:xfrm>
        </p:spPr>
        <p:txBody>
          <a:bodyPr/>
          <a:lstStyle/>
          <a:p>
            <a:r>
              <a:rPr lang="en-US" dirty="0"/>
              <a:t>Letter Grade Scale</a:t>
            </a:r>
          </a:p>
        </p:txBody>
      </p:sp>
      <p:graphicFrame>
        <p:nvGraphicFramePr>
          <p:cNvPr id="4" name="Content Placeholder 3"/>
          <p:cNvGraphicFramePr>
            <a:graphicFrameLocks noGrp="1"/>
          </p:cNvGraphicFramePr>
          <p:nvPr>
            <p:ph sz="quarter" idx="13"/>
            <p:extLst>
              <p:ext uri="{D42A27DB-BD31-4B8C-83A1-F6EECF244321}">
                <p14:modId xmlns:p14="http://schemas.microsoft.com/office/powerpoint/2010/main" val="2329627194"/>
              </p:ext>
            </p:extLst>
          </p:nvPr>
        </p:nvGraphicFramePr>
        <p:xfrm>
          <a:off x="4354663" y="1391134"/>
          <a:ext cx="3482671" cy="4450080"/>
        </p:xfrm>
        <a:graphic>
          <a:graphicData uri="http://schemas.openxmlformats.org/drawingml/2006/table">
            <a:tbl>
              <a:tblPr firstRow="1" bandRow="1">
                <a:tableStyleId>{5C22544A-7EE6-4342-B048-85BDC9FD1C3A}</a:tableStyleId>
              </a:tblPr>
              <a:tblGrid>
                <a:gridCol w="752863">
                  <a:extLst>
                    <a:ext uri="{9D8B030D-6E8A-4147-A177-3AD203B41FA5}">
                      <a16:colId xmlns:a16="http://schemas.microsoft.com/office/drawing/2014/main" val="2543451207"/>
                    </a:ext>
                  </a:extLst>
                </a:gridCol>
                <a:gridCol w="2729808">
                  <a:extLst>
                    <a:ext uri="{9D8B030D-6E8A-4147-A177-3AD203B41FA5}">
                      <a16:colId xmlns:a16="http://schemas.microsoft.com/office/drawing/2014/main" val="595791449"/>
                    </a:ext>
                  </a:extLst>
                </a:gridCol>
              </a:tblGrid>
              <a:tr h="370840">
                <a:tc>
                  <a:txBody>
                    <a:bodyPr/>
                    <a:lstStyle/>
                    <a:p>
                      <a:r>
                        <a:rPr lang="en-US" dirty="0"/>
                        <a:t>Letter</a:t>
                      </a:r>
                    </a:p>
                  </a:txBody>
                  <a:tcPr/>
                </a:tc>
                <a:tc>
                  <a:txBody>
                    <a:bodyPr/>
                    <a:lstStyle/>
                    <a:p>
                      <a:r>
                        <a:rPr lang="en-US" dirty="0"/>
                        <a:t>Numerical Average</a:t>
                      </a:r>
                    </a:p>
                  </a:txBody>
                  <a:tcPr/>
                </a:tc>
                <a:extLst>
                  <a:ext uri="{0D108BD9-81ED-4DB2-BD59-A6C34878D82A}">
                    <a16:rowId xmlns:a16="http://schemas.microsoft.com/office/drawing/2014/main" val="1608852977"/>
                  </a:ext>
                </a:extLst>
              </a:tr>
              <a:tr h="370840">
                <a:tc>
                  <a:txBody>
                    <a:bodyPr/>
                    <a:lstStyle/>
                    <a:p>
                      <a:r>
                        <a:rPr lang="en-US" dirty="0"/>
                        <a:t>A</a:t>
                      </a:r>
                    </a:p>
                  </a:txBody>
                  <a:tcPr/>
                </a:tc>
                <a:tc>
                  <a:txBody>
                    <a:bodyPr/>
                    <a:lstStyle/>
                    <a:p>
                      <a:r>
                        <a:rPr lang="en-US" dirty="0"/>
                        <a:t>92.00 - 100</a:t>
                      </a:r>
                    </a:p>
                  </a:txBody>
                  <a:tcPr/>
                </a:tc>
                <a:extLst>
                  <a:ext uri="{0D108BD9-81ED-4DB2-BD59-A6C34878D82A}">
                    <a16:rowId xmlns:a16="http://schemas.microsoft.com/office/drawing/2014/main" val="2217969614"/>
                  </a:ext>
                </a:extLst>
              </a:tr>
              <a:tr h="370840">
                <a:tc>
                  <a:txBody>
                    <a:bodyPr/>
                    <a:lstStyle/>
                    <a:p>
                      <a:r>
                        <a:rPr lang="en-US" dirty="0"/>
                        <a:t>A-</a:t>
                      </a:r>
                    </a:p>
                  </a:txBody>
                  <a:tcPr/>
                </a:tc>
                <a:tc>
                  <a:txBody>
                    <a:bodyPr/>
                    <a:lstStyle/>
                    <a:p>
                      <a:r>
                        <a:rPr lang="en-US" dirty="0"/>
                        <a:t>90.00 – 91.99</a:t>
                      </a:r>
                    </a:p>
                  </a:txBody>
                  <a:tcPr/>
                </a:tc>
                <a:extLst>
                  <a:ext uri="{0D108BD9-81ED-4DB2-BD59-A6C34878D82A}">
                    <a16:rowId xmlns:a16="http://schemas.microsoft.com/office/drawing/2014/main" val="335839877"/>
                  </a:ext>
                </a:extLst>
              </a:tr>
              <a:tr h="370840">
                <a:tc>
                  <a:txBody>
                    <a:bodyPr/>
                    <a:lstStyle/>
                    <a:p>
                      <a:r>
                        <a:rPr lang="en-US" dirty="0"/>
                        <a:t>B+</a:t>
                      </a:r>
                    </a:p>
                  </a:txBody>
                  <a:tcPr/>
                </a:tc>
                <a:tc>
                  <a:txBody>
                    <a:bodyPr/>
                    <a:lstStyle/>
                    <a:p>
                      <a:r>
                        <a:rPr lang="en-US" dirty="0"/>
                        <a:t>88.00 – 89.99</a:t>
                      </a:r>
                    </a:p>
                  </a:txBody>
                  <a:tcPr/>
                </a:tc>
                <a:extLst>
                  <a:ext uri="{0D108BD9-81ED-4DB2-BD59-A6C34878D82A}">
                    <a16:rowId xmlns:a16="http://schemas.microsoft.com/office/drawing/2014/main" val="4256989452"/>
                  </a:ext>
                </a:extLst>
              </a:tr>
              <a:tr h="370840">
                <a:tc>
                  <a:txBody>
                    <a:bodyPr/>
                    <a:lstStyle/>
                    <a:p>
                      <a:r>
                        <a:rPr lang="en-US" dirty="0"/>
                        <a:t>B</a:t>
                      </a:r>
                    </a:p>
                  </a:txBody>
                  <a:tcPr/>
                </a:tc>
                <a:tc>
                  <a:txBody>
                    <a:bodyPr/>
                    <a:lstStyle/>
                    <a:p>
                      <a:r>
                        <a:rPr lang="en-US" dirty="0"/>
                        <a:t>82.00 – 87.99</a:t>
                      </a:r>
                    </a:p>
                  </a:txBody>
                  <a:tcPr/>
                </a:tc>
                <a:extLst>
                  <a:ext uri="{0D108BD9-81ED-4DB2-BD59-A6C34878D82A}">
                    <a16:rowId xmlns:a16="http://schemas.microsoft.com/office/drawing/2014/main" val="1856987496"/>
                  </a:ext>
                </a:extLst>
              </a:tr>
              <a:tr h="370840">
                <a:tc>
                  <a:txBody>
                    <a:bodyPr/>
                    <a:lstStyle/>
                    <a:p>
                      <a:r>
                        <a:rPr lang="en-US" dirty="0"/>
                        <a:t>B-</a:t>
                      </a:r>
                    </a:p>
                  </a:txBody>
                  <a:tcPr/>
                </a:tc>
                <a:tc>
                  <a:txBody>
                    <a:bodyPr/>
                    <a:lstStyle/>
                    <a:p>
                      <a:r>
                        <a:rPr lang="en-US" dirty="0"/>
                        <a:t>80.00 – 81.99</a:t>
                      </a:r>
                    </a:p>
                  </a:txBody>
                  <a:tcPr/>
                </a:tc>
                <a:extLst>
                  <a:ext uri="{0D108BD9-81ED-4DB2-BD59-A6C34878D82A}">
                    <a16:rowId xmlns:a16="http://schemas.microsoft.com/office/drawing/2014/main" val="2184882172"/>
                  </a:ext>
                </a:extLst>
              </a:tr>
              <a:tr h="370840">
                <a:tc>
                  <a:txBody>
                    <a:bodyPr/>
                    <a:lstStyle/>
                    <a:p>
                      <a:r>
                        <a:rPr lang="en-US" dirty="0"/>
                        <a:t>C+</a:t>
                      </a:r>
                    </a:p>
                  </a:txBody>
                  <a:tcPr/>
                </a:tc>
                <a:tc>
                  <a:txBody>
                    <a:bodyPr/>
                    <a:lstStyle/>
                    <a:p>
                      <a:r>
                        <a:rPr lang="en-US" dirty="0"/>
                        <a:t>78.00 – 79.99</a:t>
                      </a:r>
                    </a:p>
                  </a:txBody>
                  <a:tcPr/>
                </a:tc>
                <a:extLst>
                  <a:ext uri="{0D108BD9-81ED-4DB2-BD59-A6C34878D82A}">
                    <a16:rowId xmlns:a16="http://schemas.microsoft.com/office/drawing/2014/main" val="556119123"/>
                  </a:ext>
                </a:extLst>
              </a:tr>
              <a:tr h="370840">
                <a:tc>
                  <a:txBody>
                    <a:bodyPr/>
                    <a:lstStyle/>
                    <a:p>
                      <a:r>
                        <a:rPr lang="en-US" dirty="0"/>
                        <a:t>C</a:t>
                      </a:r>
                    </a:p>
                  </a:txBody>
                  <a:tcPr/>
                </a:tc>
                <a:tc>
                  <a:txBody>
                    <a:bodyPr/>
                    <a:lstStyle/>
                    <a:p>
                      <a:r>
                        <a:rPr lang="en-US" dirty="0"/>
                        <a:t>72.00 – 77.99</a:t>
                      </a:r>
                    </a:p>
                  </a:txBody>
                  <a:tcPr/>
                </a:tc>
                <a:extLst>
                  <a:ext uri="{0D108BD9-81ED-4DB2-BD59-A6C34878D82A}">
                    <a16:rowId xmlns:a16="http://schemas.microsoft.com/office/drawing/2014/main" val="3013548991"/>
                  </a:ext>
                </a:extLst>
              </a:tr>
              <a:tr h="370840">
                <a:tc>
                  <a:txBody>
                    <a:bodyPr/>
                    <a:lstStyle/>
                    <a:p>
                      <a:r>
                        <a:rPr lang="en-US" dirty="0"/>
                        <a:t>C-</a:t>
                      </a:r>
                    </a:p>
                  </a:txBody>
                  <a:tcPr/>
                </a:tc>
                <a:tc>
                  <a:txBody>
                    <a:bodyPr/>
                    <a:lstStyle/>
                    <a:p>
                      <a:r>
                        <a:rPr lang="en-US" dirty="0"/>
                        <a:t>69.00 – 71.99</a:t>
                      </a:r>
                    </a:p>
                  </a:txBody>
                  <a:tcPr/>
                </a:tc>
                <a:extLst>
                  <a:ext uri="{0D108BD9-81ED-4DB2-BD59-A6C34878D82A}">
                    <a16:rowId xmlns:a16="http://schemas.microsoft.com/office/drawing/2014/main" val="2639947206"/>
                  </a:ext>
                </a:extLst>
              </a:tr>
              <a:tr h="370840">
                <a:tc>
                  <a:txBody>
                    <a:bodyPr/>
                    <a:lstStyle/>
                    <a:p>
                      <a:r>
                        <a:rPr lang="en-US" dirty="0"/>
                        <a:t>D</a:t>
                      </a:r>
                    </a:p>
                  </a:txBody>
                  <a:tcPr/>
                </a:tc>
                <a:tc>
                  <a:txBody>
                    <a:bodyPr/>
                    <a:lstStyle/>
                    <a:p>
                      <a:r>
                        <a:rPr lang="en-US" dirty="0"/>
                        <a:t>62.00 – 68.99</a:t>
                      </a:r>
                    </a:p>
                  </a:txBody>
                  <a:tcPr/>
                </a:tc>
                <a:extLst>
                  <a:ext uri="{0D108BD9-81ED-4DB2-BD59-A6C34878D82A}">
                    <a16:rowId xmlns:a16="http://schemas.microsoft.com/office/drawing/2014/main" val="2603515345"/>
                  </a:ext>
                </a:extLst>
              </a:tr>
              <a:tr h="370840">
                <a:tc>
                  <a:txBody>
                    <a:bodyPr/>
                    <a:lstStyle/>
                    <a:p>
                      <a:r>
                        <a:rPr lang="en-US" dirty="0"/>
                        <a:t>D-</a:t>
                      </a:r>
                    </a:p>
                  </a:txBody>
                  <a:tcPr/>
                </a:tc>
                <a:tc>
                  <a:txBody>
                    <a:bodyPr/>
                    <a:lstStyle/>
                    <a:p>
                      <a:r>
                        <a:rPr lang="en-US" dirty="0"/>
                        <a:t>60.00</a:t>
                      </a:r>
                      <a:r>
                        <a:rPr lang="en-US" baseline="0" dirty="0"/>
                        <a:t> – 61.99</a:t>
                      </a:r>
                      <a:endParaRPr lang="en-US" dirty="0"/>
                    </a:p>
                  </a:txBody>
                  <a:tcPr/>
                </a:tc>
                <a:extLst>
                  <a:ext uri="{0D108BD9-81ED-4DB2-BD59-A6C34878D82A}">
                    <a16:rowId xmlns:a16="http://schemas.microsoft.com/office/drawing/2014/main" val="619186355"/>
                  </a:ext>
                </a:extLst>
              </a:tr>
              <a:tr h="370840">
                <a:tc>
                  <a:txBody>
                    <a:bodyPr/>
                    <a:lstStyle/>
                    <a:p>
                      <a:r>
                        <a:rPr lang="en-US" dirty="0"/>
                        <a:t>F</a:t>
                      </a:r>
                    </a:p>
                  </a:txBody>
                  <a:tcPr/>
                </a:tc>
                <a:tc>
                  <a:txBody>
                    <a:bodyPr/>
                    <a:lstStyle/>
                    <a:p>
                      <a:r>
                        <a:rPr lang="en-US" dirty="0"/>
                        <a:t>0.00</a:t>
                      </a:r>
                      <a:r>
                        <a:rPr lang="en-US" baseline="0" dirty="0"/>
                        <a:t> – 59.99</a:t>
                      </a:r>
                      <a:endParaRPr lang="en-US" dirty="0"/>
                    </a:p>
                  </a:txBody>
                  <a:tcPr/>
                </a:tc>
                <a:extLst>
                  <a:ext uri="{0D108BD9-81ED-4DB2-BD59-A6C34878D82A}">
                    <a16:rowId xmlns:a16="http://schemas.microsoft.com/office/drawing/2014/main" val="3544652884"/>
                  </a:ext>
                </a:extLst>
              </a:tr>
            </a:tbl>
          </a:graphicData>
        </a:graphic>
      </p:graphicFrame>
    </p:spTree>
    <p:extLst>
      <p:ext uri="{BB962C8B-B14F-4D97-AF65-F5344CB8AC3E}">
        <p14:creationId xmlns:p14="http://schemas.microsoft.com/office/powerpoint/2010/main" val="133232740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docProps/app.xml><?xml version="1.0" encoding="utf-8"?>
<Properties xmlns="http://schemas.openxmlformats.org/officeDocument/2006/extended-properties" xmlns:vt="http://schemas.openxmlformats.org/officeDocument/2006/docPropsVTypes">
  <Template>TM04033925[[fn=Droplet]]</Template>
  <TotalTime>827</TotalTime>
  <Words>2018</Words>
  <Application>Microsoft Office PowerPoint</Application>
  <PresentationFormat>Widescreen</PresentationFormat>
  <Paragraphs>176</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Courier New</vt:lpstr>
      <vt:lpstr>Tw Cen MT</vt:lpstr>
      <vt:lpstr>Wingdings</vt:lpstr>
      <vt:lpstr>Droplet</vt:lpstr>
      <vt:lpstr>COP4530 Syllabus, Fall 2023</vt:lpstr>
      <vt:lpstr>Acknowledgement</vt:lpstr>
      <vt:lpstr>Course Requirements</vt:lpstr>
      <vt:lpstr>Course Description</vt:lpstr>
      <vt:lpstr>Course Objectives</vt:lpstr>
      <vt:lpstr>Course Objectives</vt:lpstr>
      <vt:lpstr>Tentative schedule</vt:lpstr>
      <vt:lpstr>Grading policy</vt:lpstr>
      <vt:lpstr>Letter Grade Scale</vt:lpstr>
      <vt:lpstr>Incompletes</vt:lpstr>
      <vt:lpstr>Exams</vt:lpstr>
      <vt:lpstr>Programming Assignments</vt:lpstr>
      <vt:lpstr>chatGPT</vt:lpstr>
      <vt:lpstr>Quizzes and homework</vt:lpstr>
      <vt:lpstr>Excused Absence Policy</vt:lpstr>
      <vt:lpstr>Miscellaneous Policies</vt:lpstr>
      <vt:lpstr>Academic Honor Policy</vt:lpstr>
      <vt:lpstr>Academic Honor Policy</vt:lpstr>
      <vt:lpstr>Academic Honor Policy</vt:lpstr>
      <vt:lpstr>Academic Honor Policy</vt:lpstr>
      <vt:lpstr>Academic Honor Policy</vt:lpstr>
      <vt:lpstr>Academic Honor Policy</vt:lpstr>
      <vt:lpstr>Americans With Disabilities Act </vt:lpstr>
      <vt:lpstr>Americans With Disabilities Act</vt:lpstr>
      <vt:lpstr>Syllabus Changes</vt:lpstr>
      <vt:lpstr>Recap</vt:lpstr>
      <vt:lpstr>Recap</vt:lpstr>
    </vt:vector>
  </TitlesOfParts>
  <Company>Florida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Surfing</dc:creator>
  <cp:lastModifiedBy>Surfing</cp:lastModifiedBy>
  <cp:revision>35</cp:revision>
  <dcterms:created xsi:type="dcterms:W3CDTF">2021-08-12T15:51:09Z</dcterms:created>
  <dcterms:modified xsi:type="dcterms:W3CDTF">2023-08-28T16:08:23Z</dcterms:modified>
</cp:coreProperties>
</file>