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05" r:id="rId3"/>
    <p:sldId id="292" r:id="rId4"/>
    <p:sldId id="294" r:id="rId5"/>
    <p:sldId id="297" r:id="rId6"/>
    <p:sldId id="298" r:id="rId7"/>
    <p:sldId id="299" r:id="rId8"/>
    <p:sldId id="300" r:id="rId9"/>
    <p:sldId id="301" r:id="rId10"/>
    <p:sldId id="283" r:id="rId11"/>
    <p:sldId id="282" r:id="rId12"/>
    <p:sldId id="302" r:id="rId13"/>
    <p:sldId id="304" r:id="rId14"/>
    <p:sldId id="307" r:id="rId15"/>
    <p:sldId id="310" r:id="rId16"/>
    <p:sldId id="308" r:id="rId17"/>
    <p:sldId id="309" r:id="rId18"/>
    <p:sldId id="30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6" d="100"/>
          <a:sy n="96" d="100"/>
        </p:scale>
        <p:origin x="77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200" cap="none"/>
            </a:lvl3pPr>
            <a:lvl4pPr marL="1600200" indent="-228600">
              <a:buFont typeface="Wingdings" panose="05000000000000000000" pitchFamily="2" charset="2"/>
              <a:buChar char="q"/>
              <a:defRPr sz="2000" cap="none"/>
            </a:lvl4pPr>
            <a:lvl5pPr>
              <a:defRPr sz="2000"/>
            </a:lvl5pPr>
          </a:lstStyle>
          <a:p>
            <a:pPr lvl="0"/>
            <a:r>
              <a:rPr lang="en-US" dirty="0" err="1" smtClean="0"/>
              <a:t>Aaaa</a:t>
            </a:r>
            <a:endParaRPr lang="en-US" dirty="0" smtClean="0"/>
          </a:p>
          <a:p>
            <a:pPr lvl="1"/>
            <a:r>
              <a:rPr lang="en-US" dirty="0" err="1" smtClean="0"/>
              <a:t>Saaaa</a:t>
            </a:r>
            <a:endParaRPr lang="en-US" dirty="0" smtClean="0"/>
          </a:p>
          <a:p>
            <a:pPr lvl="2"/>
            <a:r>
              <a:rPr lang="en-US" dirty="0" smtClean="0"/>
              <a:t> 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Divide-and-conquer and r</a:t>
            </a:r>
            <a:r>
              <a:rPr lang="en-US" dirty="0" smtClean="0"/>
              <a:t>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980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Divide-and-conquer</a:t>
            </a:r>
          </a:p>
          <a:p>
            <a:pPr lvl="1"/>
            <a:r>
              <a:rPr lang="en-US" altLang="en-US" dirty="0" smtClean="0"/>
              <a:t>A useful strategy for solving large problems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Divide </a:t>
            </a:r>
            <a:r>
              <a:rPr lang="en-US" altLang="en-US" dirty="0"/>
              <a:t>a </a:t>
            </a:r>
            <a:r>
              <a:rPr lang="en-US" altLang="en-US" dirty="0" smtClean="0"/>
              <a:t>large (original) </a:t>
            </a:r>
            <a:r>
              <a:rPr lang="en-US" altLang="en-US" dirty="0"/>
              <a:t>problem </a:t>
            </a:r>
            <a:r>
              <a:rPr lang="en-US" altLang="en-US" dirty="0" smtClean="0"/>
              <a:t>into smaller (and simpler) sub-problems</a:t>
            </a:r>
            <a:r>
              <a:rPr lang="en-US" altLang="en-US" dirty="0"/>
              <a:t>, </a:t>
            </a:r>
            <a:r>
              <a:rPr lang="en-US" altLang="en-US" dirty="0" smtClean="0"/>
              <a:t>then conquer the sub-problems, and finally</a:t>
            </a:r>
            <a:r>
              <a:rPr lang="en-US" altLang="en-US" dirty="0" smtClean="0"/>
              <a:t> solve </a:t>
            </a:r>
            <a:r>
              <a:rPr lang="en-US" altLang="en-US" dirty="0"/>
              <a:t>the </a:t>
            </a:r>
            <a:r>
              <a:rPr lang="en-US" altLang="en-US" dirty="0" smtClean="0"/>
              <a:t>original large problem </a:t>
            </a:r>
            <a:r>
              <a:rPr lang="en-US" altLang="en-US" dirty="0"/>
              <a:t>by combining the solutions of </a:t>
            </a:r>
            <a:r>
              <a:rPr lang="en-US" altLang="en-US" dirty="0" smtClean="0"/>
              <a:t>the smaller sub-problems.</a:t>
            </a:r>
          </a:p>
          <a:p>
            <a:pPr lvl="1"/>
            <a:r>
              <a:rPr lang="en-US" altLang="en-US" dirty="0" smtClean="0"/>
              <a:t>Three steps: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 </a:t>
            </a:r>
            <a:r>
              <a:rPr lang="en-US" altLang="en-US" dirty="0" smtClean="0"/>
              <a:t>Divide: divide the problem into smaller sub-problems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 </a:t>
            </a:r>
            <a:r>
              <a:rPr lang="en-US" altLang="en-US" dirty="0" smtClean="0"/>
              <a:t>Conquer: solve sub-problems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 </a:t>
            </a:r>
            <a:r>
              <a:rPr lang="en-US" altLang="en-US" dirty="0" smtClean="0"/>
              <a:t>Combine: Combine the solutions of sub-problems to get the solution for the original problem</a:t>
            </a:r>
          </a:p>
          <a:p>
            <a:pPr lvl="1"/>
            <a:r>
              <a:rPr lang="en-US" altLang="en-US" dirty="0"/>
              <a:t>Divide and conquer is probably the most used problem solving technique in Computer </a:t>
            </a:r>
            <a:r>
              <a:rPr lang="en-US" altLang="en-US" dirty="0" smtClean="0"/>
              <a:t>Science</a:t>
            </a:r>
            <a:r>
              <a:rPr lang="en-US" altLang="en-US" dirty="0"/>
              <a:t> </a:t>
            </a:r>
            <a:r>
              <a:rPr lang="en-US" altLang="en-US" dirty="0" smtClean="0"/>
              <a:t>and it has been applied in many contexts.</a:t>
            </a:r>
            <a:endParaRPr lang="en-US" altLang="en-US" dirty="0"/>
          </a:p>
          <a:p>
            <a:pPr lvl="2"/>
            <a:r>
              <a:rPr lang="en-US" altLang="en-US" dirty="0"/>
              <a:t> Example </a:t>
            </a:r>
            <a:r>
              <a:rPr lang="en-US" altLang="en-US" dirty="0" smtClean="0"/>
              <a:t>applications </a:t>
            </a:r>
            <a:r>
              <a:rPr lang="en-US" altLang="en-US" dirty="0"/>
              <a:t>of the divide-and-conquer technique: Module design in software engineering, </a:t>
            </a:r>
            <a:r>
              <a:rPr lang="en-US" altLang="en-US" dirty="0" smtClean="0"/>
              <a:t>software stacks (full stack developers), layered architecture.</a:t>
            </a:r>
            <a:endParaRPr lang="en-US" altLang="en-US" dirty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in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769094" cy="468199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Establish the base case (degenerated case</a:t>
            </a:r>
            <a:r>
              <a:rPr lang="en-US" altLang="en-US" dirty="0" smtClean="0"/>
              <a:t>): </a:t>
            </a:r>
            <a:r>
              <a:rPr lang="en-US" altLang="en-US" dirty="0"/>
              <a:t>it </a:t>
            </a:r>
            <a:r>
              <a:rPr lang="en-US" altLang="en-US" dirty="0" smtClean="0"/>
              <a:t>is usually </a:t>
            </a:r>
            <a:r>
              <a:rPr lang="en-US" altLang="en-US" dirty="0"/>
              <a:t>trivial.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smtClean="0"/>
              <a:t>main part (recursive case)</a:t>
            </a:r>
            <a:r>
              <a:rPr lang="en-US" altLang="en-US" dirty="0" smtClean="0"/>
              <a:t>:  </a:t>
            </a:r>
            <a:r>
              <a:rPr lang="en-US" altLang="en-US" dirty="0">
                <a:solidFill>
                  <a:srgbClr val="C00000"/>
                </a:solidFill>
              </a:rPr>
              <a:t>if we can solve the problem of  size N-1, can we use that to solve the problem of </a:t>
            </a:r>
            <a:r>
              <a:rPr lang="en-US" altLang="en-US" dirty="0" smtClean="0">
                <a:solidFill>
                  <a:srgbClr val="C00000"/>
                </a:solidFill>
              </a:rPr>
              <a:t>size </a:t>
            </a:r>
            <a:r>
              <a:rPr lang="en-US" altLang="en-US" dirty="0">
                <a:solidFill>
                  <a:srgbClr val="C00000"/>
                </a:solidFill>
              </a:rPr>
              <a:t>N?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If yes: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Find the right routine prototype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Base case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Recursive case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4247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proof by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Mathematic induction (useful tool for theorem proofing)</a:t>
            </a:r>
          </a:p>
          <a:p>
            <a:pPr lvl="1">
              <a:defRPr/>
            </a:pPr>
            <a:r>
              <a:rPr lang="en-US" dirty="0"/>
              <a:t>First prove a </a:t>
            </a:r>
            <a:r>
              <a:rPr lang="en-US" b="1" i="1" dirty="0">
                <a:solidFill>
                  <a:srgbClr val="0000FF"/>
                </a:solidFill>
              </a:rPr>
              <a:t>base case (N=1)</a:t>
            </a:r>
          </a:p>
          <a:p>
            <a:pPr lvl="2">
              <a:defRPr/>
            </a:pPr>
            <a:r>
              <a:rPr lang="en-US" dirty="0"/>
              <a:t>Show the theorem is true for some small degenerate values</a:t>
            </a:r>
          </a:p>
          <a:p>
            <a:pPr lvl="1">
              <a:defRPr/>
            </a:pPr>
            <a:r>
              <a:rPr lang="en-US" dirty="0"/>
              <a:t>Next assume an </a:t>
            </a:r>
            <a:r>
              <a:rPr lang="en-US" dirty="0">
                <a:solidFill>
                  <a:srgbClr val="0000FF"/>
                </a:solidFill>
              </a:rPr>
              <a:t>inductive hypothesis</a:t>
            </a:r>
          </a:p>
          <a:p>
            <a:pPr lvl="2">
              <a:defRPr/>
            </a:pPr>
            <a:r>
              <a:rPr lang="en-US" dirty="0"/>
              <a:t>Assume the theorem is true for all cases up to some limit (N=</a:t>
            </a:r>
            <a:r>
              <a:rPr lang="en-US" b="1" i="1" dirty="0"/>
              <a:t>k)</a:t>
            </a:r>
          </a:p>
          <a:p>
            <a:pPr lvl="1">
              <a:defRPr/>
            </a:pPr>
            <a:r>
              <a:rPr lang="en-US" dirty="0"/>
              <a:t>Then prove that the theorem holds for the next value </a:t>
            </a:r>
            <a:r>
              <a:rPr lang="en-US" b="1" i="1" dirty="0"/>
              <a:t>(</a:t>
            </a:r>
            <a:r>
              <a:rPr lang="en-US" b="1" i="1" dirty="0" smtClean="0"/>
              <a:t>N=k+1)</a:t>
            </a:r>
            <a:endParaRPr lang="en-US" b="1" i="1" dirty="0"/>
          </a:p>
          <a:p>
            <a:pPr>
              <a:defRPr/>
            </a:pPr>
            <a:r>
              <a:rPr lang="en-US" dirty="0"/>
              <a:t>Recursion</a:t>
            </a:r>
            <a:endParaRPr lang="en-US" i="1" dirty="0"/>
          </a:p>
          <a:p>
            <a:pPr lvl="1">
              <a:defRPr/>
            </a:pPr>
            <a:r>
              <a:rPr lang="en-US" dirty="0"/>
              <a:t>Base case: we know how to solve the problem for the base case (N=0 or 1).</a:t>
            </a:r>
          </a:p>
          <a:p>
            <a:pPr lvl="1">
              <a:defRPr/>
            </a:pPr>
            <a:r>
              <a:rPr lang="en-US" dirty="0"/>
              <a:t>Recursive case: Assume that we can solve the problem for </a:t>
            </a:r>
            <a:r>
              <a:rPr lang="en-US" dirty="0" smtClean="0"/>
              <a:t>N=k, </a:t>
            </a:r>
            <a:r>
              <a:rPr lang="en-US" dirty="0"/>
              <a:t>we can solve the problem for </a:t>
            </a:r>
            <a:r>
              <a:rPr lang="en-US" dirty="0" smtClean="0"/>
              <a:t>N=k+1.</a:t>
            </a:r>
            <a:endParaRPr lang="en-US" dirty="0"/>
          </a:p>
          <a:p>
            <a:pPr>
              <a:defRPr/>
            </a:pPr>
            <a:r>
              <a:rPr lang="en-US" dirty="0"/>
              <a:t>Recursion is basically applying induction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/>
              <a:t>problem solving!!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4937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points No. 5</a:t>
            </a:r>
            <a:r>
              <a:rPr lang="en-US" dirty="0" smtClean="0"/>
              <a:t>: </a:t>
            </a:r>
            <a:r>
              <a:rPr lang="en-US" dirty="0"/>
              <a:t>N</a:t>
            </a:r>
            <a:r>
              <a:rPr lang="en-US" dirty="0" smtClean="0"/>
              <a:t>umber </a:t>
            </a:r>
            <a:r>
              <a:rPr lang="en-US" dirty="0" smtClean="0"/>
              <a:t>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You are given </a:t>
            </a:r>
            <a:r>
              <a:rPr lang="en-US" altLang="en-US" sz="2200" dirty="0">
                <a:solidFill>
                  <a:srgbClr val="FF0000"/>
                </a:solidFill>
              </a:rPr>
              <a:t>N</a:t>
            </a:r>
            <a:r>
              <a:rPr lang="en-US" altLang="en-US" sz="2200" dirty="0"/>
              <a:t> numbers, you want to find whether these N numbers can form an expression using +, -, *, / operators that evaluates to </a:t>
            </a:r>
            <a:r>
              <a:rPr lang="en-US" altLang="en-US" sz="2200" dirty="0">
                <a:solidFill>
                  <a:srgbClr val="FF0000"/>
                </a:solidFill>
              </a:rPr>
              <a:t>result</a:t>
            </a:r>
            <a:r>
              <a:rPr lang="en-US" altLang="en-US" sz="2200" dirty="0"/>
              <a:t>. </a:t>
            </a:r>
            <a:endParaRPr lang="en-US" altLang="en-US" sz="2200" dirty="0" smtClean="0"/>
          </a:p>
          <a:p>
            <a:pPr lvl="1"/>
            <a:r>
              <a:rPr lang="en-US" altLang="en-US" sz="1800" dirty="0" smtClean="0"/>
              <a:t>Example, give four numbers 6, 3, 1, 1 (N=4), result = 24.</a:t>
            </a:r>
          </a:p>
          <a:p>
            <a:pPr lvl="1"/>
            <a:r>
              <a:rPr lang="en-US" altLang="en-US" sz="1800" dirty="0" smtClean="0"/>
              <a:t>Answer: Yes, expression: 1*(1+3)*6 = 24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sz="1800" dirty="0" smtClean="0"/>
              <a:t>Another example: given 4 numbers 2, 2, 2, 2, result = 24</a:t>
            </a:r>
          </a:p>
          <a:p>
            <a:pPr lvl="1"/>
            <a:r>
              <a:rPr lang="en-US" altLang="en-US" sz="1800" dirty="0" smtClean="0"/>
              <a:t>Answer: No.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212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points No. 5 : </a:t>
            </a:r>
            <a:r>
              <a:rPr lang="en-US" dirty="0" smtClean="0"/>
              <a:t>number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You are given </a:t>
            </a:r>
            <a:r>
              <a:rPr lang="en-US" altLang="en-US" sz="2200" dirty="0">
                <a:solidFill>
                  <a:srgbClr val="FF0000"/>
                </a:solidFill>
              </a:rPr>
              <a:t>N</a:t>
            </a:r>
            <a:r>
              <a:rPr lang="en-US" altLang="en-US" sz="2200" dirty="0"/>
              <a:t> numbers, you want to find whether these N numbers can form an expression using +, -, *, / operators that evaluates to </a:t>
            </a:r>
            <a:r>
              <a:rPr lang="en-US" altLang="en-US" sz="2200" dirty="0">
                <a:solidFill>
                  <a:srgbClr val="FF0000"/>
                </a:solidFill>
              </a:rPr>
              <a:t>result</a:t>
            </a:r>
            <a:r>
              <a:rPr lang="en-US" altLang="en-US" sz="2200" dirty="0"/>
              <a:t>. </a:t>
            </a:r>
          </a:p>
          <a:p>
            <a:r>
              <a:rPr lang="en-US" altLang="en-US" sz="2200" dirty="0"/>
              <a:t>Thinking recursion:</a:t>
            </a:r>
          </a:p>
          <a:p>
            <a:pPr lvl="1"/>
            <a:r>
              <a:rPr lang="en-US" altLang="en-US" sz="2000" dirty="0"/>
              <a:t>Base case, when </a:t>
            </a:r>
            <a:r>
              <a:rPr lang="en-US" altLang="en-US" sz="2000" dirty="0" smtClean="0"/>
              <a:t>N=1, you are give one number X to make result. How to do it?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70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points No. 5 : </a:t>
            </a:r>
            <a:r>
              <a:rPr lang="en-US" dirty="0" smtClean="0"/>
              <a:t>number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You are given </a:t>
            </a:r>
            <a:r>
              <a:rPr lang="en-US" altLang="en-US" sz="2200" dirty="0">
                <a:solidFill>
                  <a:srgbClr val="FF0000"/>
                </a:solidFill>
              </a:rPr>
              <a:t>N</a:t>
            </a:r>
            <a:r>
              <a:rPr lang="en-US" altLang="en-US" sz="2200" dirty="0"/>
              <a:t> numbers, you want to find whether these N numbers can form an expression using +, -, *, / operators that evaluates to </a:t>
            </a:r>
            <a:r>
              <a:rPr lang="en-US" altLang="en-US" sz="2200" dirty="0">
                <a:solidFill>
                  <a:srgbClr val="FF0000"/>
                </a:solidFill>
              </a:rPr>
              <a:t>result</a:t>
            </a:r>
            <a:r>
              <a:rPr lang="en-US" altLang="en-US" sz="2200" dirty="0"/>
              <a:t>. </a:t>
            </a:r>
          </a:p>
          <a:p>
            <a:r>
              <a:rPr lang="en-US" altLang="en-US" sz="2200" dirty="0"/>
              <a:t>Thinking recursion:</a:t>
            </a:r>
          </a:p>
          <a:p>
            <a:pPr lvl="1"/>
            <a:r>
              <a:rPr lang="en-US" altLang="en-US" sz="2000" dirty="0"/>
              <a:t>Base case, when </a:t>
            </a:r>
            <a:r>
              <a:rPr lang="en-US" altLang="en-US" sz="2000" dirty="0" smtClean="0"/>
              <a:t>N=1, you are give one number v[0] to make result. </a:t>
            </a:r>
          </a:p>
          <a:p>
            <a:pPr lvl="1"/>
            <a:r>
              <a:rPr lang="en-US" altLang="en-US" sz="2000" dirty="0"/>
              <a:t>i</a:t>
            </a:r>
            <a:r>
              <a:rPr lang="en-US" altLang="en-US" sz="2000" dirty="0" smtClean="0"/>
              <a:t>f (v[0] == result) return true</a:t>
            </a:r>
          </a:p>
          <a:p>
            <a:pPr lvl="1"/>
            <a:r>
              <a:rPr lang="en-US" altLang="en-US" sz="2000" dirty="0" smtClean="0"/>
              <a:t>else return false;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64579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points No. 5 : </a:t>
            </a:r>
            <a:r>
              <a:rPr lang="en-US" dirty="0" smtClean="0"/>
              <a:t>number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You are given </a:t>
            </a:r>
            <a:r>
              <a:rPr lang="en-US" altLang="en-US" sz="2200" dirty="0">
                <a:solidFill>
                  <a:srgbClr val="FF0000"/>
                </a:solidFill>
              </a:rPr>
              <a:t>N</a:t>
            </a:r>
            <a:r>
              <a:rPr lang="en-US" altLang="en-US" sz="2200" dirty="0"/>
              <a:t> numbers, you want to find whether these N numbers can form an expression using +, -, *, / operators that evaluates to </a:t>
            </a:r>
            <a:r>
              <a:rPr lang="en-US" altLang="en-US" sz="2200" dirty="0">
                <a:solidFill>
                  <a:srgbClr val="FF0000"/>
                </a:solidFill>
              </a:rPr>
              <a:t>result</a:t>
            </a:r>
            <a:r>
              <a:rPr lang="en-US" altLang="en-US" sz="2200" dirty="0"/>
              <a:t>. </a:t>
            </a:r>
          </a:p>
          <a:p>
            <a:r>
              <a:rPr lang="en-US" altLang="en-US" sz="2200" dirty="0"/>
              <a:t>Thinking recursion:</a:t>
            </a:r>
          </a:p>
          <a:p>
            <a:pPr lvl="1"/>
            <a:r>
              <a:rPr lang="en-US" altLang="en-US" sz="2000" dirty="0" smtClean="0"/>
              <a:t>Recursive </a:t>
            </a:r>
            <a:r>
              <a:rPr lang="en-US" altLang="en-US" sz="2000" dirty="0"/>
              <a:t>case: </a:t>
            </a:r>
            <a:r>
              <a:rPr lang="en-US" altLang="en-US" sz="2000" dirty="0" smtClean="0"/>
              <a:t>Assume that given </a:t>
            </a:r>
            <a:r>
              <a:rPr lang="en-US" altLang="en-US" sz="2000" dirty="0"/>
              <a:t>N-1 numbers, we know how to decide whether these N-1 numbers can form the expression that evaluates </a:t>
            </a:r>
            <a:r>
              <a:rPr lang="en-US" altLang="en-US" sz="2000" dirty="0" smtClean="0"/>
              <a:t>to result, </a:t>
            </a:r>
            <a:r>
              <a:rPr lang="en-US" altLang="en-US" sz="2000" dirty="0"/>
              <a:t>can we solve the problem for N number?</a:t>
            </a:r>
          </a:p>
          <a:p>
            <a:pPr lvl="2"/>
            <a:r>
              <a:rPr lang="en-US" altLang="en-US" sz="1800" dirty="0" smtClean="0"/>
              <a:t>Function prototype</a:t>
            </a:r>
            <a:r>
              <a:rPr lang="en-US" altLang="en-US" sz="1800" dirty="0"/>
              <a:t>: </a:t>
            </a:r>
            <a:r>
              <a:rPr lang="en-US" altLang="en-US" sz="1800" i="1" dirty="0"/>
              <a:t>bool </a:t>
            </a:r>
            <a:r>
              <a:rPr lang="en-US" altLang="en-US" sz="1800" i="1" dirty="0" err="1"/>
              <a:t>computeexp</a:t>
            </a:r>
            <a:r>
              <a:rPr lang="en-US" altLang="en-US" sz="1800" i="1" dirty="0"/>
              <a:t>(</a:t>
            </a:r>
            <a:r>
              <a:rPr lang="en-US" altLang="en-US" sz="1800" i="1" dirty="0" err="1"/>
              <a:t>int</a:t>
            </a:r>
            <a:r>
              <a:rPr lang="en-US" altLang="en-US" sz="1800" i="1" dirty="0"/>
              <a:t> n, </a:t>
            </a:r>
            <a:r>
              <a:rPr lang="en-US" altLang="en-US" sz="1800" i="1" dirty="0" smtClean="0"/>
              <a:t>vector&lt;</a:t>
            </a:r>
            <a:r>
              <a:rPr lang="en-US" altLang="en-US" sz="1800" i="1" dirty="0" err="1" smtClean="0"/>
              <a:t>int</a:t>
            </a:r>
            <a:r>
              <a:rPr lang="en-US" altLang="en-US" sz="1800" i="1" dirty="0" smtClean="0"/>
              <a:t>&gt; v, </a:t>
            </a:r>
            <a:r>
              <a:rPr lang="en-US" altLang="en-US" sz="1800" i="1" dirty="0" err="1"/>
              <a:t>int</a:t>
            </a:r>
            <a:r>
              <a:rPr lang="en-US" altLang="en-US" sz="1800" i="1" dirty="0"/>
              <a:t> res</a:t>
            </a:r>
            <a:r>
              <a:rPr lang="en-US" altLang="en-US" sz="1800" i="1" dirty="0" smtClean="0"/>
              <a:t>) /* if the n items in v can make an expression that evaluates to res, return true, else return false. */</a:t>
            </a:r>
            <a:endParaRPr lang="en-US" altLang="en-US" sz="1800" i="1" dirty="0"/>
          </a:p>
          <a:p>
            <a:pPr lvl="2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48386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points No. 5 : </a:t>
            </a:r>
            <a:r>
              <a:rPr lang="en-US" dirty="0" smtClean="0"/>
              <a:t>number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9907951" cy="4794635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You are given </a:t>
            </a:r>
            <a:r>
              <a:rPr lang="en-US" altLang="en-US" sz="2200" dirty="0">
                <a:solidFill>
                  <a:srgbClr val="FF0000"/>
                </a:solidFill>
              </a:rPr>
              <a:t>N</a:t>
            </a:r>
            <a:r>
              <a:rPr lang="en-US" altLang="en-US" sz="2200" dirty="0"/>
              <a:t> numbers, you want to find whether these N numbers can form an expression using +, -, *, / operators that evaluates to </a:t>
            </a:r>
            <a:r>
              <a:rPr lang="en-US" altLang="en-US" sz="2200" dirty="0">
                <a:solidFill>
                  <a:srgbClr val="FF0000"/>
                </a:solidFill>
              </a:rPr>
              <a:t>result</a:t>
            </a:r>
            <a:r>
              <a:rPr lang="en-US" altLang="en-US" sz="2200" dirty="0"/>
              <a:t>. </a:t>
            </a:r>
          </a:p>
          <a:p>
            <a:r>
              <a:rPr lang="en-US" altLang="en-US" sz="2200" dirty="0"/>
              <a:t>Thinking recursion:</a:t>
            </a:r>
          </a:p>
          <a:p>
            <a:pPr lvl="1"/>
            <a:r>
              <a:rPr lang="en-US" altLang="en-US" sz="2000" dirty="0" smtClean="0"/>
              <a:t>Recursive </a:t>
            </a:r>
            <a:r>
              <a:rPr lang="en-US" altLang="en-US" sz="2000" dirty="0"/>
              <a:t>case: </a:t>
            </a:r>
            <a:r>
              <a:rPr lang="en-US" altLang="en-US" sz="2000" i="1" dirty="0" err="1" smtClean="0"/>
              <a:t>computeexp</a:t>
            </a:r>
            <a:r>
              <a:rPr lang="en-US" altLang="en-US" sz="2000" i="1" dirty="0" smtClean="0"/>
              <a:t>(n-1, v</a:t>
            </a:r>
            <a:r>
              <a:rPr lang="en-US" altLang="en-US" sz="2000" i="1" dirty="0"/>
              <a:t>, </a:t>
            </a:r>
            <a:r>
              <a:rPr lang="en-US" altLang="en-US" sz="2000" i="1" dirty="0" smtClean="0"/>
              <a:t>res) </a:t>
            </a:r>
            <a:r>
              <a:rPr lang="en-US" altLang="en-US" sz="2000" dirty="0" smtClean="0"/>
              <a:t>will give you a true/false answer about whether the n-1 numbers in v can evaluate to res. Can we solve the problem with n </a:t>
            </a:r>
            <a:r>
              <a:rPr lang="en-US" altLang="en-US" sz="2000" dirty="0" smtClean="0"/>
              <a:t>numbers</a:t>
            </a:r>
            <a:r>
              <a:rPr lang="en-US" altLang="en-US" sz="2000" dirty="0" smtClean="0"/>
              <a:t>?</a:t>
            </a:r>
            <a:endParaRPr lang="en-US" altLang="en-US" sz="2000" dirty="0" smtClean="0"/>
          </a:p>
          <a:p>
            <a:pPr lvl="2"/>
            <a:r>
              <a:rPr lang="en-US" altLang="en-US" sz="1800" dirty="0" smtClean="0"/>
              <a:t>We can reduce the N numbers problem to N-1numbers problem by picking two numbers and applying +, -, *, / on the two numbers (to make one number) and keep the rest N-2 </a:t>
            </a:r>
            <a:r>
              <a:rPr lang="en-US" altLang="en-US" sz="1800" dirty="0" smtClean="0"/>
              <a:t>numbers</a:t>
            </a:r>
            <a:r>
              <a:rPr lang="en-US" altLang="en-US" sz="1800" dirty="0" smtClean="0"/>
              <a:t>: the problem is now reduced to whether these N-1 Numbers can evaluate to res</a:t>
            </a:r>
            <a:endParaRPr lang="en-US" altLang="en-US" sz="1800" dirty="0"/>
          </a:p>
          <a:p>
            <a:pPr lvl="2"/>
            <a:r>
              <a:rPr lang="en-US" altLang="en-US" sz="1800" dirty="0" smtClean="0"/>
              <a:t>To cover all possible cases, the program must consider all pairs of numbers from the N </a:t>
            </a:r>
            <a:r>
              <a:rPr lang="en-US" altLang="en-US" sz="1800" dirty="0" smtClean="0"/>
              <a:t>numbers</a:t>
            </a:r>
            <a:r>
              <a:rPr lang="en-US" altLang="en-US" sz="1800" dirty="0"/>
              <a:t>:</a:t>
            </a:r>
            <a:r>
              <a:rPr lang="en-US" altLang="en-US" sz="1800" dirty="0" smtClean="0"/>
              <a:t> there are N(N-1) pairs, each pair would require a recursive call.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12771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7381" y="564543"/>
            <a:ext cx="805957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i="1" dirty="0" smtClean="0"/>
              <a:t>bool </a:t>
            </a:r>
            <a:r>
              <a:rPr lang="en-US" altLang="en-US" i="1" dirty="0" err="1"/>
              <a:t>computeexp</a:t>
            </a:r>
            <a:r>
              <a:rPr lang="en-US" altLang="en-US" i="1" dirty="0"/>
              <a:t>(</a:t>
            </a:r>
            <a:r>
              <a:rPr lang="en-US" altLang="en-US" i="1" dirty="0" err="1"/>
              <a:t>int</a:t>
            </a:r>
            <a:r>
              <a:rPr lang="en-US" altLang="en-US" i="1" dirty="0"/>
              <a:t> n, vector&lt;</a:t>
            </a:r>
            <a:r>
              <a:rPr lang="en-US" altLang="en-US" i="1" dirty="0" err="1"/>
              <a:t>int</a:t>
            </a:r>
            <a:r>
              <a:rPr lang="en-US" altLang="en-US" i="1" dirty="0"/>
              <a:t>&gt; v, </a:t>
            </a:r>
            <a:r>
              <a:rPr lang="en-US" altLang="en-US" i="1" dirty="0" err="1"/>
              <a:t>int</a:t>
            </a:r>
            <a:r>
              <a:rPr lang="en-US" altLang="en-US" i="1" dirty="0"/>
              <a:t> res</a:t>
            </a:r>
            <a:r>
              <a:rPr lang="en-US" altLang="en-US" i="1" dirty="0" smtClean="0"/>
              <a:t>) {</a:t>
            </a:r>
          </a:p>
          <a:p>
            <a:r>
              <a:rPr lang="en-US" i="1" dirty="0"/>
              <a:t> </a:t>
            </a:r>
            <a:r>
              <a:rPr lang="en-US" i="1" dirty="0" smtClean="0"/>
              <a:t> if (n== 1) {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// base case</a:t>
            </a:r>
          </a:p>
          <a:p>
            <a:r>
              <a:rPr lang="en-US" i="1" dirty="0" smtClean="0"/>
              <a:t>  }</a:t>
            </a:r>
          </a:p>
          <a:p>
            <a:r>
              <a:rPr lang="en-US" i="1" dirty="0"/>
              <a:t> </a:t>
            </a:r>
            <a:r>
              <a:rPr lang="en-US" i="1" dirty="0" smtClean="0"/>
              <a:t> for (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=0; </a:t>
            </a:r>
            <a:r>
              <a:rPr lang="en-US" i="1" dirty="0" err="1" smtClean="0"/>
              <a:t>i</a:t>
            </a:r>
            <a:r>
              <a:rPr lang="en-US" i="1" dirty="0" smtClean="0"/>
              <a:t>&lt;n; </a:t>
            </a:r>
            <a:r>
              <a:rPr lang="en-US" i="1" dirty="0" err="1" smtClean="0"/>
              <a:t>i</a:t>
            </a:r>
            <a:r>
              <a:rPr lang="en-US" i="1" dirty="0" smtClean="0"/>
              <a:t>++) {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for (</a:t>
            </a:r>
            <a:r>
              <a:rPr lang="en-US" i="1" dirty="0" err="1" smtClean="0"/>
              <a:t>int</a:t>
            </a:r>
            <a:r>
              <a:rPr lang="en-US" i="1" dirty="0" smtClean="0"/>
              <a:t> k=0; k&lt;n; </a:t>
            </a:r>
            <a:r>
              <a:rPr lang="en-US" i="1" dirty="0"/>
              <a:t>k</a:t>
            </a:r>
            <a:r>
              <a:rPr lang="en-US" i="1" dirty="0" smtClean="0"/>
              <a:t>++) {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if (</a:t>
            </a:r>
            <a:r>
              <a:rPr lang="en-US" i="1" dirty="0" err="1" smtClean="0"/>
              <a:t>i</a:t>
            </a:r>
            <a:r>
              <a:rPr lang="en-US" i="1" dirty="0" smtClean="0"/>
              <a:t> == k) continue; // only one number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// make a vector w of with all items of v except v[</a:t>
            </a:r>
            <a:r>
              <a:rPr lang="en-US" i="1" dirty="0" err="1" smtClean="0"/>
              <a:t>i</a:t>
            </a:r>
            <a:r>
              <a:rPr lang="en-US" i="1" dirty="0" smtClean="0"/>
              <a:t>] and v[k], add v[</a:t>
            </a:r>
            <a:r>
              <a:rPr lang="en-US" i="1" dirty="0" err="1" smtClean="0"/>
              <a:t>i</a:t>
            </a:r>
            <a:r>
              <a:rPr lang="en-US" i="1" dirty="0" smtClean="0"/>
              <a:t>] + v[k] to w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if (</a:t>
            </a:r>
            <a:r>
              <a:rPr lang="en-US" i="1" dirty="0" err="1" smtClean="0"/>
              <a:t>computeexp</a:t>
            </a:r>
            <a:r>
              <a:rPr lang="en-US" i="1" dirty="0" smtClean="0"/>
              <a:t>(n-1, w, res)) return true;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// make </a:t>
            </a:r>
            <a:r>
              <a:rPr lang="en-US" i="1" dirty="0"/>
              <a:t>a vector w of with </a:t>
            </a:r>
            <a:r>
              <a:rPr lang="en-US" i="1" dirty="0" smtClean="0"/>
              <a:t>all </a:t>
            </a:r>
            <a:r>
              <a:rPr lang="en-US" i="1" dirty="0"/>
              <a:t>items of v except v[</a:t>
            </a:r>
            <a:r>
              <a:rPr lang="en-US" i="1" dirty="0" err="1"/>
              <a:t>i</a:t>
            </a:r>
            <a:r>
              <a:rPr lang="en-US" i="1" dirty="0"/>
              <a:t>] and </a:t>
            </a:r>
            <a:r>
              <a:rPr lang="en-US" i="1" dirty="0" smtClean="0"/>
              <a:t>v[k], add v[k] + v[</a:t>
            </a:r>
            <a:r>
              <a:rPr lang="en-US" i="1" dirty="0" err="1" smtClean="0"/>
              <a:t>i</a:t>
            </a:r>
            <a:r>
              <a:rPr lang="en-US" i="1" dirty="0" smtClean="0"/>
              <a:t>] to w</a:t>
            </a:r>
            <a:endParaRPr lang="en-US" i="1" dirty="0"/>
          </a:p>
          <a:p>
            <a:r>
              <a:rPr lang="en-US" i="1" dirty="0"/>
              <a:t>       if (</a:t>
            </a:r>
            <a:r>
              <a:rPr lang="en-US" i="1" dirty="0" err="1"/>
              <a:t>computeexp</a:t>
            </a:r>
            <a:r>
              <a:rPr lang="en-US" i="1" dirty="0"/>
              <a:t>(n-1, w, res)) return true</a:t>
            </a:r>
            <a:r>
              <a:rPr lang="en-US" i="1" dirty="0" smtClean="0"/>
              <a:t>;</a:t>
            </a:r>
            <a:endParaRPr lang="en-US" i="1" dirty="0"/>
          </a:p>
          <a:p>
            <a:r>
              <a:rPr lang="en-US" i="1" dirty="0" smtClean="0"/>
              <a:t>       // </a:t>
            </a:r>
            <a:r>
              <a:rPr lang="en-US" i="1" dirty="0"/>
              <a:t>make a vector w of with all items of v except v[</a:t>
            </a:r>
            <a:r>
              <a:rPr lang="en-US" i="1" dirty="0" err="1"/>
              <a:t>i</a:t>
            </a:r>
            <a:r>
              <a:rPr lang="en-US" i="1" dirty="0"/>
              <a:t>] and v[k], add </a:t>
            </a:r>
            <a:r>
              <a:rPr lang="en-US" i="1" dirty="0" smtClean="0"/>
              <a:t>v[</a:t>
            </a:r>
            <a:r>
              <a:rPr lang="en-US" i="1" dirty="0" err="1" smtClean="0"/>
              <a:t>i</a:t>
            </a:r>
            <a:r>
              <a:rPr lang="en-US" i="1" dirty="0" smtClean="0"/>
              <a:t>] </a:t>
            </a:r>
            <a:r>
              <a:rPr lang="en-US" i="1" dirty="0"/>
              <a:t>-</a:t>
            </a:r>
            <a:r>
              <a:rPr lang="en-US" i="1" dirty="0" smtClean="0"/>
              <a:t> v[</a:t>
            </a:r>
            <a:r>
              <a:rPr lang="en-US" i="1" dirty="0"/>
              <a:t>k</a:t>
            </a:r>
            <a:r>
              <a:rPr lang="en-US" i="1" dirty="0" smtClean="0"/>
              <a:t>] </a:t>
            </a:r>
            <a:r>
              <a:rPr lang="en-US" i="1" dirty="0"/>
              <a:t>to w</a:t>
            </a:r>
          </a:p>
          <a:p>
            <a:r>
              <a:rPr lang="en-US" i="1" dirty="0"/>
              <a:t>       if (</a:t>
            </a:r>
            <a:r>
              <a:rPr lang="en-US" i="1" dirty="0" err="1"/>
              <a:t>computeexp</a:t>
            </a:r>
            <a:r>
              <a:rPr lang="en-US" i="1" dirty="0"/>
              <a:t>(n-1, w, res)) return true</a:t>
            </a:r>
            <a:r>
              <a:rPr lang="en-US" i="1" dirty="0" smtClean="0"/>
              <a:t>;</a:t>
            </a:r>
          </a:p>
          <a:p>
            <a:r>
              <a:rPr lang="en-US" i="1" dirty="0" smtClean="0"/>
              <a:t>       // </a:t>
            </a:r>
            <a:r>
              <a:rPr lang="en-US" i="1" dirty="0"/>
              <a:t>make a vector w of with all items of v except </a:t>
            </a:r>
            <a:r>
              <a:rPr lang="en-US" i="1" dirty="0" smtClean="0"/>
              <a:t>v[</a:t>
            </a:r>
            <a:r>
              <a:rPr lang="en-US" i="1" dirty="0" err="1" smtClean="0"/>
              <a:t>i</a:t>
            </a:r>
            <a:r>
              <a:rPr lang="en-US" i="1" dirty="0" smtClean="0"/>
              <a:t>] </a:t>
            </a:r>
            <a:r>
              <a:rPr lang="en-US" i="1" dirty="0"/>
              <a:t>and v[k], add v[k] </a:t>
            </a:r>
            <a:r>
              <a:rPr lang="en-US" i="1" dirty="0" smtClean="0"/>
              <a:t>- </a:t>
            </a:r>
            <a:r>
              <a:rPr lang="en-US" i="1" dirty="0"/>
              <a:t>v[</a:t>
            </a:r>
            <a:r>
              <a:rPr lang="en-US" i="1" dirty="0" err="1"/>
              <a:t>i</a:t>
            </a:r>
            <a:r>
              <a:rPr lang="en-US" i="1" dirty="0"/>
              <a:t>] to w</a:t>
            </a:r>
          </a:p>
          <a:p>
            <a:r>
              <a:rPr lang="en-US" i="1" dirty="0"/>
              <a:t>       if (</a:t>
            </a:r>
            <a:r>
              <a:rPr lang="en-US" i="1" dirty="0" err="1"/>
              <a:t>computeexp</a:t>
            </a:r>
            <a:r>
              <a:rPr lang="en-US" i="1" dirty="0"/>
              <a:t>(n-1, w, res)) return true</a:t>
            </a:r>
            <a:r>
              <a:rPr lang="en-US" i="1" dirty="0" smtClean="0"/>
              <a:t>;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//  ……. Deal with * and /</a:t>
            </a:r>
          </a:p>
          <a:p>
            <a:r>
              <a:rPr lang="en-US" i="1" dirty="0"/>
              <a:t> </a:t>
            </a:r>
            <a:r>
              <a:rPr lang="en-US" i="1" dirty="0" smtClean="0"/>
              <a:t>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} </a:t>
            </a:r>
          </a:p>
          <a:p>
            <a:r>
              <a:rPr lang="en-US" i="1" dirty="0" smtClean="0"/>
              <a:t>  }</a:t>
            </a:r>
          </a:p>
          <a:p>
            <a:r>
              <a:rPr lang="en-US" i="1" dirty="0"/>
              <a:t>}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13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 problem: number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altLang="en-US" dirty="0"/>
              <a:t>P</a:t>
            </a:r>
            <a:r>
              <a:rPr lang="en-US" altLang="en-US" dirty="0" smtClean="0"/>
              <a:t>rint </a:t>
            </a:r>
            <a:r>
              <a:rPr lang="en-US" altLang="en-US" dirty="0"/>
              <a:t>out the </a:t>
            </a:r>
            <a:r>
              <a:rPr lang="en-US" altLang="en-US" dirty="0" smtClean="0"/>
              <a:t>expression to get the result</a:t>
            </a:r>
            <a:endParaRPr lang="en-US" altLang="en-US" dirty="0"/>
          </a:p>
          <a:p>
            <a:pPr lvl="1"/>
            <a:r>
              <a:rPr lang="en-US" altLang="en-US" dirty="0"/>
              <a:t>You can associate an expression (string type) with each number (the expression </a:t>
            </a:r>
            <a:r>
              <a:rPr lang="en-US" altLang="en-US" dirty="0" smtClean="0"/>
              <a:t>evaluates </a:t>
            </a:r>
            <a:r>
              <a:rPr lang="en-US" altLang="en-US" dirty="0"/>
              <a:t>to the number). You can print the </a:t>
            </a:r>
            <a:r>
              <a:rPr lang="en-US" altLang="en-US" dirty="0" smtClean="0"/>
              <a:t>expression </a:t>
            </a:r>
            <a:r>
              <a:rPr lang="en-US" altLang="en-US" dirty="0"/>
              <a:t>when a</a:t>
            </a:r>
            <a:r>
              <a:rPr lang="en-US" altLang="en-US" dirty="0" smtClean="0"/>
              <a:t> </a:t>
            </a:r>
            <a:r>
              <a:rPr lang="en-US" altLang="en-US" dirty="0"/>
              <a:t>solution is found.</a:t>
            </a:r>
          </a:p>
          <a:p>
            <a:pPr lvl="1"/>
            <a:r>
              <a:rPr lang="en-US" altLang="en-US" dirty="0"/>
              <a:t>The expression is in the parameter to the recursive function. </a:t>
            </a:r>
            <a:endParaRPr lang="en-US" altLang="en-US" dirty="0" smtClean="0"/>
          </a:p>
          <a:p>
            <a:pPr lvl="1"/>
            <a:endParaRPr lang="en-US" altLang="en-US" dirty="0"/>
          </a:p>
          <a:p>
            <a:pPr lvl="2">
              <a:buFont typeface="Wingdings 2" charset="2"/>
              <a:buNone/>
            </a:pPr>
            <a:r>
              <a:rPr lang="en-US" altLang="en-US" dirty="0"/>
              <a:t>bool </a:t>
            </a:r>
            <a:r>
              <a:rPr lang="en-US" altLang="en-US" dirty="0" err="1"/>
              <a:t>computeexp</a:t>
            </a:r>
            <a:r>
              <a:rPr lang="en-US" altLang="en-US" dirty="0"/>
              <a:t>(</a:t>
            </a:r>
            <a:r>
              <a:rPr lang="en-US" altLang="en-US" dirty="0" err="1"/>
              <a:t>int</a:t>
            </a:r>
            <a:r>
              <a:rPr lang="en-US" altLang="en-US" dirty="0"/>
              <a:t> n, </a:t>
            </a:r>
            <a:r>
              <a:rPr lang="en-US" altLang="en-US" dirty="0" smtClean="0"/>
              <a:t>vector&lt;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&gt; v, vector&lt;string&gt; </a:t>
            </a:r>
            <a:r>
              <a:rPr lang="en-US" altLang="en-US" dirty="0" err="1" smtClean="0"/>
              <a:t>exp</a:t>
            </a:r>
            <a:r>
              <a:rPr lang="en-US" altLang="en-US" dirty="0" smtClean="0"/>
              <a:t>, </a:t>
            </a:r>
            <a:r>
              <a:rPr lang="en-US" altLang="en-US" dirty="0" err="1"/>
              <a:t>int</a:t>
            </a:r>
            <a:r>
              <a:rPr lang="en-US" altLang="en-US" dirty="0"/>
              <a:t> res)</a:t>
            </a:r>
          </a:p>
          <a:p>
            <a:pPr lvl="1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57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Divide-and-Conquer and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980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Divide-and-conquer can lead to </a:t>
            </a:r>
            <a:r>
              <a:rPr lang="en-US" dirty="0" smtClean="0"/>
              <a:t>a recursive </a:t>
            </a:r>
            <a:r>
              <a:rPr lang="en-US" dirty="0" smtClean="0"/>
              <a:t>solution for a problem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 smtClean="0"/>
              <a:t>Divide</a:t>
            </a:r>
            <a:r>
              <a:rPr lang="en-US" altLang="en-US" dirty="0"/>
              <a:t>: divide the problem into smaller </a:t>
            </a:r>
            <a:r>
              <a:rPr lang="en-US" altLang="en-US" dirty="0" smtClean="0"/>
              <a:t>sub-problems</a:t>
            </a:r>
            <a:r>
              <a:rPr lang="en-US" altLang="en-US" dirty="0"/>
              <a:t>;</a:t>
            </a:r>
            <a:r>
              <a:rPr lang="en-US" altLang="en-US" dirty="0" smtClean="0"/>
              <a:t> </a:t>
            </a:r>
            <a:r>
              <a:rPr lang="en-US" altLang="en-US" dirty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ub-problems must be the same as the original problem (but smaller size). From coding’s perspective, sub-problems can be solved by making the same function call with different parameters.</a:t>
            </a:r>
            <a:endParaRPr lang="en-US" altLang="en-US" dirty="0">
              <a:solidFill>
                <a:srgbClr val="FF0000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 Conquer: solve </a:t>
            </a:r>
            <a:r>
              <a:rPr lang="en-US" altLang="en-US" dirty="0" smtClean="0"/>
              <a:t>sub-problems </a:t>
            </a:r>
            <a:r>
              <a:rPr lang="en-US" altLang="en-US" dirty="0" smtClean="0">
                <a:solidFill>
                  <a:srgbClr val="FF0000"/>
                </a:solidFill>
              </a:rPr>
              <a:t>by recursive calls</a:t>
            </a:r>
            <a:endParaRPr lang="en-US" altLang="en-US" dirty="0">
              <a:solidFill>
                <a:srgbClr val="FF0000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 Combine: Combine the solutions of </a:t>
            </a:r>
            <a:r>
              <a:rPr lang="en-US" altLang="en-US" dirty="0" smtClean="0"/>
              <a:t>sub-problems (</a:t>
            </a:r>
            <a:r>
              <a:rPr lang="en-US" altLang="en-US" dirty="0" smtClean="0">
                <a:solidFill>
                  <a:srgbClr val="FF0000"/>
                </a:solidFill>
              </a:rPr>
              <a:t>recursive calls) and whatever logic needed</a:t>
            </a:r>
            <a:r>
              <a:rPr lang="en-US" altLang="en-US" dirty="0" smtClean="0"/>
              <a:t> to </a:t>
            </a:r>
            <a:r>
              <a:rPr lang="en-US" altLang="en-US" dirty="0"/>
              <a:t>get the solution for the original </a:t>
            </a:r>
            <a:r>
              <a:rPr lang="en-US" altLang="en-US" dirty="0" smtClean="0"/>
              <a:t>problem</a:t>
            </a:r>
            <a:endParaRPr lang="en-US" altLang="en-US" b="1" dirty="0" smtClean="0"/>
          </a:p>
          <a:p>
            <a:r>
              <a:rPr lang="en-US" altLang="en-US" dirty="0" smtClean="0"/>
              <a:t>Example1: </a:t>
            </a:r>
            <a:r>
              <a:rPr lang="en-US" altLang="en-US" dirty="0" smtClean="0"/>
              <a:t>S</a:t>
            </a:r>
            <a:r>
              <a:rPr lang="en-US" altLang="en-US" dirty="0" smtClean="0"/>
              <a:t>ort </a:t>
            </a:r>
            <a:r>
              <a:rPr lang="en-US" altLang="en-US" dirty="0" smtClean="0"/>
              <a:t>N </a:t>
            </a:r>
            <a:r>
              <a:rPr lang="en-US" altLang="en-US" dirty="0" smtClean="0"/>
              <a:t>numbers using insertion sort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Divide: one sub-problem - Sort (the </a:t>
            </a:r>
            <a:r>
              <a:rPr lang="en-US" altLang="en-US" dirty="0" smtClean="0"/>
              <a:t>first or last</a:t>
            </a:r>
            <a:r>
              <a:rPr lang="en-US" altLang="en-US" dirty="0" smtClean="0"/>
              <a:t>) N-1 numbers</a:t>
            </a:r>
          </a:p>
          <a:p>
            <a:pPr lvl="1"/>
            <a:r>
              <a:rPr lang="en-US" altLang="en-US" dirty="0" smtClean="0"/>
              <a:t>Conquer: make a recursive call to sort the last N-1 numbers</a:t>
            </a:r>
            <a:endParaRPr lang="en-US" altLang="en-US" dirty="0"/>
          </a:p>
          <a:p>
            <a:pPr lvl="1"/>
            <a:r>
              <a:rPr lang="en-US" altLang="en-US" dirty="0" smtClean="0"/>
              <a:t>Combine: Insert the first number into the sorted N-1 numbers to make a sorted N numbers.</a:t>
            </a:r>
            <a:endParaRPr lang="en-US" alt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0178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Example </a:t>
            </a:r>
            <a:r>
              <a:rPr lang="en-US" dirty="0" smtClean="0"/>
              <a:t>2: Merge Sort </a:t>
            </a:r>
            <a:r>
              <a:rPr lang="en-US" dirty="0" smtClean="0"/>
              <a:t>of (</a:t>
            </a:r>
            <a:r>
              <a:rPr lang="en-US" dirty="0" smtClean="0"/>
              <a:t>N numbers)</a:t>
            </a:r>
            <a:endParaRPr lang="en-US" dirty="0" smtClean="0"/>
          </a:p>
          <a:p>
            <a:pPr lvl="1"/>
            <a:r>
              <a:rPr lang="en-US" dirty="0" smtClean="0"/>
              <a:t>Divide: two sub-problems: (1) Sort the first N/2 numbers, (2) Sort the last N/2 integers</a:t>
            </a:r>
          </a:p>
          <a:p>
            <a:pPr lvl="1"/>
            <a:r>
              <a:rPr lang="en-US" dirty="0" smtClean="0"/>
              <a:t>Conquer: sorting N/2 numbers can be achieved by a recursive call.</a:t>
            </a:r>
          </a:p>
          <a:p>
            <a:pPr lvl="1"/>
            <a:r>
              <a:rPr lang="en-US" dirty="0" smtClean="0"/>
              <a:t>Combine: Merge the two sorted lists into one sorted list.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3: </a:t>
            </a:r>
            <a:r>
              <a:rPr lang="en-US" dirty="0" smtClean="0"/>
              <a:t>Compute the sum of N numbers (in a vector)</a:t>
            </a:r>
          </a:p>
          <a:p>
            <a:pPr lvl="1"/>
            <a:r>
              <a:rPr lang="en-US" dirty="0" smtClean="0"/>
              <a:t>Divide: one sub-problem: compute the sum of first N-1 numbers</a:t>
            </a:r>
            <a:endParaRPr lang="en-US" dirty="0"/>
          </a:p>
          <a:p>
            <a:pPr lvl="1"/>
            <a:r>
              <a:rPr lang="en-US" dirty="0" smtClean="0"/>
              <a:t>Conquer: Compute the sum of the N-1 numbers by a recursive call</a:t>
            </a:r>
            <a:endParaRPr lang="en-US" dirty="0"/>
          </a:p>
          <a:p>
            <a:pPr lvl="1"/>
            <a:r>
              <a:rPr lang="en-US" dirty="0" smtClean="0"/>
              <a:t>Combine: Adding last number to the result of the recursive call (sum of the first N-1 numbers) yields the sum of the N Numbers.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5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 with divide-and-conquer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123194" cy="4738139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 smtClean="0"/>
              <a:t>logically understand </a:t>
            </a:r>
            <a:r>
              <a:rPr lang="en-US" dirty="0" smtClean="0"/>
              <a:t>(1) how </a:t>
            </a:r>
            <a:r>
              <a:rPr lang="en-US" dirty="0" smtClean="0"/>
              <a:t>the problem can be divided into </a:t>
            </a:r>
            <a:r>
              <a:rPr lang="en-US" b="1" dirty="0" smtClean="0"/>
              <a:t>the </a:t>
            </a:r>
            <a:r>
              <a:rPr lang="en-US" b="1" dirty="0" smtClean="0"/>
              <a:t>same kind of </a:t>
            </a:r>
            <a:r>
              <a:rPr lang="en-US" dirty="0" smtClean="0"/>
              <a:t>problems of smaller sizes and </a:t>
            </a:r>
            <a:r>
              <a:rPr lang="en-US" dirty="0" smtClean="0"/>
              <a:t>(2) how </a:t>
            </a:r>
            <a:r>
              <a:rPr lang="en-US" dirty="0" smtClean="0"/>
              <a:t>the solutions of the smaller problems can be used to form the solution of the original problem (as the examples in the previous slides)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917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</a:t>
            </a:r>
            <a:r>
              <a:rPr lang="en-US" dirty="0"/>
              <a:t> </a:t>
            </a:r>
            <a:r>
              <a:rPr lang="en-US" dirty="0" smtClean="0"/>
              <a:t>with divide-and-conquer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123194" cy="48985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/>
              <a:t>formulate the solution of the problem into a routine with proper parameters. The key is to make sure that both the original problem and the smaller </a:t>
            </a:r>
            <a:r>
              <a:rPr lang="en-US" dirty="0" smtClean="0"/>
              <a:t>problems </a:t>
            </a:r>
            <a:r>
              <a:rPr lang="en-US" dirty="0"/>
              <a:t>can both be formulated with the same routine </a:t>
            </a:r>
            <a:r>
              <a:rPr lang="en-US" dirty="0" smtClean="0"/>
              <a:t>prototype</a:t>
            </a:r>
          </a:p>
          <a:p>
            <a:r>
              <a:rPr lang="en-US" dirty="0" smtClean="0"/>
              <a:t>Example: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template &lt;class 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typename</a:t>
            </a:r>
            <a:r>
              <a:rPr lang="en-US" sz="1800" dirty="0"/>
              <a:t> </a:t>
            </a:r>
            <a:r>
              <a:rPr lang="en-US" sz="1800" dirty="0" err="1"/>
              <a:t>iterator_traits</a:t>
            </a:r>
            <a:r>
              <a:rPr lang="en-US" sz="1800" dirty="0"/>
              <a:t>&lt;iterator&gt;::</a:t>
            </a:r>
            <a:r>
              <a:rPr lang="en-US" sz="1800" dirty="0" err="1"/>
              <a:t>value_type</a:t>
            </a:r>
            <a:r>
              <a:rPr lang="en-US" sz="1800" dirty="0"/>
              <a:t> sum(iterator beg, iterator end)</a:t>
            </a: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Sub </a:t>
            </a:r>
            <a:r>
              <a:rPr lang="pt-BR" sz="1800" dirty="0" err="1" smtClean="0"/>
              <a:t>problem</a:t>
            </a:r>
            <a:r>
              <a:rPr lang="pt-BR" sz="1800" dirty="0" smtClean="0"/>
              <a:t>: sum(++</a:t>
            </a:r>
            <a:r>
              <a:rPr lang="pt-BR" sz="1800" dirty="0" err="1" smtClean="0"/>
              <a:t>beg</a:t>
            </a:r>
            <a:r>
              <a:rPr lang="pt-BR" sz="1800" dirty="0" smtClean="0"/>
              <a:t>, </a:t>
            </a:r>
            <a:r>
              <a:rPr lang="pt-BR" sz="1800" dirty="0" err="1" smtClean="0"/>
              <a:t>end</a:t>
            </a:r>
            <a:r>
              <a:rPr lang="pt-BR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void </a:t>
            </a:r>
            <a:r>
              <a:rPr lang="en-US" sz="1800" dirty="0" err="1"/>
              <a:t>insertion_sort</a:t>
            </a:r>
            <a:r>
              <a:rPr lang="en-US" sz="1800" dirty="0"/>
              <a:t>(vector&lt;T&gt;&amp; v, </a:t>
            </a:r>
            <a:r>
              <a:rPr lang="en-US" sz="1800" dirty="0" err="1"/>
              <a:t>int</a:t>
            </a:r>
            <a:r>
              <a:rPr lang="en-US" sz="1800" dirty="0"/>
              <a:t> b, </a:t>
            </a:r>
            <a:r>
              <a:rPr lang="en-US" sz="1800" dirty="0" err="1"/>
              <a:t>int</a:t>
            </a:r>
            <a:r>
              <a:rPr lang="en-US" sz="1800" dirty="0"/>
              <a:t> e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Sub problem: </a:t>
            </a:r>
            <a:r>
              <a:rPr lang="en-US" sz="1800" dirty="0" err="1" smtClean="0"/>
              <a:t>insert_sort</a:t>
            </a:r>
            <a:r>
              <a:rPr lang="en-US" sz="1800" dirty="0" smtClean="0"/>
              <a:t>(v, b+1, e);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65227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</a:t>
            </a:r>
            <a:r>
              <a:rPr lang="en-US" dirty="0"/>
              <a:t> </a:t>
            </a:r>
            <a:r>
              <a:rPr lang="en-US" dirty="0" smtClean="0"/>
              <a:t>with divide-and-conquer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123194" cy="4898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3</a:t>
            </a:r>
            <a:r>
              <a:rPr lang="en-US" altLang="en-US" dirty="0"/>
              <a:t>)</a:t>
            </a:r>
            <a:r>
              <a:rPr lang="en-US" altLang="en-US" dirty="0" smtClean="0"/>
              <a:t> </a:t>
            </a:r>
            <a:r>
              <a:rPr lang="en-US" altLang="en-US" dirty="0" smtClean="0"/>
              <a:t>write </a:t>
            </a:r>
            <a:r>
              <a:rPr lang="en-US" altLang="en-US" dirty="0"/>
              <a:t>the base case. This is often the easy cases when the problem size is 0 or 1</a:t>
            </a:r>
            <a:r>
              <a:rPr lang="en-US" altLang="en-US" dirty="0" smtClean="0"/>
              <a:t>.</a:t>
            </a:r>
            <a:endParaRPr lang="en-US" dirty="0" smtClean="0"/>
          </a:p>
          <a:p>
            <a:r>
              <a:rPr lang="en-US" dirty="0" smtClean="0"/>
              <a:t>Example: 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typename</a:t>
            </a:r>
            <a:r>
              <a:rPr lang="en-US" sz="1800" dirty="0"/>
              <a:t> </a:t>
            </a:r>
            <a:r>
              <a:rPr lang="en-US" sz="1800" dirty="0" err="1"/>
              <a:t>iterator_traits</a:t>
            </a:r>
            <a:r>
              <a:rPr lang="en-US" sz="1800" dirty="0"/>
              <a:t>&lt;iterator&gt;::</a:t>
            </a:r>
            <a:r>
              <a:rPr lang="en-US" sz="1800" dirty="0" err="1"/>
              <a:t>value_type</a:t>
            </a:r>
            <a:r>
              <a:rPr lang="en-US" sz="1800" dirty="0"/>
              <a:t> sum(iterator beg, iterator end)</a:t>
            </a: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err="1" smtClean="0"/>
              <a:t>If</a:t>
            </a:r>
            <a:r>
              <a:rPr lang="pt-BR" sz="1800" dirty="0" smtClean="0"/>
              <a:t> (</a:t>
            </a:r>
            <a:r>
              <a:rPr lang="pt-BR" sz="1800" dirty="0" err="1" smtClean="0"/>
              <a:t>beg</a:t>
            </a:r>
            <a:r>
              <a:rPr lang="pt-BR" sz="1800" dirty="0" smtClean="0"/>
              <a:t> == </a:t>
            </a:r>
            <a:r>
              <a:rPr lang="pt-BR" sz="1800" dirty="0" err="1" smtClean="0"/>
              <a:t>end</a:t>
            </a:r>
            <a:r>
              <a:rPr lang="pt-BR" sz="1800" dirty="0" smtClean="0"/>
              <a:t>) </a:t>
            </a:r>
            <a:r>
              <a:rPr lang="pt-BR" sz="1800" dirty="0" err="1" smtClean="0"/>
              <a:t>return</a:t>
            </a:r>
            <a:r>
              <a:rPr lang="pt-BR" sz="1800" dirty="0" smtClean="0"/>
              <a:t> 0;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void </a:t>
            </a:r>
            <a:r>
              <a:rPr lang="en-US" sz="1800" dirty="0" err="1"/>
              <a:t>insertion_sort</a:t>
            </a:r>
            <a:r>
              <a:rPr lang="en-US" sz="1800" dirty="0"/>
              <a:t>(vector&lt;T&gt;&amp; v, </a:t>
            </a:r>
            <a:r>
              <a:rPr lang="en-US" sz="1800" dirty="0" err="1"/>
              <a:t>int</a:t>
            </a:r>
            <a:r>
              <a:rPr lang="en-US" sz="1800" dirty="0"/>
              <a:t> b, </a:t>
            </a:r>
            <a:r>
              <a:rPr lang="en-US" sz="1800" dirty="0" err="1"/>
              <a:t>int</a:t>
            </a:r>
            <a:r>
              <a:rPr lang="en-US" sz="1800" dirty="0"/>
              <a:t> e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If (b &gt;=</a:t>
            </a:r>
            <a:r>
              <a:rPr lang="en-US" sz="1800" dirty="0" smtClean="0"/>
              <a:t>e-1) </a:t>
            </a:r>
            <a:r>
              <a:rPr lang="en-US" sz="1800" dirty="0" smtClean="0"/>
              <a:t>return;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507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</a:t>
            </a:r>
            <a:r>
              <a:rPr lang="en-US" dirty="0"/>
              <a:t> </a:t>
            </a:r>
            <a:r>
              <a:rPr lang="en-US" dirty="0" smtClean="0"/>
              <a:t>with divide-and-conquer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64543" y="1566407"/>
            <a:ext cx="10472425" cy="4898561"/>
          </a:xfrm>
        </p:spPr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the recursive case – this is logic to combine the solutions for smaller </a:t>
            </a:r>
            <a:r>
              <a:rPr lang="en-US" dirty="0" smtClean="0"/>
              <a:t>problems </a:t>
            </a:r>
            <a:r>
              <a:rPr lang="en-US" dirty="0"/>
              <a:t>to form solution for the original </a:t>
            </a:r>
            <a:r>
              <a:rPr lang="en-US" dirty="0" smtClean="0"/>
              <a:t>problem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Sometimes it is simple: 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typename</a:t>
            </a:r>
            <a:r>
              <a:rPr lang="en-US" sz="1800" dirty="0"/>
              <a:t> </a:t>
            </a:r>
            <a:r>
              <a:rPr lang="en-US" sz="1800" dirty="0" err="1"/>
              <a:t>iterator_traits</a:t>
            </a:r>
            <a:r>
              <a:rPr lang="en-US" sz="1800" dirty="0"/>
              <a:t>&lt;iterator&gt;::</a:t>
            </a:r>
            <a:r>
              <a:rPr lang="en-US" sz="1800" dirty="0" err="1"/>
              <a:t>value_type</a:t>
            </a:r>
            <a:r>
              <a:rPr lang="en-US" sz="1800" dirty="0"/>
              <a:t> sum(iterator beg, iterator end)</a:t>
            </a: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err="1" smtClean="0"/>
              <a:t>If</a:t>
            </a:r>
            <a:r>
              <a:rPr lang="pt-BR" sz="1800" dirty="0" smtClean="0"/>
              <a:t> (</a:t>
            </a:r>
            <a:r>
              <a:rPr lang="pt-BR" sz="1800" dirty="0" err="1" smtClean="0"/>
              <a:t>beg</a:t>
            </a:r>
            <a:r>
              <a:rPr lang="pt-BR" sz="1800" dirty="0" smtClean="0"/>
              <a:t> == </a:t>
            </a:r>
            <a:r>
              <a:rPr lang="pt-BR" sz="1800" dirty="0" err="1" smtClean="0"/>
              <a:t>end</a:t>
            </a:r>
            <a:r>
              <a:rPr lang="pt-BR" sz="1800" dirty="0" smtClean="0"/>
              <a:t>) </a:t>
            </a:r>
            <a:r>
              <a:rPr lang="pt-BR" sz="1800" dirty="0" err="1" smtClean="0"/>
              <a:t>return</a:t>
            </a:r>
            <a:r>
              <a:rPr lang="pt-BR" sz="1800" dirty="0" smtClean="0"/>
              <a:t>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err="1" smtClean="0"/>
              <a:t>return</a:t>
            </a:r>
            <a:r>
              <a:rPr lang="pt-BR" sz="1800" dirty="0" smtClean="0"/>
              <a:t>  *</a:t>
            </a:r>
            <a:r>
              <a:rPr lang="pt-BR" sz="1800" dirty="0" err="1" smtClean="0"/>
              <a:t>beg</a:t>
            </a:r>
            <a:r>
              <a:rPr lang="pt-BR" sz="1800" dirty="0" smtClean="0"/>
              <a:t> + sum(++</a:t>
            </a:r>
            <a:r>
              <a:rPr lang="pt-BR" sz="1800" dirty="0" err="1" smtClean="0"/>
              <a:t>beg</a:t>
            </a:r>
            <a:r>
              <a:rPr lang="pt-BR" sz="1800" dirty="0" smtClean="0"/>
              <a:t>, </a:t>
            </a:r>
            <a:r>
              <a:rPr lang="pt-BR" sz="1800" dirty="0" err="1" smtClean="0"/>
              <a:t>end</a:t>
            </a:r>
            <a:r>
              <a:rPr lang="pt-BR" sz="1800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0461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</a:t>
            </a:r>
            <a:r>
              <a:rPr lang="en-US" dirty="0"/>
              <a:t> </a:t>
            </a:r>
            <a:r>
              <a:rPr lang="en-US" dirty="0" smtClean="0"/>
              <a:t>with divide-and-conquer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123194" cy="4898561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tep </a:t>
            </a:r>
            <a:r>
              <a:rPr lang="en-US" dirty="0"/>
              <a:t>4: </a:t>
            </a:r>
            <a:r>
              <a:rPr lang="en-US" dirty="0" smtClean="0"/>
              <a:t>write </a:t>
            </a:r>
            <a:r>
              <a:rPr lang="en-US" dirty="0"/>
              <a:t>the recursive case – this is logic to combine the solutions for smaller </a:t>
            </a:r>
            <a:r>
              <a:rPr lang="en-US" dirty="0" smtClean="0"/>
              <a:t>problems </a:t>
            </a:r>
            <a:r>
              <a:rPr lang="en-US" dirty="0"/>
              <a:t>to form solution for the original </a:t>
            </a:r>
            <a:r>
              <a:rPr lang="en-US" dirty="0" smtClean="0"/>
              <a:t>problem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Sometimes it is longer (still easier then sorting the whole thing)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template&lt;class </a:t>
            </a:r>
            <a:r>
              <a:rPr lang="en-US" sz="1800" dirty="0"/>
              <a:t>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void </a:t>
            </a:r>
            <a:r>
              <a:rPr lang="en-US" sz="1800" dirty="0" err="1"/>
              <a:t>insertion_sort</a:t>
            </a:r>
            <a:r>
              <a:rPr lang="en-US" sz="1800" dirty="0"/>
              <a:t>(vector&lt;T&gt;&amp; v, </a:t>
            </a:r>
            <a:r>
              <a:rPr lang="en-US" sz="1800" dirty="0" err="1"/>
              <a:t>int</a:t>
            </a:r>
            <a:r>
              <a:rPr lang="en-US" sz="1800" dirty="0"/>
              <a:t> b, </a:t>
            </a:r>
            <a:r>
              <a:rPr lang="en-US" sz="1800" dirty="0" err="1"/>
              <a:t>int</a:t>
            </a:r>
            <a:r>
              <a:rPr lang="en-US" sz="1800" dirty="0"/>
              <a:t> e</a:t>
            </a:r>
            <a:r>
              <a:rPr lang="en-US" sz="1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If (b &gt;=e)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 smtClean="0"/>
              <a:t>Insertion_sort</a:t>
            </a:r>
            <a:r>
              <a:rPr lang="en-US" sz="1800" dirty="0" smtClean="0"/>
              <a:t>(v, b+1, 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T t = v[b]; </a:t>
            </a:r>
            <a:r>
              <a:rPr lang="en-US" sz="1800" dirty="0" err="1" smtClean="0"/>
              <a:t>int</a:t>
            </a:r>
            <a:r>
              <a:rPr lang="en-US" sz="1800" dirty="0" smtClean="0"/>
              <a:t> j = b+1;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w</a:t>
            </a:r>
            <a:r>
              <a:rPr lang="en-US" sz="1800" dirty="0" smtClean="0"/>
              <a:t>hile ((t &gt; v[j]) &amp;&amp; (j &lt;= e) {v[j-1] = v[j]; </a:t>
            </a:r>
            <a:r>
              <a:rPr lang="en-US" sz="1800" dirty="0" err="1" smtClean="0"/>
              <a:t>j++</a:t>
            </a:r>
            <a:r>
              <a:rPr lang="en-US" sz="1800" dirty="0" smtClean="0"/>
              <a:t>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v</a:t>
            </a:r>
            <a:r>
              <a:rPr lang="en-US" sz="1800" dirty="0" smtClean="0"/>
              <a:t>[j-1] = t;</a:t>
            </a:r>
            <a:endParaRPr lang="pt-BR" sz="1800" dirty="0" smtClean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9015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recursive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123194" cy="4898561"/>
          </a:xfrm>
        </p:spPr>
        <p:txBody>
          <a:bodyPr>
            <a:normAutofit/>
          </a:bodyPr>
          <a:lstStyle/>
          <a:p>
            <a:r>
              <a:rPr lang="en-US" dirty="0" smtClean="0"/>
              <a:t>Putting routine prototype, base case, recursive case together to form a complete recursive routine. See examples in examples/recursion/recursion.cpp.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  <a:p>
            <a:pPr marL="0" indent="0">
              <a:spcBef>
                <a:spcPts val="0"/>
              </a:spcBef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76876763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4381</TotalTime>
  <Words>1775</Words>
  <Application>Microsoft Office PowerPoint</Application>
  <PresentationFormat>Widescreen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Tw Cen MT</vt:lpstr>
      <vt:lpstr>Wingdings</vt:lpstr>
      <vt:lpstr>Wingdings 2</vt:lpstr>
      <vt:lpstr>Droplet</vt:lpstr>
      <vt:lpstr>Divide-and-conquer and recursion</vt:lpstr>
      <vt:lpstr>Divide-and-Conquer and Recursion</vt:lpstr>
      <vt:lpstr>More examples</vt:lpstr>
      <vt:lpstr>Writing recursive routines with divide-and-conquer</vt:lpstr>
      <vt:lpstr>Writing recursive routines with divide-and-conquer</vt:lpstr>
      <vt:lpstr>Writing recursive routines with divide-and-conquer</vt:lpstr>
      <vt:lpstr>Writing recursive routines with divide-and-conquer</vt:lpstr>
      <vt:lpstr>Writing recursive routines with divide-and-conquer</vt:lpstr>
      <vt:lpstr>Writing recursive routines</vt:lpstr>
      <vt:lpstr>Thinking in recursion</vt:lpstr>
      <vt:lpstr>Recursion and proof by induction</vt:lpstr>
      <vt:lpstr>Extra points No. 5: Number puzzle</vt:lpstr>
      <vt:lpstr>Extra points No. 5 : number puzzle</vt:lpstr>
      <vt:lpstr>Extra points No. 5 : number puzzle</vt:lpstr>
      <vt:lpstr>Extra points No. 5 : number puzzle</vt:lpstr>
      <vt:lpstr>Extra points No. 5 : number puzzle</vt:lpstr>
      <vt:lpstr>PowerPoint Presentation</vt:lpstr>
      <vt:lpstr>Challenge problem: number puzzle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116</cp:revision>
  <dcterms:created xsi:type="dcterms:W3CDTF">2021-08-12T15:51:09Z</dcterms:created>
  <dcterms:modified xsi:type="dcterms:W3CDTF">2023-11-29T03:50:43Z</dcterms:modified>
</cp:coreProperties>
</file>