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75" r:id="rId8"/>
    <p:sldId id="293" r:id="rId9"/>
    <p:sldId id="294" r:id="rId10"/>
    <p:sldId id="295" r:id="rId11"/>
    <p:sldId id="266" r:id="rId12"/>
    <p:sldId id="272" r:id="rId13"/>
    <p:sldId id="277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EC6328D-B225-CA9B-7BBB-56B80D9227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D00ABA2-13C3-A045-C8FB-75792EE1A8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1BAF73F8-B76E-92E5-55E5-4AA003A389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C7B921B3-6CE6-BACE-3789-6BB60BBC3BE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fld id="{8F761712-1405-BE4F-B7ED-93F3D3E295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EDCA7C-D3A1-3A00-54FF-B9174787BD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8C7CCFC-2E27-D568-B8D4-04D1CDF02B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4164D59-9996-16B3-81D9-4E8FBFCE9FF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8372108-807F-58C9-FB34-61FE728501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FBB0BDD2-DF8D-C504-81C9-A36A6BBA3D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1E4E9D76-B7D2-F23D-5233-DD7E2B1F6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08C1A249-F699-4A4B-BCB1-7F1027E9CF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1941871-F358-F108-7401-58A617DE3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E4DBF9-883D-1944-B958-B1A4B3DB7E39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4042998-7AD0-94FF-6822-FE46166B4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1AFB3A0-30A8-C57B-8E26-580D8E7A0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004B4-2163-91E9-0249-756984404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D6C587-3F84-E04D-A409-EA91D7E54F41}" type="slidenum">
              <a:rPr lang="en-US" altLang="en-US" sz="130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B3114FE-8EF6-51DC-6CD2-32DF2BABF3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4461D4F-0409-4FA9-FCD7-B13FE7342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1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05243DD-3652-5146-57A5-56C26B154E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B3BBC3-6973-E449-B797-4B991A813E5C}" type="slidenum">
              <a:rPr lang="en-US" altLang="en-US" sz="130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397EFA4-64BB-FE07-DDFB-E66524AE24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6A346B0-6B0E-B7AF-8C13-FAF65B7B2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82EEEA0-7D2C-CE2B-6991-B0C0D44E21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2D934A-7F8E-2C4D-9D8F-E656379A7995}" type="slidenum">
              <a:rPr lang="en-US" altLang="en-US" sz="1300"/>
              <a:pPr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9008CB7-1DE5-D331-2A0E-253D8B1FCC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2A5E5F-B6DF-FDBE-B0AF-1CFB4CE8E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32C75E7-8050-366B-2D06-95F31F985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FACAF8-A4BC-8F43-BACC-F990445D7DE3}" type="slidenum">
              <a:rPr lang="en-US" altLang="en-US" sz="130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63E07B0-4EB9-B35A-2E3B-1F98C88C0A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2E46F05-EA5B-F9E3-1E75-68B7627FB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0466BEB-6E8F-D803-B9A0-F3B2BDA6D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07EB84-0680-1E4B-A0DF-AB8E2950AA5A}" type="slidenum">
              <a:rPr lang="en-US" altLang="en-US" sz="130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DDCE72A-773A-7042-9767-AD5DB10139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180491C-0E6D-1934-EAF3-1E3532E8EC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35A77F4-8FAE-A46A-23E5-02C9F4821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DF9837-08A4-574C-A0D2-9E9B1491CADC}" type="slidenum">
              <a:rPr lang="en-US" altLang="en-US" sz="130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1C42A1F-D429-2C84-DE44-DC786BFA9F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532D0262-4842-339C-CF15-F628FDAFA40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F2D55-C073-CDFD-0B2F-D3B7F4F07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FFE0DA-2B47-5C48-9CE0-98F80727D555}" type="slidenum">
              <a:rPr lang="en-US" altLang="en-US" sz="130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561310E6-ADEB-A83B-2646-6144C2F88C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D9DD2CA-A332-89A0-87F4-83550A54B7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285E93-311B-F01E-B433-DFFD1766ED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2001FBA-2521-AD4A-AE2D-DD496F962DFE}" type="slidenum">
              <a:rPr lang="en-US" altLang="en-US" sz="130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ADEFC6E-3D87-A349-7632-F69829DDE9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A3F1CD3-5E71-ECE0-115F-2EC9D604B99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7D0F70B8-1610-874D-20D6-4FF19A216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AE4ED76-EF0C-DF44-A99B-F7F94C8EFC2D}" type="slidenum">
              <a:rPr lang="en-US" altLang="en-US" sz="1300"/>
              <a:pPr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62110E6-CB23-F0D7-7B13-40F20D937C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71C25EAC-0E24-8A2D-D2E1-4611FB85CF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ECD2E3C-A48B-BF3C-52DF-9FD2BCA3A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9EB22A-8C9E-F54E-9470-0CF3F32E6595}" type="slidenum">
              <a:rPr lang="en-US" altLang="en-US" sz="1300"/>
              <a:pPr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6A2F90F-FB8F-377B-2D0E-2A379419FC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B61F0-996C-1EA7-F39C-C5DB3C24CA5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8EC8561-978C-184E-9221-4AF7D4DC98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BE741F-4D28-6542-820A-D8ADE010B4C7}" type="slidenum">
              <a:rPr lang="en-US" altLang="en-US" sz="130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C764B68-E2F0-1F96-2DE9-29BD7028CE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70B3C09-BEEA-94FE-4326-F4B00AD1C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12A7C3BA-06CA-D10B-63E4-A6523E49D7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B554507-96F8-FF47-B66B-B09F4D60B60B}" type="slidenum">
              <a:rPr lang="en-US" altLang="en-US" sz="130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C39F405-7199-1650-4A85-0AF1202070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16A6504-1157-F3E4-2A2C-3F31BC0A58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C562462-99CB-777A-4E77-316B3C3C2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01A686-B366-3B49-BACC-E9ECC56D0159}" type="slidenum">
              <a:rPr lang="en-US" altLang="en-US" sz="1300"/>
              <a:pPr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BFF6951-F6BC-4DEB-D2D6-61917E498F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FCA4946-D66B-A0E5-5506-CF0B55C6D8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7638B277-66BF-9A27-58CB-F4441AAB1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F58581-CDDD-994C-8F70-8685AE35A9F9}" type="slidenum">
              <a:rPr lang="en-US" altLang="en-US" sz="1300"/>
              <a:pPr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8B71F1E1-E72A-4DE1-E1CC-A3A8B15DF1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114E6F5-626B-E783-6999-71DFB430F73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F67A3C65-9A55-5027-18C3-D593E468E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2AD58E-72C5-5544-9B1E-F5C0222C5B4B}" type="slidenum">
              <a:rPr lang="en-US" altLang="en-US" sz="1300"/>
              <a:pPr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  <p:sp>
        <p:nvSpPr>
          <p:cNvPr id="50179" name="Rectangle 1026">
            <a:extLst>
              <a:ext uri="{FF2B5EF4-FFF2-40B4-BE49-F238E27FC236}">
                <a16:creationId xmlns:a16="http://schemas.microsoft.com/office/drawing/2014/main" id="{E5F42A51-7B2D-B438-FD02-90FC36334D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1027">
            <a:extLst>
              <a:ext uri="{FF2B5EF4-FFF2-40B4-BE49-F238E27FC236}">
                <a16:creationId xmlns:a16="http://schemas.microsoft.com/office/drawing/2014/main" id="{5B744280-1158-8BB4-D9C4-C0A3A3A797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D2AC70A-9F53-4F7D-4F30-757900B8A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E203AF6-4D90-BF46-ACC5-E1AD3CD4147A}" type="slidenum">
              <a:rPr lang="en-US" altLang="en-US" sz="130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F6B9AE2-80FA-0DC4-B52E-744275FA40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F8F8670-B81C-B44A-2247-81EC69F9C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6D6FEE2-C9C1-1D05-3F7B-5E92341960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706F4D-C3F1-2C44-B8F3-69A7D9058B48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FA01B9E-2F21-3D06-0D80-F0E5001A0B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DC37E68-F85B-A404-9CC2-06366D171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EE55259-43C9-4C73-77F5-56E0B8A728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9E9925-6CA9-0F42-9006-7C7F266BA734}" type="slidenum">
              <a:rPr lang="en-US" altLang="en-US" sz="1300"/>
              <a:pPr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EC5E96C-EB95-CBC8-809C-2E9D6815FD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BFD019B-FCE6-9401-61AD-A36571FB9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EC7018D-890A-4F9A-334F-C513EDE5E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246086-5EB5-1D47-9F4F-6728B2A4FAAE}" type="slidenum">
              <a:rPr lang="en-US" altLang="en-US" sz="130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2DAFAB3-9FC3-5D1E-B9CB-CA10DAD130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01B1041-1547-395F-0B3B-5E024A08E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004B4-2163-91E9-0249-756984404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D6C587-3F84-E04D-A409-EA91D7E54F41}" type="slidenum">
              <a:rPr lang="en-US" altLang="en-US" sz="130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B3114FE-8EF6-51DC-6CD2-32DF2BABF3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4461D4F-0409-4FA9-FCD7-B13FE7342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004B4-2163-91E9-0249-756984404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D6C587-3F84-E04D-A409-EA91D7E54F41}" type="slidenum">
              <a:rPr lang="en-US" altLang="en-US" sz="130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B3114FE-8EF6-51DC-6CD2-32DF2BABF3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4461D4F-0409-4FA9-FCD7-B13FE7342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97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004B4-2163-91E9-0249-756984404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D6C587-3F84-E04D-A409-EA91D7E54F41}" type="slidenum">
              <a:rPr lang="en-US" altLang="en-US" sz="1300"/>
              <a:pPr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B3114FE-8EF6-51DC-6CD2-32DF2BABF3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4461D4F-0409-4FA9-FCD7-B13FE7342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1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2E0C75-9CBF-9D16-745C-FA37799A44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D6E77-FCFE-B267-ABFB-7BF683488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4E1706-7376-245A-5A19-B82F5FBED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07D9B-89B9-2F4D-80A8-3AF973ADB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78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21F9AD-7DB3-9D49-6686-19E047188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251C91-FB31-ED77-7A8C-4A46DC026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F6D2E4-0866-C062-0274-2716038CA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4EB5C2-C31A-614A-A32D-9DED36898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10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91ACF2-5B72-D86B-23CC-45246CBFD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45D7A0-3DA3-EEE9-FBBC-43E95C52C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17B5C0-C4A0-8212-1D13-D72FA04405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A34B7-BD69-1B47-BA31-1913DF377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630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5A95B-E23F-E684-050A-6CD9EBBE57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7F66B-8E31-6444-74E8-38C72B8BF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12D90B-A6B3-FBF9-8C1A-D2B367167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8F8DA-8580-864C-A9A7-9587E2E94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545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38100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38100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F18A532-BFB1-4710-4FFF-6E929F08C6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1896FDD-7008-C25C-B8BD-570DA4BE54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BB1E0F0-28FC-190C-ED9C-956661F4DD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7E65F-8454-C442-851D-A9461F388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105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3CE33A-5D69-B44A-A622-7B875B27C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A88BE3-35CA-9205-FE45-122406C0B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B4E2B3-0B2C-CB3E-9E72-72EF6662E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C645E-B685-964E-8C07-173F42575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51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A8844D-0BCB-38A8-B024-22CADD5C9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CC2032-0537-4438-4959-2B67502B1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294C31-A91F-2C85-FF59-7CC070FA01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11964-0BAA-1B4A-B57A-51ED3F95F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2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8F8450-33E1-892A-A493-F30D765C29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0B17B8-0E16-BDF8-79EF-3212AE4B3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AB592F-F4A2-39B7-EB2C-A1211EE88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D8139-CC07-AA49-A892-2A97A308B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51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D6539-D48B-790A-6573-0F7EE573D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F8F8DA-32E3-A5E1-E1B5-BCD888730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0858FA-DF78-4343-A2AC-F4E11074B3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D0A92-8E25-5F42-AAB0-DD0626DA6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2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6BED7C-2667-C46E-C66D-C68C02F50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804B6F-14EB-D94F-8D8C-9601121D8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F7A15F-54B2-2C7B-5C72-2D9C7A8A12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82C18-0C5C-BC4F-9D49-5D224E1D96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19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795C30F-F683-C1FE-8DF4-2305F4EB16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999422-3477-FA46-ECAD-1751423287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47B7A0-3030-EB66-4457-29FDE60A9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F13FA-58EC-BA40-B7A5-27220C516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70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8F4F80-E9BC-A1CD-7131-F748DE677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DA16C2-EFDE-D7AF-7189-FB50ED10F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D4E6F6-3EAA-3EAC-A7BF-7440E422B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F33B0-122F-A947-83D9-2580F7BC0D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19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7E9F9-2F7A-48C6-7271-4695FC720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3F0B3-DBEC-EEC1-020E-ACC8572B12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5933A4-6E5E-BF02-2DB8-738B89542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8C9A73-55E2-664A-8256-77D37C851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708A42-BCA0-037D-D1EE-43BBD40434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C07753-2A03-96CA-A495-E0426566E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1370E-A1D5-CB2B-43FC-244B196755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48A07-57D1-704E-A091-DF163C132A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5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FAE83D-E648-2CA3-77B7-14B2C3CEF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4FC60B-54C9-7686-43C7-EE63A5E48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324641D8-2FB0-03AE-23F6-5DA047E5E9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125D3B73-D94C-3A54-8BAC-3CF5CD5597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500CBFEC-6D86-8C6E-75AF-308512DB06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8B6EE50A-B6BD-2146-A326-6D60CBA85A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19F457D2-4D8F-28BE-B806-5E73A6AC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836512-7A9C-4346-AFBF-32C054149D5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344928B-1F2F-2751-CE84-A1CFC586F8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Graphs Algorithms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646A43D-F1B1-92CF-5562-D76A3DC89C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90800" y="3276600"/>
            <a:ext cx="4191000" cy="457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en-US"/>
              <a:t> Sections 9.1, 9.2, and 9.3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CEC2003E-30ED-4E20-65FE-E4C59C60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9F0072-B8BA-F54D-BAF0-994D361194AE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899DAF-0B81-7E20-3C58-3CFE87F3D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 of Graphs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7AC64C2-EBFA-AD9A-EC64-5642B71B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Adjacency matrix .vs. adjacency list</a:t>
            </a:r>
            <a:endParaRPr lang="en-US" altLang="en-US" sz="16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O(|V|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)  .vs. O( |V| + |E| 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Are typical practical graphs dense or sparse?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 popular social media network can easily have tens of millions of users. Can their adjacency matrix be stored in one computer? </a:t>
            </a:r>
          </a:p>
        </p:txBody>
      </p:sp>
    </p:spTree>
    <p:extLst>
      <p:ext uri="{BB962C8B-B14F-4D97-AF65-F5344CB8AC3E}">
        <p14:creationId xmlns:p14="http://schemas.microsoft.com/office/powerpoint/2010/main" val="118496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421BD0CF-7E90-0EA2-EE8C-506C74A0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D3F4FF-C3BE-264A-9FE2-501C4279E05C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C382B34-9587-14FC-FD2F-0DE9ADF1F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Topological sorting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5B2EB80-E5E7-925F-7380-7363D70F8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</a:t>
            </a:r>
            <a:r>
              <a:rPr lang="en-US" altLang="en-US">
                <a:latin typeface="Chalkboard Bold" panose="03050602040202020205" pitchFamily="66" charset="77"/>
              </a:rPr>
              <a:t>G</a:t>
            </a:r>
            <a:r>
              <a:rPr lang="en-US" altLang="en-US"/>
              <a:t> be a </a:t>
            </a:r>
            <a:r>
              <a:rPr lang="en-US" altLang="en-US">
                <a:solidFill>
                  <a:schemeClr val="accent2"/>
                </a:solidFill>
              </a:rPr>
              <a:t>directed acyclic graph</a:t>
            </a:r>
            <a:r>
              <a:rPr lang="en-US" altLang="en-US"/>
              <a:t> </a:t>
            </a:r>
            <a:r>
              <a:rPr lang="en-US" altLang="en-US" b="1"/>
              <a:t>(DAG)</a:t>
            </a:r>
          </a:p>
          <a:p>
            <a:pPr eaLnBrk="1" hangingPunct="1"/>
            <a:r>
              <a:rPr lang="en-US" altLang="en-US"/>
              <a:t>Topological sorting </a:t>
            </a:r>
          </a:p>
          <a:p>
            <a:pPr lvl="1" eaLnBrk="1" hangingPunct="1"/>
            <a:r>
              <a:rPr lang="en-US" altLang="en-US"/>
              <a:t>an ordering the vertices of </a:t>
            </a:r>
            <a:r>
              <a:rPr lang="en-US" altLang="en-US">
                <a:latin typeface="Chalkboard Bold" panose="03050602040202020205" pitchFamily="66" charset="77"/>
              </a:rPr>
              <a:t>G</a:t>
            </a:r>
            <a:r>
              <a:rPr lang="en-US" altLang="en-US"/>
              <a:t> such that if there is an edge from </a:t>
            </a:r>
            <a:r>
              <a:rPr lang="en-US" altLang="en-US">
                <a:latin typeface="Chalkboard Bold" panose="03050602040202020205" pitchFamily="66" charset="77"/>
              </a:rPr>
              <a:t>v</a:t>
            </a:r>
            <a:r>
              <a:rPr lang="en-US" altLang="en-US" baseline="-25000">
                <a:latin typeface="Chalkboard Bold" panose="03050602040202020205" pitchFamily="66" charset="77"/>
              </a:rPr>
              <a:t>i</a:t>
            </a:r>
            <a:r>
              <a:rPr lang="en-US" altLang="en-US"/>
              <a:t> to </a:t>
            </a:r>
            <a:r>
              <a:rPr lang="en-US" altLang="en-US">
                <a:latin typeface="Chalkboard Bold" panose="03050602040202020205" pitchFamily="66" charset="77"/>
              </a:rPr>
              <a:t>v</a:t>
            </a:r>
            <a:r>
              <a:rPr lang="en-US" altLang="en-US" baseline="-25000">
                <a:latin typeface="Chalkboard Bold" panose="03050602040202020205" pitchFamily="66" charset="77"/>
              </a:rPr>
              <a:t>j</a:t>
            </a:r>
            <a:r>
              <a:rPr lang="en-US" altLang="en-US"/>
              <a:t>, then </a:t>
            </a:r>
            <a:r>
              <a:rPr lang="en-US" altLang="en-US">
                <a:latin typeface="Chalkboard Bold" panose="03050602040202020205" pitchFamily="66" charset="77"/>
              </a:rPr>
              <a:t>v</a:t>
            </a:r>
            <a:r>
              <a:rPr lang="en-US" altLang="en-US" baseline="-25000">
                <a:latin typeface="Chalkboard Bold" panose="03050602040202020205" pitchFamily="66" charset="77"/>
              </a:rPr>
              <a:t>j</a:t>
            </a:r>
            <a:r>
              <a:rPr lang="en-US" altLang="en-US">
                <a:latin typeface="Chalkboard Bold" panose="03050602040202020205" pitchFamily="66" charset="77"/>
              </a:rPr>
              <a:t> </a:t>
            </a:r>
            <a:r>
              <a:rPr lang="en-US" altLang="en-US"/>
              <a:t>appears after </a:t>
            </a:r>
            <a:r>
              <a:rPr lang="en-US" altLang="en-US">
                <a:latin typeface="Chalkboard Bold" panose="03050602040202020205" pitchFamily="66" charset="77"/>
              </a:rPr>
              <a:t>v</a:t>
            </a:r>
            <a:r>
              <a:rPr lang="en-US" altLang="en-US" baseline="-25000">
                <a:latin typeface="Chalkboard Bold" panose="03050602040202020205" pitchFamily="66" charset="77"/>
              </a:rPr>
              <a:t>i</a:t>
            </a:r>
          </a:p>
          <a:p>
            <a:pPr eaLnBrk="1" hangingPunct="1"/>
            <a:endParaRPr lang="en-US" altLang="en-US">
              <a:latin typeface="Chalkboard Bold" panose="03050602040202020205" pitchFamily="66" charset="77"/>
            </a:endParaRPr>
          </a:p>
        </p:txBody>
      </p:sp>
      <p:pic>
        <p:nvPicPr>
          <p:cNvPr id="20485" name="Picture 6" descr="fig09_03">
            <a:extLst>
              <a:ext uri="{FF2B5EF4-FFF2-40B4-BE49-F238E27FC236}">
                <a16:creationId xmlns:a16="http://schemas.microsoft.com/office/drawing/2014/main" id="{5723E56B-1726-51A4-E4EF-E16193597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40386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 Box 7">
            <a:extLst>
              <a:ext uri="{FF2B5EF4-FFF2-40B4-BE49-F238E27FC236}">
                <a16:creationId xmlns:a16="http://schemas.microsoft.com/office/drawing/2014/main" id="{85E505FF-4F48-809C-3363-B3F15FF9D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48000"/>
            <a:ext cx="2713038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Char char="–"/>
            </a:pP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</a:rPr>
              <a:t>One</a:t>
            </a:r>
            <a:r>
              <a:rPr lang="en-US" altLang="en-US" sz="1800">
                <a:solidFill>
                  <a:schemeClr val="tx1"/>
                </a:solidFill>
              </a:rPr>
              <a:t> topological sorting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MAC3311, COP3210,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MAD2104, CAP3700,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COP3400, COP3337,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COP4555, MAD3305,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MAD3512, COP3530,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CDA4101, COP4610,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CDA4400, COP4225,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CIS4610, COP5621, </a:t>
            </a:r>
          </a:p>
          <a:p>
            <a:pPr eaLnBrk="1" hangingPunct="1"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COP4540</a:t>
            </a: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>
            <a:extLst>
              <a:ext uri="{FF2B5EF4-FFF2-40B4-BE49-F238E27FC236}">
                <a16:creationId xmlns:a16="http://schemas.microsoft.com/office/drawing/2014/main" id="{932BBFA4-2E1D-EC1B-1AA2-1F8C25CE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EED943-F1EB-5249-9BD1-6EA94680227A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pic>
        <p:nvPicPr>
          <p:cNvPr id="22531" name="Picture 7" descr="D:\courses\COP4530spring2007\supplements\weiss_ppt_files\ch09\ch09gif\fig09_05.gif">
            <a:extLst>
              <a:ext uri="{FF2B5EF4-FFF2-40B4-BE49-F238E27FC236}">
                <a16:creationId xmlns:a16="http://schemas.microsoft.com/office/drawing/2014/main" id="{A45CA4AA-C195-D63C-725E-98DD3E10C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05200"/>
            <a:ext cx="55626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9">
            <a:extLst>
              <a:ext uri="{FF2B5EF4-FFF2-40B4-BE49-F238E27FC236}">
                <a16:creationId xmlns:a16="http://schemas.microsoft.com/office/drawing/2014/main" id="{691F13DB-1D2B-F102-F758-40CDCA8EC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05400"/>
            <a:ext cx="2286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B9EABCCB-A41C-702F-56E6-8A477928F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Topological sorting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42371E76-B89D-89E8-E44B-0F4CB0D0CD1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7556500" cy="2514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 a DAG, there must be a vertex with no incoming edges</a:t>
            </a:r>
          </a:p>
          <a:p>
            <a:pPr eaLnBrk="1" hangingPunct="1"/>
            <a:r>
              <a:rPr lang="en-US" altLang="en-US" sz="2000" dirty="0"/>
              <a:t>Have each vertex maintain its </a:t>
            </a:r>
            <a:r>
              <a:rPr lang="en-US" altLang="en-US" sz="2000" i="1" dirty="0"/>
              <a:t>indegree</a:t>
            </a:r>
          </a:p>
          <a:p>
            <a:pPr lvl="1" eaLnBrk="1" hangingPunct="1"/>
            <a:r>
              <a:rPr lang="en-US" altLang="en-US" sz="1800" i="1" dirty="0"/>
              <a:t>Indegree of v = number of edges (u, v)</a:t>
            </a:r>
          </a:p>
          <a:p>
            <a:pPr eaLnBrk="1" hangingPunct="1"/>
            <a:r>
              <a:rPr lang="en-US" altLang="en-US" sz="2000" dirty="0"/>
              <a:t>Repeat</a:t>
            </a:r>
          </a:p>
          <a:p>
            <a:pPr lvl="1" eaLnBrk="1" hangingPunct="1"/>
            <a:r>
              <a:rPr lang="en-US" altLang="en-US" sz="1800" dirty="0"/>
              <a:t>Find a vertex of current indegree 0, </a:t>
            </a:r>
          </a:p>
          <a:p>
            <a:pPr lvl="1" eaLnBrk="1" hangingPunct="1"/>
            <a:r>
              <a:rPr lang="en-US" altLang="en-US" sz="1800" dirty="0"/>
              <a:t>assign it a rank, </a:t>
            </a:r>
          </a:p>
          <a:p>
            <a:pPr lvl="1" eaLnBrk="1" hangingPunct="1"/>
            <a:r>
              <a:rPr lang="en-US" altLang="en-US" sz="1800" dirty="0"/>
              <a:t>reduce the indegrees of the vertices in its adjacency list</a:t>
            </a:r>
          </a:p>
        </p:txBody>
      </p:sp>
      <p:sp>
        <p:nvSpPr>
          <p:cNvPr id="22535" name="Text Box 8">
            <a:extLst>
              <a:ext uri="{FF2B5EF4-FFF2-40B4-BE49-F238E27FC236}">
                <a16:creationId xmlns:a16="http://schemas.microsoft.com/office/drawing/2014/main" id="{8991426D-B53B-2EE5-8171-E0DF7E95C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257800"/>
            <a:ext cx="19796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Running time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= O(|V|</a:t>
            </a:r>
            <a:r>
              <a:rPr lang="en-US" altLang="en-US" sz="2400" baseline="30000"/>
              <a:t>2</a:t>
            </a:r>
            <a:r>
              <a:rPr lang="en-US" altLang="en-US" sz="240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042E956C-3910-6E4E-A0B5-8E92267B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AADD72-C919-654E-AE9F-6BF6BF7CD19A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1A025CA-67AD-E655-2879-FE3B85780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Topological sort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A8F0469-19CC-07A6-BB86-6D65BCAFF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86400" y="990600"/>
            <a:ext cx="2971800" cy="4724400"/>
          </a:xfrm>
        </p:spPr>
        <p:txBody>
          <a:bodyPr/>
          <a:lstStyle/>
          <a:p>
            <a:pPr eaLnBrk="1" hangingPunct="1"/>
            <a:r>
              <a:rPr lang="en-US" altLang="en-US"/>
              <a:t>A better algorithm </a:t>
            </a:r>
          </a:p>
          <a:p>
            <a:pPr lvl="1" eaLnBrk="1" hangingPunct="1"/>
            <a:r>
              <a:rPr lang="en-US" altLang="en-US"/>
              <a:t>separating nodes with indegree 0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Use a queue to maintain  nodes with indegree 0</a:t>
            </a:r>
          </a:p>
          <a:p>
            <a:pPr lvl="1" eaLnBrk="1" hangingPunct="1"/>
            <a:r>
              <a:rPr lang="en-US" altLang="en-US"/>
              <a:t>O(|E|+|V|)</a:t>
            </a:r>
          </a:p>
        </p:txBody>
      </p:sp>
      <p:pic>
        <p:nvPicPr>
          <p:cNvPr id="24581" name="Picture 4" descr="D:\courses\COP4530spring2007\supplements\weiss_ppt_files\ch09\ch09gif\fig09_07.gif">
            <a:extLst>
              <a:ext uri="{FF2B5EF4-FFF2-40B4-BE49-F238E27FC236}">
                <a16:creationId xmlns:a16="http://schemas.microsoft.com/office/drawing/2014/main" id="{16AC0435-A219-675C-020D-BEAE90A9E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47053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1FDC814-5D8C-F967-E917-2C5DE960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25086-957B-274B-98BD-76456F484156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5CA4087-266B-7245-E425-71E683598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Single-Source Shortest-Path Problem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A6B4D19-6898-B161-2EB3-795B3BFED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/>
              <a:t>Given a graph, </a:t>
            </a:r>
            <a:r>
              <a:rPr lang="en-US" altLang="en-US" i="1" dirty="0">
                <a:solidFill>
                  <a:schemeClr val="accent2"/>
                </a:solidFill>
              </a:rPr>
              <a:t>G = (V, E),</a:t>
            </a:r>
            <a:r>
              <a:rPr lang="en-US" altLang="en-US" i="1" dirty="0"/>
              <a:t> and a distinguished vertex, </a:t>
            </a:r>
            <a:r>
              <a:rPr lang="en-US" altLang="en-US" i="1" dirty="0">
                <a:solidFill>
                  <a:schemeClr val="accent2"/>
                </a:solidFill>
              </a:rPr>
              <a:t>s</a:t>
            </a:r>
            <a:r>
              <a:rPr lang="en-US" altLang="en-US" i="1" dirty="0"/>
              <a:t>, find the shortest path from </a:t>
            </a:r>
            <a:r>
              <a:rPr lang="en-US" altLang="en-US" i="1" dirty="0">
                <a:solidFill>
                  <a:schemeClr val="accent2"/>
                </a:solidFill>
              </a:rPr>
              <a:t>s</a:t>
            </a:r>
            <a:r>
              <a:rPr lang="en-US" altLang="en-US" i="1" dirty="0"/>
              <a:t> to every other vertex in </a:t>
            </a:r>
            <a:r>
              <a:rPr lang="en-US" altLang="en-US" i="1" dirty="0">
                <a:solidFill>
                  <a:schemeClr val="accent2"/>
                </a:solidFill>
              </a:rPr>
              <a:t>G</a:t>
            </a:r>
            <a:r>
              <a:rPr lang="en-US" altLang="en-US" i="1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Unweighted shortest paths</a:t>
            </a:r>
          </a:p>
          <a:p>
            <a:pPr lvl="1" eaLnBrk="1" hangingPunct="1"/>
            <a:r>
              <a:rPr lang="en-US" altLang="en-US" sz="2400" dirty="0"/>
              <a:t>Breadth-first search</a:t>
            </a:r>
          </a:p>
          <a:p>
            <a:pPr eaLnBrk="1" hangingPunct="1"/>
            <a:r>
              <a:rPr lang="en-US" altLang="en-US" dirty="0"/>
              <a:t>Weighted shortest paths</a:t>
            </a:r>
          </a:p>
          <a:p>
            <a:pPr lvl="1" eaLnBrk="1" hangingPunct="1"/>
            <a:r>
              <a:rPr lang="en-US" altLang="en-US" sz="2400" dirty="0"/>
              <a:t>Dijkstra</a:t>
            </a:r>
            <a:r>
              <a:rPr lang="ja-JP" altLang="en-US" sz="2400"/>
              <a:t>’</a:t>
            </a:r>
            <a:r>
              <a:rPr lang="en-US" altLang="ja-JP" sz="2400" dirty="0"/>
              <a:t>s algorithm</a:t>
            </a:r>
          </a:p>
          <a:p>
            <a:pPr lvl="2" eaLnBrk="1" hangingPunct="1"/>
            <a:r>
              <a:rPr lang="en-US" altLang="en-US" sz="2000" dirty="0"/>
              <a:t>Assuming no negative edges in graph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D2604385-06CA-8CCD-921D-2E9C671F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E11903-534B-A644-8625-937A11415484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8BBFEA7-473F-5D7B-BD39-46E6D8626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Unweighted shortest paths (Example)</a:t>
            </a:r>
          </a:p>
        </p:txBody>
      </p:sp>
      <p:pic>
        <p:nvPicPr>
          <p:cNvPr id="28676" name="Picture 3" descr="D:\courses\COP4530spring2007\supplements\weiss_ppt_files\ch09\ch09gif\fig09_10.gif">
            <a:extLst>
              <a:ext uri="{FF2B5EF4-FFF2-40B4-BE49-F238E27FC236}">
                <a16:creationId xmlns:a16="http://schemas.microsoft.com/office/drawing/2014/main" id="{DEFB496B-570F-B7CD-1E86-268CE79BB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44958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 Box 4">
            <a:extLst>
              <a:ext uri="{FF2B5EF4-FFF2-40B4-BE49-F238E27FC236}">
                <a16:creationId xmlns:a16="http://schemas.microsoft.com/office/drawing/2014/main" id="{827479FC-1CF4-57C6-F027-759137518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4840288"/>
            <a:ext cx="624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Find shortest paths from v</a:t>
            </a:r>
            <a:r>
              <a:rPr lang="en-US" altLang="en-US" baseline="-25000">
                <a:solidFill>
                  <a:schemeClr val="tx1"/>
                </a:solidFill>
              </a:rPr>
              <a:t>3</a:t>
            </a:r>
            <a:r>
              <a:rPr lang="en-US" altLang="en-US">
                <a:solidFill>
                  <a:schemeClr val="tx1"/>
                </a:solidFill>
              </a:rPr>
              <a:t> to all other nodes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08E48522-6C75-A9A8-ABE1-6C948123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1F7B08-49FA-0C4B-91FF-364B27E84DA0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5BFE996-6E15-16C5-9150-1D68DAA2F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 altLang="en-US"/>
          </a:p>
        </p:txBody>
      </p:sp>
      <p:pic>
        <p:nvPicPr>
          <p:cNvPr id="30724" name="Picture 3" descr="D:\courses\COP4530spring2007\supplements\weiss_ppt_files\ch09\ch09gif\fig09_11.gif">
            <a:extLst>
              <a:ext uri="{FF2B5EF4-FFF2-40B4-BE49-F238E27FC236}">
                <a16:creationId xmlns:a16="http://schemas.microsoft.com/office/drawing/2014/main" id="{9D3FD9C9-2E40-991A-828F-0B156A27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2766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D:\courses\COP4530spring2007\supplements\weiss_ppt_files\ch09\ch09gif\fig09_12.gif">
            <a:extLst>
              <a:ext uri="{FF2B5EF4-FFF2-40B4-BE49-F238E27FC236}">
                <a16:creationId xmlns:a16="http://schemas.microsoft.com/office/drawing/2014/main" id="{BD649621-0C42-E147-05BA-747326F02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35814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D:\courses\COP4530spring2007\supplements\weiss_ppt_files\ch09\ch09gif\fig09_13.gif">
            <a:extLst>
              <a:ext uri="{FF2B5EF4-FFF2-40B4-BE49-F238E27FC236}">
                <a16:creationId xmlns:a16="http://schemas.microsoft.com/office/drawing/2014/main" id="{4B244BCD-1E21-0260-7A99-8011A8A0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35639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D:\courses\COP4530spring2007\supplements\weiss_ppt_files\ch09\ch09gif\fig09_14.gif">
            <a:extLst>
              <a:ext uri="{FF2B5EF4-FFF2-40B4-BE49-F238E27FC236}">
                <a16:creationId xmlns:a16="http://schemas.microsoft.com/office/drawing/2014/main" id="{B3D40EAA-E29F-B15F-80DA-60B0B65C4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3925888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Text Box 7">
            <a:extLst>
              <a:ext uri="{FF2B5EF4-FFF2-40B4-BE49-F238E27FC236}">
                <a16:creationId xmlns:a16="http://schemas.microsoft.com/office/drawing/2014/main" id="{126E45B4-97EF-9ADE-DDEB-C2285BCC7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3316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30729" name="Text Box 8">
            <a:extLst>
              <a:ext uri="{FF2B5EF4-FFF2-40B4-BE49-F238E27FC236}">
                <a16:creationId xmlns:a16="http://schemas.microsoft.com/office/drawing/2014/main" id="{39918149-47E8-2578-B987-D3C6389F9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429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30730" name="Text Box 9">
            <a:extLst>
              <a:ext uri="{FF2B5EF4-FFF2-40B4-BE49-F238E27FC236}">
                <a16:creationId xmlns:a16="http://schemas.microsoft.com/office/drawing/2014/main" id="{BF9CA679-B721-5BD4-037D-4CAF8BAF5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43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0731" name="Text Box 10">
            <a:extLst>
              <a:ext uri="{FF2B5EF4-FFF2-40B4-BE49-F238E27FC236}">
                <a16:creationId xmlns:a16="http://schemas.microsoft.com/office/drawing/2014/main" id="{FCFA1C52-5DF9-1DEE-A579-B0AACF2C6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019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(4)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>
            <a:extLst>
              <a:ext uri="{FF2B5EF4-FFF2-40B4-BE49-F238E27FC236}">
                <a16:creationId xmlns:a16="http://schemas.microsoft.com/office/drawing/2014/main" id="{1A0AFD58-A171-7991-8164-1420DE0B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068BDD-5561-5F4A-8662-4ACD035CFDA3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7C36670-D2F4-03D4-837B-6E83DCAC6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2800"/>
              <a:t>Implementation of unweighted shortest paths</a:t>
            </a:r>
          </a:p>
        </p:txBody>
      </p:sp>
      <p:pic>
        <p:nvPicPr>
          <p:cNvPr id="32772" name="Picture 3" descr="D:\courses\COP4530spring2007\supplements\weiss_ppt_files\ch09\ch09gif\fig09_15.gif">
            <a:extLst>
              <a:ext uri="{FF2B5EF4-FFF2-40B4-BE49-F238E27FC236}">
                <a16:creationId xmlns:a16="http://schemas.microsoft.com/office/drawing/2014/main" id="{F3ED4905-66E8-B013-52AF-063C3EC632F1}"/>
              </a:ext>
            </a:extLst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1143000"/>
            <a:ext cx="3117850" cy="3778250"/>
          </a:xfrm>
          <a:noFill/>
        </p:spPr>
      </p:pic>
      <p:pic>
        <p:nvPicPr>
          <p:cNvPr id="32773" name="Picture 4" descr="D:\courses\COP4530spring2007\supplements\weiss_ppt_files\ch09\ch09gif\fig09_16.gif">
            <a:extLst>
              <a:ext uri="{FF2B5EF4-FFF2-40B4-BE49-F238E27FC236}">
                <a16:creationId xmlns:a16="http://schemas.microsoft.com/office/drawing/2014/main" id="{0EEC2462-36A4-3EF5-E136-11B800538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449103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 Box 5">
            <a:extLst>
              <a:ext uri="{FF2B5EF4-FFF2-40B4-BE49-F238E27FC236}">
                <a16:creationId xmlns:a16="http://schemas.microsoft.com/office/drawing/2014/main" id="{D63B6E45-EBFD-B341-4F36-429CA12F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334000"/>
            <a:ext cx="298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Running time O(|V|</a:t>
            </a:r>
            <a:r>
              <a:rPr lang="en-US" altLang="en-US" baseline="30000">
                <a:solidFill>
                  <a:schemeClr val="tx1"/>
                </a:solidFill>
              </a:rPr>
              <a:t>2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775" name="Rectangle 6">
            <a:extLst>
              <a:ext uri="{FF2B5EF4-FFF2-40B4-BE49-F238E27FC236}">
                <a16:creationId xmlns:a16="http://schemas.microsoft.com/office/drawing/2014/main" id="{F70E5B88-F7FE-431E-BE2B-2835DC6CC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76600"/>
            <a:ext cx="4419600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6" name="Rectangle 7">
            <a:extLst>
              <a:ext uri="{FF2B5EF4-FFF2-40B4-BE49-F238E27FC236}">
                <a16:creationId xmlns:a16="http://schemas.microsoft.com/office/drawing/2014/main" id="{E6C7D1FA-03AA-F6BE-9215-E00EB3CCE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95800"/>
            <a:ext cx="2438400" cy="3048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50F6C92C-6C7C-C4BB-1D14-E6397567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69AE57-1951-F246-84AE-5DE6E130327B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0094D25-F9DD-99B4-F027-D55ADA6D3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/>
              <a:t>A better way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8AB8E08-97C6-2D19-27D1-F50A04F91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2819400" cy="5334000"/>
          </a:xfrm>
        </p:spPr>
        <p:txBody>
          <a:bodyPr/>
          <a:lstStyle/>
          <a:p>
            <a:pPr eaLnBrk="1" hangingPunct="1"/>
            <a:r>
              <a:rPr lang="en-US" altLang="en-US"/>
              <a:t>Separating </a:t>
            </a:r>
            <a:r>
              <a:rPr lang="en-US" altLang="en-US">
                <a:solidFill>
                  <a:schemeClr val="accent2"/>
                </a:solidFill>
              </a:rPr>
              <a:t>unknown</a:t>
            </a:r>
            <a:r>
              <a:rPr lang="en-US" altLang="en-US"/>
              <a:t> nodes with </a:t>
            </a:r>
            <a:r>
              <a:rPr lang="en-US" altLang="en-US">
                <a:solidFill>
                  <a:schemeClr val="accent2"/>
                </a:solidFill>
              </a:rPr>
              <a:t>minimum distance</a:t>
            </a:r>
            <a:r>
              <a:rPr lang="en-US" altLang="en-US"/>
              <a:t>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Using queue to track the nodes to visit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Complexity</a:t>
            </a:r>
          </a:p>
          <a:p>
            <a:pPr lvl="1" eaLnBrk="1" hangingPunct="1"/>
            <a:r>
              <a:rPr lang="en-US" altLang="en-US"/>
              <a:t>O(|E|+|V|)</a:t>
            </a:r>
          </a:p>
        </p:txBody>
      </p:sp>
      <p:pic>
        <p:nvPicPr>
          <p:cNvPr id="34821" name="Picture 4" descr="D:\courses\COP4530spring2007\supplements\weiss_ppt_files\ch09\ch09gif\fig09_18.gif">
            <a:extLst>
              <a:ext uri="{FF2B5EF4-FFF2-40B4-BE49-F238E27FC236}">
                <a16:creationId xmlns:a16="http://schemas.microsoft.com/office/drawing/2014/main" id="{1E18A99E-2D4B-D454-453B-8034AE76A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90600"/>
            <a:ext cx="450215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>
            <a:extLst>
              <a:ext uri="{FF2B5EF4-FFF2-40B4-BE49-F238E27FC236}">
                <a16:creationId xmlns:a16="http://schemas.microsoft.com/office/drawing/2014/main" id="{EF5DE838-2A72-CD67-7C18-266EBFDA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4FBB2A-CC01-7543-826D-60F8B4933D3B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76AD407-E945-0D12-3AA2-A95F2A988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Weighted graphs: Dijkstra</a:t>
            </a:r>
            <a:r>
              <a:rPr lang="ja-JP" altLang="en-US"/>
              <a:t>’</a:t>
            </a:r>
            <a:r>
              <a:rPr lang="en-US" altLang="ja-JP"/>
              <a:t>s algorithm</a:t>
            </a:r>
            <a:endParaRPr lang="en-US" altLang="en-US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2BDA22C-1F8D-1B20-5D41-D1322C38E2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239000" cy="4724400"/>
          </a:xfrm>
        </p:spPr>
        <p:txBody>
          <a:bodyPr/>
          <a:lstStyle/>
          <a:p>
            <a:pPr eaLnBrk="1" hangingPunct="1"/>
            <a:r>
              <a:rPr lang="en-US" altLang="en-US" sz="1800"/>
              <a:t>The weighted-edge version of the previous algorithm is called </a:t>
            </a:r>
            <a:r>
              <a:rPr lang="en-US" altLang="en-US" sz="1800" i="1">
                <a:solidFill>
                  <a:schemeClr val="accent2"/>
                </a:solidFill>
              </a:rPr>
              <a:t>Dijkstra</a:t>
            </a:r>
            <a:r>
              <a:rPr lang="ja-JP" altLang="en-US" sz="1800" i="1">
                <a:solidFill>
                  <a:schemeClr val="accent2"/>
                </a:solidFill>
              </a:rPr>
              <a:t>’</a:t>
            </a:r>
            <a:r>
              <a:rPr lang="en-US" altLang="ja-JP" sz="1800" i="1">
                <a:solidFill>
                  <a:schemeClr val="accent2"/>
                </a:solidFill>
              </a:rPr>
              <a:t>s algorithm</a:t>
            </a:r>
            <a:r>
              <a:rPr lang="en-US" altLang="ja-JP" sz="1800" i="1"/>
              <a:t> for shortest paths</a:t>
            </a:r>
          </a:p>
          <a:p>
            <a:pPr eaLnBrk="1" hangingPunct="1"/>
            <a:r>
              <a:rPr lang="en-US" altLang="en-US" sz="1800"/>
              <a:t>The process: (1) pick one node with the shortest distance, (2) update the distance for all nodes that are adjacent to the picket node, (3) repeat until all nodes are picked.</a:t>
            </a:r>
          </a:p>
        </p:txBody>
      </p:sp>
      <p:pic>
        <p:nvPicPr>
          <p:cNvPr id="36869" name="Picture 4" descr="D:\courses\COP4530spring2007\supplements\weiss_ppt_files\ch09\ch09gif\fig09_20.gif">
            <a:extLst>
              <a:ext uri="{FF2B5EF4-FFF2-40B4-BE49-F238E27FC236}">
                <a16:creationId xmlns:a16="http://schemas.microsoft.com/office/drawing/2014/main" id="{4CBD086D-8045-76FB-928E-38779E23B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5316538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>
            <a:extLst>
              <a:ext uri="{FF2B5EF4-FFF2-40B4-BE49-F238E27FC236}">
                <a16:creationId xmlns:a16="http://schemas.microsoft.com/office/drawing/2014/main" id="{DC32772D-32C1-EA98-53D4-F8121A4E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ACEA55-7C01-E542-AF14-01C1ECBFD4CB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F0871D4-7F75-68AF-99DC-5CE2D036C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Graphs</a:t>
            </a:r>
          </a:p>
        </p:txBody>
      </p:sp>
      <p:grpSp>
        <p:nvGrpSpPr>
          <p:cNvPr id="6148" name="Group 23">
            <a:extLst>
              <a:ext uri="{FF2B5EF4-FFF2-40B4-BE49-F238E27FC236}">
                <a16:creationId xmlns:a16="http://schemas.microsoft.com/office/drawing/2014/main" id="{5850EEB3-3E7D-2114-4DDA-278A9B7126E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3505200" cy="2667000"/>
            <a:chOff x="288" y="1440"/>
            <a:chExt cx="2208" cy="1680"/>
          </a:xfrm>
        </p:grpSpPr>
        <p:sp>
          <p:nvSpPr>
            <p:cNvPr id="6150" name="Oval 4">
              <a:extLst>
                <a:ext uri="{FF2B5EF4-FFF2-40B4-BE49-F238E27FC236}">
                  <a16:creationId xmlns:a16="http://schemas.microsoft.com/office/drawing/2014/main" id="{839191B8-2161-F6DD-188D-45B9821C9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8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6151" name="Oval 5">
              <a:extLst>
                <a:ext uri="{FF2B5EF4-FFF2-40B4-BE49-F238E27FC236}">
                  <a16:creationId xmlns:a16="http://schemas.microsoft.com/office/drawing/2014/main" id="{E91652DA-4C0C-2052-6548-67F948786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152" name="Oval 6">
              <a:extLst>
                <a:ext uri="{FF2B5EF4-FFF2-40B4-BE49-F238E27FC236}">
                  <a16:creationId xmlns:a16="http://schemas.microsoft.com/office/drawing/2014/main" id="{F3373C47-C910-574C-5B77-C19614FC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153" name="Oval 7">
              <a:extLst>
                <a:ext uri="{FF2B5EF4-FFF2-40B4-BE49-F238E27FC236}">
                  <a16:creationId xmlns:a16="http://schemas.microsoft.com/office/drawing/2014/main" id="{33F4D69F-34B9-288C-4C38-F8A123580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154" name="Oval 8">
              <a:extLst>
                <a:ext uri="{FF2B5EF4-FFF2-40B4-BE49-F238E27FC236}">
                  <a16:creationId xmlns:a16="http://schemas.microsoft.com/office/drawing/2014/main" id="{2E3A2D90-C30B-C22F-4E9F-29DEBD805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88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6155" name="Oval 9">
              <a:extLst>
                <a:ext uri="{FF2B5EF4-FFF2-40B4-BE49-F238E27FC236}">
                  <a16:creationId xmlns:a16="http://schemas.microsoft.com/office/drawing/2014/main" id="{C4838A91-7916-491E-DD9C-6EBBD8582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156" name="Oval 10">
              <a:extLst>
                <a:ext uri="{FF2B5EF4-FFF2-40B4-BE49-F238E27FC236}">
                  <a16:creationId xmlns:a16="http://schemas.microsoft.com/office/drawing/2014/main" id="{C341453D-A6F1-DC8E-0ACC-81EA552F3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157" name="Oval 11">
              <a:extLst>
                <a:ext uri="{FF2B5EF4-FFF2-40B4-BE49-F238E27FC236}">
                  <a16:creationId xmlns:a16="http://schemas.microsoft.com/office/drawing/2014/main" id="{55403DD4-3951-71BE-DD03-1DB8F7F85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6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6158" name="AutoShape 12">
              <a:extLst>
                <a:ext uri="{FF2B5EF4-FFF2-40B4-BE49-F238E27FC236}">
                  <a16:creationId xmlns:a16="http://schemas.microsoft.com/office/drawing/2014/main" id="{C3DEAD15-D533-4C14-CB52-6CC4670E5FF0}"/>
                </a:ext>
              </a:extLst>
            </p:cNvPr>
            <p:cNvCxnSpPr>
              <a:cxnSpLocks noChangeShapeType="1"/>
              <a:stCxn id="6150" idx="5"/>
              <a:endCxn id="6157" idx="1"/>
            </p:cNvCxnSpPr>
            <p:nvPr/>
          </p:nvCxnSpPr>
          <p:spPr bwMode="auto">
            <a:xfrm>
              <a:off x="534" y="170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9" name="AutoShape 13">
              <a:extLst>
                <a:ext uri="{FF2B5EF4-FFF2-40B4-BE49-F238E27FC236}">
                  <a16:creationId xmlns:a16="http://schemas.microsoft.com/office/drawing/2014/main" id="{8E6B9849-8EC6-B47F-7355-A9E8D9CE6C06}"/>
                </a:ext>
              </a:extLst>
            </p:cNvPr>
            <p:cNvCxnSpPr>
              <a:cxnSpLocks noChangeShapeType="1"/>
              <a:stCxn id="6151" idx="5"/>
              <a:endCxn id="6152" idx="1"/>
            </p:cNvCxnSpPr>
            <p:nvPr/>
          </p:nvCxnSpPr>
          <p:spPr bwMode="auto">
            <a:xfrm>
              <a:off x="1302" y="165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0" name="AutoShape 14">
              <a:extLst>
                <a:ext uri="{FF2B5EF4-FFF2-40B4-BE49-F238E27FC236}">
                  <a16:creationId xmlns:a16="http://schemas.microsoft.com/office/drawing/2014/main" id="{0CEE5457-A92A-10E7-015D-7A180D81D778}"/>
                </a:ext>
              </a:extLst>
            </p:cNvPr>
            <p:cNvCxnSpPr>
              <a:cxnSpLocks noChangeShapeType="1"/>
              <a:stCxn id="6155" idx="3"/>
              <a:endCxn id="6152" idx="7"/>
            </p:cNvCxnSpPr>
            <p:nvPr/>
          </p:nvCxnSpPr>
          <p:spPr bwMode="auto">
            <a:xfrm flipH="1">
              <a:off x="1734" y="165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1" name="AutoShape 15">
              <a:extLst>
                <a:ext uri="{FF2B5EF4-FFF2-40B4-BE49-F238E27FC236}">
                  <a16:creationId xmlns:a16="http://schemas.microsoft.com/office/drawing/2014/main" id="{D1B11CC3-A7DF-30D8-FF7F-BD968B29DDCA}"/>
                </a:ext>
              </a:extLst>
            </p:cNvPr>
            <p:cNvCxnSpPr>
              <a:cxnSpLocks noChangeShapeType="1"/>
              <a:stCxn id="6154" idx="7"/>
              <a:endCxn id="6156" idx="3"/>
            </p:cNvCxnSpPr>
            <p:nvPr/>
          </p:nvCxnSpPr>
          <p:spPr bwMode="auto">
            <a:xfrm flipV="1">
              <a:off x="1686" y="232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AutoShape 16">
              <a:extLst>
                <a:ext uri="{FF2B5EF4-FFF2-40B4-BE49-F238E27FC236}">
                  <a16:creationId xmlns:a16="http://schemas.microsoft.com/office/drawing/2014/main" id="{1F47CEB6-1823-C116-750E-ABB1215A680F}"/>
                </a:ext>
              </a:extLst>
            </p:cNvPr>
            <p:cNvCxnSpPr>
              <a:cxnSpLocks noChangeShapeType="1"/>
              <a:stCxn id="6151" idx="3"/>
              <a:endCxn id="6154" idx="1"/>
            </p:cNvCxnSpPr>
            <p:nvPr/>
          </p:nvCxnSpPr>
          <p:spPr bwMode="auto">
            <a:xfrm>
              <a:off x="1098" y="165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AutoShape 17">
              <a:extLst>
                <a:ext uri="{FF2B5EF4-FFF2-40B4-BE49-F238E27FC236}">
                  <a16:creationId xmlns:a16="http://schemas.microsoft.com/office/drawing/2014/main" id="{BC1AB887-8C5F-210F-0BDF-F31669E556FF}"/>
                </a:ext>
              </a:extLst>
            </p:cNvPr>
            <p:cNvCxnSpPr>
              <a:cxnSpLocks noChangeShapeType="1"/>
              <a:stCxn id="6155" idx="5"/>
              <a:endCxn id="6156" idx="0"/>
            </p:cNvCxnSpPr>
            <p:nvPr/>
          </p:nvCxnSpPr>
          <p:spPr bwMode="auto">
            <a:xfrm>
              <a:off x="2022" y="165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AutoShape 18">
              <a:extLst>
                <a:ext uri="{FF2B5EF4-FFF2-40B4-BE49-F238E27FC236}">
                  <a16:creationId xmlns:a16="http://schemas.microsoft.com/office/drawing/2014/main" id="{EEFBA4D9-98C3-E2F1-0C88-01C60016DB1D}"/>
                </a:ext>
              </a:extLst>
            </p:cNvPr>
            <p:cNvCxnSpPr>
              <a:cxnSpLocks noChangeShapeType="1"/>
              <a:stCxn id="6153" idx="6"/>
              <a:endCxn id="6154" idx="2"/>
            </p:cNvCxnSpPr>
            <p:nvPr/>
          </p:nvCxnSpPr>
          <p:spPr bwMode="auto">
            <a:xfrm>
              <a:off x="631" y="271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149" name="Rectangle 20">
            <a:extLst>
              <a:ext uri="{FF2B5EF4-FFF2-40B4-BE49-F238E27FC236}">
                <a16:creationId xmlns:a16="http://schemas.microsoft.com/office/drawing/2014/main" id="{B3C4252E-5BB4-B39E-E9B9-0A3B19F5AD8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600200"/>
            <a:ext cx="4800600" cy="45307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1800"/>
              <a:t>A graph </a:t>
            </a:r>
            <a:r>
              <a:rPr lang="en-US" altLang="en-US" sz="1800">
                <a:solidFill>
                  <a:schemeClr val="accent2"/>
                </a:solidFill>
              </a:rPr>
              <a:t>G =  (V, 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V: set of </a:t>
            </a:r>
            <a:r>
              <a:rPr lang="en-US" altLang="en-US" sz="1600" b="1" i="1"/>
              <a:t>vertices (nodes)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E</a:t>
            </a:r>
            <a:r>
              <a:rPr lang="en-US" altLang="en-US" sz="1600" b="1" i="1"/>
              <a:t>: </a:t>
            </a:r>
            <a:r>
              <a:rPr lang="en-US" altLang="en-US" sz="1600"/>
              <a:t>set of </a:t>
            </a:r>
            <a:r>
              <a:rPr lang="en-US" altLang="en-US" sz="1600" b="1" i="1"/>
              <a:t>edges (links)</a:t>
            </a:r>
            <a:endParaRPr lang="en-US" altLang="en-US" sz="1600">
              <a:latin typeface="Chalkboard Bold" panose="03050602040202020205" pitchFamily="66" charset="77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/>
              <a:t>Complete graph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There is an edge between every pair of vertices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800"/>
              <a:t>Two kinds of graph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Undirected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Directed (digraph)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800"/>
              <a:t>Undirected graph: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>
                <a:solidFill>
                  <a:schemeClr val="accent2"/>
                </a:solidFill>
                <a:latin typeface="Chalkboard Bold" panose="03050602040202020205" pitchFamily="66" charset="77"/>
              </a:rPr>
              <a:t>E</a:t>
            </a:r>
            <a:r>
              <a:rPr lang="en-US" altLang="en-US" sz="1600"/>
              <a:t> consists of sets of two elements each: Edge </a:t>
            </a:r>
            <a:r>
              <a:rPr lang="en-US" altLang="en-US" sz="1600">
                <a:latin typeface="Chalkboard Bold" panose="03050602040202020205" pitchFamily="66" charset="77"/>
              </a:rPr>
              <a:t>{u, v}</a:t>
            </a:r>
            <a:r>
              <a:rPr lang="en-US" altLang="en-US" sz="1600"/>
              <a:t> is the same as </a:t>
            </a:r>
            <a:r>
              <a:rPr lang="en-US" altLang="en-US" sz="1600">
                <a:latin typeface="Chalkboard Bold" panose="03050602040202020205" pitchFamily="66" charset="77"/>
              </a:rPr>
              <a:t>{v, u}</a:t>
            </a:r>
            <a:endParaRPr lang="en-US" altLang="en-US" sz="1600" b="1" i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7AE1FC10-8600-375E-5FED-94F9373A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ACCA95-499D-C948-BDEB-CDD31213756E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7BBBCB3-1F00-2D1F-9EA3-364B5F11F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(Source is v</a:t>
            </a:r>
            <a:r>
              <a:rPr lang="en-US" altLang="en-US" baseline="-25000"/>
              <a:t>1</a:t>
            </a:r>
            <a:r>
              <a:rPr lang="en-US" altLang="en-US"/>
              <a:t>)</a:t>
            </a:r>
          </a:p>
        </p:txBody>
      </p:sp>
      <p:pic>
        <p:nvPicPr>
          <p:cNvPr id="38916" name="Picture 3" descr="D:\courses\COP4530spring2007\supplements\weiss_ppt_files\ch09\ch09gif\fig09_28_1.GIF">
            <a:extLst>
              <a:ext uri="{FF2B5EF4-FFF2-40B4-BE49-F238E27FC236}">
                <a16:creationId xmlns:a16="http://schemas.microsoft.com/office/drawing/2014/main" id="{72AF97E3-204E-437A-CF87-1B8BF0141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848600" cy="48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>
            <a:extLst>
              <a:ext uri="{FF2B5EF4-FFF2-40B4-BE49-F238E27FC236}">
                <a16:creationId xmlns:a16="http://schemas.microsoft.com/office/drawing/2014/main" id="{388F6C22-4C7A-F50D-0224-20F3E447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375AEE-6B74-F541-A513-112EBB4F3C1A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0C72507-5E7E-6AF3-82F5-5A6D06B36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 altLang="en-US"/>
          </a:p>
        </p:txBody>
      </p:sp>
      <p:pic>
        <p:nvPicPr>
          <p:cNvPr id="40964" name="Picture 3" descr="D:\courses\COP4530spring2007\supplements\weiss_ppt_files\ch09\ch09gif\fig09_28_2.GIF">
            <a:extLst>
              <a:ext uri="{FF2B5EF4-FFF2-40B4-BE49-F238E27FC236}">
                <a16:creationId xmlns:a16="http://schemas.microsoft.com/office/drawing/2014/main" id="{07493E14-8DDB-5EED-D47B-EFACDBD2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829550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>
            <a:extLst>
              <a:ext uri="{FF2B5EF4-FFF2-40B4-BE49-F238E27FC236}">
                <a16:creationId xmlns:a16="http://schemas.microsoft.com/office/drawing/2014/main" id="{6395BAF3-D70F-2535-46B1-A9DC12AF3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AE4FB7-C201-B943-828F-33033F4E3D77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DCF283A0-FAA2-498C-A2A3-683C19C76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of Dijkstra</a:t>
            </a:r>
            <a:r>
              <a:rPr lang="ja-JP" altLang="en-US"/>
              <a:t>’</a:t>
            </a:r>
            <a:r>
              <a:rPr lang="en-US" altLang="ja-JP"/>
              <a:t>s Algorithm</a:t>
            </a:r>
            <a:endParaRPr lang="en-US" altLang="en-US"/>
          </a:p>
        </p:txBody>
      </p:sp>
      <p:pic>
        <p:nvPicPr>
          <p:cNvPr id="47108" name="Picture 3" descr="D:\courses\COP4530spring2007\supplements\weiss_ppt_files\ch09\ch09gif\fig09_29.gif">
            <a:extLst>
              <a:ext uri="{FF2B5EF4-FFF2-40B4-BE49-F238E27FC236}">
                <a16:creationId xmlns:a16="http://schemas.microsoft.com/office/drawing/2014/main" id="{252EBA71-5F52-C164-6B6E-678F5A179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0104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6">
            <a:extLst>
              <a:ext uri="{FF2B5EF4-FFF2-40B4-BE49-F238E27FC236}">
                <a16:creationId xmlns:a16="http://schemas.microsoft.com/office/drawing/2014/main" id="{CFB3E2E1-D1BE-EF2D-E449-DD19F7E6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9C9C0-EDC3-ED4C-A195-01BC075E79EF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D810EF9-BAF6-B65F-7982-F4F14860D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 altLang="en-US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9C60CEC-97BA-C69F-8F98-E46F4CEC781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Complexity depends on how smallest distance vertex identified.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Sequential search</a:t>
            </a:r>
          </a:p>
          <a:p>
            <a:pPr lvl="1" eaLnBrk="1" hangingPunct="1"/>
            <a:r>
              <a:rPr lang="en-US" altLang="en-US" sz="1800"/>
              <a:t>O(|V|</a:t>
            </a:r>
            <a:r>
              <a:rPr lang="en-US" altLang="en-US" sz="1800" baseline="30000"/>
              <a:t>2</a:t>
            </a:r>
            <a:r>
              <a:rPr lang="en-US" altLang="en-US" sz="1800"/>
              <a:t>)</a:t>
            </a:r>
          </a:p>
          <a:p>
            <a:pPr lvl="1" eaLnBrk="1" hangingPunct="1"/>
            <a:endParaRPr lang="en-US" altLang="en-US" sz="1800"/>
          </a:p>
          <a:p>
            <a:pPr eaLnBrk="1" hangingPunct="1"/>
            <a:r>
              <a:rPr lang="en-US" altLang="en-US" sz="2000"/>
              <a:t>Priority queue (heap)</a:t>
            </a:r>
          </a:p>
          <a:p>
            <a:pPr lvl="1" eaLnBrk="1" hangingPunct="1"/>
            <a:r>
              <a:rPr lang="en-US" altLang="en-US" sz="1800"/>
              <a:t>O(|E|log|V|+|V|log|V|)</a:t>
            </a:r>
          </a:p>
          <a:p>
            <a:pPr lvl="1" eaLnBrk="1" hangingPunct="1"/>
            <a:endParaRPr lang="en-US" altLang="en-US" sz="1800"/>
          </a:p>
          <a:p>
            <a:pPr eaLnBrk="1" hangingPunct="1"/>
            <a:r>
              <a:rPr lang="en-US" altLang="en-US" sz="2200"/>
              <a:t>Fibonacci heap</a:t>
            </a:r>
          </a:p>
          <a:p>
            <a:pPr lvl="1" eaLnBrk="1" hangingPunct="1"/>
            <a:r>
              <a:rPr lang="en-US" altLang="en-US" sz="1800"/>
              <a:t>O(|E| + |V|)</a:t>
            </a:r>
          </a:p>
        </p:txBody>
      </p:sp>
      <p:pic>
        <p:nvPicPr>
          <p:cNvPr id="49157" name="Picture 4" descr="D:\courses\COP4530spring2007\supplements\weiss_ppt_files\ch09\ch09gif\fig09_31.gif">
            <a:extLst>
              <a:ext uri="{FF2B5EF4-FFF2-40B4-BE49-F238E27FC236}">
                <a16:creationId xmlns:a16="http://schemas.microsoft.com/office/drawing/2014/main" id="{8AB754E2-F52B-1272-5125-9D03D7235734}"/>
              </a:ext>
            </a:extLst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4713" y="1371600"/>
            <a:ext cx="3432175" cy="4724400"/>
          </a:xfrm>
          <a:noFill/>
        </p:spPr>
      </p:pic>
      <p:sp>
        <p:nvSpPr>
          <p:cNvPr id="49158" name="Rectangle 5">
            <a:extLst>
              <a:ext uri="{FF2B5EF4-FFF2-40B4-BE49-F238E27FC236}">
                <a16:creationId xmlns:a16="http://schemas.microsoft.com/office/drawing/2014/main" id="{7B7720FC-558A-913C-E6FF-1F0C58B3E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29000"/>
            <a:ext cx="3048000" cy="228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9" name="Rectangle 6">
            <a:extLst>
              <a:ext uri="{FF2B5EF4-FFF2-40B4-BE49-F238E27FC236}">
                <a16:creationId xmlns:a16="http://schemas.microsoft.com/office/drawing/2014/main" id="{AC5145D3-7180-FFAC-988D-2426BF08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24350"/>
            <a:ext cx="3048000" cy="228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>
            <a:extLst>
              <a:ext uri="{FF2B5EF4-FFF2-40B4-BE49-F238E27FC236}">
                <a16:creationId xmlns:a16="http://schemas.microsoft.com/office/drawing/2014/main" id="{A276D3E3-6C69-95CA-75DB-971B473C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B5EAC8-0371-0B42-A1C0-A7B3ABC8E786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D930999-0116-36CA-9CEC-6B46AF585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Directed Graphs</a:t>
            </a:r>
          </a:p>
        </p:txBody>
      </p:sp>
      <p:grpSp>
        <p:nvGrpSpPr>
          <p:cNvPr id="8196" name="Group 19">
            <a:extLst>
              <a:ext uri="{FF2B5EF4-FFF2-40B4-BE49-F238E27FC236}">
                <a16:creationId xmlns:a16="http://schemas.microsoft.com/office/drawing/2014/main" id="{E42984D4-1098-2DFD-0088-94F6A2D092F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3505200" cy="2667000"/>
            <a:chOff x="288" y="1440"/>
            <a:chExt cx="2208" cy="1680"/>
          </a:xfrm>
        </p:grpSpPr>
        <p:sp>
          <p:nvSpPr>
            <p:cNvPr id="8198" name="Oval 3">
              <a:extLst>
                <a:ext uri="{FF2B5EF4-FFF2-40B4-BE49-F238E27FC236}">
                  <a16:creationId xmlns:a16="http://schemas.microsoft.com/office/drawing/2014/main" id="{865005EA-6698-C1CD-19BE-334F46327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8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199" name="Oval 4">
              <a:extLst>
                <a:ext uri="{FF2B5EF4-FFF2-40B4-BE49-F238E27FC236}">
                  <a16:creationId xmlns:a16="http://schemas.microsoft.com/office/drawing/2014/main" id="{97177EAD-A13D-0D76-2058-63F8CCD7C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200" name="Oval 5">
              <a:extLst>
                <a:ext uri="{FF2B5EF4-FFF2-40B4-BE49-F238E27FC236}">
                  <a16:creationId xmlns:a16="http://schemas.microsoft.com/office/drawing/2014/main" id="{A6F352BA-7036-CB7E-A9A3-7199D866D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201" name="Oval 6">
              <a:extLst>
                <a:ext uri="{FF2B5EF4-FFF2-40B4-BE49-F238E27FC236}">
                  <a16:creationId xmlns:a16="http://schemas.microsoft.com/office/drawing/2014/main" id="{8EC4324D-CDE9-BC35-7391-310F35D68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8202" name="Oval 7">
              <a:extLst>
                <a:ext uri="{FF2B5EF4-FFF2-40B4-BE49-F238E27FC236}">
                  <a16:creationId xmlns:a16="http://schemas.microsoft.com/office/drawing/2014/main" id="{B2F1BF24-CEAA-9B39-1B3F-AFEC1BF43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88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8203" name="Oval 8">
              <a:extLst>
                <a:ext uri="{FF2B5EF4-FFF2-40B4-BE49-F238E27FC236}">
                  <a16:creationId xmlns:a16="http://schemas.microsoft.com/office/drawing/2014/main" id="{C7E43DB0-2871-CB15-078E-11193D836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204" name="Oval 9">
              <a:extLst>
                <a:ext uri="{FF2B5EF4-FFF2-40B4-BE49-F238E27FC236}">
                  <a16:creationId xmlns:a16="http://schemas.microsoft.com/office/drawing/2014/main" id="{991D1944-D740-6E81-F8F4-FC6FF17E0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205" name="Oval 10">
              <a:extLst>
                <a:ext uri="{FF2B5EF4-FFF2-40B4-BE49-F238E27FC236}">
                  <a16:creationId xmlns:a16="http://schemas.microsoft.com/office/drawing/2014/main" id="{83DB07C9-9219-1A88-78E3-4E3B88DE7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6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8206" name="AutoShape 11">
              <a:extLst>
                <a:ext uri="{FF2B5EF4-FFF2-40B4-BE49-F238E27FC236}">
                  <a16:creationId xmlns:a16="http://schemas.microsoft.com/office/drawing/2014/main" id="{ACA7AFE1-8CFF-C8D0-6E52-DA4647FF8914}"/>
                </a:ext>
              </a:extLst>
            </p:cNvPr>
            <p:cNvCxnSpPr>
              <a:cxnSpLocks noChangeShapeType="1"/>
              <a:stCxn id="8198" idx="5"/>
              <a:endCxn id="8205" idx="1"/>
            </p:cNvCxnSpPr>
            <p:nvPr/>
          </p:nvCxnSpPr>
          <p:spPr bwMode="auto">
            <a:xfrm>
              <a:off x="534" y="170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7" name="AutoShape 12">
              <a:extLst>
                <a:ext uri="{FF2B5EF4-FFF2-40B4-BE49-F238E27FC236}">
                  <a16:creationId xmlns:a16="http://schemas.microsoft.com/office/drawing/2014/main" id="{E3C4E7FE-C160-03A4-603A-D9A7E2A356D6}"/>
                </a:ext>
              </a:extLst>
            </p:cNvPr>
            <p:cNvCxnSpPr>
              <a:cxnSpLocks noChangeShapeType="1"/>
              <a:stCxn id="8199" idx="5"/>
              <a:endCxn id="8200" idx="1"/>
            </p:cNvCxnSpPr>
            <p:nvPr/>
          </p:nvCxnSpPr>
          <p:spPr bwMode="auto">
            <a:xfrm>
              <a:off x="1302" y="165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8" name="AutoShape 13">
              <a:extLst>
                <a:ext uri="{FF2B5EF4-FFF2-40B4-BE49-F238E27FC236}">
                  <a16:creationId xmlns:a16="http://schemas.microsoft.com/office/drawing/2014/main" id="{C69FCF67-6F95-A971-3DDD-F822F068E9C0}"/>
                </a:ext>
              </a:extLst>
            </p:cNvPr>
            <p:cNvCxnSpPr>
              <a:cxnSpLocks noChangeShapeType="1"/>
              <a:stCxn id="8203" idx="3"/>
              <a:endCxn id="8200" idx="7"/>
            </p:cNvCxnSpPr>
            <p:nvPr/>
          </p:nvCxnSpPr>
          <p:spPr bwMode="auto">
            <a:xfrm flipH="1">
              <a:off x="1734" y="165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9" name="AutoShape 14">
              <a:extLst>
                <a:ext uri="{FF2B5EF4-FFF2-40B4-BE49-F238E27FC236}">
                  <a16:creationId xmlns:a16="http://schemas.microsoft.com/office/drawing/2014/main" id="{47F43EEF-8727-F416-A2DE-9D78D034C078}"/>
                </a:ext>
              </a:extLst>
            </p:cNvPr>
            <p:cNvCxnSpPr>
              <a:cxnSpLocks noChangeShapeType="1"/>
              <a:stCxn id="8202" idx="7"/>
              <a:endCxn id="8204" idx="3"/>
            </p:cNvCxnSpPr>
            <p:nvPr/>
          </p:nvCxnSpPr>
          <p:spPr bwMode="auto">
            <a:xfrm flipV="1">
              <a:off x="1686" y="232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0" name="AutoShape 15">
              <a:extLst>
                <a:ext uri="{FF2B5EF4-FFF2-40B4-BE49-F238E27FC236}">
                  <a16:creationId xmlns:a16="http://schemas.microsoft.com/office/drawing/2014/main" id="{AB7899AE-C4A8-F821-4990-48B81E36BB91}"/>
                </a:ext>
              </a:extLst>
            </p:cNvPr>
            <p:cNvCxnSpPr>
              <a:cxnSpLocks noChangeShapeType="1"/>
              <a:stCxn id="8199" idx="3"/>
              <a:endCxn id="8202" idx="1"/>
            </p:cNvCxnSpPr>
            <p:nvPr/>
          </p:nvCxnSpPr>
          <p:spPr bwMode="auto">
            <a:xfrm>
              <a:off x="1098" y="165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1" name="AutoShape 16">
              <a:extLst>
                <a:ext uri="{FF2B5EF4-FFF2-40B4-BE49-F238E27FC236}">
                  <a16:creationId xmlns:a16="http://schemas.microsoft.com/office/drawing/2014/main" id="{CAFC5529-BD80-76CB-4674-2A5119601117}"/>
                </a:ext>
              </a:extLst>
            </p:cNvPr>
            <p:cNvCxnSpPr>
              <a:cxnSpLocks noChangeShapeType="1"/>
              <a:stCxn id="8203" idx="5"/>
              <a:endCxn id="8204" idx="0"/>
            </p:cNvCxnSpPr>
            <p:nvPr/>
          </p:nvCxnSpPr>
          <p:spPr bwMode="auto">
            <a:xfrm>
              <a:off x="2022" y="165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2" name="AutoShape 17">
              <a:extLst>
                <a:ext uri="{FF2B5EF4-FFF2-40B4-BE49-F238E27FC236}">
                  <a16:creationId xmlns:a16="http://schemas.microsoft.com/office/drawing/2014/main" id="{C352E2AF-0FAA-3A96-79D2-0CB8E14813A7}"/>
                </a:ext>
              </a:extLst>
            </p:cNvPr>
            <p:cNvCxnSpPr>
              <a:cxnSpLocks noChangeShapeType="1"/>
              <a:stCxn id="8201" idx="6"/>
              <a:endCxn id="8202" idx="2"/>
            </p:cNvCxnSpPr>
            <p:nvPr/>
          </p:nvCxnSpPr>
          <p:spPr bwMode="auto">
            <a:xfrm>
              <a:off x="631" y="271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97" name="Rectangle 18">
            <a:extLst>
              <a:ext uri="{FF2B5EF4-FFF2-40B4-BE49-F238E27FC236}">
                <a16:creationId xmlns:a16="http://schemas.microsoft.com/office/drawing/2014/main" id="{4FB801A5-AF1E-BF2A-E8ED-32D7909F28B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530725"/>
          </a:xfrm>
        </p:spPr>
        <p:txBody>
          <a:bodyPr/>
          <a:lstStyle/>
          <a:p>
            <a:pPr eaLnBrk="1" hangingPunct="1"/>
            <a:r>
              <a:rPr lang="en-US" altLang="en-US" sz="1800"/>
              <a:t>A directed graph, or </a:t>
            </a:r>
            <a:r>
              <a:rPr lang="en-US" altLang="en-US" sz="1800">
                <a:solidFill>
                  <a:srgbClr val="2D2DB9"/>
                </a:solidFill>
              </a:rPr>
              <a:t>digraph</a:t>
            </a:r>
            <a:r>
              <a:rPr lang="en-US" altLang="en-US" sz="1800"/>
              <a:t>:</a:t>
            </a:r>
          </a:p>
          <a:p>
            <a:pPr lvl="1" eaLnBrk="1" hangingPunct="1"/>
            <a:r>
              <a:rPr lang="en-US" altLang="en-US" sz="1600">
                <a:latin typeface="Chalkboard Bold" panose="03050602040202020205" pitchFamily="66" charset="77"/>
              </a:rPr>
              <a:t>E</a:t>
            </a:r>
            <a:r>
              <a:rPr lang="en-US" altLang="en-US" sz="1600"/>
              <a:t> is set of ordered pairs</a:t>
            </a:r>
          </a:p>
          <a:p>
            <a:pPr lvl="1" eaLnBrk="1" hangingPunct="1"/>
            <a:r>
              <a:rPr lang="en-US" altLang="en-US" sz="1600"/>
              <a:t>Even if edge </a:t>
            </a:r>
            <a:r>
              <a:rPr lang="en-US" altLang="en-US" sz="1600">
                <a:latin typeface="Chalkboard Bold" panose="03050602040202020205" pitchFamily="66" charset="77"/>
              </a:rPr>
              <a:t>(u, v)</a:t>
            </a:r>
            <a:r>
              <a:rPr lang="en-US" altLang="en-US" sz="1600"/>
              <a:t> is present, the edge </a:t>
            </a:r>
            <a:r>
              <a:rPr lang="en-US" altLang="en-US" sz="1600">
                <a:latin typeface="Chalkboard Bold" panose="03050602040202020205" pitchFamily="66" charset="77"/>
              </a:rPr>
              <a:t>(v, u) </a:t>
            </a:r>
            <a:r>
              <a:rPr lang="en-US" altLang="en-US" sz="1600"/>
              <a:t>may be absent</a:t>
            </a:r>
            <a:br>
              <a:rPr lang="en-US" altLang="en-US" sz="1600"/>
            </a:br>
            <a:endParaRPr lang="en-US" altLang="en-US" sz="1600" b="1" i="1"/>
          </a:p>
          <a:p>
            <a:pPr eaLnBrk="1" hangingPunct="1"/>
            <a:r>
              <a:rPr lang="en-US" altLang="en-US" sz="1800"/>
              <a:t>Directed graphs are drawn with nodes for vertices and arrows for edges</a:t>
            </a:r>
          </a:p>
          <a:p>
            <a:pPr eaLnBrk="1" hangingPunct="1"/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>
            <a:extLst>
              <a:ext uri="{FF2B5EF4-FFF2-40B4-BE49-F238E27FC236}">
                <a16:creationId xmlns:a16="http://schemas.microsoft.com/office/drawing/2014/main" id="{52D4E73A-6711-D23B-E888-219CC64A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FEA172-2B48-C441-A665-47DD96032868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3DB8A75-A097-6197-7BA4-F6542B7D2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Terminology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FD666CC-40D8-7B1F-A7C7-E07CE7A2FCA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371600"/>
            <a:ext cx="43307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/>
              <a:t>Adjacency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Vertex w is adjacent to v if and only </a:t>
            </a:r>
            <a:r>
              <a:rPr lang="en-US" altLang="zh-CN" sz="1600"/>
              <a:t>if</a:t>
            </a:r>
            <a:r>
              <a:rPr lang="en-US" altLang="en-US" sz="1600"/>
              <a:t> (v, w) is in 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Weight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A cost parameter associated with each 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A sequence of vertices </a:t>
            </a:r>
            <a:r>
              <a:rPr lang="en-US" altLang="en-US" sz="1600">
                <a:latin typeface="Chalkboard Bold" panose="03050602040202020205" pitchFamily="66" charset="77"/>
              </a:rPr>
              <a:t>w</a:t>
            </a:r>
            <a:r>
              <a:rPr lang="en-US" altLang="en-US" sz="1600" baseline="-25000">
                <a:latin typeface="Chalkboard Bold" panose="03050602040202020205" pitchFamily="66" charset="77"/>
              </a:rPr>
              <a:t>1</a:t>
            </a:r>
            <a:r>
              <a:rPr lang="en-US" altLang="en-US" sz="1600">
                <a:latin typeface="Chalkboard Bold" panose="03050602040202020205" pitchFamily="66" charset="77"/>
              </a:rPr>
              <a:t>,w</a:t>
            </a:r>
            <a:r>
              <a:rPr lang="en-US" altLang="en-US" sz="1600" baseline="-25000">
                <a:latin typeface="Chalkboard Bold" panose="03050602040202020205" pitchFamily="66" charset="77"/>
              </a:rPr>
              <a:t>2</a:t>
            </a:r>
            <a:r>
              <a:rPr lang="en-US" altLang="en-US" sz="1600">
                <a:latin typeface="Chalkboard Bold" panose="03050602040202020205" pitchFamily="66" charset="77"/>
              </a:rPr>
              <a:t>,…,w</a:t>
            </a:r>
            <a:r>
              <a:rPr lang="en-US" altLang="en-US" sz="1600" baseline="-25000">
                <a:latin typeface="Chalkboard Bold" panose="03050602040202020205" pitchFamily="66" charset="77"/>
              </a:rPr>
              <a:t>n</a:t>
            </a:r>
            <a:r>
              <a:rPr lang="en-US" altLang="en-US" sz="1600">
                <a:latin typeface="Chalkboard Bold" panose="03050602040202020205" pitchFamily="66" charset="77"/>
              </a:rPr>
              <a:t>, </a:t>
            </a:r>
            <a:r>
              <a:rPr lang="en-US" altLang="en-US" sz="1600"/>
              <a:t>where there is an edge for each pair of consecutive vertices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Length of a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Number of edges along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Length of </a:t>
            </a:r>
            <a:r>
              <a:rPr lang="en-US" altLang="zh-CN" sz="1600"/>
              <a:t>a </a:t>
            </a:r>
            <a:r>
              <a:rPr lang="en-US" altLang="en-US" sz="1600"/>
              <a:t>path of </a:t>
            </a:r>
            <a:r>
              <a:rPr lang="en-US" altLang="en-US" sz="1600">
                <a:latin typeface="Chalkboard Bold" panose="03050602040202020205" pitchFamily="66" charset="77"/>
              </a:rPr>
              <a:t>n</a:t>
            </a:r>
            <a:r>
              <a:rPr lang="en-US" altLang="en-US" sz="1600"/>
              <a:t> vertices is </a:t>
            </a:r>
            <a:r>
              <a:rPr lang="en-US" altLang="en-US" sz="1600">
                <a:latin typeface="Chalkboard Bold" panose="03050602040202020205" pitchFamily="66" charset="77"/>
              </a:rPr>
              <a:t>n-1</a:t>
            </a:r>
            <a:r>
              <a:rPr lang="en-US" altLang="en-US" sz="16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Cost of a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Sum of the weights of the edges along the path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/>
          </a:p>
        </p:txBody>
      </p:sp>
      <p:grpSp>
        <p:nvGrpSpPr>
          <p:cNvPr id="10245" name="Group 29">
            <a:extLst>
              <a:ext uri="{FF2B5EF4-FFF2-40B4-BE49-F238E27FC236}">
                <a16:creationId xmlns:a16="http://schemas.microsoft.com/office/drawing/2014/main" id="{68439111-D47F-2BE4-F73C-6376C88A621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286000"/>
            <a:ext cx="3505200" cy="2667000"/>
            <a:chOff x="480" y="960"/>
            <a:chExt cx="2208" cy="1680"/>
          </a:xfrm>
        </p:grpSpPr>
        <p:sp>
          <p:nvSpPr>
            <p:cNvPr id="10246" name="Oval 6">
              <a:extLst>
                <a:ext uri="{FF2B5EF4-FFF2-40B4-BE49-F238E27FC236}">
                  <a16:creationId xmlns:a16="http://schemas.microsoft.com/office/drawing/2014/main" id="{39E79A79-6678-4D3C-C834-4D0203D68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00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47" name="Oval 7">
              <a:extLst>
                <a:ext uri="{FF2B5EF4-FFF2-40B4-BE49-F238E27FC236}">
                  <a16:creationId xmlns:a16="http://schemas.microsoft.com/office/drawing/2014/main" id="{042659F9-D94D-E966-4300-EC270EFD3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6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248" name="Oval 8">
              <a:extLst>
                <a:ext uri="{FF2B5EF4-FFF2-40B4-BE49-F238E27FC236}">
                  <a16:creationId xmlns:a16="http://schemas.microsoft.com/office/drawing/2014/main" id="{CAE37007-8842-70BD-1DFC-9B7006B76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63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249" name="Oval 9">
              <a:extLst>
                <a:ext uri="{FF2B5EF4-FFF2-40B4-BE49-F238E27FC236}">
                  <a16:creationId xmlns:a16="http://schemas.microsoft.com/office/drawing/2014/main" id="{199362DD-00E1-CB68-AE73-0B2C1CB37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250" name="Oval 10">
              <a:extLst>
                <a:ext uri="{FF2B5EF4-FFF2-40B4-BE49-F238E27FC236}">
                  <a16:creationId xmlns:a16="http://schemas.microsoft.com/office/drawing/2014/main" id="{CCC2FDC6-4048-C450-68D8-FFDA37848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40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0251" name="Oval 11">
              <a:extLst>
                <a:ext uri="{FF2B5EF4-FFF2-40B4-BE49-F238E27FC236}">
                  <a16:creationId xmlns:a16="http://schemas.microsoft.com/office/drawing/2014/main" id="{4870B43D-B6F1-F1D0-CA14-52DD67C3E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96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252" name="Oval 12">
              <a:extLst>
                <a:ext uri="{FF2B5EF4-FFF2-40B4-BE49-F238E27FC236}">
                  <a16:creationId xmlns:a16="http://schemas.microsoft.com/office/drawing/2014/main" id="{AB79ED60-9CE1-1384-F631-F6DC262A6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63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0253" name="Oval 13">
              <a:extLst>
                <a:ext uri="{FF2B5EF4-FFF2-40B4-BE49-F238E27FC236}">
                  <a16:creationId xmlns:a16="http://schemas.microsoft.com/office/drawing/2014/main" id="{78B25A8F-2BFD-C0B9-5108-51F27AFF4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58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0254" name="AutoShape 14">
              <a:extLst>
                <a:ext uri="{FF2B5EF4-FFF2-40B4-BE49-F238E27FC236}">
                  <a16:creationId xmlns:a16="http://schemas.microsoft.com/office/drawing/2014/main" id="{DB37F3C7-D63D-F108-C060-BBAEDDD01B6E}"/>
                </a:ext>
              </a:extLst>
            </p:cNvPr>
            <p:cNvCxnSpPr>
              <a:cxnSpLocks noChangeShapeType="1"/>
              <a:stCxn id="10246" idx="5"/>
              <a:endCxn id="10253" idx="1"/>
            </p:cNvCxnSpPr>
            <p:nvPr/>
          </p:nvCxnSpPr>
          <p:spPr bwMode="auto">
            <a:xfrm>
              <a:off x="726" y="122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5" name="AutoShape 15">
              <a:extLst>
                <a:ext uri="{FF2B5EF4-FFF2-40B4-BE49-F238E27FC236}">
                  <a16:creationId xmlns:a16="http://schemas.microsoft.com/office/drawing/2014/main" id="{84D1C5F2-AEBF-32B7-15E3-13155738F568}"/>
                </a:ext>
              </a:extLst>
            </p:cNvPr>
            <p:cNvCxnSpPr>
              <a:cxnSpLocks noChangeShapeType="1"/>
              <a:stCxn id="10247" idx="5"/>
              <a:endCxn id="10248" idx="1"/>
            </p:cNvCxnSpPr>
            <p:nvPr/>
          </p:nvCxnSpPr>
          <p:spPr bwMode="auto">
            <a:xfrm>
              <a:off x="1494" y="117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6" name="AutoShape 16">
              <a:extLst>
                <a:ext uri="{FF2B5EF4-FFF2-40B4-BE49-F238E27FC236}">
                  <a16:creationId xmlns:a16="http://schemas.microsoft.com/office/drawing/2014/main" id="{71DA67B3-3392-0F4A-C25A-E416B7C33CF9}"/>
                </a:ext>
              </a:extLst>
            </p:cNvPr>
            <p:cNvCxnSpPr>
              <a:cxnSpLocks noChangeShapeType="1"/>
              <a:stCxn id="10251" idx="3"/>
              <a:endCxn id="10248" idx="7"/>
            </p:cNvCxnSpPr>
            <p:nvPr/>
          </p:nvCxnSpPr>
          <p:spPr bwMode="auto">
            <a:xfrm flipH="1">
              <a:off x="1926" y="117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7" name="AutoShape 17">
              <a:extLst>
                <a:ext uri="{FF2B5EF4-FFF2-40B4-BE49-F238E27FC236}">
                  <a16:creationId xmlns:a16="http://schemas.microsoft.com/office/drawing/2014/main" id="{6324ED16-836E-413E-529B-A5187D68AAAE}"/>
                </a:ext>
              </a:extLst>
            </p:cNvPr>
            <p:cNvCxnSpPr>
              <a:cxnSpLocks noChangeShapeType="1"/>
              <a:stCxn id="10250" idx="7"/>
              <a:endCxn id="10252" idx="3"/>
            </p:cNvCxnSpPr>
            <p:nvPr/>
          </p:nvCxnSpPr>
          <p:spPr bwMode="auto">
            <a:xfrm flipV="1">
              <a:off x="1878" y="184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8" name="AutoShape 18">
              <a:extLst>
                <a:ext uri="{FF2B5EF4-FFF2-40B4-BE49-F238E27FC236}">
                  <a16:creationId xmlns:a16="http://schemas.microsoft.com/office/drawing/2014/main" id="{048217BF-906D-7040-EA94-AF9CE9D413CA}"/>
                </a:ext>
              </a:extLst>
            </p:cNvPr>
            <p:cNvCxnSpPr>
              <a:cxnSpLocks noChangeShapeType="1"/>
              <a:stCxn id="10247" idx="3"/>
              <a:endCxn id="10250" idx="1"/>
            </p:cNvCxnSpPr>
            <p:nvPr/>
          </p:nvCxnSpPr>
          <p:spPr bwMode="auto">
            <a:xfrm>
              <a:off x="1290" y="117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9" name="AutoShape 19">
              <a:extLst>
                <a:ext uri="{FF2B5EF4-FFF2-40B4-BE49-F238E27FC236}">
                  <a16:creationId xmlns:a16="http://schemas.microsoft.com/office/drawing/2014/main" id="{9C8769E0-33AC-C9FF-C408-C1DED47FA722}"/>
                </a:ext>
              </a:extLst>
            </p:cNvPr>
            <p:cNvCxnSpPr>
              <a:cxnSpLocks noChangeShapeType="1"/>
              <a:stCxn id="10251" idx="5"/>
              <a:endCxn id="10252" idx="0"/>
            </p:cNvCxnSpPr>
            <p:nvPr/>
          </p:nvCxnSpPr>
          <p:spPr bwMode="auto">
            <a:xfrm>
              <a:off x="2214" y="117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0" name="AutoShape 20">
              <a:extLst>
                <a:ext uri="{FF2B5EF4-FFF2-40B4-BE49-F238E27FC236}">
                  <a16:creationId xmlns:a16="http://schemas.microsoft.com/office/drawing/2014/main" id="{8DDD3A22-B719-504C-9169-9D3353BC1ED9}"/>
                </a:ext>
              </a:extLst>
            </p:cNvPr>
            <p:cNvCxnSpPr>
              <a:cxnSpLocks noChangeShapeType="1"/>
              <a:stCxn id="10249" idx="6"/>
              <a:endCxn id="10250" idx="2"/>
            </p:cNvCxnSpPr>
            <p:nvPr/>
          </p:nvCxnSpPr>
          <p:spPr bwMode="auto">
            <a:xfrm>
              <a:off x="823" y="223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1" name="Text Box 21">
              <a:extLst>
                <a:ext uri="{FF2B5EF4-FFF2-40B4-BE49-F238E27FC236}">
                  <a16:creationId xmlns:a16="http://schemas.microsoft.com/office/drawing/2014/main" id="{652AE0DA-1857-112B-0672-7CAE5F7DFD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200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3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62" name="Rectangle 22">
              <a:extLst>
                <a:ext uri="{FF2B5EF4-FFF2-40B4-BE49-F238E27FC236}">
                  <a16:creationId xmlns:a16="http://schemas.microsoft.com/office/drawing/2014/main" id="{506C737F-E49B-DCA3-DE8E-238DB9AFF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11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263" name="Rectangle 23">
              <a:extLst>
                <a:ext uri="{FF2B5EF4-FFF2-40B4-BE49-F238E27FC236}">
                  <a16:creationId xmlns:a16="http://schemas.microsoft.com/office/drawing/2014/main" id="{0B3BF28D-B395-EFEC-6518-4B522E67C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016"/>
              <a:ext cx="2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0264" name="Rectangle 24">
              <a:extLst>
                <a:ext uri="{FF2B5EF4-FFF2-40B4-BE49-F238E27FC236}">
                  <a16:creationId xmlns:a16="http://schemas.microsoft.com/office/drawing/2014/main" id="{C1904CF2-4783-DAF3-FE15-006705541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24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265" name="Rectangle 25">
              <a:extLst>
                <a:ext uri="{FF2B5EF4-FFF2-40B4-BE49-F238E27FC236}">
                  <a16:creationId xmlns:a16="http://schemas.microsoft.com/office/drawing/2014/main" id="{F3247ED5-2295-2CD1-0ACA-1D0E1551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9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266" name="Rectangle 26">
              <a:extLst>
                <a:ext uri="{FF2B5EF4-FFF2-40B4-BE49-F238E27FC236}">
                  <a16:creationId xmlns:a16="http://schemas.microsoft.com/office/drawing/2014/main" id="{1C8E4864-5F50-8B30-8178-C0759929E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00"/>
              <a:ext cx="2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-2</a:t>
              </a:r>
            </a:p>
          </p:txBody>
        </p:sp>
        <p:sp>
          <p:nvSpPr>
            <p:cNvPr id="10267" name="Rectangle 27">
              <a:extLst>
                <a:ext uri="{FF2B5EF4-FFF2-40B4-BE49-F238E27FC236}">
                  <a16:creationId xmlns:a16="http://schemas.microsoft.com/office/drawing/2014/main" id="{A1714F15-7DA1-FF02-1344-63C0FED4F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68" name="Rectangle 28">
              <a:extLst>
                <a:ext uri="{FF2B5EF4-FFF2-40B4-BE49-F238E27FC236}">
                  <a16:creationId xmlns:a16="http://schemas.microsoft.com/office/drawing/2014/main" id="{9E5A9F04-423B-28F4-EC2A-2246E874B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20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4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7">
            <a:extLst>
              <a:ext uri="{FF2B5EF4-FFF2-40B4-BE49-F238E27FC236}">
                <a16:creationId xmlns:a16="http://schemas.microsoft.com/office/drawing/2014/main" id="{993ACBC1-1001-85D8-0D2F-BBF3DB63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15CF76-240B-5D45-A44B-DD9DE4A9F296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D97D455-E90D-F1D0-BF9C-908F19174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Cycles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C9CAB6A-583F-FB99-C574-AB2F8F0D2B32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4419600"/>
            <a:ext cx="8229600" cy="2189163"/>
          </a:xfrm>
        </p:spPr>
        <p:txBody>
          <a:bodyPr/>
          <a:lstStyle/>
          <a:p>
            <a:pPr eaLnBrk="1" hangingPunct="1"/>
            <a:r>
              <a:rPr lang="en-US" altLang="en-US" sz="2000"/>
              <a:t>A path is </a:t>
            </a:r>
            <a:r>
              <a:rPr lang="en-US" altLang="en-US" sz="2000" i="1">
                <a:solidFill>
                  <a:schemeClr val="accent2"/>
                </a:solidFill>
              </a:rPr>
              <a:t>simple</a:t>
            </a:r>
            <a:r>
              <a:rPr lang="en-US" altLang="en-US" sz="2000"/>
              <a:t> </a:t>
            </a:r>
          </a:p>
          <a:p>
            <a:pPr lvl="1" eaLnBrk="1" hangingPunct="1"/>
            <a:r>
              <a:rPr lang="en-US" altLang="en-US" sz="1800"/>
              <a:t>if all its vertices are distinct (except that the first and last may be equal) </a:t>
            </a:r>
          </a:p>
          <a:p>
            <a:pPr eaLnBrk="1" hangingPunct="1"/>
            <a:r>
              <a:rPr lang="en-US" altLang="en-US" sz="2000"/>
              <a:t>A </a:t>
            </a:r>
            <a:r>
              <a:rPr lang="en-US" altLang="en-US" sz="2000">
                <a:solidFill>
                  <a:schemeClr val="accent2"/>
                </a:solidFill>
              </a:rPr>
              <a:t>cycle</a:t>
            </a:r>
            <a:r>
              <a:rPr lang="en-US" altLang="en-US" sz="2000"/>
              <a:t> is a path </a:t>
            </a:r>
            <a:r>
              <a:rPr lang="en-US" altLang="en-US" sz="2000">
                <a:latin typeface="Chalkboard Bold" panose="03050602040202020205" pitchFamily="66" charset="77"/>
              </a:rPr>
              <a:t>w</a:t>
            </a:r>
            <a:r>
              <a:rPr lang="en-US" altLang="en-US" sz="2000" baseline="-25000">
                <a:latin typeface="Chalkboard Bold" panose="03050602040202020205" pitchFamily="66" charset="77"/>
              </a:rPr>
              <a:t>1</a:t>
            </a:r>
            <a:r>
              <a:rPr lang="en-US" altLang="en-US" sz="2000">
                <a:latin typeface="Chalkboard Bold" panose="03050602040202020205" pitchFamily="66" charset="77"/>
              </a:rPr>
              <a:t>,w</a:t>
            </a:r>
            <a:r>
              <a:rPr lang="en-US" altLang="en-US" sz="2000" baseline="-25000">
                <a:latin typeface="Chalkboard Bold" panose="03050602040202020205" pitchFamily="66" charset="77"/>
              </a:rPr>
              <a:t>2</a:t>
            </a:r>
            <a:r>
              <a:rPr lang="en-US" altLang="en-US" sz="2000">
                <a:latin typeface="Chalkboard Bold" panose="03050602040202020205" pitchFamily="66" charset="77"/>
              </a:rPr>
              <a:t>,…,w</a:t>
            </a:r>
            <a:r>
              <a:rPr lang="en-US" altLang="en-US" sz="2000" baseline="-25000">
                <a:latin typeface="Chalkboard Bold" panose="03050602040202020205" pitchFamily="66" charset="77"/>
              </a:rPr>
              <a:t>n</a:t>
            </a:r>
            <a:r>
              <a:rPr lang="en-US" altLang="en-US" sz="2000">
                <a:latin typeface="Chalkboard Bold" panose="03050602040202020205" pitchFamily="66" charset="77"/>
              </a:rPr>
              <a:t>=w</a:t>
            </a:r>
            <a:r>
              <a:rPr lang="en-US" altLang="en-US" sz="2000" baseline="-25000">
                <a:latin typeface="Chalkboard Bold" panose="03050602040202020205" pitchFamily="66" charset="77"/>
              </a:rPr>
              <a:t>1</a:t>
            </a:r>
            <a:r>
              <a:rPr lang="en-US" altLang="en-US" sz="2000">
                <a:latin typeface="Chalkboard Bold" panose="03050602040202020205" pitchFamily="66" charset="77"/>
              </a:rPr>
              <a:t>,</a:t>
            </a:r>
            <a:r>
              <a:rPr lang="en-US" altLang="en-US" sz="2000"/>
              <a:t> </a:t>
            </a:r>
          </a:p>
          <a:p>
            <a:pPr lvl="1" eaLnBrk="1" hangingPunct="1"/>
            <a:r>
              <a:rPr lang="en-US" altLang="en-US" sz="1800"/>
              <a:t>A cycle is </a:t>
            </a:r>
            <a:r>
              <a:rPr lang="en-US" altLang="en-US" sz="1800" i="1"/>
              <a:t>simple</a:t>
            </a:r>
            <a:r>
              <a:rPr lang="en-US" altLang="en-US" sz="1800"/>
              <a:t> if the path is simple.</a:t>
            </a:r>
          </a:p>
          <a:p>
            <a:pPr lvl="1" eaLnBrk="1" hangingPunct="1"/>
            <a:r>
              <a:rPr lang="en-US" altLang="en-US" sz="1800"/>
              <a:t>Above, </a:t>
            </a:r>
            <a:r>
              <a:rPr lang="en-US" altLang="en-US" sz="1800">
                <a:latin typeface="Chalkboard Bold" panose="03050602040202020205" pitchFamily="66" charset="77"/>
              </a:rPr>
              <a:t>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2</a:t>
            </a:r>
            <a:r>
              <a:rPr lang="en-US" altLang="en-US" sz="1800">
                <a:latin typeface="Chalkboard Bold" panose="03050602040202020205" pitchFamily="66" charset="77"/>
              </a:rPr>
              <a:t>, 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8</a:t>
            </a:r>
            <a:r>
              <a:rPr lang="en-US" altLang="en-US" sz="1800">
                <a:latin typeface="Chalkboard Bold" panose="03050602040202020205" pitchFamily="66" charset="77"/>
              </a:rPr>
              <a:t>, 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6</a:t>
            </a:r>
            <a:r>
              <a:rPr lang="en-US" altLang="en-US" sz="1800">
                <a:latin typeface="Chalkboard Bold" panose="03050602040202020205" pitchFamily="66" charset="77"/>
              </a:rPr>
              <a:t>, 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3</a:t>
            </a:r>
            <a:r>
              <a:rPr lang="en-US" altLang="en-US" sz="1800">
                <a:latin typeface="Chalkboard Bold" panose="03050602040202020205" pitchFamily="66" charset="77"/>
              </a:rPr>
              <a:t>, 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5</a:t>
            </a:r>
            <a:r>
              <a:rPr lang="en-US" altLang="en-US" sz="1800">
                <a:latin typeface="Chalkboard Bold" panose="03050602040202020205" pitchFamily="66" charset="77"/>
              </a:rPr>
              <a:t>, v</a:t>
            </a:r>
            <a:r>
              <a:rPr lang="en-US" altLang="en-US" sz="1800" baseline="-25000">
                <a:latin typeface="Chalkboard Bold" panose="03050602040202020205" pitchFamily="66" charset="77"/>
              </a:rPr>
              <a:t>2</a:t>
            </a:r>
            <a:r>
              <a:rPr lang="en-US" altLang="en-US" sz="1800"/>
              <a:t> is a simple cycle in the undirected graph, but not even a path in the digraph</a:t>
            </a:r>
          </a:p>
        </p:txBody>
      </p:sp>
      <p:grpSp>
        <p:nvGrpSpPr>
          <p:cNvPr id="12293" name="Group 6">
            <a:extLst>
              <a:ext uri="{FF2B5EF4-FFF2-40B4-BE49-F238E27FC236}">
                <a16:creationId xmlns:a16="http://schemas.microsoft.com/office/drawing/2014/main" id="{91FCECD3-1C73-55B6-27D1-84B8B5B5D3B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3505200" cy="2667000"/>
            <a:chOff x="288" y="1440"/>
            <a:chExt cx="2208" cy="1680"/>
          </a:xfrm>
        </p:grpSpPr>
        <p:sp>
          <p:nvSpPr>
            <p:cNvPr id="12310" name="Oval 7">
              <a:extLst>
                <a:ext uri="{FF2B5EF4-FFF2-40B4-BE49-F238E27FC236}">
                  <a16:creationId xmlns:a16="http://schemas.microsoft.com/office/drawing/2014/main" id="{19BE3BD3-4B3C-AFE1-9CF0-9307F739A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8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2311" name="Oval 8">
              <a:extLst>
                <a:ext uri="{FF2B5EF4-FFF2-40B4-BE49-F238E27FC236}">
                  <a16:creationId xmlns:a16="http://schemas.microsoft.com/office/drawing/2014/main" id="{8830E73E-E0EA-5304-0A79-2014B31D4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12" name="Oval 9">
              <a:extLst>
                <a:ext uri="{FF2B5EF4-FFF2-40B4-BE49-F238E27FC236}">
                  <a16:creationId xmlns:a16="http://schemas.microsoft.com/office/drawing/2014/main" id="{18B70AFB-C903-65A3-5D58-0AB48D1E3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313" name="Oval 10">
              <a:extLst>
                <a:ext uri="{FF2B5EF4-FFF2-40B4-BE49-F238E27FC236}">
                  <a16:creationId xmlns:a16="http://schemas.microsoft.com/office/drawing/2014/main" id="{E6C73DD7-74FC-2E36-9027-B846155DB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314" name="Oval 11">
              <a:extLst>
                <a:ext uri="{FF2B5EF4-FFF2-40B4-BE49-F238E27FC236}">
                  <a16:creationId xmlns:a16="http://schemas.microsoft.com/office/drawing/2014/main" id="{B5DBBFE9-B81C-1AA4-5ADB-8F80ACC3A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88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2315" name="Oval 12">
              <a:extLst>
                <a:ext uri="{FF2B5EF4-FFF2-40B4-BE49-F238E27FC236}">
                  <a16:creationId xmlns:a16="http://schemas.microsoft.com/office/drawing/2014/main" id="{AABB66A8-F1A4-5296-1028-DCD46DA26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316" name="Oval 13">
              <a:extLst>
                <a:ext uri="{FF2B5EF4-FFF2-40B4-BE49-F238E27FC236}">
                  <a16:creationId xmlns:a16="http://schemas.microsoft.com/office/drawing/2014/main" id="{D5B24A56-A921-EB8B-6898-D23B193D4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317" name="Oval 14">
              <a:extLst>
                <a:ext uri="{FF2B5EF4-FFF2-40B4-BE49-F238E27FC236}">
                  <a16:creationId xmlns:a16="http://schemas.microsoft.com/office/drawing/2014/main" id="{53BFE6F8-2A80-389B-7123-524FA0425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6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2318" name="AutoShape 15">
              <a:extLst>
                <a:ext uri="{FF2B5EF4-FFF2-40B4-BE49-F238E27FC236}">
                  <a16:creationId xmlns:a16="http://schemas.microsoft.com/office/drawing/2014/main" id="{9ACBF84B-F0DA-EB6A-7E20-0EFC55CD23CC}"/>
                </a:ext>
              </a:extLst>
            </p:cNvPr>
            <p:cNvCxnSpPr>
              <a:cxnSpLocks noChangeShapeType="1"/>
              <a:stCxn id="12310" idx="5"/>
              <a:endCxn id="12317" idx="1"/>
            </p:cNvCxnSpPr>
            <p:nvPr/>
          </p:nvCxnSpPr>
          <p:spPr bwMode="auto">
            <a:xfrm>
              <a:off x="534" y="170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9" name="AutoShape 16">
              <a:extLst>
                <a:ext uri="{FF2B5EF4-FFF2-40B4-BE49-F238E27FC236}">
                  <a16:creationId xmlns:a16="http://schemas.microsoft.com/office/drawing/2014/main" id="{CBD55AF3-9DEE-B144-F2F2-CAB054063385}"/>
                </a:ext>
              </a:extLst>
            </p:cNvPr>
            <p:cNvCxnSpPr>
              <a:cxnSpLocks noChangeShapeType="1"/>
              <a:stCxn id="12311" idx="5"/>
              <a:endCxn id="12312" idx="1"/>
            </p:cNvCxnSpPr>
            <p:nvPr/>
          </p:nvCxnSpPr>
          <p:spPr bwMode="auto">
            <a:xfrm>
              <a:off x="1302" y="165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20" name="AutoShape 17">
              <a:extLst>
                <a:ext uri="{FF2B5EF4-FFF2-40B4-BE49-F238E27FC236}">
                  <a16:creationId xmlns:a16="http://schemas.microsoft.com/office/drawing/2014/main" id="{DBEC6E87-7B8B-59A1-FCFB-7057E5A937CE}"/>
                </a:ext>
              </a:extLst>
            </p:cNvPr>
            <p:cNvCxnSpPr>
              <a:cxnSpLocks noChangeShapeType="1"/>
              <a:stCxn id="12315" idx="3"/>
              <a:endCxn id="12312" idx="7"/>
            </p:cNvCxnSpPr>
            <p:nvPr/>
          </p:nvCxnSpPr>
          <p:spPr bwMode="auto">
            <a:xfrm flipH="1">
              <a:off x="1734" y="165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21" name="AutoShape 18">
              <a:extLst>
                <a:ext uri="{FF2B5EF4-FFF2-40B4-BE49-F238E27FC236}">
                  <a16:creationId xmlns:a16="http://schemas.microsoft.com/office/drawing/2014/main" id="{C00206B9-8A4E-898A-8D1E-648902F9523A}"/>
                </a:ext>
              </a:extLst>
            </p:cNvPr>
            <p:cNvCxnSpPr>
              <a:cxnSpLocks noChangeShapeType="1"/>
              <a:stCxn id="12314" idx="7"/>
              <a:endCxn id="12316" idx="3"/>
            </p:cNvCxnSpPr>
            <p:nvPr/>
          </p:nvCxnSpPr>
          <p:spPr bwMode="auto">
            <a:xfrm flipV="1">
              <a:off x="1686" y="232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22" name="AutoShape 19">
              <a:extLst>
                <a:ext uri="{FF2B5EF4-FFF2-40B4-BE49-F238E27FC236}">
                  <a16:creationId xmlns:a16="http://schemas.microsoft.com/office/drawing/2014/main" id="{3C130F3C-CAB6-08F0-9E1B-4D2E638CCDAC}"/>
                </a:ext>
              </a:extLst>
            </p:cNvPr>
            <p:cNvCxnSpPr>
              <a:cxnSpLocks noChangeShapeType="1"/>
              <a:stCxn id="12311" idx="3"/>
              <a:endCxn id="12314" idx="1"/>
            </p:cNvCxnSpPr>
            <p:nvPr/>
          </p:nvCxnSpPr>
          <p:spPr bwMode="auto">
            <a:xfrm>
              <a:off x="1098" y="165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23" name="AutoShape 20">
              <a:extLst>
                <a:ext uri="{FF2B5EF4-FFF2-40B4-BE49-F238E27FC236}">
                  <a16:creationId xmlns:a16="http://schemas.microsoft.com/office/drawing/2014/main" id="{5B32E36F-9610-4B29-06EE-A19B234A2C77}"/>
                </a:ext>
              </a:extLst>
            </p:cNvPr>
            <p:cNvCxnSpPr>
              <a:cxnSpLocks noChangeShapeType="1"/>
              <a:stCxn id="12315" idx="5"/>
              <a:endCxn id="12316" idx="0"/>
            </p:cNvCxnSpPr>
            <p:nvPr/>
          </p:nvCxnSpPr>
          <p:spPr bwMode="auto">
            <a:xfrm>
              <a:off x="2022" y="165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24" name="AutoShape 21">
              <a:extLst>
                <a:ext uri="{FF2B5EF4-FFF2-40B4-BE49-F238E27FC236}">
                  <a16:creationId xmlns:a16="http://schemas.microsoft.com/office/drawing/2014/main" id="{22BBBF15-A859-4CF2-40F9-DFF3E23B1F55}"/>
                </a:ext>
              </a:extLst>
            </p:cNvPr>
            <p:cNvCxnSpPr>
              <a:cxnSpLocks noChangeShapeType="1"/>
              <a:stCxn id="12313" idx="6"/>
              <a:endCxn id="12314" idx="2"/>
            </p:cNvCxnSpPr>
            <p:nvPr/>
          </p:nvCxnSpPr>
          <p:spPr bwMode="auto">
            <a:xfrm>
              <a:off x="631" y="271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94" name="Group 22">
            <a:extLst>
              <a:ext uri="{FF2B5EF4-FFF2-40B4-BE49-F238E27FC236}">
                <a16:creationId xmlns:a16="http://schemas.microsoft.com/office/drawing/2014/main" id="{FED8315E-1C68-687E-2014-A7285B24C4A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447800"/>
            <a:ext cx="3505200" cy="2667000"/>
            <a:chOff x="288" y="1440"/>
            <a:chExt cx="2208" cy="1680"/>
          </a:xfrm>
        </p:grpSpPr>
        <p:sp>
          <p:nvSpPr>
            <p:cNvPr id="12295" name="Oval 23">
              <a:extLst>
                <a:ext uri="{FF2B5EF4-FFF2-40B4-BE49-F238E27FC236}">
                  <a16:creationId xmlns:a16="http://schemas.microsoft.com/office/drawing/2014/main" id="{311E81FE-457C-6E00-22AA-912B0471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8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2296" name="Oval 24">
              <a:extLst>
                <a:ext uri="{FF2B5EF4-FFF2-40B4-BE49-F238E27FC236}">
                  <a16:creationId xmlns:a16="http://schemas.microsoft.com/office/drawing/2014/main" id="{EC913DE6-7E20-447A-C427-A97ECD34C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297" name="Oval 25">
              <a:extLst>
                <a:ext uri="{FF2B5EF4-FFF2-40B4-BE49-F238E27FC236}">
                  <a16:creationId xmlns:a16="http://schemas.microsoft.com/office/drawing/2014/main" id="{01C35DCA-7E50-BBD2-0B38-1C816ACCA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298" name="Oval 26">
              <a:extLst>
                <a:ext uri="{FF2B5EF4-FFF2-40B4-BE49-F238E27FC236}">
                  <a16:creationId xmlns:a16="http://schemas.microsoft.com/office/drawing/2014/main" id="{CC4AAB24-1899-AB25-5224-9A7A3A2D4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299" name="Oval 27">
              <a:extLst>
                <a:ext uri="{FF2B5EF4-FFF2-40B4-BE49-F238E27FC236}">
                  <a16:creationId xmlns:a16="http://schemas.microsoft.com/office/drawing/2014/main" id="{2FE23727-4343-A5F1-D4AB-B0B028053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88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2300" name="Oval 28">
              <a:extLst>
                <a:ext uri="{FF2B5EF4-FFF2-40B4-BE49-F238E27FC236}">
                  <a16:creationId xmlns:a16="http://schemas.microsoft.com/office/drawing/2014/main" id="{107C4847-6CB5-0F90-A7CA-FF58DC06E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301" name="Oval 29">
              <a:extLst>
                <a:ext uri="{FF2B5EF4-FFF2-40B4-BE49-F238E27FC236}">
                  <a16:creationId xmlns:a16="http://schemas.microsoft.com/office/drawing/2014/main" id="{78C21A62-2E63-28C4-C4A2-DD8D4A0A2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302" name="Oval 30">
              <a:extLst>
                <a:ext uri="{FF2B5EF4-FFF2-40B4-BE49-F238E27FC236}">
                  <a16:creationId xmlns:a16="http://schemas.microsoft.com/office/drawing/2014/main" id="{FDE203F5-3C69-E1E9-72C6-32A1950BB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6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2303" name="AutoShape 31">
              <a:extLst>
                <a:ext uri="{FF2B5EF4-FFF2-40B4-BE49-F238E27FC236}">
                  <a16:creationId xmlns:a16="http://schemas.microsoft.com/office/drawing/2014/main" id="{1FA344B0-824C-C1B0-5E8E-27D797A178CB}"/>
                </a:ext>
              </a:extLst>
            </p:cNvPr>
            <p:cNvCxnSpPr>
              <a:cxnSpLocks noChangeShapeType="1"/>
              <a:stCxn id="12295" idx="5"/>
              <a:endCxn id="12302" idx="1"/>
            </p:cNvCxnSpPr>
            <p:nvPr/>
          </p:nvCxnSpPr>
          <p:spPr bwMode="auto">
            <a:xfrm>
              <a:off x="534" y="170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4" name="AutoShape 32">
              <a:extLst>
                <a:ext uri="{FF2B5EF4-FFF2-40B4-BE49-F238E27FC236}">
                  <a16:creationId xmlns:a16="http://schemas.microsoft.com/office/drawing/2014/main" id="{E6D7F05B-187B-4B82-057B-2AB709667256}"/>
                </a:ext>
              </a:extLst>
            </p:cNvPr>
            <p:cNvCxnSpPr>
              <a:cxnSpLocks noChangeShapeType="1"/>
              <a:stCxn id="12296" idx="5"/>
              <a:endCxn id="12297" idx="1"/>
            </p:cNvCxnSpPr>
            <p:nvPr/>
          </p:nvCxnSpPr>
          <p:spPr bwMode="auto">
            <a:xfrm>
              <a:off x="1302" y="165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5" name="AutoShape 33">
              <a:extLst>
                <a:ext uri="{FF2B5EF4-FFF2-40B4-BE49-F238E27FC236}">
                  <a16:creationId xmlns:a16="http://schemas.microsoft.com/office/drawing/2014/main" id="{8B1829C1-43C7-C5AA-6F17-DCC048FECC55}"/>
                </a:ext>
              </a:extLst>
            </p:cNvPr>
            <p:cNvCxnSpPr>
              <a:cxnSpLocks noChangeShapeType="1"/>
              <a:stCxn id="12300" idx="3"/>
              <a:endCxn id="12297" idx="7"/>
            </p:cNvCxnSpPr>
            <p:nvPr/>
          </p:nvCxnSpPr>
          <p:spPr bwMode="auto">
            <a:xfrm flipH="1">
              <a:off x="1734" y="165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6" name="AutoShape 34">
              <a:extLst>
                <a:ext uri="{FF2B5EF4-FFF2-40B4-BE49-F238E27FC236}">
                  <a16:creationId xmlns:a16="http://schemas.microsoft.com/office/drawing/2014/main" id="{474195DE-1B4F-461F-27BB-FBBEECC0F8D1}"/>
                </a:ext>
              </a:extLst>
            </p:cNvPr>
            <p:cNvCxnSpPr>
              <a:cxnSpLocks noChangeShapeType="1"/>
              <a:stCxn id="12299" idx="7"/>
              <a:endCxn id="12301" idx="3"/>
            </p:cNvCxnSpPr>
            <p:nvPr/>
          </p:nvCxnSpPr>
          <p:spPr bwMode="auto">
            <a:xfrm flipV="1">
              <a:off x="1686" y="232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7" name="AutoShape 35">
              <a:extLst>
                <a:ext uri="{FF2B5EF4-FFF2-40B4-BE49-F238E27FC236}">
                  <a16:creationId xmlns:a16="http://schemas.microsoft.com/office/drawing/2014/main" id="{B271E771-73E5-BC44-383F-73898313740E}"/>
                </a:ext>
              </a:extLst>
            </p:cNvPr>
            <p:cNvCxnSpPr>
              <a:cxnSpLocks noChangeShapeType="1"/>
              <a:stCxn id="12296" idx="3"/>
              <a:endCxn id="12299" idx="1"/>
            </p:cNvCxnSpPr>
            <p:nvPr/>
          </p:nvCxnSpPr>
          <p:spPr bwMode="auto">
            <a:xfrm>
              <a:off x="1098" y="165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8" name="AutoShape 36">
              <a:extLst>
                <a:ext uri="{FF2B5EF4-FFF2-40B4-BE49-F238E27FC236}">
                  <a16:creationId xmlns:a16="http://schemas.microsoft.com/office/drawing/2014/main" id="{8C1721E6-ABD0-99C1-AE38-59695A854996}"/>
                </a:ext>
              </a:extLst>
            </p:cNvPr>
            <p:cNvCxnSpPr>
              <a:cxnSpLocks noChangeShapeType="1"/>
              <a:stCxn id="12300" idx="5"/>
              <a:endCxn id="12301" idx="0"/>
            </p:cNvCxnSpPr>
            <p:nvPr/>
          </p:nvCxnSpPr>
          <p:spPr bwMode="auto">
            <a:xfrm>
              <a:off x="2022" y="165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9" name="AutoShape 37">
              <a:extLst>
                <a:ext uri="{FF2B5EF4-FFF2-40B4-BE49-F238E27FC236}">
                  <a16:creationId xmlns:a16="http://schemas.microsoft.com/office/drawing/2014/main" id="{183DB5BE-8530-3620-8A32-2CA6602C3D47}"/>
                </a:ext>
              </a:extLst>
            </p:cNvPr>
            <p:cNvCxnSpPr>
              <a:cxnSpLocks noChangeShapeType="1"/>
              <a:stCxn id="12298" idx="6"/>
              <a:endCxn id="12299" idx="2"/>
            </p:cNvCxnSpPr>
            <p:nvPr/>
          </p:nvCxnSpPr>
          <p:spPr bwMode="auto">
            <a:xfrm>
              <a:off x="631" y="271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>
            <a:extLst>
              <a:ext uri="{FF2B5EF4-FFF2-40B4-BE49-F238E27FC236}">
                <a16:creationId xmlns:a16="http://schemas.microsoft.com/office/drawing/2014/main" id="{5B4BC8B8-1B7D-4DB1-6405-4080627F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5B60BB-904A-8B4D-B521-2F9AB3F8DC18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91A07E-BF7F-8EA1-B4AB-9C4AF1013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Further terminology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5CBA0E6E-6B6B-73DA-E018-268CBE860C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1800"/>
              <a:t>An undirected graph </a:t>
            </a:r>
            <a:r>
              <a:rPr lang="en-US" altLang="en-US" sz="1800">
                <a:latin typeface="Chalkboard Bold" panose="03050602040202020205" pitchFamily="66" charset="77"/>
              </a:rPr>
              <a:t>G</a:t>
            </a:r>
            <a:r>
              <a:rPr lang="en-US" altLang="en-US" sz="1800"/>
              <a:t> is </a:t>
            </a:r>
            <a:r>
              <a:rPr lang="en-US" altLang="en-US" sz="1800" i="1">
                <a:solidFill>
                  <a:srgbClr val="2D2DB9"/>
                </a:solidFill>
              </a:rPr>
              <a:t>connected</a:t>
            </a:r>
            <a:r>
              <a:rPr lang="en-US" altLang="en-US" sz="1800"/>
              <a:t> if,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/>
              <a:t>for each pair of vertices </a:t>
            </a:r>
            <a:r>
              <a:rPr lang="en-US" altLang="en-US" sz="1600">
                <a:latin typeface="Chalkboard Bold" panose="03050602040202020205" pitchFamily="66" charset="77"/>
              </a:rPr>
              <a:t>u, v,</a:t>
            </a:r>
            <a:r>
              <a:rPr lang="en-US" altLang="en-US" sz="1600"/>
              <a:t> there is a path that starts at </a:t>
            </a:r>
            <a:r>
              <a:rPr lang="en-US" altLang="en-US" sz="1600">
                <a:latin typeface="Chalkboard Bold" panose="03050602040202020205" pitchFamily="66" charset="77"/>
              </a:rPr>
              <a:t>u</a:t>
            </a:r>
            <a:r>
              <a:rPr lang="en-US" altLang="en-US" sz="1600"/>
              <a:t> and ends at </a:t>
            </a:r>
            <a:r>
              <a:rPr lang="en-US" altLang="en-US" sz="1600">
                <a:latin typeface="Chalkboard Bold" panose="03050602040202020205" pitchFamily="66" charset="77"/>
              </a:rPr>
              <a:t>v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800"/>
              <a:t>A digraph </a:t>
            </a:r>
            <a:r>
              <a:rPr lang="en-US" altLang="en-US" sz="1800">
                <a:latin typeface="Chalkboard Bold" panose="03050602040202020205" pitchFamily="66" charset="77"/>
              </a:rPr>
              <a:t>H</a:t>
            </a:r>
            <a:r>
              <a:rPr lang="en-US" altLang="en-US" sz="1800"/>
              <a:t> that satisfies the above condition is </a:t>
            </a:r>
            <a:r>
              <a:rPr lang="en-US" altLang="en-US" sz="1800" i="1">
                <a:solidFill>
                  <a:schemeClr val="accent2"/>
                </a:solidFill>
              </a:rPr>
              <a:t>strongly connected</a:t>
            </a:r>
            <a:r>
              <a:rPr lang="en-US" altLang="en-US" sz="180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800"/>
              <a:t>Otherwise, if </a:t>
            </a:r>
            <a:r>
              <a:rPr lang="en-US" altLang="en-US" sz="1800">
                <a:latin typeface="Chalkboard Bold" panose="03050602040202020205" pitchFamily="66" charset="77"/>
              </a:rPr>
              <a:t>H</a:t>
            </a:r>
            <a:r>
              <a:rPr lang="en-US" altLang="en-US" sz="1800"/>
              <a:t> is not strongly connected, but the undirected graph </a:t>
            </a:r>
            <a:r>
              <a:rPr lang="en-US" altLang="en-US" sz="1800">
                <a:latin typeface="Chalkboard Bold" panose="03050602040202020205" pitchFamily="66" charset="77"/>
              </a:rPr>
              <a:t>G</a:t>
            </a:r>
            <a:r>
              <a:rPr lang="en-US" altLang="en-US" sz="1800"/>
              <a:t> with the same set of vertices and edges is connected, </a:t>
            </a:r>
            <a:r>
              <a:rPr lang="en-US" altLang="en-US" sz="1800">
                <a:latin typeface="Chalkboard Bold" panose="03050602040202020205" pitchFamily="66" charset="77"/>
              </a:rPr>
              <a:t>H </a:t>
            </a:r>
            <a:r>
              <a:rPr lang="en-US" altLang="en-US" sz="1800"/>
              <a:t>is said to be </a:t>
            </a:r>
            <a:r>
              <a:rPr lang="en-US" altLang="en-US" sz="1800" i="1">
                <a:solidFill>
                  <a:schemeClr val="accent2"/>
                </a:solidFill>
              </a:rPr>
              <a:t>weakly connected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grpSp>
        <p:nvGrpSpPr>
          <p:cNvPr id="14341" name="Group 7">
            <a:extLst>
              <a:ext uri="{FF2B5EF4-FFF2-40B4-BE49-F238E27FC236}">
                <a16:creationId xmlns:a16="http://schemas.microsoft.com/office/drawing/2014/main" id="{5F77D938-7222-71F8-4E2B-4C53A67CBCD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990600"/>
            <a:ext cx="3505200" cy="2667000"/>
            <a:chOff x="288" y="1440"/>
            <a:chExt cx="2208" cy="1680"/>
          </a:xfrm>
        </p:grpSpPr>
        <p:sp>
          <p:nvSpPr>
            <p:cNvPr id="14361" name="Oval 8">
              <a:extLst>
                <a:ext uri="{FF2B5EF4-FFF2-40B4-BE49-F238E27FC236}">
                  <a16:creationId xmlns:a16="http://schemas.microsoft.com/office/drawing/2014/main" id="{5CC23BAE-62D8-C0C6-2829-4E66B9D0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8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4362" name="Oval 9">
              <a:extLst>
                <a:ext uri="{FF2B5EF4-FFF2-40B4-BE49-F238E27FC236}">
                  <a16:creationId xmlns:a16="http://schemas.microsoft.com/office/drawing/2014/main" id="{8444F012-5312-12F9-C303-351169126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363" name="Oval 10">
              <a:extLst>
                <a:ext uri="{FF2B5EF4-FFF2-40B4-BE49-F238E27FC236}">
                  <a16:creationId xmlns:a16="http://schemas.microsoft.com/office/drawing/2014/main" id="{E2E8C94A-3C3D-C68C-2F75-84C0940F2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364" name="Oval 11">
              <a:extLst>
                <a:ext uri="{FF2B5EF4-FFF2-40B4-BE49-F238E27FC236}">
                  <a16:creationId xmlns:a16="http://schemas.microsoft.com/office/drawing/2014/main" id="{31D6E0EC-D38F-2873-D1C4-1530093E5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4365" name="Oval 12">
              <a:extLst>
                <a:ext uri="{FF2B5EF4-FFF2-40B4-BE49-F238E27FC236}">
                  <a16:creationId xmlns:a16="http://schemas.microsoft.com/office/drawing/2014/main" id="{6FDA3E55-5228-008B-8D63-8C294692E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88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366" name="Oval 13">
              <a:extLst>
                <a:ext uri="{FF2B5EF4-FFF2-40B4-BE49-F238E27FC236}">
                  <a16:creationId xmlns:a16="http://schemas.microsoft.com/office/drawing/2014/main" id="{899C36A8-CD05-F7D0-7BB4-6A6A163AC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367" name="Oval 14">
              <a:extLst>
                <a:ext uri="{FF2B5EF4-FFF2-40B4-BE49-F238E27FC236}">
                  <a16:creationId xmlns:a16="http://schemas.microsoft.com/office/drawing/2014/main" id="{4D598F32-37D7-5BA9-693D-79D9EFFF6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4368" name="Oval 15">
              <a:extLst>
                <a:ext uri="{FF2B5EF4-FFF2-40B4-BE49-F238E27FC236}">
                  <a16:creationId xmlns:a16="http://schemas.microsoft.com/office/drawing/2014/main" id="{046412A2-3409-2DC2-9834-BCFBA466E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6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4369" name="AutoShape 16">
              <a:extLst>
                <a:ext uri="{FF2B5EF4-FFF2-40B4-BE49-F238E27FC236}">
                  <a16:creationId xmlns:a16="http://schemas.microsoft.com/office/drawing/2014/main" id="{A715BD07-EBAE-D64A-D77D-B553374E5F2B}"/>
                </a:ext>
              </a:extLst>
            </p:cNvPr>
            <p:cNvCxnSpPr>
              <a:cxnSpLocks noChangeShapeType="1"/>
              <a:stCxn id="14361" idx="5"/>
              <a:endCxn id="14368" idx="1"/>
            </p:cNvCxnSpPr>
            <p:nvPr/>
          </p:nvCxnSpPr>
          <p:spPr bwMode="auto">
            <a:xfrm>
              <a:off x="534" y="1700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0" name="AutoShape 17">
              <a:extLst>
                <a:ext uri="{FF2B5EF4-FFF2-40B4-BE49-F238E27FC236}">
                  <a16:creationId xmlns:a16="http://schemas.microsoft.com/office/drawing/2014/main" id="{8CBA7832-2635-B48F-8712-845856A4889D}"/>
                </a:ext>
              </a:extLst>
            </p:cNvPr>
            <p:cNvCxnSpPr>
              <a:cxnSpLocks noChangeShapeType="1"/>
              <a:stCxn id="14362" idx="5"/>
              <a:endCxn id="14363" idx="1"/>
            </p:cNvCxnSpPr>
            <p:nvPr/>
          </p:nvCxnSpPr>
          <p:spPr bwMode="auto">
            <a:xfrm>
              <a:off x="1302" y="1652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1" name="AutoShape 18">
              <a:extLst>
                <a:ext uri="{FF2B5EF4-FFF2-40B4-BE49-F238E27FC236}">
                  <a16:creationId xmlns:a16="http://schemas.microsoft.com/office/drawing/2014/main" id="{DE4F6BA2-3F5D-BFC9-3F48-B7DF6A2597E2}"/>
                </a:ext>
              </a:extLst>
            </p:cNvPr>
            <p:cNvCxnSpPr>
              <a:cxnSpLocks noChangeShapeType="1"/>
              <a:stCxn id="14366" idx="3"/>
              <a:endCxn id="14363" idx="7"/>
            </p:cNvCxnSpPr>
            <p:nvPr/>
          </p:nvCxnSpPr>
          <p:spPr bwMode="auto">
            <a:xfrm flipH="1">
              <a:off x="1734" y="1652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2" name="AutoShape 19">
              <a:extLst>
                <a:ext uri="{FF2B5EF4-FFF2-40B4-BE49-F238E27FC236}">
                  <a16:creationId xmlns:a16="http://schemas.microsoft.com/office/drawing/2014/main" id="{2DB99A5A-E0DB-C333-5BF0-F142CA981EDD}"/>
                </a:ext>
              </a:extLst>
            </p:cNvPr>
            <p:cNvCxnSpPr>
              <a:cxnSpLocks noChangeShapeType="1"/>
              <a:stCxn id="14365" idx="7"/>
              <a:endCxn id="14367" idx="3"/>
            </p:cNvCxnSpPr>
            <p:nvPr/>
          </p:nvCxnSpPr>
          <p:spPr bwMode="auto">
            <a:xfrm flipV="1">
              <a:off x="1686" y="2324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3" name="AutoShape 20">
              <a:extLst>
                <a:ext uri="{FF2B5EF4-FFF2-40B4-BE49-F238E27FC236}">
                  <a16:creationId xmlns:a16="http://schemas.microsoft.com/office/drawing/2014/main" id="{94695D70-D322-43FB-7469-B3CB3345F329}"/>
                </a:ext>
              </a:extLst>
            </p:cNvPr>
            <p:cNvCxnSpPr>
              <a:cxnSpLocks noChangeShapeType="1"/>
              <a:stCxn id="14362" idx="3"/>
              <a:endCxn id="14365" idx="1"/>
            </p:cNvCxnSpPr>
            <p:nvPr/>
          </p:nvCxnSpPr>
          <p:spPr bwMode="auto">
            <a:xfrm>
              <a:off x="1098" y="1652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4" name="AutoShape 21">
              <a:extLst>
                <a:ext uri="{FF2B5EF4-FFF2-40B4-BE49-F238E27FC236}">
                  <a16:creationId xmlns:a16="http://schemas.microsoft.com/office/drawing/2014/main" id="{444556BB-0976-019A-5D0F-C4218513427D}"/>
                </a:ext>
              </a:extLst>
            </p:cNvPr>
            <p:cNvCxnSpPr>
              <a:cxnSpLocks noChangeShapeType="1"/>
              <a:stCxn id="14366" idx="5"/>
              <a:endCxn id="14367" idx="0"/>
            </p:cNvCxnSpPr>
            <p:nvPr/>
          </p:nvCxnSpPr>
          <p:spPr bwMode="auto">
            <a:xfrm>
              <a:off x="2022" y="1652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5" name="AutoShape 22">
              <a:extLst>
                <a:ext uri="{FF2B5EF4-FFF2-40B4-BE49-F238E27FC236}">
                  <a16:creationId xmlns:a16="http://schemas.microsoft.com/office/drawing/2014/main" id="{C75491AC-0209-DC2C-418C-14A3332BD1D0}"/>
                </a:ext>
              </a:extLst>
            </p:cNvPr>
            <p:cNvCxnSpPr>
              <a:cxnSpLocks noChangeShapeType="1"/>
              <a:stCxn id="14364" idx="6"/>
              <a:endCxn id="14365" idx="2"/>
            </p:cNvCxnSpPr>
            <p:nvPr/>
          </p:nvCxnSpPr>
          <p:spPr bwMode="auto">
            <a:xfrm>
              <a:off x="631" y="2712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42" name="AutoShape 40">
            <a:extLst>
              <a:ext uri="{FF2B5EF4-FFF2-40B4-BE49-F238E27FC236}">
                <a16:creationId xmlns:a16="http://schemas.microsoft.com/office/drawing/2014/main" id="{FC3CD864-4AAE-436E-1F6C-DA105259CF0E}"/>
              </a:ext>
            </a:extLst>
          </p:cNvPr>
          <p:cNvCxnSpPr>
            <a:cxnSpLocks noChangeShapeType="1"/>
            <a:stCxn id="14368" idx="3"/>
            <a:endCxn id="14364" idx="0"/>
          </p:cNvCxnSpPr>
          <p:nvPr/>
        </p:nvCxnSpPr>
        <p:spPr bwMode="auto">
          <a:xfrm flipH="1">
            <a:off x="5257800" y="2317750"/>
            <a:ext cx="523875" cy="49053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343" name="Group 43">
            <a:extLst>
              <a:ext uri="{FF2B5EF4-FFF2-40B4-BE49-F238E27FC236}">
                <a16:creationId xmlns:a16="http://schemas.microsoft.com/office/drawing/2014/main" id="{F5ED2ECB-D4DC-6FEA-4BBA-A242F533ACC4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962400"/>
            <a:ext cx="3505200" cy="2667000"/>
            <a:chOff x="3360" y="2496"/>
            <a:chExt cx="2208" cy="1680"/>
          </a:xfrm>
        </p:grpSpPr>
        <p:sp>
          <p:nvSpPr>
            <p:cNvPr id="14344" name="Oval 25">
              <a:extLst>
                <a:ext uri="{FF2B5EF4-FFF2-40B4-BE49-F238E27FC236}">
                  <a16:creationId xmlns:a16="http://schemas.microsoft.com/office/drawing/2014/main" id="{F2C23396-C824-5C22-56F9-9FE297E0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44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1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4345" name="Oval 26">
              <a:extLst>
                <a:ext uri="{FF2B5EF4-FFF2-40B4-BE49-F238E27FC236}">
                  <a16:creationId xmlns:a16="http://schemas.microsoft.com/office/drawing/2014/main" id="{13FAEF80-81F1-38DD-2712-403FB8BAC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96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346" name="Oval 27">
              <a:extLst>
                <a:ext uri="{FF2B5EF4-FFF2-40B4-BE49-F238E27FC236}">
                  <a16:creationId xmlns:a16="http://schemas.microsoft.com/office/drawing/2014/main" id="{0AA3819A-CD1C-4C30-8C96-BB8961FC0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347" name="Oval 28">
              <a:extLst>
                <a:ext uri="{FF2B5EF4-FFF2-40B4-BE49-F238E27FC236}">
                  <a16:creationId xmlns:a16="http://schemas.microsoft.com/office/drawing/2014/main" id="{4C256C42-AAC3-14DE-E240-18AA767C1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64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4348" name="Oval 29">
              <a:extLst>
                <a:ext uri="{FF2B5EF4-FFF2-40B4-BE49-F238E27FC236}">
                  <a16:creationId xmlns:a16="http://schemas.microsoft.com/office/drawing/2014/main" id="{CAD5195E-9E33-F82F-6E65-628B4035F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936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349" name="Oval 30">
              <a:extLst>
                <a:ext uri="{FF2B5EF4-FFF2-40B4-BE49-F238E27FC236}">
                  <a16:creationId xmlns:a16="http://schemas.microsoft.com/office/drawing/2014/main" id="{89E26FE3-4A32-DE1E-338C-1607250F6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96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350" name="Oval 31">
              <a:extLst>
                <a:ext uri="{FF2B5EF4-FFF2-40B4-BE49-F238E27FC236}">
                  <a16:creationId xmlns:a16="http://schemas.microsoft.com/office/drawing/2014/main" id="{52C7C89F-9613-B48D-8854-CE2BFD05C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4351" name="Oval 32">
              <a:extLst>
                <a:ext uri="{FF2B5EF4-FFF2-40B4-BE49-F238E27FC236}">
                  <a16:creationId xmlns:a16="http://schemas.microsoft.com/office/drawing/2014/main" id="{4BFFE4C9-EA0C-4041-85B2-3D0780608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120"/>
              <a:ext cx="288" cy="24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FF00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v</a:t>
              </a:r>
              <a:r>
                <a:rPr lang="en-US" altLang="en-US" sz="2000" baseline="-250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4352" name="AutoShape 33">
              <a:extLst>
                <a:ext uri="{FF2B5EF4-FFF2-40B4-BE49-F238E27FC236}">
                  <a16:creationId xmlns:a16="http://schemas.microsoft.com/office/drawing/2014/main" id="{68DD0ADE-4691-0BF6-9BF2-D8D978BE55E4}"/>
                </a:ext>
              </a:extLst>
            </p:cNvPr>
            <p:cNvCxnSpPr>
              <a:cxnSpLocks noChangeShapeType="1"/>
              <a:stCxn id="14344" idx="5"/>
              <a:endCxn id="14351" idx="1"/>
            </p:cNvCxnSpPr>
            <p:nvPr/>
          </p:nvCxnSpPr>
          <p:spPr bwMode="auto">
            <a:xfrm>
              <a:off x="3606" y="2756"/>
              <a:ext cx="276" cy="392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3" name="AutoShape 34">
              <a:extLst>
                <a:ext uri="{FF2B5EF4-FFF2-40B4-BE49-F238E27FC236}">
                  <a16:creationId xmlns:a16="http://schemas.microsoft.com/office/drawing/2014/main" id="{355C8110-A5AD-CBF1-B246-4939521C6361}"/>
                </a:ext>
              </a:extLst>
            </p:cNvPr>
            <p:cNvCxnSpPr>
              <a:cxnSpLocks noChangeShapeType="1"/>
              <a:stCxn id="14345" idx="5"/>
              <a:endCxn id="14346" idx="1"/>
            </p:cNvCxnSpPr>
            <p:nvPr/>
          </p:nvCxnSpPr>
          <p:spPr bwMode="auto">
            <a:xfrm>
              <a:off x="4374" y="2708"/>
              <a:ext cx="228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4" name="AutoShape 35">
              <a:extLst>
                <a:ext uri="{FF2B5EF4-FFF2-40B4-BE49-F238E27FC236}">
                  <a16:creationId xmlns:a16="http://schemas.microsoft.com/office/drawing/2014/main" id="{56F566D0-A62E-432E-3FC1-3D21CC916951}"/>
                </a:ext>
              </a:extLst>
            </p:cNvPr>
            <p:cNvCxnSpPr>
              <a:cxnSpLocks noChangeShapeType="1"/>
              <a:stCxn id="14349" idx="3"/>
              <a:endCxn id="14346" idx="7"/>
            </p:cNvCxnSpPr>
            <p:nvPr/>
          </p:nvCxnSpPr>
          <p:spPr bwMode="auto">
            <a:xfrm flipH="1">
              <a:off x="4806" y="2708"/>
              <a:ext cx="84" cy="4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5" name="AutoShape 36">
              <a:extLst>
                <a:ext uri="{FF2B5EF4-FFF2-40B4-BE49-F238E27FC236}">
                  <a16:creationId xmlns:a16="http://schemas.microsoft.com/office/drawing/2014/main" id="{AB954CAC-F9AD-D576-81B1-A4B81B2521DE}"/>
                </a:ext>
              </a:extLst>
            </p:cNvPr>
            <p:cNvCxnSpPr>
              <a:cxnSpLocks noChangeShapeType="1"/>
              <a:stCxn id="14348" idx="7"/>
              <a:endCxn id="14350" idx="3"/>
            </p:cNvCxnSpPr>
            <p:nvPr/>
          </p:nvCxnSpPr>
          <p:spPr bwMode="auto">
            <a:xfrm flipV="1">
              <a:off x="4758" y="3380"/>
              <a:ext cx="564" cy="58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6" name="AutoShape 37">
              <a:extLst>
                <a:ext uri="{FF2B5EF4-FFF2-40B4-BE49-F238E27FC236}">
                  <a16:creationId xmlns:a16="http://schemas.microsoft.com/office/drawing/2014/main" id="{5B8E6C50-890D-0299-3BBC-1B6F71F81F41}"/>
                </a:ext>
              </a:extLst>
            </p:cNvPr>
            <p:cNvCxnSpPr>
              <a:cxnSpLocks noChangeShapeType="1"/>
              <a:stCxn id="14345" idx="3"/>
              <a:endCxn id="14348" idx="1"/>
            </p:cNvCxnSpPr>
            <p:nvPr/>
          </p:nvCxnSpPr>
          <p:spPr bwMode="auto">
            <a:xfrm>
              <a:off x="4170" y="2708"/>
              <a:ext cx="384" cy="125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7" name="AutoShape 38">
              <a:extLst>
                <a:ext uri="{FF2B5EF4-FFF2-40B4-BE49-F238E27FC236}">
                  <a16:creationId xmlns:a16="http://schemas.microsoft.com/office/drawing/2014/main" id="{512A114C-4191-23C4-A5E8-DF77E0743E5A}"/>
                </a:ext>
              </a:extLst>
            </p:cNvPr>
            <p:cNvCxnSpPr>
              <a:cxnSpLocks noChangeShapeType="1"/>
              <a:stCxn id="14349" idx="5"/>
              <a:endCxn id="14350" idx="0"/>
            </p:cNvCxnSpPr>
            <p:nvPr/>
          </p:nvCxnSpPr>
          <p:spPr bwMode="auto">
            <a:xfrm>
              <a:off x="5094" y="2708"/>
              <a:ext cx="330" cy="453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8" name="AutoShape 39">
              <a:extLst>
                <a:ext uri="{FF2B5EF4-FFF2-40B4-BE49-F238E27FC236}">
                  <a16:creationId xmlns:a16="http://schemas.microsoft.com/office/drawing/2014/main" id="{18D3498A-E5B9-87DF-31C9-B757BC1D2DF3}"/>
                </a:ext>
              </a:extLst>
            </p:cNvPr>
            <p:cNvCxnSpPr>
              <a:cxnSpLocks noChangeShapeType="1"/>
              <a:stCxn id="14347" idx="6"/>
              <a:endCxn id="14348" idx="2"/>
            </p:cNvCxnSpPr>
            <p:nvPr/>
          </p:nvCxnSpPr>
          <p:spPr bwMode="auto">
            <a:xfrm>
              <a:off x="3703" y="3768"/>
              <a:ext cx="802" cy="28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9" name="AutoShape 41">
              <a:extLst>
                <a:ext uri="{FF2B5EF4-FFF2-40B4-BE49-F238E27FC236}">
                  <a16:creationId xmlns:a16="http://schemas.microsoft.com/office/drawing/2014/main" id="{2E2CE663-2E32-6C88-B4DB-FDF4DA99A5DC}"/>
                </a:ext>
              </a:extLst>
            </p:cNvPr>
            <p:cNvCxnSpPr>
              <a:cxnSpLocks noChangeShapeType="1"/>
              <a:stCxn id="14351" idx="3"/>
            </p:cNvCxnSpPr>
            <p:nvPr/>
          </p:nvCxnSpPr>
          <p:spPr bwMode="auto">
            <a:xfrm flipH="1">
              <a:off x="3600" y="3332"/>
              <a:ext cx="282" cy="337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0" name="AutoShape 42">
              <a:extLst>
                <a:ext uri="{FF2B5EF4-FFF2-40B4-BE49-F238E27FC236}">
                  <a16:creationId xmlns:a16="http://schemas.microsoft.com/office/drawing/2014/main" id="{C4293AFB-EB93-96A1-97A3-56FF6F427617}"/>
                </a:ext>
              </a:extLst>
            </p:cNvPr>
            <p:cNvCxnSpPr>
              <a:cxnSpLocks noChangeShapeType="1"/>
              <a:stCxn id="14345" idx="2"/>
              <a:endCxn id="14344" idx="6"/>
            </p:cNvCxnSpPr>
            <p:nvPr/>
          </p:nvCxnSpPr>
          <p:spPr bwMode="auto">
            <a:xfrm flipH="1">
              <a:off x="3655" y="2616"/>
              <a:ext cx="466" cy="4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CEC2003E-30ED-4E20-65FE-E4C59C60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9F0072-B8BA-F54D-BAF0-994D361194AE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899DAF-0B81-7E20-3C58-3CFE87F3D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 of Graphs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7AC64C2-EBFA-AD9A-EC64-5642B71B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To store graph information, we need to store the connectivity (link) information.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Two popular representations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Adjacency matrix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Use a 2-dimension array to store the connectivity: A[u][v] is true if there is an edge from u to v, false otherwise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A[u][v] may store the weight for a weighed graph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Adjacency list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Each node maintains a list of neighbors (adjacent nodes)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CEC2003E-30ED-4E20-65FE-E4C59C60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9F0072-B8BA-F54D-BAF0-994D361194AE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899DAF-0B81-7E20-3C58-3CFE87F3D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 of Graphs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7AC64C2-EBFA-AD9A-EC64-5642B71B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Adjacency matrix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A[u][v] is </a:t>
            </a:r>
            <a:r>
              <a:rPr lang="en-US" altLang="en-US" sz="1800" dirty="0">
                <a:solidFill>
                  <a:schemeClr val="accent2"/>
                </a:solidFill>
              </a:rPr>
              <a:t>true</a:t>
            </a:r>
            <a:r>
              <a:rPr lang="en-US" altLang="en-US" sz="1800" dirty="0"/>
              <a:t> if there is an edge from u to v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accent2"/>
                </a:solidFill>
              </a:rPr>
              <a:t>False</a:t>
            </a:r>
            <a:r>
              <a:rPr lang="en-US" altLang="en-US" sz="1800" dirty="0"/>
              <a:t> otherwise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For a weighted graph, assign weight instead of true/false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O(1) time to decide whether (u, v) is an 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A[N][N] – O(|V|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)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Wasteful if the graph is sparse (not many edges)</a:t>
            </a:r>
          </a:p>
        </p:txBody>
      </p:sp>
      <p:pic>
        <p:nvPicPr>
          <p:cNvPr id="2" name="Picture 3" descr="D:\courses\COP4530spring2007\supplements\weiss_ppt_files\ch09\ch09gif\fig09_01.gif">
            <a:extLst>
              <a:ext uri="{FF2B5EF4-FFF2-40B4-BE49-F238E27FC236}">
                <a16:creationId xmlns:a16="http://schemas.microsoft.com/office/drawing/2014/main" id="{A8C322B3-C4CD-E20A-FA52-0C2685892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86200"/>
            <a:ext cx="35814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oup 75">
            <a:extLst>
              <a:ext uri="{FF2B5EF4-FFF2-40B4-BE49-F238E27FC236}">
                <a16:creationId xmlns:a16="http://schemas.microsoft.com/office/drawing/2014/main" id="{5BAA240A-C155-B4C9-E51D-DBD508BA8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83072"/>
              </p:ext>
            </p:extLst>
          </p:nvPr>
        </p:nvGraphicFramePr>
        <p:xfrm>
          <a:off x="5257800" y="3474944"/>
          <a:ext cx="2590800" cy="2773456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97">
            <a:extLst>
              <a:ext uri="{FF2B5EF4-FFF2-40B4-BE49-F238E27FC236}">
                <a16:creationId xmlns:a16="http://schemas.microsoft.com/office/drawing/2014/main" id="{CD841174-E832-77A9-C023-02612728B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294344"/>
            <a:ext cx="250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Adjacency matrix</a:t>
            </a:r>
          </a:p>
        </p:txBody>
      </p:sp>
    </p:spTree>
    <p:extLst>
      <p:ext uri="{BB962C8B-B14F-4D97-AF65-F5344CB8AC3E}">
        <p14:creationId xmlns:p14="http://schemas.microsoft.com/office/powerpoint/2010/main" val="295346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CEC2003E-30ED-4E20-65FE-E4C59C60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9F0072-B8BA-F54D-BAF0-994D361194AE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899DAF-0B81-7E20-3C58-3CFE87F3D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 of Graphs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7AC64C2-EBFA-AD9A-EC64-5642B71B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43434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Adjacency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Each node maintains a list of neighbors (adjacent nodes)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Need to go through the list to decide if (u, v) is an edge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600" dirty="0"/>
              <a:t>Takes </a:t>
            </a:r>
            <a:r>
              <a:rPr lang="en-US" altLang="en-US" sz="1600" dirty="0">
                <a:latin typeface="Chalkboard Bold" panose="03050602040202020205" pitchFamily="66" charset="77"/>
              </a:rPr>
              <a:t>O(|V|+|E|)</a:t>
            </a:r>
            <a:r>
              <a:rPr lang="en-US" altLang="en-US" sz="1600" dirty="0"/>
              <a:t> space</a:t>
            </a:r>
            <a:endParaRPr lang="en-US" altLang="en-US" sz="1800" dirty="0"/>
          </a:p>
        </p:txBody>
      </p:sp>
      <p:pic>
        <p:nvPicPr>
          <p:cNvPr id="2" name="Picture 3" descr="D:\courses\COP4530spring2007\supplements\weiss_ppt_files\ch09\ch09gif\fig09_01.gif">
            <a:extLst>
              <a:ext uri="{FF2B5EF4-FFF2-40B4-BE49-F238E27FC236}">
                <a16:creationId xmlns:a16="http://schemas.microsoft.com/office/drawing/2014/main" id="{C573FDDF-532F-245A-605F-0B22E32C8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35814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D:\courses\COP4530spring2007\supplements\weiss_ppt_files\ch09\ch09gif\fig09_02.gif">
            <a:extLst>
              <a:ext uri="{FF2B5EF4-FFF2-40B4-BE49-F238E27FC236}">
                <a16:creationId xmlns:a16="http://schemas.microsoft.com/office/drawing/2014/main" id="{BC797A07-01B3-AAA7-74DE-CF6586C58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95400"/>
            <a:ext cx="3055938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30A01824-37AD-740C-6057-1D8E16B44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5754688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402570106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pitchFamily="34" charset="-128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1207</Words>
  <Application>Microsoft Macintosh PowerPoint</Application>
  <PresentationFormat>On-screen Show (4:3)</PresentationFormat>
  <Paragraphs>301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Times New Roman</vt:lpstr>
      <vt:lpstr>MS PGothic</vt:lpstr>
      <vt:lpstr>Arial</vt:lpstr>
      <vt:lpstr>Chalkboard Bold</vt:lpstr>
      <vt:lpstr>Comic Sans MS</vt:lpstr>
      <vt:lpstr>class_simple</vt:lpstr>
      <vt:lpstr>Graphs Algorithms</vt:lpstr>
      <vt:lpstr>Graphs</vt:lpstr>
      <vt:lpstr>Directed Graphs</vt:lpstr>
      <vt:lpstr>Terminology</vt:lpstr>
      <vt:lpstr>Cycles</vt:lpstr>
      <vt:lpstr>Further terminology</vt:lpstr>
      <vt:lpstr>Representation of Graphs</vt:lpstr>
      <vt:lpstr>Representation of Graphs</vt:lpstr>
      <vt:lpstr>Representation of Graphs</vt:lpstr>
      <vt:lpstr>Representation of Graphs</vt:lpstr>
      <vt:lpstr>Topological sorting</vt:lpstr>
      <vt:lpstr>Topological sorting</vt:lpstr>
      <vt:lpstr>Topological sort</vt:lpstr>
      <vt:lpstr>Single-Source Shortest-Path Problem</vt:lpstr>
      <vt:lpstr>Unweighted shortest paths (Example)</vt:lpstr>
      <vt:lpstr>Example (Cont’d)</vt:lpstr>
      <vt:lpstr>Implementation of unweighted shortest paths</vt:lpstr>
      <vt:lpstr>A better way</vt:lpstr>
      <vt:lpstr>Weighted graphs: Dijkstra’s algorithm</vt:lpstr>
      <vt:lpstr>Example (Source is v1)</vt:lpstr>
      <vt:lpstr>Example (Cont’d)</vt:lpstr>
      <vt:lpstr>Implementation of Dijkstra’s Algorithm</vt:lpstr>
      <vt:lpstr>Implementation (Cont’d)</vt:lpstr>
    </vt:vector>
  </TitlesOfParts>
  <Company>Ashok  Srinivasan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 Algorithms</dc:title>
  <cp:lastModifiedBy>Microsoft Office User</cp:lastModifiedBy>
  <cp:revision>30</cp:revision>
  <dcterms:modified xsi:type="dcterms:W3CDTF">2023-12-04T17:23:07Z</dcterms:modified>
</cp:coreProperties>
</file>